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9" r:id="rId2"/>
    <p:sldId id="267" r:id="rId3"/>
    <p:sldId id="313" r:id="rId4"/>
    <p:sldId id="269" r:id="rId5"/>
    <p:sldId id="295" r:id="rId6"/>
    <p:sldId id="296" r:id="rId7"/>
    <p:sldId id="297" r:id="rId8"/>
    <p:sldId id="265" r:id="rId9"/>
    <p:sldId id="291" r:id="rId10"/>
    <p:sldId id="270" r:id="rId11"/>
    <p:sldId id="273" r:id="rId12"/>
    <p:sldId id="272" r:id="rId13"/>
    <p:sldId id="275" r:id="rId14"/>
    <p:sldId id="300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4" r:id="rId27"/>
    <p:sldId id="316" r:id="rId28"/>
    <p:sldId id="315" r:id="rId29"/>
    <p:sldId id="317" r:id="rId30"/>
    <p:sldId id="280" r:id="rId31"/>
    <p:sldId id="319" r:id="rId32"/>
    <p:sldId id="284" r:id="rId33"/>
    <p:sldId id="31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33"/>
    <a:srgbClr val="0033CC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მუქი სტილი 1 - აქცენტი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საშუალო სტილი 4 - აქცენტი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საშუალო სტილი 2 - აქცენტი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7" autoAdjust="0"/>
    <p:restoredTop sz="86486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220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78F2CD-4D1F-4216-926C-CE25938474E5}" type="doc">
      <dgm:prSet loTypeId="urn:microsoft.com/office/officeart/2005/8/layout/vList5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5059BDC-54DA-4B68-9ED2-A9391E7DD812}">
      <dgm:prSet phldrT="[Текст]" custT="1"/>
      <dgm:spPr>
        <a:solidFill>
          <a:schemeClr val="bg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ka-GE" sz="1800" b="1" dirty="0" smtClean="0">
              <a:solidFill>
                <a:schemeClr val="bg1">
                  <a:lumMod val="75000"/>
                </a:schemeClr>
              </a:solidFill>
            </a:rPr>
            <a:t>ჩვეულებრივ ატმოსფერულ პირობებში </a:t>
          </a:r>
          <a:endParaRPr lang="ru-RU" sz="1800" b="1" dirty="0">
            <a:solidFill>
              <a:schemeClr val="bg1">
                <a:lumMod val="75000"/>
              </a:schemeClr>
            </a:solidFill>
          </a:endParaRPr>
        </a:p>
      </dgm:t>
    </dgm:pt>
    <dgm:pt modelId="{807A60F0-8730-438D-B28F-6D252B33D9E1}" type="parTrans" cxnId="{2AC2530D-DAAE-41EF-B109-C3C9FFD5CFA5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61C90FD5-1054-4C43-B5F6-4E88777D8BB4}" type="sibTrans" cxnId="{2AC2530D-DAAE-41EF-B109-C3C9FFD5CFA5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2E38D73E-C932-41EF-B299-CB595CB4AC41}">
      <dgm:prSet phldrT="[Текст]" custT="1"/>
      <dgm:spPr>
        <a:solidFill>
          <a:schemeClr val="accent3">
            <a:lumMod val="95000"/>
            <a:alpha val="90000"/>
          </a:schemeClr>
        </a:solid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 -0.5 -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 0 ºC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ტემპერატურაზე, &gt; 90% ფარდობითი ტენიანობა 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A24BADFE-4126-4792-85B9-4AA760621E1E}" type="parTrans" cxnId="{11BD438A-A6F1-48F4-B435-545F4FE1BB76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66058902-2D80-4368-B4FE-48D32BD1C0B1}" type="sibTrans" cxnId="{11BD438A-A6F1-48F4-B435-545F4FE1BB76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4071C49D-26D2-41A9-A0CC-2528281E08A9}">
      <dgm:prSet phldrT="[Текст]" custT="1"/>
      <dgm:spPr>
        <a:solidFill>
          <a:schemeClr val="accent3">
            <a:lumMod val="95000"/>
            <a:alpha val="90000"/>
          </a:schemeClr>
        </a:solid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შენახვის ვადა 2 კვირა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A3E20E85-C1FE-4573-A3B7-438E769A574E}" type="parTrans" cxnId="{D96A1BDE-62D4-4000-BC9E-FEE77DF0AB30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44FDEF66-235F-456B-A008-CA634C56FF2A}" type="sibTrans" cxnId="{D96A1BDE-62D4-4000-BC9E-FEE77DF0AB30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93E4C712-2319-4370-99CA-082CD79BFE7F}">
      <dgm:prSet phldrT="[Текст]" custT="1"/>
      <dgm:spPr>
        <a:solidFill>
          <a:schemeClr val="bg1">
            <a:lumMod val="40000"/>
            <a:lumOff val="60000"/>
            <a:alpha val="70000"/>
          </a:schemeClr>
        </a:solidFill>
      </dgm:spPr>
      <dgm:t>
        <a:bodyPr/>
        <a:lstStyle/>
        <a:p>
          <a:r>
            <a:rPr lang="ka-GE" sz="1800" b="1" dirty="0" smtClean="0">
              <a:solidFill>
                <a:schemeClr val="bg1">
                  <a:lumMod val="75000"/>
                </a:schemeClr>
              </a:solidFill>
            </a:rPr>
            <a:t>კონტროლირებადი ატმოსფერული სისტემა</a:t>
          </a:r>
          <a:endParaRPr lang="ru-RU" sz="1800" b="1" dirty="0">
            <a:solidFill>
              <a:schemeClr val="bg1">
                <a:lumMod val="75000"/>
              </a:schemeClr>
            </a:solidFill>
          </a:endParaRPr>
        </a:p>
      </dgm:t>
    </dgm:pt>
    <dgm:pt modelId="{77A319CA-E83E-4382-BF51-0A25BF436427}" type="parTrans" cxnId="{33A4E8AD-E4E5-480A-BC69-C02EFE43F843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1D68CDE1-DAF6-48C7-82B3-287BA17F0A47}" type="sibTrans" cxnId="{33A4E8AD-E4E5-480A-BC69-C02EFE43F843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5166795E-DD7A-4B5A-81B1-C089859268AD}">
      <dgm:prSet phldrT="[Текст]" custT="1"/>
      <dgm:spPr>
        <a:solidFill>
          <a:schemeClr val="bg1">
            <a:lumMod val="40000"/>
            <a:lumOff val="60000"/>
            <a:alpha val="90000"/>
          </a:schemeClr>
        </a:solidFill>
        <a:ln w="38100">
          <a:solidFill>
            <a:schemeClr val="bg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5 ºC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ლურჯი მოცვისთვის რეგულირებადი ატმოსფერო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10 -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15% CO2 + 1 - 10% O2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-ს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D9F97138-15E1-404E-824B-1A62DCFC363C}" type="parTrans" cxnId="{6B166853-0668-4F7F-89A4-649C2A4D6E72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148A8CCC-86B2-4912-8C30-FA723B8F5B07}" type="sibTrans" cxnId="{6B166853-0668-4F7F-89A4-649C2A4D6E72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6C497410-85AC-4A11-9111-4C6A535F41B5}">
      <dgm:prSet phldrT="[Текст]" custT="1"/>
      <dgm:spPr>
        <a:solidFill>
          <a:schemeClr val="bg1">
            <a:lumMod val="40000"/>
            <a:lumOff val="60000"/>
            <a:alpha val="50000"/>
          </a:schemeClr>
        </a:solidFill>
        <a:ln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r>
            <a:rPr lang="ka-GE" sz="1800" b="1" dirty="0" smtClean="0">
              <a:solidFill>
                <a:schemeClr val="bg1">
                  <a:lumMod val="75000"/>
                </a:schemeClr>
              </a:solidFill>
            </a:rPr>
            <a:t>შოკური გაყინვა</a:t>
          </a:r>
          <a:endParaRPr lang="ru-RU" sz="1800" b="1" dirty="0">
            <a:solidFill>
              <a:schemeClr val="bg1">
                <a:lumMod val="75000"/>
              </a:schemeClr>
            </a:solidFill>
          </a:endParaRPr>
        </a:p>
      </dgm:t>
    </dgm:pt>
    <dgm:pt modelId="{9A96B3A4-F995-4E24-87B3-6ABB4056B13A}" type="parTrans" cxnId="{164F1BAD-0A22-4FCB-B232-AB9EC4DE56D5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2542F80D-7509-4716-A5D5-C9E420D2279C}" type="sibTrans" cxnId="{164F1BAD-0A22-4FCB-B232-AB9EC4DE56D5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18D169ED-EA8E-4BB5-9AA2-FCA195CD768D}">
      <dgm:prSet phldrT="[Текст]" custT="1"/>
      <dgm:spPr>
        <a:solidFill>
          <a:schemeClr val="accent3">
            <a:lumMod val="95000"/>
            <a:alpha val="90000"/>
          </a:schemeClr>
        </a:solidFill>
        <a:ln w="38100">
          <a:solidFill>
            <a:schemeClr val="bg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შოკური გაყინვა (-45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ºC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) და შენახვა (-25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ºC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) ტემპერატურაზე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3D1C3E57-D626-43CB-B274-B08471C8836D}" type="parTrans" cxnId="{9965BCCE-6C7E-4360-9937-5FA56194DF91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3054FD28-EA80-4BA1-A4A1-3A70B24CF0E5}" type="sibTrans" cxnId="{9965BCCE-6C7E-4360-9937-5FA56194DF91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9B8AC618-AA90-45DB-9964-9F2FE2011FFE}">
      <dgm:prSet phldrT="[Текст]" custT="1"/>
      <dgm:spPr>
        <a:solidFill>
          <a:schemeClr val="accent3">
            <a:lumMod val="95000"/>
            <a:alpha val="90000"/>
          </a:schemeClr>
        </a:solidFill>
        <a:ln w="38100">
          <a:solidFill>
            <a:schemeClr val="bg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შენახვის ვადა 9 - 12 კვირა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B3562212-F1C5-44AE-A38D-6DF57E7D2ADB}" type="parTrans" cxnId="{3E33206D-E140-477E-B59B-184DE87FCE5C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6D2D933D-680E-412F-B4DF-7C50B6281DD3}" type="sibTrans" cxnId="{3E33206D-E140-477E-B59B-184DE87FCE5C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AF57DFF8-2061-4EA7-A779-3859330DF840}">
      <dgm:prSet phldrT="[Текст]" custT="1"/>
      <dgm:spPr>
        <a:solidFill>
          <a:schemeClr val="bg1">
            <a:lumMod val="40000"/>
            <a:lumOff val="60000"/>
            <a:alpha val="90000"/>
          </a:schemeClr>
        </a:solidFill>
        <a:ln w="38100">
          <a:solidFill>
            <a:schemeClr val="bg1">
              <a:lumMod val="60000"/>
              <a:lumOff val="40000"/>
              <a:alpha val="90000"/>
            </a:schemeClr>
          </a:solidFill>
        </a:ln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შენახვის ვადა 6 კვირა</a:t>
          </a:r>
          <a:endParaRPr lang="ru-RU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96E4A8F4-9F68-4942-93E0-3095B07CF493}" type="parTrans" cxnId="{6F2F7F03-41DE-4A65-95B0-6867D21BEFCD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4EE06ED9-E0F8-426B-A140-78E232EC1CFF}" type="sibTrans" cxnId="{6F2F7F03-41DE-4A65-95B0-6867D21BEFCD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87B87EB3-50BB-4FFE-BB77-DF414BC649E1}" type="pres">
      <dgm:prSet presAssocID="{4978F2CD-4D1F-4216-926C-CE25938474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51C1CE-59F3-45ED-AB6B-AFEF10C548B0}" type="pres">
      <dgm:prSet presAssocID="{45059BDC-54DA-4B68-9ED2-A9391E7DD812}" presName="linNode" presStyleCnt="0"/>
      <dgm:spPr/>
      <dgm:t>
        <a:bodyPr/>
        <a:lstStyle/>
        <a:p>
          <a:endParaRPr lang="ru-RU"/>
        </a:p>
      </dgm:t>
    </dgm:pt>
    <dgm:pt modelId="{1B8B3C25-DF58-4EC3-A50C-501A5FDC61F3}" type="pres">
      <dgm:prSet presAssocID="{45059BDC-54DA-4B68-9ED2-A9391E7DD812}" presName="parentText" presStyleLbl="node1" presStyleIdx="0" presStyleCnt="3" custScaleX="759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13B5A2-D742-4465-8BA0-0C6E8719CAA9}" type="pres">
      <dgm:prSet presAssocID="{45059BDC-54DA-4B68-9ED2-A9391E7DD812}" presName="descendantText" presStyleLbl="alignAccFollowNode1" presStyleIdx="0" presStyleCnt="3" custScaleX="106537" custLinFactNeighborX="4595" custLinFactNeighborY="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5BB02-CC94-42D0-831F-599A17EF297E}" type="pres">
      <dgm:prSet presAssocID="{61C90FD5-1054-4C43-B5F6-4E88777D8BB4}" presName="sp" presStyleCnt="0"/>
      <dgm:spPr/>
      <dgm:t>
        <a:bodyPr/>
        <a:lstStyle/>
        <a:p>
          <a:endParaRPr lang="ru-RU"/>
        </a:p>
      </dgm:t>
    </dgm:pt>
    <dgm:pt modelId="{ACA91412-8A31-4187-91F7-5E7E71BCC412}" type="pres">
      <dgm:prSet presAssocID="{93E4C712-2319-4370-99CA-082CD79BFE7F}" presName="linNode" presStyleCnt="0"/>
      <dgm:spPr/>
      <dgm:t>
        <a:bodyPr/>
        <a:lstStyle/>
        <a:p>
          <a:endParaRPr lang="ru-RU"/>
        </a:p>
      </dgm:t>
    </dgm:pt>
    <dgm:pt modelId="{C23BCC71-806E-4124-B4D6-B8AA23BEB693}" type="pres">
      <dgm:prSet presAssocID="{93E4C712-2319-4370-99CA-082CD79BFE7F}" presName="parentText" presStyleLbl="node1" presStyleIdx="1" presStyleCnt="3" custScaleX="759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40C7F-8C47-4E5C-99AA-4F25C4BC7F94}" type="pres">
      <dgm:prSet presAssocID="{93E4C712-2319-4370-99CA-082CD79BFE7F}" presName="descendantText" presStyleLbl="alignAccFollowNode1" presStyleIdx="1" presStyleCnt="3" custScaleX="107773" custLinFactNeighborX="4594" custLinFactNeighborY="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DD323-089C-4F45-B40D-CFC835C5B7E3}" type="pres">
      <dgm:prSet presAssocID="{1D68CDE1-DAF6-48C7-82B3-287BA17F0A47}" presName="sp" presStyleCnt="0"/>
      <dgm:spPr/>
      <dgm:t>
        <a:bodyPr/>
        <a:lstStyle/>
        <a:p>
          <a:endParaRPr lang="ru-RU"/>
        </a:p>
      </dgm:t>
    </dgm:pt>
    <dgm:pt modelId="{2ADCDE92-2B87-457D-8201-32DC1BD8006C}" type="pres">
      <dgm:prSet presAssocID="{6C497410-85AC-4A11-9111-4C6A535F41B5}" presName="linNode" presStyleCnt="0"/>
      <dgm:spPr/>
      <dgm:t>
        <a:bodyPr/>
        <a:lstStyle/>
        <a:p>
          <a:endParaRPr lang="ru-RU"/>
        </a:p>
      </dgm:t>
    </dgm:pt>
    <dgm:pt modelId="{958BCA20-9C1B-4BA2-AF64-F549505FBC68}" type="pres">
      <dgm:prSet presAssocID="{6C497410-85AC-4A11-9111-4C6A535F41B5}" presName="parentText" presStyleLbl="node1" presStyleIdx="2" presStyleCnt="3" custScaleX="75926" custLinFactNeighborX="-467" custLinFactNeighborY="1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938AC-8C4D-43E6-AD51-A69F06BA3BCC}" type="pres">
      <dgm:prSet presAssocID="{6C497410-85AC-4A11-9111-4C6A535F41B5}" presName="descendantText" presStyleLbl="alignAccFollowNode1" presStyleIdx="2" presStyleCnt="3" custScaleX="106947" custLinFactNeighborX="2280" custLinFactNeighborY="4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A4E8AD-E4E5-480A-BC69-C02EFE43F843}" srcId="{4978F2CD-4D1F-4216-926C-CE25938474E5}" destId="{93E4C712-2319-4370-99CA-082CD79BFE7F}" srcOrd="1" destOrd="0" parTransId="{77A319CA-E83E-4382-BF51-0A25BF436427}" sibTransId="{1D68CDE1-DAF6-48C7-82B3-287BA17F0A47}"/>
    <dgm:cxn modelId="{F9913B44-78A4-4FB0-B77B-4411594932F4}" type="presOf" srcId="{AF57DFF8-2061-4EA7-A779-3859330DF840}" destId="{73C40C7F-8C47-4E5C-99AA-4F25C4BC7F94}" srcOrd="0" destOrd="1" presId="urn:microsoft.com/office/officeart/2005/8/layout/vList5"/>
    <dgm:cxn modelId="{164F1BAD-0A22-4FCB-B232-AB9EC4DE56D5}" srcId="{4978F2CD-4D1F-4216-926C-CE25938474E5}" destId="{6C497410-85AC-4A11-9111-4C6A535F41B5}" srcOrd="2" destOrd="0" parTransId="{9A96B3A4-F995-4E24-87B3-6ABB4056B13A}" sibTransId="{2542F80D-7509-4716-A5D5-C9E420D2279C}"/>
    <dgm:cxn modelId="{A1AD4633-EDEC-4CBE-A7FF-6AA57047849B}" type="presOf" srcId="{2E38D73E-C932-41EF-B299-CB595CB4AC41}" destId="{AF13B5A2-D742-4465-8BA0-0C6E8719CAA9}" srcOrd="0" destOrd="0" presId="urn:microsoft.com/office/officeart/2005/8/layout/vList5"/>
    <dgm:cxn modelId="{14808F43-6F03-469A-8937-055A0935A74D}" type="presOf" srcId="{93E4C712-2319-4370-99CA-082CD79BFE7F}" destId="{C23BCC71-806E-4124-B4D6-B8AA23BEB693}" srcOrd="0" destOrd="0" presId="urn:microsoft.com/office/officeart/2005/8/layout/vList5"/>
    <dgm:cxn modelId="{6B166853-0668-4F7F-89A4-649C2A4D6E72}" srcId="{93E4C712-2319-4370-99CA-082CD79BFE7F}" destId="{5166795E-DD7A-4B5A-81B1-C089859268AD}" srcOrd="0" destOrd="0" parTransId="{D9F97138-15E1-404E-824B-1A62DCFC363C}" sibTransId="{148A8CCC-86B2-4912-8C30-FA723B8F5B07}"/>
    <dgm:cxn modelId="{3E33206D-E140-477E-B59B-184DE87FCE5C}" srcId="{6C497410-85AC-4A11-9111-4C6A535F41B5}" destId="{9B8AC618-AA90-45DB-9964-9F2FE2011FFE}" srcOrd="1" destOrd="0" parTransId="{B3562212-F1C5-44AE-A38D-6DF57E7D2ADB}" sibTransId="{6D2D933D-680E-412F-B4DF-7C50B6281DD3}"/>
    <dgm:cxn modelId="{2BFFEC19-01EA-4EDB-A3A0-ACC256D3623E}" type="presOf" srcId="{4071C49D-26D2-41A9-A0CC-2528281E08A9}" destId="{AF13B5A2-D742-4465-8BA0-0C6E8719CAA9}" srcOrd="0" destOrd="1" presId="urn:microsoft.com/office/officeart/2005/8/layout/vList5"/>
    <dgm:cxn modelId="{C96BD7CE-5011-492A-895C-73A594AF0B70}" type="presOf" srcId="{18D169ED-EA8E-4BB5-9AA2-FCA195CD768D}" destId="{326938AC-8C4D-43E6-AD51-A69F06BA3BCC}" srcOrd="0" destOrd="0" presId="urn:microsoft.com/office/officeart/2005/8/layout/vList5"/>
    <dgm:cxn modelId="{D96A1BDE-62D4-4000-BC9E-FEE77DF0AB30}" srcId="{45059BDC-54DA-4B68-9ED2-A9391E7DD812}" destId="{4071C49D-26D2-41A9-A0CC-2528281E08A9}" srcOrd="1" destOrd="0" parTransId="{A3E20E85-C1FE-4573-A3B7-438E769A574E}" sibTransId="{44FDEF66-235F-456B-A008-CA634C56FF2A}"/>
    <dgm:cxn modelId="{745C563D-1003-4335-9C4B-A162ADFE4CD0}" type="presOf" srcId="{45059BDC-54DA-4B68-9ED2-A9391E7DD812}" destId="{1B8B3C25-DF58-4EC3-A50C-501A5FDC61F3}" srcOrd="0" destOrd="0" presId="urn:microsoft.com/office/officeart/2005/8/layout/vList5"/>
    <dgm:cxn modelId="{11BD438A-A6F1-48F4-B435-545F4FE1BB76}" srcId="{45059BDC-54DA-4B68-9ED2-A9391E7DD812}" destId="{2E38D73E-C932-41EF-B299-CB595CB4AC41}" srcOrd="0" destOrd="0" parTransId="{A24BADFE-4126-4792-85B9-4AA760621E1E}" sibTransId="{66058902-2D80-4368-B4FE-48D32BD1C0B1}"/>
    <dgm:cxn modelId="{40D96074-2188-4FC7-998F-D1E03984E5DD}" type="presOf" srcId="{9B8AC618-AA90-45DB-9964-9F2FE2011FFE}" destId="{326938AC-8C4D-43E6-AD51-A69F06BA3BCC}" srcOrd="0" destOrd="1" presId="urn:microsoft.com/office/officeart/2005/8/layout/vList5"/>
    <dgm:cxn modelId="{2AC2530D-DAAE-41EF-B109-C3C9FFD5CFA5}" srcId="{4978F2CD-4D1F-4216-926C-CE25938474E5}" destId="{45059BDC-54DA-4B68-9ED2-A9391E7DD812}" srcOrd="0" destOrd="0" parTransId="{807A60F0-8730-438D-B28F-6D252B33D9E1}" sibTransId="{61C90FD5-1054-4C43-B5F6-4E88777D8BB4}"/>
    <dgm:cxn modelId="{37D14F8D-02B1-4B0A-87F7-A45CF704036B}" type="presOf" srcId="{4978F2CD-4D1F-4216-926C-CE25938474E5}" destId="{87B87EB3-50BB-4FFE-BB77-DF414BC649E1}" srcOrd="0" destOrd="0" presId="urn:microsoft.com/office/officeart/2005/8/layout/vList5"/>
    <dgm:cxn modelId="{6F2F7F03-41DE-4A65-95B0-6867D21BEFCD}" srcId="{93E4C712-2319-4370-99CA-082CD79BFE7F}" destId="{AF57DFF8-2061-4EA7-A779-3859330DF840}" srcOrd="1" destOrd="0" parTransId="{96E4A8F4-9F68-4942-93E0-3095B07CF493}" sibTransId="{4EE06ED9-E0F8-426B-A140-78E232EC1CFF}"/>
    <dgm:cxn modelId="{F0ACA000-8292-4348-B38C-E843A8E25C0B}" type="presOf" srcId="{5166795E-DD7A-4B5A-81B1-C089859268AD}" destId="{73C40C7F-8C47-4E5C-99AA-4F25C4BC7F94}" srcOrd="0" destOrd="0" presId="urn:microsoft.com/office/officeart/2005/8/layout/vList5"/>
    <dgm:cxn modelId="{FD6DBB99-5C35-4A46-B04D-CC39AC2D389A}" type="presOf" srcId="{6C497410-85AC-4A11-9111-4C6A535F41B5}" destId="{958BCA20-9C1B-4BA2-AF64-F549505FBC68}" srcOrd="0" destOrd="0" presId="urn:microsoft.com/office/officeart/2005/8/layout/vList5"/>
    <dgm:cxn modelId="{9965BCCE-6C7E-4360-9937-5FA56194DF91}" srcId="{6C497410-85AC-4A11-9111-4C6A535F41B5}" destId="{18D169ED-EA8E-4BB5-9AA2-FCA195CD768D}" srcOrd="0" destOrd="0" parTransId="{3D1C3E57-D626-43CB-B274-B08471C8836D}" sibTransId="{3054FD28-EA80-4BA1-A4A1-3A70B24CF0E5}"/>
    <dgm:cxn modelId="{15BF9C5D-F031-4BDC-ABAE-7AE919CFA140}" type="presParOf" srcId="{87B87EB3-50BB-4FFE-BB77-DF414BC649E1}" destId="{E951C1CE-59F3-45ED-AB6B-AFEF10C548B0}" srcOrd="0" destOrd="0" presId="urn:microsoft.com/office/officeart/2005/8/layout/vList5"/>
    <dgm:cxn modelId="{ADE0B476-76A4-490A-975B-E98F2C061D08}" type="presParOf" srcId="{E951C1CE-59F3-45ED-AB6B-AFEF10C548B0}" destId="{1B8B3C25-DF58-4EC3-A50C-501A5FDC61F3}" srcOrd="0" destOrd="0" presId="urn:microsoft.com/office/officeart/2005/8/layout/vList5"/>
    <dgm:cxn modelId="{D7D0F903-29DC-4DC0-9BA5-F3B8719A1041}" type="presParOf" srcId="{E951C1CE-59F3-45ED-AB6B-AFEF10C548B0}" destId="{AF13B5A2-D742-4465-8BA0-0C6E8719CAA9}" srcOrd="1" destOrd="0" presId="urn:microsoft.com/office/officeart/2005/8/layout/vList5"/>
    <dgm:cxn modelId="{82791F94-4F0F-4F61-83E0-1C28C05C0098}" type="presParOf" srcId="{87B87EB3-50BB-4FFE-BB77-DF414BC649E1}" destId="{8B05BB02-CC94-42D0-831F-599A17EF297E}" srcOrd="1" destOrd="0" presId="urn:microsoft.com/office/officeart/2005/8/layout/vList5"/>
    <dgm:cxn modelId="{BCCA8B4A-89CF-4CC8-93C7-57DA9CDE586C}" type="presParOf" srcId="{87B87EB3-50BB-4FFE-BB77-DF414BC649E1}" destId="{ACA91412-8A31-4187-91F7-5E7E71BCC412}" srcOrd="2" destOrd="0" presId="urn:microsoft.com/office/officeart/2005/8/layout/vList5"/>
    <dgm:cxn modelId="{2E3D6CC7-BC65-4C53-8333-0D8FCE7289AE}" type="presParOf" srcId="{ACA91412-8A31-4187-91F7-5E7E71BCC412}" destId="{C23BCC71-806E-4124-B4D6-B8AA23BEB693}" srcOrd="0" destOrd="0" presId="urn:microsoft.com/office/officeart/2005/8/layout/vList5"/>
    <dgm:cxn modelId="{D97616E4-AD10-4363-BE23-856FCD4F3B11}" type="presParOf" srcId="{ACA91412-8A31-4187-91F7-5E7E71BCC412}" destId="{73C40C7F-8C47-4E5C-99AA-4F25C4BC7F94}" srcOrd="1" destOrd="0" presId="urn:microsoft.com/office/officeart/2005/8/layout/vList5"/>
    <dgm:cxn modelId="{9235C85F-6D44-466B-96FA-F8B8C15BEF1B}" type="presParOf" srcId="{87B87EB3-50BB-4FFE-BB77-DF414BC649E1}" destId="{1C2DD323-089C-4F45-B40D-CFC835C5B7E3}" srcOrd="3" destOrd="0" presId="urn:microsoft.com/office/officeart/2005/8/layout/vList5"/>
    <dgm:cxn modelId="{2D9D7F2C-EAF6-4B29-AFCE-D51160A048AA}" type="presParOf" srcId="{87B87EB3-50BB-4FFE-BB77-DF414BC649E1}" destId="{2ADCDE92-2B87-457D-8201-32DC1BD8006C}" srcOrd="4" destOrd="0" presId="urn:microsoft.com/office/officeart/2005/8/layout/vList5"/>
    <dgm:cxn modelId="{45BADD02-F56A-4564-95DF-296E8D7F8035}" type="presParOf" srcId="{2ADCDE92-2B87-457D-8201-32DC1BD8006C}" destId="{958BCA20-9C1B-4BA2-AF64-F549505FBC68}" srcOrd="0" destOrd="0" presId="urn:microsoft.com/office/officeart/2005/8/layout/vList5"/>
    <dgm:cxn modelId="{90A25209-CC2A-4E50-952C-32510B23E7CE}" type="presParOf" srcId="{2ADCDE92-2B87-457D-8201-32DC1BD8006C}" destId="{326938AC-8C4D-43E6-AD51-A69F06BA3BC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69620A-556D-4D77-969C-84E749EDAB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ka-GE"/>
        </a:p>
      </dgm:t>
    </dgm:pt>
    <dgm:pt modelId="{E204E108-1F57-4DB9-B461-C1F749619A88}">
      <dgm:prSet phldrT="[ტექსტი]" custT="1"/>
      <dgm:spPr>
        <a:solidFill>
          <a:schemeClr val="bg1">
            <a:lumMod val="40000"/>
            <a:lumOff val="60000"/>
          </a:schemeClr>
        </a:solidFill>
      </dgm:spPr>
      <dgm:t>
        <a:bodyPr/>
        <a:lstStyle/>
        <a:p>
          <a:endParaRPr lang="ka-GE" sz="2000" dirty="0">
            <a:solidFill>
              <a:schemeClr val="bg1">
                <a:lumMod val="75000"/>
              </a:schemeClr>
            </a:solidFill>
          </a:endParaRPr>
        </a:p>
      </dgm:t>
    </dgm:pt>
    <dgm:pt modelId="{25FC1DF6-7E45-4A5D-921C-464FF7E683E6}" type="parTrans" cxnId="{10C71CCF-B323-4078-AA36-1C47BE27FB2C}">
      <dgm:prSet/>
      <dgm:spPr/>
      <dgm:t>
        <a:bodyPr/>
        <a:lstStyle/>
        <a:p>
          <a:endParaRPr lang="ka-GE"/>
        </a:p>
      </dgm:t>
    </dgm:pt>
    <dgm:pt modelId="{571C1EEC-5179-41AB-8105-85D1F70F681D}" type="sibTrans" cxnId="{10C71CCF-B323-4078-AA36-1C47BE27FB2C}">
      <dgm:prSet/>
      <dgm:spPr/>
      <dgm:t>
        <a:bodyPr/>
        <a:lstStyle/>
        <a:p>
          <a:endParaRPr lang="ka-GE"/>
        </a:p>
      </dgm:t>
    </dgm:pt>
    <dgm:pt modelId="{7FF5116D-1B8E-4FF7-8CE5-CBEE7CA572FF}">
      <dgm:prSet phldrT="[ტექსტი]" custT="1"/>
      <dgm:spPr>
        <a:solidFill>
          <a:schemeClr val="bg1">
            <a:lumMod val="40000"/>
            <a:lumOff val="60000"/>
          </a:schemeClr>
        </a:solidFill>
      </dgm:spPr>
      <dgm:t>
        <a:bodyPr/>
        <a:lstStyle/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ჟოლო და მაყვალი - 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T=0 C(2-5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დღე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)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; ლურჯი მოცვი-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T=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 0.5 -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 0 ºC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 (1-2 კვირა); </a:t>
          </a:r>
        </a:p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ლურჯი მოცვი-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T=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 5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ºC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 (6კვირა) </a:t>
          </a:r>
          <a:endParaRPr lang="en-US" sz="2000" b="1" dirty="0" smtClean="0">
            <a:solidFill>
              <a:schemeClr val="bg1">
                <a:lumMod val="75000"/>
              </a:schemeClr>
            </a:solidFill>
            <a:latin typeface="Verdana" panose="020B0604030504040204" pitchFamily="34" charset="0"/>
          </a:endParaRPr>
        </a:p>
        <a:p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ჟოლო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, 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მაყვალი, ლურჯი მოცვი შოკური გაყინვა - (-45</a:t>
          </a:r>
          <a:r>
            <a:rPr lang="en-US" sz="2000" b="1" dirty="0" smtClean="0">
              <a:solidFill>
                <a:schemeClr val="bg1">
                  <a:lumMod val="75000"/>
                </a:schemeClr>
              </a:solidFill>
            </a:rPr>
            <a:t>C</a:t>
          </a:r>
          <a:r>
            <a:rPr lang="ka-GE" sz="2000" b="1" dirty="0" smtClean="0">
              <a:solidFill>
                <a:schemeClr val="bg1">
                  <a:lumMod val="75000"/>
                </a:schemeClr>
              </a:solidFill>
            </a:rPr>
            <a:t>)</a:t>
          </a:r>
          <a:endParaRPr lang="ka-GE" sz="2000" b="1" dirty="0">
            <a:solidFill>
              <a:schemeClr val="bg1">
                <a:lumMod val="75000"/>
              </a:schemeClr>
            </a:solidFill>
          </a:endParaRPr>
        </a:p>
      </dgm:t>
    </dgm:pt>
    <dgm:pt modelId="{9D8D52FF-54A1-401C-BDA2-12BB0A3C4D5E}" type="parTrans" cxnId="{CE995AB5-2001-4447-B407-2F931834378B}">
      <dgm:prSet/>
      <dgm:spPr/>
      <dgm:t>
        <a:bodyPr/>
        <a:lstStyle/>
        <a:p>
          <a:endParaRPr lang="ka-GE"/>
        </a:p>
      </dgm:t>
    </dgm:pt>
    <dgm:pt modelId="{633670BC-EB92-4894-A895-24D00E31C0A1}" type="sibTrans" cxnId="{CE995AB5-2001-4447-B407-2F931834378B}">
      <dgm:prSet/>
      <dgm:spPr/>
      <dgm:t>
        <a:bodyPr/>
        <a:lstStyle/>
        <a:p>
          <a:endParaRPr lang="ka-GE"/>
        </a:p>
      </dgm:t>
    </dgm:pt>
    <dgm:pt modelId="{65F3840A-793D-41C5-B9D4-E991BC8F504F}">
      <dgm:prSet phldrT="[ტექსტი]" custT="1"/>
      <dgm:spPr>
        <a:solidFill>
          <a:schemeClr val="bg1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 smtClean="0">
              <a:solidFill>
                <a:schemeClr val="bg1">
                  <a:lumMod val="75000"/>
                </a:schemeClr>
              </a:solidFill>
            </a:rPr>
            <a:t>T=5C; RH=90-95%; </a:t>
          </a:r>
          <a:r>
            <a:rPr lang="ka-GE" sz="2400" b="1" dirty="0" smtClean="0">
              <a:solidFill>
                <a:schemeClr val="bg1">
                  <a:lumMod val="75000"/>
                </a:schemeClr>
              </a:solidFill>
            </a:rPr>
            <a:t>შენახვა- 4-5 კვირა; </a:t>
          </a:r>
        </a:p>
      </dgm:t>
    </dgm:pt>
    <dgm:pt modelId="{7151F7FC-4B32-47EE-875B-51B7FFE2B6F9}" type="sibTrans" cxnId="{5AA88AD6-C0BC-4E32-80AF-19F923A959AA}">
      <dgm:prSet/>
      <dgm:spPr/>
      <dgm:t>
        <a:bodyPr/>
        <a:lstStyle/>
        <a:p>
          <a:endParaRPr lang="ka-GE"/>
        </a:p>
      </dgm:t>
    </dgm:pt>
    <dgm:pt modelId="{8115E42C-E135-4BBD-9410-706BCF1DD9F9}" type="parTrans" cxnId="{5AA88AD6-C0BC-4E32-80AF-19F923A959AA}">
      <dgm:prSet/>
      <dgm:spPr/>
      <dgm:t>
        <a:bodyPr/>
        <a:lstStyle/>
        <a:p>
          <a:endParaRPr lang="ka-GE"/>
        </a:p>
      </dgm:t>
    </dgm:pt>
    <dgm:pt modelId="{431A378A-31A9-4D11-AC3F-51226C29ED13}" type="pres">
      <dgm:prSet presAssocID="{A169620A-556D-4D77-969C-84E749EDAB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ka-GE"/>
        </a:p>
      </dgm:t>
    </dgm:pt>
    <dgm:pt modelId="{110D9EDF-CC55-4C81-99C4-961D1B519045}" type="pres">
      <dgm:prSet presAssocID="{A169620A-556D-4D77-969C-84E749EDABAC}" presName="Name1" presStyleCnt="0"/>
      <dgm:spPr/>
    </dgm:pt>
    <dgm:pt modelId="{51D546A3-B417-42F9-806D-B8147D72694B}" type="pres">
      <dgm:prSet presAssocID="{A169620A-556D-4D77-969C-84E749EDABAC}" presName="cycle" presStyleCnt="0"/>
      <dgm:spPr/>
    </dgm:pt>
    <dgm:pt modelId="{987B5ECC-D7A0-4331-A2D4-E796317B2C80}" type="pres">
      <dgm:prSet presAssocID="{A169620A-556D-4D77-969C-84E749EDABAC}" presName="srcNode" presStyleLbl="node1" presStyleIdx="0" presStyleCnt="3"/>
      <dgm:spPr/>
    </dgm:pt>
    <dgm:pt modelId="{1B375F02-7CA3-4D96-BB79-AF21BA618884}" type="pres">
      <dgm:prSet presAssocID="{A169620A-556D-4D77-969C-84E749EDABAC}" presName="conn" presStyleLbl="parChTrans1D2" presStyleIdx="0" presStyleCnt="1"/>
      <dgm:spPr/>
      <dgm:t>
        <a:bodyPr/>
        <a:lstStyle/>
        <a:p>
          <a:endParaRPr lang="ka-GE"/>
        </a:p>
      </dgm:t>
    </dgm:pt>
    <dgm:pt modelId="{CFB9A04A-D20F-4D04-9956-02767184202A}" type="pres">
      <dgm:prSet presAssocID="{A169620A-556D-4D77-969C-84E749EDABAC}" presName="extraNode" presStyleLbl="node1" presStyleIdx="0" presStyleCnt="3"/>
      <dgm:spPr/>
    </dgm:pt>
    <dgm:pt modelId="{08B2505E-049D-4131-8765-F151CF2FDE9F}" type="pres">
      <dgm:prSet presAssocID="{A169620A-556D-4D77-969C-84E749EDABAC}" presName="dstNode" presStyleLbl="node1" presStyleIdx="0" presStyleCnt="3"/>
      <dgm:spPr/>
    </dgm:pt>
    <dgm:pt modelId="{733A25FD-FA9B-45AE-A887-A4081E04F67D}" type="pres">
      <dgm:prSet presAssocID="{E204E108-1F57-4DB9-B461-C1F749619A88}" presName="text_1" presStyleLbl="node1" presStyleIdx="0" presStyleCnt="3" custLinFactNeighborX="-116" custLinFactNeighborY="-16870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C8CC358D-1A09-4F16-B3AC-B341F2D2BEC8}" type="pres">
      <dgm:prSet presAssocID="{E204E108-1F57-4DB9-B461-C1F749619A88}" presName="accent_1" presStyleCnt="0"/>
      <dgm:spPr/>
    </dgm:pt>
    <dgm:pt modelId="{BAB2B4F6-8008-47F3-B3D5-EBE2D92A094F}" type="pres">
      <dgm:prSet presAssocID="{E204E108-1F57-4DB9-B461-C1F749619A88}" presName="accentRepeatNode" presStyleLbl="solidFgAcc1" presStyleIdx="0" presStyleCnt="3" custLinFactNeighborX="-7036" custLinFactNeighborY="-1327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ka-GE"/>
        </a:p>
      </dgm:t>
    </dgm:pt>
    <dgm:pt modelId="{F0021C41-0604-4673-83DA-DD492146D9B1}" type="pres">
      <dgm:prSet presAssocID="{65F3840A-793D-41C5-B9D4-E991BC8F504F}" presName="text_2" presStyleLbl="node1" presStyleIdx="1" presStyleCnt="3" custScaleY="127948" custLinFactNeighborX="-752" custLinFactNeighborY="-25807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3ADAAA65-A383-4B8D-8191-8046215A7C02}" type="pres">
      <dgm:prSet presAssocID="{65F3840A-793D-41C5-B9D4-E991BC8F504F}" presName="accent_2" presStyleCnt="0"/>
      <dgm:spPr/>
    </dgm:pt>
    <dgm:pt modelId="{66AE38B2-C1A3-4835-8059-51CD5DB82A8A}" type="pres">
      <dgm:prSet presAssocID="{65F3840A-793D-41C5-B9D4-E991BC8F504F}" presName="accentRepeatNode" presStyleLbl="solidFgAcc1" presStyleIdx="1" presStyleCnt="3" custLinFactNeighborX="-15305" custLinFactNeighborY="-15784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ka-GE"/>
        </a:p>
      </dgm:t>
    </dgm:pt>
    <dgm:pt modelId="{93C23B2C-F63B-4405-BBBC-33AE36F85F47}" type="pres">
      <dgm:prSet presAssocID="{7FF5116D-1B8E-4FF7-8CE5-CBEE7CA572FF}" presName="text_3" presStyleLbl="node1" presStyleIdx="2" presStyleCnt="3" custScaleY="186927" custLinFactNeighborX="-880" custLinFactNeighborY="-1662">
        <dgm:presLayoutVars>
          <dgm:bulletEnabled val="1"/>
        </dgm:presLayoutVars>
      </dgm:prSet>
      <dgm:spPr/>
      <dgm:t>
        <a:bodyPr/>
        <a:lstStyle/>
        <a:p>
          <a:endParaRPr lang="ka-GE"/>
        </a:p>
      </dgm:t>
    </dgm:pt>
    <dgm:pt modelId="{A0F91A4D-EB15-4D5C-BB64-8DA902B7843A}" type="pres">
      <dgm:prSet presAssocID="{7FF5116D-1B8E-4FF7-8CE5-CBEE7CA572FF}" presName="accent_3" presStyleCnt="0"/>
      <dgm:spPr/>
    </dgm:pt>
    <dgm:pt modelId="{CD92197B-EAF2-4480-934C-850AB58D6E46}" type="pres">
      <dgm:prSet presAssocID="{7FF5116D-1B8E-4FF7-8CE5-CBEE7CA572FF}" presName="accentRepeatNode" presStyleLbl="solidFgAcc1" presStyleIdx="2" presStyleCnt="3" custScaleX="106064" custLinFactNeighborX="-4004" custLinFactNeighborY="3148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chemeClr val="bg1">
              <a:lumMod val="60000"/>
              <a:lumOff val="40000"/>
            </a:schemeClr>
          </a:solidFill>
        </a:ln>
      </dgm:spPr>
      <dgm:t>
        <a:bodyPr/>
        <a:lstStyle/>
        <a:p>
          <a:endParaRPr lang="ka-GE"/>
        </a:p>
      </dgm:t>
    </dgm:pt>
  </dgm:ptLst>
  <dgm:cxnLst>
    <dgm:cxn modelId="{6728FBC7-5191-46B6-827B-2886AAAC3FA2}" type="presOf" srcId="{65F3840A-793D-41C5-B9D4-E991BC8F504F}" destId="{F0021C41-0604-4673-83DA-DD492146D9B1}" srcOrd="0" destOrd="0" presId="urn:microsoft.com/office/officeart/2008/layout/VerticalCurvedList"/>
    <dgm:cxn modelId="{40082C6C-3060-4F3F-86C3-6E7F110DB51F}" type="presOf" srcId="{A169620A-556D-4D77-969C-84E749EDABAC}" destId="{431A378A-31A9-4D11-AC3F-51226C29ED13}" srcOrd="0" destOrd="0" presId="urn:microsoft.com/office/officeart/2008/layout/VerticalCurvedList"/>
    <dgm:cxn modelId="{5AA88AD6-C0BC-4E32-80AF-19F923A959AA}" srcId="{A169620A-556D-4D77-969C-84E749EDABAC}" destId="{65F3840A-793D-41C5-B9D4-E991BC8F504F}" srcOrd="1" destOrd="0" parTransId="{8115E42C-E135-4BBD-9410-706BCF1DD9F9}" sibTransId="{7151F7FC-4B32-47EE-875B-51B7FFE2B6F9}"/>
    <dgm:cxn modelId="{2532D9F5-6FBC-4F91-A4C3-DD370E8A8FD3}" type="presOf" srcId="{E204E108-1F57-4DB9-B461-C1F749619A88}" destId="{733A25FD-FA9B-45AE-A887-A4081E04F67D}" srcOrd="0" destOrd="0" presId="urn:microsoft.com/office/officeart/2008/layout/VerticalCurvedList"/>
    <dgm:cxn modelId="{24767029-067E-4974-8482-AC175CE507B2}" type="presOf" srcId="{7FF5116D-1B8E-4FF7-8CE5-CBEE7CA572FF}" destId="{93C23B2C-F63B-4405-BBBC-33AE36F85F47}" srcOrd="0" destOrd="0" presId="urn:microsoft.com/office/officeart/2008/layout/VerticalCurvedList"/>
    <dgm:cxn modelId="{CE995AB5-2001-4447-B407-2F931834378B}" srcId="{A169620A-556D-4D77-969C-84E749EDABAC}" destId="{7FF5116D-1B8E-4FF7-8CE5-CBEE7CA572FF}" srcOrd="2" destOrd="0" parTransId="{9D8D52FF-54A1-401C-BDA2-12BB0A3C4D5E}" sibTransId="{633670BC-EB92-4894-A895-24D00E31C0A1}"/>
    <dgm:cxn modelId="{10C71CCF-B323-4078-AA36-1C47BE27FB2C}" srcId="{A169620A-556D-4D77-969C-84E749EDABAC}" destId="{E204E108-1F57-4DB9-B461-C1F749619A88}" srcOrd="0" destOrd="0" parTransId="{25FC1DF6-7E45-4A5D-921C-464FF7E683E6}" sibTransId="{571C1EEC-5179-41AB-8105-85D1F70F681D}"/>
    <dgm:cxn modelId="{30F88ED9-4C02-4AEE-B1CF-9DA639874CA4}" type="presOf" srcId="{571C1EEC-5179-41AB-8105-85D1F70F681D}" destId="{1B375F02-7CA3-4D96-BB79-AF21BA618884}" srcOrd="0" destOrd="0" presId="urn:microsoft.com/office/officeart/2008/layout/VerticalCurvedList"/>
    <dgm:cxn modelId="{A4EDEE30-4ADF-4CE2-BACE-A6645F7E93B5}" type="presParOf" srcId="{431A378A-31A9-4D11-AC3F-51226C29ED13}" destId="{110D9EDF-CC55-4C81-99C4-961D1B519045}" srcOrd="0" destOrd="0" presId="urn:microsoft.com/office/officeart/2008/layout/VerticalCurvedList"/>
    <dgm:cxn modelId="{8451FFFF-EC2C-42C4-A3D3-9C02254C13A8}" type="presParOf" srcId="{110D9EDF-CC55-4C81-99C4-961D1B519045}" destId="{51D546A3-B417-42F9-806D-B8147D72694B}" srcOrd="0" destOrd="0" presId="urn:microsoft.com/office/officeart/2008/layout/VerticalCurvedList"/>
    <dgm:cxn modelId="{D192E7B1-E186-44C2-9593-D92149AAE3AC}" type="presParOf" srcId="{51D546A3-B417-42F9-806D-B8147D72694B}" destId="{987B5ECC-D7A0-4331-A2D4-E796317B2C80}" srcOrd="0" destOrd="0" presId="urn:microsoft.com/office/officeart/2008/layout/VerticalCurvedList"/>
    <dgm:cxn modelId="{865C786C-08A4-4383-A0C3-C401C7F52819}" type="presParOf" srcId="{51D546A3-B417-42F9-806D-B8147D72694B}" destId="{1B375F02-7CA3-4D96-BB79-AF21BA618884}" srcOrd="1" destOrd="0" presId="urn:microsoft.com/office/officeart/2008/layout/VerticalCurvedList"/>
    <dgm:cxn modelId="{A0171013-692C-41D2-9945-C322213AAD5A}" type="presParOf" srcId="{51D546A3-B417-42F9-806D-B8147D72694B}" destId="{CFB9A04A-D20F-4D04-9956-02767184202A}" srcOrd="2" destOrd="0" presId="urn:microsoft.com/office/officeart/2008/layout/VerticalCurvedList"/>
    <dgm:cxn modelId="{B78BF95F-493C-4049-A13E-BE9FE8468378}" type="presParOf" srcId="{51D546A3-B417-42F9-806D-B8147D72694B}" destId="{08B2505E-049D-4131-8765-F151CF2FDE9F}" srcOrd="3" destOrd="0" presId="urn:microsoft.com/office/officeart/2008/layout/VerticalCurvedList"/>
    <dgm:cxn modelId="{4D7DEAD7-41D1-4C0C-BDA3-BD13B5CD414F}" type="presParOf" srcId="{110D9EDF-CC55-4C81-99C4-961D1B519045}" destId="{733A25FD-FA9B-45AE-A887-A4081E04F67D}" srcOrd="1" destOrd="0" presId="urn:microsoft.com/office/officeart/2008/layout/VerticalCurvedList"/>
    <dgm:cxn modelId="{45494824-3DC1-4E5B-9279-786C3C04D383}" type="presParOf" srcId="{110D9EDF-CC55-4C81-99C4-961D1B519045}" destId="{C8CC358D-1A09-4F16-B3AC-B341F2D2BEC8}" srcOrd="2" destOrd="0" presId="urn:microsoft.com/office/officeart/2008/layout/VerticalCurvedList"/>
    <dgm:cxn modelId="{CBB34F7E-D779-49A7-AB3E-888E4463EDCC}" type="presParOf" srcId="{C8CC358D-1A09-4F16-B3AC-B341F2D2BEC8}" destId="{BAB2B4F6-8008-47F3-B3D5-EBE2D92A094F}" srcOrd="0" destOrd="0" presId="urn:microsoft.com/office/officeart/2008/layout/VerticalCurvedList"/>
    <dgm:cxn modelId="{B7BE6A64-B47B-4078-89A8-501547B5455B}" type="presParOf" srcId="{110D9EDF-CC55-4C81-99C4-961D1B519045}" destId="{F0021C41-0604-4673-83DA-DD492146D9B1}" srcOrd="3" destOrd="0" presId="urn:microsoft.com/office/officeart/2008/layout/VerticalCurvedList"/>
    <dgm:cxn modelId="{EF0EB53B-C818-4F6F-B8C4-37E191290BBA}" type="presParOf" srcId="{110D9EDF-CC55-4C81-99C4-961D1B519045}" destId="{3ADAAA65-A383-4B8D-8191-8046215A7C02}" srcOrd="4" destOrd="0" presId="urn:microsoft.com/office/officeart/2008/layout/VerticalCurvedList"/>
    <dgm:cxn modelId="{6638B862-6934-4779-94D1-1B8E2DEF9B52}" type="presParOf" srcId="{3ADAAA65-A383-4B8D-8191-8046215A7C02}" destId="{66AE38B2-C1A3-4835-8059-51CD5DB82A8A}" srcOrd="0" destOrd="0" presId="urn:microsoft.com/office/officeart/2008/layout/VerticalCurvedList"/>
    <dgm:cxn modelId="{9E4D4F82-A53F-4004-9ED7-A78D8B784FBA}" type="presParOf" srcId="{110D9EDF-CC55-4C81-99C4-961D1B519045}" destId="{93C23B2C-F63B-4405-BBBC-33AE36F85F47}" srcOrd="5" destOrd="0" presId="urn:microsoft.com/office/officeart/2008/layout/VerticalCurvedList"/>
    <dgm:cxn modelId="{DD916A3D-F36B-4055-8078-E0975F8DA686}" type="presParOf" srcId="{110D9EDF-CC55-4C81-99C4-961D1B519045}" destId="{A0F91A4D-EB15-4D5C-BB64-8DA902B7843A}" srcOrd="6" destOrd="0" presId="urn:microsoft.com/office/officeart/2008/layout/VerticalCurvedList"/>
    <dgm:cxn modelId="{8199634D-A096-4BB6-977B-1AA6744654F0}" type="presParOf" srcId="{A0F91A4D-EB15-4D5C-BB64-8DA902B7843A}" destId="{CD92197B-EAF2-4480-934C-850AB58D6E4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3B5A2-D742-4465-8BA0-0C6E8719CAA9}">
      <dsp:nvSpPr>
        <dsp:cNvPr id="0" name=""/>
        <dsp:cNvSpPr/>
      </dsp:nvSpPr>
      <dsp:spPr>
        <a:xfrm rot="5400000">
          <a:off x="4998223" y="-2101088"/>
          <a:ext cx="1410906" cy="5989919"/>
        </a:xfrm>
        <a:prstGeom prst="round2SameRect">
          <a:avLst/>
        </a:prstGeom>
        <a:solidFill>
          <a:schemeClr val="accent3">
            <a:lumMod val="95000"/>
            <a:alpha val="90000"/>
          </a:schemeClr>
        </a:solidFill>
        <a:ln w="381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 -0.5 -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 0 ºC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ტემპერატურაზე, &gt; 90% ფარდობითი ტენიანობა 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შენახვის ვადა 2 კვირა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</dsp:txBody>
      <dsp:txXfrm rot="-5400000">
        <a:off x="2708717" y="257293"/>
        <a:ext cx="5921044" cy="1273156"/>
      </dsp:txXfrm>
    </dsp:sp>
    <dsp:sp modelId="{1B8B3C25-DF58-4EC3-A50C-501A5FDC61F3}">
      <dsp:nvSpPr>
        <dsp:cNvPr id="0" name=""/>
        <dsp:cNvSpPr/>
      </dsp:nvSpPr>
      <dsp:spPr>
        <a:xfrm>
          <a:off x="162167" y="2672"/>
          <a:ext cx="2401229" cy="1763633"/>
        </a:xfrm>
        <a:prstGeom prst="roundRect">
          <a:avLst/>
        </a:prstGeom>
        <a:solidFill>
          <a:schemeClr val="bg1">
            <a:lumMod val="40000"/>
            <a:lumOff val="6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bg1">
                  <a:lumMod val="75000"/>
                </a:schemeClr>
              </a:solidFill>
            </a:rPr>
            <a:t>ჩვეულებრივ ატმოსფერულ პირობებში </a:t>
          </a:r>
          <a:endParaRPr lang="ru-RU" sz="1800" b="1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248260" y="88765"/>
        <a:ext cx="2229043" cy="1591447"/>
      </dsp:txXfrm>
    </dsp:sp>
    <dsp:sp modelId="{73C40C7F-8C47-4E5C-99AA-4F25C4BC7F94}">
      <dsp:nvSpPr>
        <dsp:cNvPr id="0" name=""/>
        <dsp:cNvSpPr/>
      </dsp:nvSpPr>
      <dsp:spPr>
        <a:xfrm rot="5400000">
          <a:off x="5032938" y="-278249"/>
          <a:ext cx="1410906" cy="6059412"/>
        </a:xfrm>
        <a:prstGeom prst="round2SameRect">
          <a:avLst/>
        </a:prstGeom>
        <a:solidFill>
          <a:schemeClr val="bg1">
            <a:lumMod val="40000"/>
            <a:lumOff val="60000"/>
            <a:alpha val="90000"/>
          </a:schemeClr>
        </a:solidFill>
        <a:ln w="38100" cap="flat" cmpd="sng" algn="ctr">
          <a:solidFill>
            <a:schemeClr val="bg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5 ºC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ლურჯი მოცვისთვის რეგულირებადი ატმოსფერო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10 -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15% CO2 + 1 - 10% O2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-ს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შენახვის ვადა 6 კვირა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</dsp:txBody>
      <dsp:txXfrm rot="-5400000">
        <a:off x="2708686" y="2114878"/>
        <a:ext cx="5990537" cy="1273156"/>
      </dsp:txXfrm>
    </dsp:sp>
    <dsp:sp modelId="{C23BCC71-806E-4124-B4D6-B8AA23BEB693}">
      <dsp:nvSpPr>
        <dsp:cNvPr id="0" name=""/>
        <dsp:cNvSpPr/>
      </dsp:nvSpPr>
      <dsp:spPr>
        <a:xfrm>
          <a:off x="162167" y="1854487"/>
          <a:ext cx="2401229" cy="1763633"/>
        </a:xfrm>
        <a:prstGeom prst="roundRect">
          <a:avLst/>
        </a:prstGeom>
        <a:solidFill>
          <a:schemeClr val="bg1">
            <a:lumMod val="40000"/>
            <a:lumOff val="60000"/>
            <a:alpha val="7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bg1">
                  <a:lumMod val="75000"/>
                </a:schemeClr>
              </a:solidFill>
            </a:rPr>
            <a:t>კონტროლირებადი ატმოსფერული სისტემა</a:t>
          </a:r>
          <a:endParaRPr lang="ru-RU" sz="1800" b="1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248260" y="1940580"/>
        <a:ext cx="2229043" cy="1591447"/>
      </dsp:txXfrm>
    </dsp:sp>
    <dsp:sp modelId="{326938AC-8C4D-43E6-AD51-A69F06BA3BCC}">
      <dsp:nvSpPr>
        <dsp:cNvPr id="0" name=""/>
        <dsp:cNvSpPr/>
      </dsp:nvSpPr>
      <dsp:spPr>
        <a:xfrm rot="5400000">
          <a:off x="4936535" y="1639423"/>
          <a:ext cx="1410906" cy="6012971"/>
        </a:xfrm>
        <a:prstGeom prst="round2SameRect">
          <a:avLst/>
        </a:prstGeom>
        <a:solidFill>
          <a:schemeClr val="accent3">
            <a:lumMod val="95000"/>
            <a:alpha val="90000"/>
          </a:schemeClr>
        </a:solidFill>
        <a:ln w="38100" cap="flat" cmpd="sng" algn="ctr">
          <a:solidFill>
            <a:schemeClr val="bg1">
              <a:lumMod val="60000"/>
              <a:lumOff val="4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შოკური გაყინვა (-45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ºC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) და შენახვა (-25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ºC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) ტემპერატურაზე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შენახვის ვადა 9 - 12 კვირა</a:t>
          </a:r>
          <a:endParaRPr lang="ru-RU" sz="2000" b="1" kern="1200" dirty="0">
            <a:solidFill>
              <a:schemeClr val="bg1">
                <a:lumMod val="75000"/>
              </a:schemeClr>
            </a:solidFill>
          </a:endParaRPr>
        </a:p>
      </dsp:txBody>
      <dsp:txXfrm rot="-5400000">
        <a:off x="2635503" y="4009331"/>
        <a:ext cx="5944096" cy="1273156"/>
      </dsp:txXfrm>
    </dsp:sp>
    <dsp:sp modelId="{958BCA20-9C1B-4BA2-AF64-F549505FBC68}">
      <dsp:nvSpPr>
        <dsp:cNvPr id="0" name=""/>
        <dsp:cNvSpPr/>
      </dsp:nvSpPr>
      <dsp:spPr>
        <a:xfrm>
          <a:off x="135910" y="3708974"/>
          <a:ext cx="2401229" cy="1763633"/>
        </a:xfrm>
        <a:prstGeom prst="roundRect">
          <a:avLst/>
        </a:prstGeom>
        <a:solidFill>
          <a:schemeClr val="bg1">
            <a:lumMod val="40000"/>
            <a:lumOff val="60000"/>
            <a:alpha val="50000"/>
          </a:schemeClr>
        </a:solidFill>
        <a:ln w="254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1800" b="1" kern="1200" dirty="0" smtClean="0">
              <a:solidFill>
                <a:schemeClr val="bg1">
                  <a:lumMod val="75000"/>
                </a:schemeClr>
              </a:solidFill>
            </a:rPr>
            <a:t>შოკური გაყინვა</a:t>
          </a:r>
          <a:endParaRPr lang="ru-RU" sz="1800" b="1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222003" y="3795067"/>
        <a:ext cx="2229043" cy="1591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75F02-7CA3-4D96-BB79-AF21BA618884}">
      <dsp:nvSpPr>
        <dsp:cNvPr id="0" name=""/>
        <dsp:cNvSpPr/>
      </dsp:nvSpPr>
      <dsp:spPr>
        <a:xfrm>
          <a:off x="-5760095" y="-90580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A25FD-FA9B-45AE-A887-A4081E04F67D}">
      <dsp:nvSpPr>
        <dsp:cNvPr id="0" name=""/>
        <dsp:cNvSpPr/>
      </dsp:nvSpPr>
      <dsp:spPr>
        <a:xfrm>
          <a:off x="720049" y="317719"/>
          <a:ext cx="7716766" cy="1022513"/>
        </a:xfrm>
        <a:prstGeom prst="rect">
          <a:avLst/>
        </a:prstGeom>
        <a:solidFill>
          <a:schemeClr val="bg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a-GE" sz="20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720049" y="317719"/>
        <a:ext cx="7716766" cy="1022513"/>
      </dsp:txXfrm>
    </dsp:sp>
    <dsp:sp modelId="{BAB2B4F6-8008-47F3-B3D5-EBE2D92A094F}">
      <dsp:nvSpPr>
        <dsp:cNvPr id="0" name=""/>
        <dsp:cNvSpPr/>
      </dsp:nvSpPr>
      <dsp:spPr>
        <a:xfrm>
          <a:off x="0" y="192755"/>
          <a:ext cx="1278142" cy="12781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21C41-0604-4673-83DA-DD492146D9B1}">
      <dsp:nvSpPr>
        <dsp:cNvPr id="0" name=""/>
        <dsp:cNvSpPr/>
      </dsp:nvSpPr>
      <dsp:spPr>
        <a:xfrm>
          <a:off x="1045449" y="1617221"/>
          <a:ext cx="7345082" cy="1308285"/>
        </a:xfrm>
        <a:prstGeom prst="rect">
          <a:avLst/>
        </a:prstGeom>
        <a:solidFill>
          <a:schemeClr val="bg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60960" rIns="60960" bIns="6096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kern="1200" dirty="0" smtClean="0">
              <a:solidFill>
                <a:schemeClr val="bg1">
                  <a:lumMod val="75000"/>
                </a:schemeClr>
              </a:solidFill>
            </a:rPr>
            <a:t>T=5C; RH=90-95%; </a:t>
          </a:r>
          <a:r>
            <a:rPr lang="ka-GE" sz="2400" b="1" kern="1200" dirty="0" smtClean="0">
              <a:solidFill>
                <a:schemeClr val="bg1">
                  <a:lumMod val="75000"/>
                </a:schemeClr>
              </a:solidFill>
            </a:rPr>
            <a:t>შენახვა- 4-5 კვირა; </a:t>
          </a:r>
        </a:p>
      </dsp:txBody>
      <dsp:txXfrm>
        <a:off x="1045449" y="1617221"/>
        <a:ext cx="7345082" cy="1308285"/>
      </dsp:txXfrm>
    </dsp:sp>
    <dsp:sp modelId="{66AE38B2-C1A3-4835-8059-51CD5DB82A8A}">
      <dsp:nvSpPr>
        <dsp:cNvPr id="0" name=""/>
        <dsp:cNvSpPr/>
      </dsp:nvSpPr>
      <dsp:spPr>
        <a:xfrm>
          <a:off x="265994" y="1694431"/>
          <a:ext cx="1278142" cy="127814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23B2C-F63B-4405-BBBC-33AE36F85F47}">
      <dsp:nvSpPr>
        <dsp:cNvPr id="0" name=""/>
        <dsp:cNvSpPr/>
      </dsp:nvSpPr>
      <dsp:spPr>
        <a:xfrm>
          <a:off x="661093" y="3096343"/>
          <a:ext cx="7716766" cy="1911353"/>
        </a:xfrm>
        <a:prstGeom prst="rect">
          <a:avLst/>
        </a:prstGeom>
        <a:solidFill>
          <a:schemeClr val="bg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ჟოლო და მაყვალი - 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T=0 C(2-5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დღე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)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; ლურჯი მოცვი-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T=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 0.5 -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 0 ºC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 (1-2 კვირა);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ლურჯი მოცვი-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T=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 5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ºC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 (6კვირა) </a:t>
          </a:r>
          <a:endParaRPr lang="en-US" sz="2000" b="1" kern="1200" dirty="0" smtClean="0">
            <a:solidFill>
              <a:schemeClr val="bg1">
                <a:lumMod val="75000"/>
              </a:schemeClr>
            </a:solidFill>
            <a:latin typeface="Verdana" panose="020B060403050404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ჟოლო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, 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მაყვალი, ლურჯი მოცვი შოკური გაყინვა - (-45</a:t>
          </a:r>
          <a:r>
            <a:rPr lang="en-US" sz="2000" b="1" kern="1200" dirty="0" smtClean="0">
              <a:solidFill>
                <a:schemeClr val="bg1">
                  <a:lumMod val="75000"/>
                </a:schemeClr>
              </a:solidFill>
            </a:rPr>
            <a:t>C</a:t>
          </a:r>
          <a:r>
            <a:rPr lang="ka-GE" sz="2000" b="1" kern="1200" dirty="0" smtClean="0">
              <a:solidFill>
                <a:schemeClr val="bg1">
                  <a:lumMod val="75000"/>
                </a:schemeClr>
              </a:solidFill>
            </a:rPr>
            <a:t>)</a:t>
          </a:r>
          <a:endParaRPr lang="ka-GE" sz="2000" b="1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661093" y="3096343"/>
        <a:ext cx="7716766" cy="1911353"/>
      </dsp:txXfrm>
    </dsp:sp>
    <dsp:sp modelId="{CD92197B-EAF2-4480-934C-850AB58D6E46}">
      <dsp:nvSpPr>
        <dsp:cNvPr id="0" name=""/>
        <dsp:cNvSpPr/>
      </dsp:nvSpPr>
      <dsp:spPr>
        <a:xfrm>
          <a:off x="0" y="3470179"/>
          <a:ext cx="1355648" cy="127814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bg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D8A55-7CB0-4897-A17C-F42C52002EE5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4FADD-5832-46B0-AC2B-F727D99AE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5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4FADD-5832-46B0-AC2B-F727D99AED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4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სათაურის სლაიდ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76200"/>
            <a:ext cx="7010400" cy="917575"/>
          </a:xfrm>
        </p:spPr>
        <p:txBody>
          <a:bodyPr/>
          <a:lstStyle>
            <a:lvl1pPr algn="r"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ka-GE" noProof="0" smtClean="0"/>
              <a:t>დააწკაპ. მთ. სათაურის სტილის შეცვლისათვის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914400"/>
            <a:ext cx="6400800" cy="533400"/>
          </a:xfrm>
        </p:spPr>
        <p:txBody>
          <a:bodyPr/>
          <a:lstStyle>
            <a:lvl1pPr marL="0" indent="0" algn="r"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ka-GE" noProof="0" smtClean="0"/>
              <a:t>დააწკაპუნეთ მთავარი ქვესათაურის სტილის რედაქტირებისთვის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304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BD23CB-A008-4519-8D19-38C8A0D317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8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სათაური და შვეული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B928A-650C-413C-BA94-6DBA2319AB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2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შვეული სათაური და ტექსტ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76200"/>
            <a:ext cx="1828800" cy="6019800"/>
          </a:xfrm>
        </p:spPr>
        <p:txBody>
          <a:bodyPr vert="eaVert"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76200"/>
            <a:ext cx="5334000" cy="6019800"/>
          </a:xfrm>
        </p:spPr>
        <p:txBody>
          <a:bodyPr vert="eaVert"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DFCF8-AECD-431E-B4D2-9D646BB7C6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სათაური და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ECA4A-4D7E-438B-855E-407AF1BC2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5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სექციის ზედა კოლონტიტუ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BA043-C749-413C-B797-C1B52FF535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6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ორი შიგთავს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81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81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476C3-467F-47F6-A868-6ECAB68FA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6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შედარებ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8E790-A32D-4D0F-8465-05B14F72D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5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მხოლოდ სათაურ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22691-AEAC-4D53-A6A7-CA850DF6E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5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ცარიელ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77057-E03D-4BEA-AA6D-B422121D1A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3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შიგთავს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0DA00-2EB0-458F-AEAF-A611D52159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1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სურათი წარწერასთა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a-GE" smtClean="0"/>
              <a:t>დააწკაპ. მთ. სათაურის სტილის შეცვლისათვის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a-GE" noProof="0" smtClean="0"/>
              <a:t>სურათის დასამატებლად დააწკაპუნეთ ხატულაზე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7E6FE-E1F0-40F1-89FF-936A0975A8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1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76200"/>
            <a:ext cx="7315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5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a-GE" smtClean="0"/>
              <a:t>დააწკაპ. მთ. სათაურის სტილის შეცვლისათვის</a:t>
            </a:r>
          </a:p>
          <a:p>
            <a:pPr lvl="1"/>
            <a:r>
              <a:rPr lang="ka-GE" smtClean="0"/>
              <a:t>მეორე დონე</a:t>
            </a:r>
          </a:p>
          <a:p>
            <a:pPr lvl="2"/>
            <a:r>
              <a:rPr lang="ka-GE" smtClean="0"/>
              <a:t>მესამე დონე</a:t>
            </a:r>
          </a:p>
          <a:p>
            <a:pPr lvl="3"/>
            <a:r>
              <a:rPr lang="ka-GE" smtClean="0"/>
              <a:t>მეოთხე დონე</a:t>
            </a:r>
          </a:p>
          <a:p>
            <a:pPr lvl="4"/>
            <a:r>
              <a:rPr lang="ka-GE" smtClean="0"/>
              <a:t>მეხუთე დონე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148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00" y="6248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6436FFC6-C9A4-4457-B05C-B4430961FDA5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_____Microsoft_Excel_97-20031.xls"/><Relationship Id="rId7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oleObject" Target="../embeddings/_____Microsoft_Excel_97-20032.xls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oleObject" Target="../embeddings/_____Microsoft_Excel_97-20034.xls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8.xls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png"/><Relationship Id="rId5" Type="http://schemas.openxmlformats.org/officeDocument/2006/relationships/oleObject" Target="../embeddings/_____Microsoft_Excel_97-20039.xls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0.xls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5" Type="http://schemas.openxmlformats.org/officeDocument/2006/relationships/oleObject" Target="../embeddings/_____Microsoft_Excel_97-200311.xls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40473" y="2276872"/>
            <a:ext cx="4176687" cy="23762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a-GE" sz="2000" b="0" dirty="0">
                <a:solidFill>
                  <a:srgbClr val="000000"/>
                </a:solidFill>
                <a:effectLst/>
              </a:rPr>
              <a:t>აჭარაში ინტროდუცირებული და ზოგიერთი ენდემური მცენარის ნაყოფის გადამუშავების დროს ბიოაქტიური ნაერთების ცვლილებები</a:t>
            </a:r>
            <a:endParaRPr lang="en-US" sz="2000" b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6" name="Picture 5" descr="http://bsu.edu.ge/images/bsu.edu.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56"/>
            <a:ext cx="1583829" cy="1508849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4"/>
          <p:cNvSpPr txBox="1">
            <a:spLocks/>
          </p:cNvSpPr>
          <p:nvPr/>
        </p:nvSpPr>
        <p:spPr bwMode="auto">
          <a:xfrm>
            <a:off x="87710" y="21382"/>
            <a:ext cx="6841107" cy="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algn="l"/>
            <a:r>
              <a:rPr lang="ka-GE" sz="1800" b="1" kern="0" dirty="0" smtClean="0">
                <a:latin typeface="Sylfaen" panose="010A0502050306030303" pitchFamily="18" charset="0"/>
              </a:rPr>
              <a:t>საბუნებისმეტყველო მეცნიერებათა და ჯანდაცვის ფაკულტეტი. ქიმიის დეპარტამენტი</a:t>
            </a:r>
          </a:p>
          <a:p>
            <a:pPr algn="l"/>
            <a:r>
              <a:rPr lang="ka-GE" sz="1800" b="1" kern="0" dirty="0" smtClean="0">
                <a:latin typeface="Sylfaen" panose="010A0502050306030303" pitchFamily="18" charset="0"/>
              </a:rPr>
              <a:t>ასოცირებული პროფესორი მაია </a:t>
            </a:r>
            <a:r>
              <a:rPr lang="ka-GE" sz="1800" b="1" kern="0" dirty="0" err="1" smtClean="0">
                <a:latin typeface="Sylfaen" panose="010A0502050306030303" pitchFamily="18" charset="0"/>
              </a:rPr>
              <a:t>ვანიძე</a:t>
            </a:r>
            <a:r>
              <a:rPr lang="ka-GE" kern="0" dirty="0" smtClean="0">
                <a:latin typeface="Sylfaen" panose="010A0502050306030303" pitchFamily="18" charset="0"/>
              </a:rPr>
              <a:t/>
            </a:r>
            <a:br>
              <a:rPr lang="ka-GE" kern="0" dirty="0" smtClean="0">
                <a:latin typeface="Sylfaen" panose="010A0502050306030303" pitchFamily="18" charset="0"/>
              </a:rPr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1142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63880" cy="5301208"/>
          </a:xfr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შიგთავსის ჩანაცვლების ველი 3" descr="http://stevegallik.org/sites/all/images/Beer_lambert_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" y="1676400"/>
            <a:ext cx="2971800" cy="213360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შიგთავსის ჩანაცვლების ველი 5" descr="http://stevegallik.org/sites/cellbiologyolm.stevegallik.org/images/anthocyanin3.png"/>
          <p:cNvPicPr>
            <a:picLocks/>
          </p:cNvPicPr>
          <p:nvPr/>
        </p:nvPicPr>
        <p:blipFill>
          <a:blip r:embed="rId3" cstate="print"/>
          <a:srcRect b="31126"/>
          <a:stretch>
            <a:fillRect/>
          </a:stretch>
        </p:blipFill>
        <p:spPr bwMode="auto">
          <a:xfrm>
            <a:off x="610966" y="4191000"/>
            <a:ext cx="7999634" cy="226233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შიგთავსის ჩანაცვლების ველი 3" descr="http://stevegallik.org/sites/cellbiologyolm.stevegallik.org/images/anthocyaninAbsorptionSpectrum2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7318" y="1668413"/>
            <a:ext cx="4348336" cy="2313825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1794" y="332656"/>
            <a:ext cx="8491206" cy="1015099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ჯამური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მონომერული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ანტოციანების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განსაზღვრის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pH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დიფერენცირებული მეთოდი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3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587680" cy="5256584"/>
          </a:xfrm>
          <a:solidFill>
            <a:schemeClr val="tx1"/>
          </a:solidFill>
          <a:ln w="57150">
            <a:solidFill>
              <a:srgbClr val="0070C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17622" r="13495" b="20374"/>
          <a:stretch>
            <a:fillRect/>
          </a:stretch>
        </p:blipFill>
        <p:spPr bwMode="auto">
          <a:xfrm>
            <a:off x="2590800" y="4869160"/>
            <a:ext cx="4114800" cy="166265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91927"/>
            <a:ext cx="8655496" cy="1004825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800" b="1">
                <a:solidFill>
                  <a:schemeClr val="accent3">
                    <a:lumMod val="50000"/>
                  </a:schemeClr>
                </a:solidFill>
              </a:rPr>
              <a:t> საერთო ფლავონოიდების განსაზღვრის</a:t>
            </a:r>
            <a:endParaRPr lang="en-US" sz="2800" b="1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ka-GE" sz="2800" b="1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</a:rPr>
              <a:t>ALCL</a:t>
            </a:r>
            <a:r>
              <a:rPr lang="en-US" sz="2000" b="1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ka-GE" sz="2800" b="1">
                <a:solidFill>
                  <a:schemeClr val="accent3">
                    <a:lumMod val="50000"/>
                  </a:schemeClr>
                </a:solidFill>
              </a:rPr>
              <a:t>ის</a:t>
            </a:r>
            <a:r>
              <a:rPr lang="en-US" sz="2800" b="1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ka-GE" sz="2800" b="1">
                <a:solidFill>
                  <a:schemeClr val="accent3">
                    <a:lumMod val="50000"/>
                  </a:schemeClr>
                </a:solidFill>
              </a:rPr>
              <a:t>მეთოდი </a:t>
            </a:r>
            <a:endParaRPr lang="ru-RU" sz="28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9" descr="http://www.bichoonline.com.br/artigos/images/apa0014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1"/>
          <a:stretch>
            <a:fillRect/>
          </a:stretch>
        </p:blipFill>
        <p:spPr bwMode="auto">
          <a:xfrm>
            <a:off x="381000" y="1524000"/>
            <a:ext cx="3429000" cy="2787444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www.bichoonline.com.br/artigos/images/apa0014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3"/>
          <a:stretch>
            <a:fillRect/>
          </a:stretch>
        </p:blipFill>
        <p:spPr bwMode="auto">
          <a:xfrm>
            <a:off x="5652120" y="1660422"/>
            <a:ext cx="3001554" cy="251460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2850927" y="4221088"/>
            <a:ext cx="3168650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2996406" y="4333149"/>
            <a:ext cx="3303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chemeClr val="accent3">
                    <a:lumMod val="50000"/>
                  </a:schemeClr>
                </a:solidFill>
              </a:rPr>
              <a:t>+ NaNO</a:t>
            </a:r>
            <a:r>
              <a:rPr lang="en-US" altLang="ru-RU" sz="1600" b="1" dirty="0">
                <a:solidFill>
                  <a:schemeClr val="accent3">
                    <a:lumMod val="50000"/>
                  </a:schemeClr>
                </a:solidFill>
              </a:rPr>
              <a:t>2 </a:t>
            </a:r>
            <a:r>
              <a:rPr lang="en-US" altLang="ru-RU" sz="2000" b="1" dirty="0">
                <a:solidFill>
                  <a:schemeClr val="accent3">
                    <a:lumMod val="50000"/>
                  </a:schemeClr>
                </a:solidFill>
              </a:rPr>
              <a:t>+ ALCL</a:t>
            </a:r>
            <a:r>
              <a:rPr lang="en-US" altLang="ru-RU" sz="16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ka-GE" altLang="ru-RU" sz="2000" b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US" altLang="ru-RU" sz="2000" b="1" dirty="0" err="1">
                <a:solidFill>
                  <a:schemeClr val="accent3">
                    <a:lumMod val="50000"/>
                  </a:schemeClr>
                </a:solidFill>
              </a:rPr>
              <a:t>NaOH</a:t>
            </a:r>
            <a:endParaRPr lang="ru-RU" alt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162" y="1466292"/>
            <a:ext cx="8475637" cy="5221560"/>
          </a:xfrm>
          <a:solidFill>
            <a:schemeClr val="tx1"/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9927" b="4192"/>
          <a:stretch>
            <a:fillRect/>
          </a:stretch>
        </p:blipFill>
        <p:spPr bwMode="auto">
          <a:xfrm>
            <a:off x="4800600" y="1600199"/>
            <a:ext cx="3714697" cy="221400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4652" r="3780" b="4274"/>
          <a:stretch>
            <a:fillRect/>
          </a:stretch>
        </p:blipFill>
        <p:spPr bwMode="auto">
          <a:xfrm>
            <a:off x="381000" y="1524000"/>
            <a:ext cx="3581400" cy="2332343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25198"/>
            </a:solidFill>
            <a:miter lim="800000"/>
            <a:headEnd/>
            <a:tailEnd/>
          </a:ln>
          <a:effectLst/>
          <a:extLst/>
        </p:spPr>
      </p:pic>
      <p:pic>
        <p:nvPicPr>
          <p:cNvPr id="6" name="Picture 2" descr="https://upload.wikimedia.org/wikipedia/commons/c/c4/Tyrosin_standards_developed_by_Folin-Ciocalteu%27s_reag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4616615" cy="1933655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2" descr="http://3.bp.blogspot.com/-WpbXUsNh_NA/UkqqQxlnDTI/AAAAAAAAAKA/zUjUMnnfFlc/s1600/2013-10-01+10.46.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9"/>
          <a:stretch>
            <a:fillRect/>
          </a:stretch>
        </p:blipFill>
        <p:spPr bwMode="auto">
          <a:xfrm>
            <a:off x="6934200" y="4343400"/>
            <a:ext cx="982663" cy="2168525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4" y="191927"/>
            <a:ext cx="8655496" cy="1004825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 საერთო ფენოლების განსაზღვრის  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</a:rPr>
              <a:t>Folin–Ciocalteu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მეთოდი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39472" cy="5400600"/>
          </a:xfrm>
          <a:solidFill>
            <a:schemeClr val="tx1"/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media/image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838276"/>
            <a:ext cx="4438784" cy="2817138"/>
          </a:xfrm>
          <a:prstGeom prst="rect">
            <a:avLst/>
          </a:prstGeom>
          <a:solidFill>
            <a:srgbClr val="7030A0"/>
          </a:solidFill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Picture 2" descr="http://www.cysonline.org/articles/2014/5/1/images/ChronYoungSci_2014_5_1_44_129338_f4.jpg"/>
          <p:cNvPicPr>
            <a:picLocks noChangeAspect="1" noChangeArrowheads="1"/>
          </p:cNvPicPr>
          <p:nvPr/>
        </p:nvPicPr>
        <p:blipFill>
          <a:blip r:embed="rId3" cstate="print"/>
          <a:srcRect l="12706"/>
          <a:stretch>
            <a:fillRect/>
          </a:stretch>
        </p:blipFill>
        <p:spPr bwMode="auto">
          <a:xfrm>
            <a:off x="5486400" y="1371600"/>
            <a:ext cx="2992938" cy="2276969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</p:pic>
      <p:sp>
        <p:nvSpPr>
          <p:cNvPr id="6" name="Oval 3"/>
          <p:cNvSpPr/>
          <p:nvPr/>
        </p:nvSpPr>
        <p:spPr>
          <a:xfrm>
            <a:off x="1043608" y="1746438"/>
            <a:ext cx="1656000" cy="1656000"/>
          </a:xfrm>
          <a:prstGeom prst="ellipse">
            <a:avLst/>
          </a:prstGeom>
          <a:solidFill>
            <a:srgbClr val="7030A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DPPH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91927"/>
            <a:ext cx="8439472" cy="1004825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800" b="1" dirty="0" err="1">
                <a:solidFill>
                  <a:schemeClr val="accent3">
                    <a:lumMod val="50000"/>
                  </a:schemeClr>
                </a:solidFill>
              </a:rPr>
              <a:t>ანტიოქსიდანტური</a:t>
            </a: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800" b="1" dirty="0" err="1">
                <a:solidFill>
                  <a:schemeClr val="accent3">
                    <a:lumMod val="50000"/>
                  </a:schemeClr>
                </a:solidFill>
              </a:rPr>
              <a:t>აქტიობის</a:t>
            </a: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 განსაზღვრის 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DPPH </a:t>
            </a:r>
            <a:r>
              <a:rPr lang="ka-GE" sz="2800" b="1" dirty="0">
                <a:solidFill>
                  <a:schemeClr val="accent3">
                    <a:lumMod val="50000"/>
                  </a:schemeClr>
                </a:solidFill>
              </a:rPr>
              <a:t>მეთოდი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http://qnint.sbq.org.br/sbq_uploads/layers/imagem264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48288" r="69100" b="3550"/>
          <a:stretch/>
        </p:blipFill>
        <p:spPr bwMode="auto">
          <a:xfrm>
            <a:off x="685800" y="3628756"/>
            <a:ext cx="2362200" cy="2922310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სათაური 1"/>
          <p:cNvSpPr>
            <a:spLocks noGrp="1"/>
          </p:cNvSpPr>
          <p:nvPr>
            <p:ph type="title"/>
          </p:nvPr>
        </p:nvSpPr>
        <p:spPr>
          <a:xfrm>
            <a:off x="1403648" y="179388"/>
            <a:ext cx="7309569" cy="850900"/>
          </a:xfrm>
        </p:spPr>
        <p:txBody>
          <a:bodyPr/>
          <a:lstStyle/>
          <a:p>
            <a:pPr algn="ctr"/>
            <a:r>
              <a:rPr lang="ka-GE" altLang="ru-RU" sz="2800" b="1" dirty="0" smtClean="0">
                <a:solidFill>
                  <a:schemeClr val="bg1"/>
                </a:solidFill>
              </a:rPr>
              <a:t>ბიოლოგიურად აქტიური ნაერთების დაგროვება დინამიკაში</a:t>
            </a:r>
          </a:p>
        </p:txBody>
      </p:sp>
      <p:graphicFrame>
        <p:nvGraphicFramePr>
          <p:cNvPr id="50179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0563706"/>
              </p:ext>
            </p:extLst>
          </p:nvPr>
        </p:nvGraphicFramePr>
        <p:xfrm>
          <a:off x="128588" y="1146175"/>
          <a:ext cx="3630612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3" imgW="3633531" imgH="2475191" progId="Excel.Chart.8">
                  <p:embed/>
                </p:oleObj>
              </mc:Choice>
              <mc:Fallback>
                <p:oleObj r:id="rId3" imgW="3633531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146175"/>
                        <a:ext cx="3630612" cy="2478088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Диаграмма 4"/>
          <p:cNvGraphicFramePr>
            <a:graphicFrameLocks/>
          </p:cNvGraphicFramePr>
          <p:nvPr/>
        </p:nvGraphicFramePr>
        <p:xfrm>
          <a:off x="5313363" y="1146175"/>
          <a:ext cx="3630612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5" imgW="3627434" imgH="2475191" progId="Excel.Chart.8">
                  <p:embed/>
                </p:oleObj>
              </mc:Choice>
              <mc:Fallback>
                <p:oleObj r:id="rId5" imgW="3627434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1146175"/>
                        <a:ext cx="3630612" cy="247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Диаграмма 5"/>
          <p:cNvGraphicFramePr>
            <a:graphicFrameLocks/>
          </p:cNvGraphicFramePr>
          <p:nvPr/>
        </p:nvGraphicFramePr>
        <p:xfrm>
          <a:off x="250825" y="3883025"/>
          <a:ext cx="415607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r:id="rId7" imgW="3633531" imgH="2475191" progId="Excel.Chart.8">
                  <p:embed/>
                </p:oleObj>
              </mc:Choice>
              <mc:Fallback>
                <p:oleObj r:id="rId7" imgW="3633531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883025"/>
                        <a:ext cx="4156075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Диаграмма 6"/>
          <p:cNvGraphicFramePr>
            <a:graphicFrameLocks/>
          </p:cNvGraphicFramePr>
          <p:nvPr/>
        </p:nvGraphicFramePr>
        <p:xfrm>
          <a:off x="4665663" y="3883025"/>
          <a:ext cx="429895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r:id="rId9" imgW="3633531" imgH="2475191" progId="Excel.Chart.8">
                  <p:embed/>
                </p:oleObj>
              </mc:Choice>
              <mc:Fallback>
                <p:oleObj r:id="rId9" imgW="3633531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3883025"/>
                        <a:ext cx="429895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4" descr="https://s-media-cache-ak0.pinimg.com/736x/8a/4b/d7/8a4bd7f29725c2cda2cf3ff7b009c01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1844675"/>
            <a:ext cx="13604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59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სათაური 1"/>
          <p:cNvSpPr>
            <a:spLocks noGrp="1"/>
          </p:cNvSpPr>
          <p:nvPr>
            <p:ph type="title"/>
          </p:nvPr>
        </p:nvSpPr>
        <p:spPr>
          <a:xfrm>
            <a:off x="1619671" y="3175"/>
            <a:ext cx="7078241" cy="1143000"/>
          </a:xfrm>
        </p:spPr>
        <p:txBody>
          <a:bodyPr/>
          <a:lstStyle/>
          <a:p>
            <a:pPr algn="ctr"/>
            <a:r>
              <a:rPr lang="ka-GE" sz="2400" b="1" dirty="0" err="1" smtClean="0">
                <a:solidFill>
                  <a:schemeClr val="bg1"/>
                </a:solidFill>
              </a:rPr>
              <a:t>ანტოციანების</a:t>
            </a:r>
            <a:r>
              <a:rPr lang="ka-GE" sz="2400" b="1" dirty="0" smtClean="0">
                <a:solidFill>
                  <a:schemeClr val="bg1"/>
                </a:solidFill>
              </a:rPr>
              <a:t> ჯამური შემცველობის ცვალებადობა ნაყოფის შენახვის დროს</a:t>
            </a:r>
          </a:p>
        </p:txBody>
      </p:sp>
      <p:graphicFrame>
        <p:nvGraphicFramePr>
          <p:cNvPr id="52227" name="დიაგრამა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898226"/>
              </p:ext>
            </p:extLst>
          </p:nvPr>
        </p:nvGraphicFramePr>
        <p:xfrm>
          <a:off x="1600943" y="1412776"/>
          <a:ext cx="7467302" cy="499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иаграмма" r:id="rId3" imgW="8388823" imgH="5005250" progId="Excel.Chart.8">
                  <p:embed/>
                </p:oleObj>
              </mc:Choice>
              <mc:Fallback>
                <p:oleObj name="Диаграмма" r:id="rId3" imgW="8388823" imgH="500525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943" y="1412776"/>
                        <a:ext cx="7467302" cy="49990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3">
                            <a:lumMod val="5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სათაური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68753" cy="1296219"/>
          </a:xfrm>
        </p:spPr>
        <p:txBody>
          <a:bodyPr/>
          <a:lstStyle/>
          <a:p>
            <a:pPr algn="ctr"/>
            <a:r>
              <a:rPr lang="ka-GE" sz="2400" b="1" dirty="0" err="1" smtClean="0">
                <a:solidFill>
                  <a:schemeClr val="bg1"/>
                </a:solidFill>
              </a:rPr>
              <a:t>ფენოლური</a:t>
            </a:r>
            <a:r>
              <a:rPr lang="ka-GE" sz="2400" b="1" dirty="0" smtClean="0">
                <a:solidFill>
                  <a:schemeClr val="bg1"/>
                </a:solidFill>
              </a:rPr>
              <a:t> ნაერთების ჯამური შემცველობის ცვალებადობა ნაყოფის შენახვის დროს </a:t>
            </a:r>
            <a:br>
              <a:rPr lang="ka-GE" sz="2400" b="1" dirty="0" smtClean="0">
                <a:solidFill>
                  <a:schemeClr val="bg1"/>
                </a:solidFill>
              </a:rPr>
            </a:br>
            <a:endParaRPr lang="ka-GE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3251" name="დიაგრამა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833259"/>
              </p:ext>
            </p:extLst>
          </p:nvPr>
        </p:nvGraphicFramePr>
        <p:xfrm>
          <a:off x="1475656" y="1577974"/>
          <a:ext cx="7416824" cy="4947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Диаграмма" r:id="rId3" imgW="7382896" imgH="3999323" progId="Excel.Chart.8">
                  <p:embed/>
                </p:oleObj>
              </mc:Choice>
              <mc:Fallback>
                <p:oleObj name="Диаграмма" r:id="rId3" imgW="7382896" imgH="399932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577974"/>
                        <a:ext cx="7416824" cy="4947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89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სათაური 1"/>
          <p:cNvSpPr>
            <a:spLocks noGrp="1"/>
          </p:cNvSpPr>
          <p:nvPr>
            <p:ph type="title"/>
          </p:nvPr>
        </p:nvSpPr>
        <p:spPr>
          <a:xfrm>
            <a:off x="1619671" y="188913"/>
            <a:ext cx="7078241" cy="1143000"/>
          </a:xfrm>
        </p:spPr>
        <p:txBody>
          <a:bodyPr/>
          <a:lstStyle/>
          <a:p>
            <a:pPr algn="ctr"/>
            <a:r>
              <a:rPr lang="ka-GE" sz="2400" b="1" dirty="0" err="1" smtClean="0">
                <a:solidFill>
                  <a:schemeClr val="bg1"/>
                </a:solidFill>
              </a:rPr>
              <a:t>ანტიოქსიდანტური</a:t>
            </a:r>
            <a:r>
              <a:rPr lang="ka-GE" sz="2400" b="1" dirty="0" smtClean="0">
                <a:solidFill>
                  <a:schemeClr val="bg1"/>
                </a:solidFill>
              </a:rPr>
              <a:t> </a:t>
            </a:r>
            <a:r>
              <a:rPr lang="ka-GE" sz="2400" b="1" dirty="0" err="1" smtClean="0">
                <a:solidFill>
                  <a:schemeClr val="bg1"/>
                </a:solidFill>
              </a:rPr>
              <a:t>აქტიობის</a:t>
            </a:r>
            <a:r>
              <a:rPr lang="ka-GE" sz="2400" b="1" dirty="0" smtClean="0">
                <a:solidFill>
                  <a:schemeClr val="bg1"/>
                </a:solidFill>
              </a:rPr>
              <a:t> ცვალებადობა ლურჯი მოცვის ნაყოფის  შენახვის დროს</a:t>
            </a:r>
            <a:br>
              <a:rPr lang="ka-GE" sz="2400" b="1" dirty="0" smtClean="0">
                <a:solidFill>
                  <a:schemeClr val="bg1"/>
                </a:solidFill>
              </a:rPr>
            </a:br>
            <a:endParaRPr lang="ka-GE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4275" name="დიაგრამა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7176455"/>
              </p:ext>
            </p:extLst>
          </p:nvPr>
        </p:nvGraphicFramePr>
        <p:xfrm>
          <a:off x="1619670" y="1309688"/>
          <a:ext cx="7272810" cy="5287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Диаграмма" r:id="rId3" imgW="7523116" imgH="4712616" progId="Excel.Chart.8">
                  <p:embed/>
                </p:oleObj>
              </mc:Choice>
              <mc:Fallback>
                <p:oleObj name="Диаграмма" r:id="rId3" imgW="7523116" imgH="471261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0" y="1309688"/>
                        <a:ext cx="7272810" cy="5287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835697" y="-30163"/>
            <a:ext cx="6840760" cy="1143001"/>
          </a:xfrm>
        </p:spPr>
        <p:txBody>
          <a:bodyPr/>
          <a:lstStyle/>
          <a:p>
            <a:pPr algn="ctr"/>
            <a:r>
              <a:rPr lang="ka-GE" sz="2400" b="1" dirty="0" err="1" smtClean="0">
                <a:solidFill>
                  <a:schemeClr val="bg1"/>
                </a:solidFill>
              </a:rPr>
              <a:t>მაყვალის</a:t>
            </a:r>
            <a:r>
              <a:rPr lang="ka-GE" sz="2400" b="1" dirty="0" smtClean="0">
                <a:solidFill>
                  <a:schemeClr val="bg1"/>
                </a:solidFill>
              </a:rPr>
              <a:t> ნაყოფის </a:t>
            </a:r>
            <a:r>
              <a:rPr lang="ka-GE" sz="2400" b="1" dirty="0" err="1" smtClean="0">
                <a:solidFill>
                  <a:schemeClr val="bg1"/>
                </a:solidFill>
              </a:rPr>
              <a:t>ფენოლური</a:t>
            </a:r>
            <a:r>
              <a:rPr lang="ka-GE" sz="2400" b="1" dirty="0" smtClean="0">
                <a:solidFill>
                  <a:schemeClr val="bg1"/>
                </a:solidFill>
              </a:rPr>
              <a:t> ნაერთებისა და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ka-GE" sz="2400" b="1" dirty="0" err="1" smtClean="0">
                <a:solidFill>
                  <a:schemeClr val="bg1"/>
                </a:solidFill>
              </a:rPr>
              <a:t>ანტიოქსიდანტური</a:t>
            </a:r>
            <a:r>
              <a:rPr lang="ka-GE" sz="2400" b="1" dirty="0" smtClean="0">
                <a:solidFill>
                  <a:schemeClr val="bg1"/>
                </a:solidFill>
              </a:rPr>
              <a:t> </a:t>
            </a:r>
            <a:r>
              <a:rPr lang="ka-GE" sz="2400" b="1" dirty="0" err="1" smtClean="0">
                <a:solidFill>
                  <a:schemeClr val="bg1"/>
                </a:solidFill>
              </a:rPr>
              <a:t>აქტიობის</a:t>
            </a:r>
            <a:r>
              <a:rPr lang="ka-GE" sz="2400" b="1" dirty="0" smtClean="0">
                <a:solidFill>
                  <a:schemeClr val="bg1"/>
                </a:solidFill>
              </a:rPr>
              <a:t> ცვალებადობა შენახვის პირობებში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861890"/>
              </p:ext>
            </p:extLst>
          </p:nvPr>
        </p:nvGraphicFramePr>
        <p:xfrm>
          <a:off x="107504" y="1412776"/>
          <a:ext cx="5545137" cy="53074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310"/>
                <a:gridCol w="1297226"/>
                <a:gridCol w="1330833"/>
                <a:gridCol w="1404768"/>
              </a:tblGrid>
              <a:tr h="46699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0" dirty="0">
                          <a:solidFill>
                            <a:schemeClr val="tx1"/>
                          </a:solidFill>
                          <a:effectLst/>
                        </a:rPr>
                        <a:t>მაყვალის ექსტრაქტი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0" dirty="0">
                          <a:solidFill>
                            <a:schemeClr val="tx1"/>
                          </a:solidFill>
                          <a:effectLst/>
                        </a:rPr>
                        <a:t>ნედლი ნაყოფი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42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ანტოციანები ციანიდინ -3 გლუკოზიდზე გადაანგ. მგ/100გ (მშრალი მასა)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საერთო ფენოლები გალის მჟავაზე </a:t>
                      </a:r>
                      <a:r>
                        <a:rPr lang="ka-GE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გადაანგ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. 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მგ</a:t>
                      </a:r>
                      <a:r>
                        <a:rPr lang="ru-RU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/100გ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მშრალ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ი 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მასა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საერთო </a:t>
                      </a:r>
                      <a:r>
                        <a:rPr lang="ka-GE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ფლავონოიდები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a-GE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რუთინზე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ka-GE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გადაანგ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მგ</a:t>
                      </a:r>
                      <a:r>
                        <a:rPr lang="ru-RU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/100გ 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მშრალ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ი </a:t>
                      </a:r>
                      <a:r>
                        <a:rPr lang="ru-RU" sz="12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მასა</a:t>
                      </a: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441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ნედლი ნაყოფი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475,98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8945,1</a:t>
                      </a:r>
                      <a:endParaRPr lang="ru-RU" sz="12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782,3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62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C 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</a:rPr>
                        <a:t>ზე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</a:rPr>
                        <a:t>შენახული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</a:rPr>
                        <a:t>კვირის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</a:rPr>
                        <a:t>შემდეგ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390,8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8879,0</a:t>
                      </a:r>
                      <a:endParaRPr lang="ru-RU" sz="12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730,7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62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-  20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1 თვის შემდეგ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478,5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8944,6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775,9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62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-  20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3 თვის შემდეგ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469,3</a:t>
                      </a:r>
                      <a:endParaRPr lang="ru-RU" sz="12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8903,5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768,1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62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-  20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6 თვის შემდეგ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443,8</a:t>
                      </a:r>
                      <a:endParaRPr lang="ru-RU" sz="12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8895,2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757,0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  <a:tr h="622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-  20</a:t>
                      </a:r>
                      <a:r>
                        <a:rPr lang="ru-RU" sz="1200" b="0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</a:rPr>
                        <a:t>9 თვის შემდეგ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418,6</a:t>
                      </a:r>
                      <a:endParaRPr lang="ru-RU" sz="12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8536,6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734,5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6" marR="68586" marT="0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832048"/>
              </p:ext>
            </p:extLst>
          </p:nvPr>
        </p:nvGraphicFramePr>
        <p:xfrm>
          <a:off x="5940152" y="1412776"/>
          <a:ext cx="3059113" cy="5287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5118"/>
                <a:gridCol w="1583995"/>
              </a:tblGrid>
              <a:tr h="15267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მაყვალის ნაყოფის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 ექსტრაქტი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ანტიოქსიდანტური აქტივობა - ინჰიბირება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(In) % </a:t>
                      </a: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შენახვის სხვადასხვა პირობებში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458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ნედლი ნაყოფი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62,1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4718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C -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ზე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შენახული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2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კვირის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შემდეგ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50,7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707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  25</a:t>
                      </a:r>
                      <a:r>
                        <a:rPr lang="ru-RU" sz="1200" b="1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C -ზე შენახული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1 თვის შემდეგ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60,6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707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  25</a:t>
                      </a:r>
                      <a:r>
                        <a:rPr lang="ru-RU" sz="1200" b="1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 3 თვის შემდეგ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68,9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707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-  25</a:t>
                      </a:r>
                      <a:r>
                        <a:rPr lang="ru-RU" sz="1200" b="1" baseline="300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C -ზე შენახული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/>
                          </a:solidFill>
                          <a:effectLst/>
                        </a:rPr>
                        <a:t> 6 თვის შემდეგ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65,8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  <a:tr h="707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-  50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C -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ზე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შენახული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9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თვის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</a:rPr>
                        <a:t>შემდეგ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12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61,3</a:t>
                      </a:r>
                      <a:endParaRPr lang="ru-RU" sz="12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1" marR="68591" marT="0" marB="0" anchor="ctr"/>
                </a:tc>
              </a:tr>
            </a:tbl>
          </a:graphicData>
        </a:graphic>
      </p:graphicFrame>
      <p:pic>
        <p:nvPicPr>
          <p:cNvPr id="5639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379" r="6322" b="13069"/>
          <a:stretch>
            <a:fillRect/>
          </a:stretch>
        </p:blipFill>
        <p:spPr bwMode="auto">
          <a:xfrm>
            <a:off x="6084168" y="1628800"/>
            <a:ext cx="1236662" cy="10080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9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379" r="6322" b="13069"/>
          <a:stretch>
            <a:fillRect/>
          </a:stretch>
        </p:blipFill>
        <p:spPr bwMode="auto">
          <a:xfrm>
            <a:off x="251520" y="1628800"/>
            <a:ext cx="1236663" cy="1008062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3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54239"/>
              </p:ext>
            </p:extLst>
          </p:nvPr>
        </p:nvGraphicFramePr>
        <p:xfrm>
          <a:off x="-27856" y="0"/>
          <a:ext cx="4674866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r:id="rId3" imgW="4566300" imgH="5212532" progId="Excel.Chart.8">
                  <p:embed/>
                </p:oleObj>
              </mc:Choice>
              <mc:Fallback>
                <p:oleObj r:id="rId3" imgW="4566300" imgH="521253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7856" y="0"/>
                        <a:ext cx="4674866" cy="681337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157073"/>
              </p:ext>
            </p:extLst>
          </p:nvPr>
        </p:nvGraphicFramePr>
        <p:xfrm>
          <a:off x="4665663" y="0"/>
          <a:ext cx="4402137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5" imgW="4407790" imgH="5072312" progId="Excel.Chart.8">
                  <p:embed/>
                </p:oleObj>
              </mc:Choice>
              <mc:Fallback>
                <p:oleObj r:id="rId5" imgW="4407790" imgH="50723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663" y="0"/>
                        <a:ext cx="4402137" cy="6813376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4" descr="https://www.colourbox.com/preview/5386882-tropical-fruit-feijo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7317" r="5186" b="9036"/>
          <a:stretch>
            <a:fillRect/>
          </a:stretch>
        </p:blipFill>
        <p:spPr bwMode="auto">
          <a:xfrm>
            <a:off x="4665663" y="188640"/>
            <a:ext cx="1152128" cy="816508"/>
          </a:xfrm>
          <a:prstGeom prst="rect">
            <a:avLst/>
          </a:prstGeom>
          <a:noFill/>
          <a:ln w="57150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სათაურ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a-GE"/>
          </a:p>
        </p:txBody>
      </p:sp>
      <p:pic>
        <p:nvPicPr>
          <p:cNvPr id="4" name="Picture 2" descr="http://supplementscience.org/images/flavonoid-struc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326908"/>
          </a:xfrm>
          <a:prstGeom prst="rect">
            <a:avLst/>
          </a:prstGeom>
          <a:solidFill>
            <a:schemeClr val="accent2"/>
          </a:solidFill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174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615191"/>
              </p:ext>
            </p:extLst>
          </p:nvPr>
        </p:nvGraphicFramePr>
        <p:xfrm>
          <a:off x="0" y="1119188"/>
          <a:ext cx="4514850" cy="562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r:id="rId3" imgW="4566300" imgH="5212532" progId="Excel.Chart.8">
                  <p:embed/>
                </p:oleObj>
              </mc:Choice>
              <mc:Fallback>
                <p:oleObj r:id="rId3" imgW="4566300" imgH="521253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19188"/>
                        <a:ext cx="4514850" cy="562218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396089"/>
              </p:ext>
            </p:extLst>
          </p:nvPr>
        </p:nvGraphicFramePr>
        <p:xfrm>
          <a:off x="4514850" y="1089074"/>
          <a:ext cx="4552950" cy="5652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r:id="rId5" imgW="4407790" imgH="5072312" progId="Excel.Chart.8">
                  <p:embed/>
                </p:oleObj>
              </mc:Choice>
              <mc:Fallback>
                <p:oleObj r:id="rId5" imgW="4407790" imgH="50723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1089074"/>
                        <a:ext cx="4552950" cy="565229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500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8" descr="http://previews.123rf.com/images/ultrapop/ultrapop1109/ultrapop110900010/10661885-Realistic-vector-illustration-of-a-bunch-of-kiwi-fruits--Stock-Vec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r="8636" b="5496"/>
          <a:stretch>
            <a:fillRect/>
          </a:stretch>
        </p:blipFill>
        <p:spPr bwMode="auto">
          <a:xfrm>
            <a:off x="4139952" y="332656"/>
            <a:ext cx="1173162" cy="106203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1547663" y="0"/>
            <a:ext cx="7150249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დასავლეთ საქართველოში კივის ნაყოფის მოკრეფის, შენახვის და შეფუთვის წესები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64515" name="Прямоугольник 2"/>
          <p:cNvSpPr>
            <a:spLocks noChangeArrowheads="1"/>
          </p:cNvSpPr>
          <p:nvPr/>
        </p:nvSpPr>
        <p:spPr bwMode="auto">
          <a:xfrm>
            <a:off x="1979612" y="1430338"/>
            <a:ext cx="6624835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ka-GE" sz="2400" b="1" dirty="0">
                <a:solidFill>
                  <a:schemeClr val="bg1"/>
                </a:solidFill>
              </a:rPr>
              <a:t>შენახვის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ka-GE" sz="2400" b="1" dirty="0">
                <a:solidFill>
                  <a:schemeClr val="bg1"/>
                </a:solidFill>
              </a:rPr>
              <a:t>ოპტიმალური პირობები: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44662" y="2843212"/>
            <a:ext cx="2251273" cy="8350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25198"/>
                </a:solidFill>
              </a:rPr>
              <a:t>T =</a:t>
            </a:r>
            <a:r>
              <a:rPr lang="ka-GE" sz="2400" b="1" dirty="0">
                <a:solidFill>
                  <a:srgbClr val="025198"/>
                </a:solidFill>
              </a:rPr>
              <a:t> 0 - 5°</a:t>
            </a:r>
            <a:r>
              <a:rPr lang="en-US" sz="2400" b="1" dirty="0">
                <a:solidFill>
                  <a:srgbClr val="025198"/>
                </a:solidFill>
              </a:rPr>
              <a:t>C  </a:t>
            </a:r>
            <a:endParaRPr lang="ru-RU" sz="2400" b="1" dirty="0">
              <a:solidFill>
                <a:srgbClr val="025198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61582" y="2803574"/>
            <a:ext cx="2394149" cy="77266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a-GE" sz="2400" b="1" dirty="0">
                <a:solidFill>
                  <a:srgbClr val="025198"/>
                </a:solidFill>
              </a:rPr>
              <a:t>ვადა - 4-5 თვე  </a:t>
            </a:r>
            <a:endParaRPr lang="ru-RU" sz="2400" b="1" dirty="0">
              <a:solidFill>
                <a:srgbClr val="025198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07904" y="4117627"/>
            <a:ext cx="4659015" cy="110718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a-GE" sz="2400" b="1" dirty="0">
                <a:solidFill>
                  <a:srgbClr val="025198"/>
                </a:solidFill>
              </a:rPr>
              <a:t>შენახვა მუყაოს ყუთებში  </a:t>
            </a:r>
            <a:endParaRPr lang="ru-RU" sz="2400" b="1" dirty="0">
              <a:solidFill>
                <a:srgbClr val="025198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6415088" y="2316163"/>
            <a:ext cx="303212" cy="352425"/>
          </a:xfrm>
          <a:prstGeom prst="downArrow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2665412" y="2374901"/>
            <a:ext cx="360363" cy="290512"/>
          </a:xfrm>
          <a:prstGeom prst="rightArrow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3"/>
          <p:cNvSpPr/>
          <p:nvPr/>
        </p:nvSpPr>
        <p:spPr>
          <a:xfrm>
            <a:off x="6407049" y="3688209"/>
            <a:ext cx="303213" cy="352425"/>
          </a:xfrm>
          <a:prstGeom prst="downArrow">
            <a:avLst/>
          </a:prstGeom>
          <a:solidFill>
            <a:schemeClr val="accent3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4529" name="Picture 14" descr="kiwi-ის სურათის შედეგ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342" y="5431679"/>
            <a:ext cx="1471612" cy="1103313"/>
          </a:xfrm>
          <a:prstGeom prst="rect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30" name="Picture 14" descr="kiwi-ის სურათის შედეგი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27" y="5431680"/>
            <a:ext cx="1471612" cy="1103312"/>
          </a:xfrm>
          <a:prstGeom prst="rect">
            <a:avLst/>
          </a:prstGeom>
          <a:noFill/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8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2035980" y="1147764"/>
            <a:ext cx="6213475" cy="763587"/>
          </a:xfrm>
          <a:solidFill>
            <a:schemeClr val="tx2">
              <a:lumMod val="95000"/>
            </a:schemeClr>
          </a:solidFill>
          <a:ln w="28575">
            <a:solidFill>
              <a:srgbClr val="025198"/>
            </a:solidFill>
            <a:miter lim="800000"/>
            <a:headEnd/>
            <a:tailEnd/>
          </a:ln>
        </p:spPr>
        <p:txBody>
          <a:bodyPr/>
          <a:lstStyle/>
          <a:p>
            <a:r>
              <a:rPr lang="ka-GE" sz="2000" b="1" dirty="0" smtClean="0">
                <a:solidFill>
                  <a:schemeClr val="bg1">
                    <a:lumMod val="75000"/>
                  </a:schemeClr>
                </a:solidFill>
              </a:rPr>
              <a:t>ტემპერატურა და კონტროლირებადი ატმოსფერო</a:t>
            </a:r>
            <a:endParaRPr lang="ru-RU" sz="20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Прямоугольник 20"/>
          <p:cNvSpPr/>
          <p:nvPr/>
        </p:nvSpPr>
        <p:spPr>
          <a:xfrm>
            <a:off x="755650" y="2133600"/>
            <a:ext cx="3524250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</a:rPr>
              <a:t>ოპტიმალური </a:t>
            </a:r>
            <a:r>
              <a:rPr lang="ka-GE" sz="2000" b="1" dirty="0" err="1">
                <a:solidFill>
                  <a:srgbClr val="025198"/>
                </a:solidFill>
              </a:rPr>
              <a:t>ტემპარატურა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66564" name="მართკუთხედი 1"/>
          <p:cNvSpPr>
            <a:spLocks noChangeArrowheads="1"/>
          </p:cNvSpPr>
          <p:nvPr/>
        </p:nvSpPr>
        <p:spPr bwMode="auto">
          <a:xfrm>
            <a:off x="1577975" y="231776"/>
            <a:ext cx="7129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1800" b="1" dirty="0">
                <a:solidFill>
                  <a:schemeClr val="bg1"/>
                </a:solidFill>
              </a:rPr>
              <a:t>დასავლეთ საქართველოში </a:t>
            </a:r>
            <a:r>
              <a:rPr lang="ka-GE" sz="1800" b="1" dirty="0">
                <a:solidFill>
                  <a:schemeClr val="bg1"/>
                </a:solidFill>
              </a:rPr>
              <a:t>ფეიხოას</a:t>
            </a:r>
            <a:r>
              <a:rPr lang="es-ES" sz="1800" b="1" dirty="0">
                <a:solidFill>
                  <a:schemeClr val="bg1"/>
                </a:solidFill>
              </a:rPr>
              <a:t> ნაყოფის შენახვის</a:t>
            </a:r>
            <a:r>
              <a:rPr lang="ka-GE" sz="1800" b="1" dirty="0">
                <a:solidFill>
                  <a:schemeClr val="bg1"/>
                </a:solidFill>
              </a:rPr>
              <a:t>ა</a:t>
            </a:r>
            <a:r>
              <a:rPr lang="es-ES" sz="1800" b="1" dirty="0">
                <a:solidFill>
                  <a:schemeClr val="bg1"/>
                </a:solidFill>
              </a:rPr>
              <a:t> და შეფუთვის წესები</a:t>
            </a:r>
            <a:endParaRPr lang="ka-GE" sz="1800" dirty="0"/>
          </a:p>
        </p:txBody>
      </p:sp>
      <p:sp>
        <p:nvSpPr>
          <p:cNvPr id="7" name="Прямоугольник 20"/>
          <p:cNvSpPr/>
          <p:nvPr/>
        </p:nvSpPr>
        <p:spPr>
          <a:xfrm>
            <a:off x="2119313" y="2981326"/>
            <a:ext cx="2160587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25198"/>
                </a:solidFill>
                <a:latin typeface="Verdana" panose="020B0604030504040204" pitchFamily="34" charset="0"/>
              </a:rPr>
              <a:t>5 ° C ± 1 ° C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8" name="Прямоугольник 20"/>
          <p:cNvSpPr/>
          <p:nvPr/>
        </p:nvSpPr>
        <p:spPr>
          <a:xfrm>
            <a:off x="1618467" y="3827465"/>
            <a:ext cx="3524250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  <a:latin typeface="Verdana" panose="020B0604030504040204" pitchFamily="34" charset="0"/>
              </a:rPr>
              <a:t>შენახვის ვადა 4-5 კვირა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9" name="Прямоугольник 20"/>
          <p:cNvSpPr/>
          <p:nvPr/>
        </p:nvSpPr>
        <p:spPr>
          <a:xfrm>
            <a:off x="4932363" y="2133600"/>
            <a:ext cx="3524250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</a:rPr>
              <a:t>ფარდობითი ტენიანობა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10" name="Прямоугольник 20"/>
          <p:cNvSpPr/>
          <p:nvPr/>
        </p:nvSpPr>
        <p:spPr>
          <a:xfrm>
            <a:off x="5792788" y="3154363"/>
            <a:ext cx="2160587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25198"/>
                </a:solidFill>
                <a:latin typeface="Verdana" panose="020B0604030504040204" pitchFamily="34" charset="0"/>
              </a:rPr>
              <a:t>90-95%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11" name="Прямоугольник 20"/>
          <p:cNvSpPr/>
          <p:nvPr/>
        </p:nvSpPr>
        <p:spPr>
          <a:xfrm>
            <a:off x="5651500" y="4094163"/>
            <a:ext cx="2301875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</a:rPr>
              <a:t>შეფუთვა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12" name="Прямоугольник 20"/>
          <p:cNvSpPr/>
          <p:nvPr/>
        </p:nvSpPr>
        <p:spPr>
          <a:xfrm>
            <a:off x="5326063" y="5800725"/>
            <a:ext cx="2952750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  <a:latin typeface="Verdana" panose="020B0604030504040204" pitchFamily="34" charset="0"/>
              </a:rPr>
              <a:t>პოლიეთილენის პარკი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13" name="Прямоугольник 20"/>
          <p:cNvSpPr/>
          <p:nvPr/>
        </p:nvSpPr>
        <p:spPr>
          <a:xfrm>
            <a:off x="6418263" y="4946650"/>
            <a:ext cx="2228850" cy="615950"/>
          </a:xfrm>
          <a:prstGeom prst="rect">
            <a:avLst/>
          </a:prstGeom>
          <a:solidFill>
            <a:schemeClr val="tx2">
              <a:lumMod val="95000"/>
            </a:schemeClr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a-GE" sz="2000" b="1" dirty="0">
                <a:solidFill>
                  <a:srgbClr val="025198"/>
                </a:solidFill>
                <a:latin typeface="Verdana" panose="020B0604030504040204" pitchFamily="34" charset="0"/>
              </a:rPr>
              <a:t>მუყაოს ყუთი</a:t>
            </a:r>
            <a:endParaRPr lang="ru-RU" sz="2000" b="1" dirty="0">
              <a:solidFill>
                <a:srgbClr val="025198"/>
              </a:solidFill>
            </a:endParaRPr>
          </a:p>
        </p:txBody>
      </p:sp>
      <p:sp>
        <p:nvSpPr>
          <p:cNvPr id="5" name="ქვედა ისარი 4"/>
          <p:cNvSpPr/>
          <p:nvPr/>
        </p:nvSpPr>
        <p:spPr>
          <a:xfrm>
            <a:off x="2360612" y="2676526"/>
            <a:ext cx="287338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15" name="ქვედა ისარი 14"/>
          <p:cNvSpPr/>
          <p:nvPr/>
        </p:nvSpPr>
        <p:spPr>
          <a:xfrm>
            <a:off x="6710363" y="2719388"/>
            <a:ext cx="288925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16" name="ქვედა ისარი 15"/>
          <p:cNvSpPr/>
          <p:nvPr/>
        </p:nvSpPr>
        <p:spPr>
          <a:xfrm>
            <a:off x="7505700" y="4629150"/>
            <a:ext cx="287338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18" name="ქვედა ისარი 17"/>
          <p:cNvSpPr/>
          <p:nvPr/>
        </p:nvSpPr>
        <p:spPr>
          <a:xfrm>
            <a:off x="7532688" y="5502275"/>
            <a:ext cx="287337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sp>
        <p:nvSpPr>
          <p:cNvPr id="19" name="ქვედა ისარი 18"/>
          <p:cNvSpPr/>
          <p:nvPr/>
        </p:nvSpPr>
        <p:spPr>
          <a:xfrm>
            <a:off x="2374106" y="3529012"/>
            <a:ext cx="287337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a-GE"/>
          </a:p>
        </p:txBody>
      </p:sp>
      <p:pic>
        <p:nvPicPr>
          <p:cNvPr id="66577" name="სურათი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t="3246" r="12044"/>
          <a:stretch>
            <a:fillRect/>
          </a:stretch>
        </p:blipFill>
        <p:spPr bwMode="auto">
          <a:xfrm>
            <a:off x="1587500" y="4597400"/>
            <a:ext cx="2120900" cy="1716088"/>
          </a:xfrm>
          <a:prstGeom prst="rect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1835695" y="20638"/>
            <a:ext cx="6862217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დასავლეთ საქართველოში </a:t>
            </a:r>
            <a:r>
              <a:rPr lang="ka-GE" sz="2400" b="1" dirty="0" smtClean="0">
                <a:solidFill>
                  <a:schemeClr val="bg1"/>
                </a:solidFill>
              </a:rPr>
              <a:t>ლურჯი მოცვის </a:t>
            </a:r>
            <a:r>
              <a:rPr lang="es-ES" sz="2400" b="1" dirty="0" smtClean="0">
                <a:solidFill>
                  <a:schemeClr val="bg1"/>
                </a:solidFill>
              </a:rPr>
              <a:t>შენახვის </a:t>
            </a:r>
            <a:r>
              <a:rPr lang="ka-GE" sz="2400" b="1" dirty="0" smtClean="0">
                <a:solidFill>
                  <a:schemeClr val="bg1"/>
                </a:solidFill>
              </a:rPr>
              <a:t>ოპტიმალური პირობები</a:t>
            </a:r>
            <a:endParaRPr lang="ru-RU" sz="2400" dirty="0" smtClean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62470221"/>
              </p:ext>
            </p:extLst>
          </p:nvPr>
        </p:nvGraphicFramePr>
        <p:xfrm>
          <a:off x="179512" y="1196752"/>
          <a:ext cx="878497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7588" name="Picture 5" descr="დაკავშირებული სურათ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1628775"/>
            <a:ext cx="100806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დაკავშირებული სურათ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5373688"/>
            <a:ext cx="10096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1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1763688" y="57150"/>
            <a:ext cx="6923112" cy="1143000"/>
          </a:xfrm>
        </p:spPr>
        <p:txBody>
          <a:bodyPr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</a:rPr>
              <a:t>დასავლეთ საქართველოში </a:t>
            </a:r>
            <a:r>
              <a:rPr lang="ka-GE" sz="2400" b="1" dirty="0" smtClean="0">
                <a:solidFill>
                  <a:schemeClr val="bg1"/>
                </a:solidFill>
              </a:rPr>
              <a:t>ჟოლოსა და </a:t>
            </a:r>
            <a:r>
              <a:rPr lang="ka-GE" sz="2400" b="1" dirty="0" err="1" smtClean="0">
                <a:solidFill>
                  <a:schemeClr val="bg1"/>
                </a:solidFill>
              </a:rPr>
              <a:t>მაყვალის</a:t>
            </a:r>
            <a:r>
              <a:rPr lang="ka-GE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</a:rPr>
              <a:t>მოკრეფის, შენახვის და შეფუთვის წესები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68611" name="Прямоугольник 11"/>
          <p:cNvSpPr>
            <a:spLocks noChangeArrowheads="1"/>
          </p:cNvSpPr>
          <p:nvPr/>
        </p:nvSpPr>
        <p:spPr bwMode="auto">
          <a:xfrm>
            <a:off x="1545420" y="3214689"/>
            <a:ext cx="7380312" cy="132343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ka-GE" sz="2000" b="1" dirty="0">
                <a:solidFill>
                  <a:schemeClr val="bg1">
                    <a:lumMod val="75000"/>
                  </a:schemeClr>
                </a:solidFill>
              </a:rPr>
              <a:t>კენკრა უნდა მოიკრიფოს დღის ყველაზე გრილ პერიოდში, დილით. ხილი უნდა გაცივდეს დაკრეფიდან ძალიან მალე, რაც ითვალისწინებს რბილობის ტემპერატურის დაყვანას 0-1°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C-</a:t>
            </a:r>
            <a:r>
              <a:rPr lang="ka-GE" sz="2000" b="1" dirty="0">
                <a:solidFill>
                  <a:schemeClr val="bg1">
                    <a:lumMod val="75000"/>
                  </a:schemeClr>
                </a:solidFill>
              </a:rPr>
              <a:t>მდე. ნედლად შენახვის ვადა  4 -5 დღე.</a:t>
            </a:r>
          </a:p>
        </p:txBody>
      </p:sp>
      <p:sp>
        <p:nvSpPr>
          <p:cNvPr id="68612" name="Прямоугольник 2"/>
          <p:cNvSpPr>
            <a:spLocks noChangeArrowheads="1"/>
          </p:cNvSpPr>
          <p:nvPr/>
        </p:nvSpPr>
        <p:spPr bwMode="auto">
          <a:xfrm>
            <a:off x="3094038" y="4713806"/>
            <a:ext cx="4325937" cy="83185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28575">
            <a:solidFill>
              <a:schemeClr val="bg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ka-GE" sz="2400" b="1" dirty="0">
                <a:solidFill>
                  <a:schemeClr val="bg1">
                    <a:lumMod val="75000"/>
                  </a:schemeClr>
                </a:solidFill>
              </a:rPr>
              <a:t>შენახვის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ka-GE" sz="2400" b="1" dirty="0">
                <a:solidFill>
                  <a:schemeClr val="bg1">
                    <a:lumMod val="75000"/>
                  </a:schemeClr>
                </a:solidFill>
              </a:rPr>
              <a:t>ოპტიმალური პირობები: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5243" y="5988037"/>
            <a:ext cx="3602037" cy="615950"/>
          </a:xfrm>
          <a:prstGeom prst="rect">
            <a:avLst/>
          </a:prstGeom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a-GE" sz="2400" b="1" dirty="0">
                <a:solidFill>
                  <a:schemeClr val="bg1">
                    <a:lumMod val="75000"/>
                  </a:schemeClr>
                </a:solidFill>
              </a:rPr>
              <a:t>შენახვის ვადა - 12 თვე  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86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" b="5882"/>
          <a:stretch>
            <a:fillRect/>
          </a:stretch>
        </p:blipFill>
        <p:spPr bwMode="auto">
          <a:xfrm>
            <a:off x="1520020" y="1246188"/>
            <a:ext cx="1816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/>
          <a:stretch>
            <a:fillRect/>
          </a:stretch>
        </p:blipFill>
        <p:spPr bwMode="auto">
          <a:xfrm>
            <a:off x="6939457" y="1200150"/>
            <a:ext cx="180657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Прямоугольник 5"/>
          <p:cNvSpPr>
            <a:spLocks noChangeArrowheads="1"/>
          </p:cNvSpPr>
          <p:nvPr/>
        </p:nvSpPr>
        <p:spPr bwMode="auto">
          <a:xfrm>
            <a:off x="3579006" y="1446213"/>
            <a:ext cx="3292475" cy="1322387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ka-GE" sz="2000" b="1" dirty="0">
                <a:solidFill>
                  <a:schemeClr val="bg1">
                    <a:lumMod val="75000"/>
                  </a:schemeClr>
                </a:solidFill>
              </a:rPr>
              <a:t>ნაყოფის სიმწიფის ძირითადი მახასიათებელია მისი ფერი</a:t>
            </a:r>
            <a:endParaRPr lang="ru-RU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89051" y="5969000"/>
            <a:ext cx="3182937" cy="615950"/>
          </a:xfrm>
          <a:prstGeom prst="rect">
            <a:avLst/>
          </a:prstGeom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a-GE" sz="2400" b="1" dirty="0">
                <a:solidFill>
                  <a:schemeClr val="bg1">
                    <a:lumMod val="75000"/>
                  </a:schemeClr>
                </a:solidFill>
              </a:rPr>
              <a:t>შოკური გაყინვა</a:t>
            </a:r>
            <a:endParaRPr lang="ru-RU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8618" name="Прямоугольник 11"/>
          <p:cNvSpPr>
            <a:spLocks noChangeArrowheads="1"/>
          </p:cNvSpPr>
          <p:nvPr/>
        </p:nvSpPr>
        <p:spPr bwMode="auto">
          <a:xfrm>
            <a:off x="2847975" y="43037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ka-GE" sz="1800"/>
              <a:t> </a:t>
            </a:r>
            <a:endParaRPr lang="ru-RU" sz="1800"/>
          </a:p>
        </p:txBody>
      </p:sp>
      <p:sp>
        <p:nvSpPr>
          <p:cNvPr id="29" name="Стрелка вниз 28"/>
          <p:cNvSpPr/>
          <p:nvPr/>
        </p:nvSpPr>
        <p:spPr>
          <a:xfrm>
            <a:off x="3275793" y="5502101"/>
            <a:ext cx="303213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6692575" y="5534817"/>
            <a:ext cx="303213" cy="352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სათაური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5842992" cy="1143000"/>
          </a:xfrm>
        </p:spPr>
        <p:txBody>
          <a:bodyPr/>
          <a:lstStyle/>
          <a:p>
            <a:pPr algn="ctr"/>
            <a:r>
              <a:rPr lang="ka-GE" sz="2800" b="1" dirty="0" smtClean="0">
                <a:solidFill>
                  <a:schemeClr val="bg1"/>
                </a:solidFill>
              </a:rPr>
              <a:t>რეკომენდაციები:</a:t>
            </a:r>
          </a:p>
        </p:txBody>
      </p:sp>
      <p:graphicFrame>
        <p:nvGraphicFramePr>
          <p:cNvPr id="4" name="დიაგრამა 3"/>
          <p:cNvGraphicFramePr/>
          <p:nvPr>
            <p:extLst>
              <p:ext uri="{D42A27DB-BD31-4B8C-83A1-F6EECF244321}">
                <p14:modId xmlns:p14="http://schemas.microsoft.com/office/powerpoint/2010/main" val="3484193292"/>
              </p:ext>
            </p:extLst>
          </p:nvPr>
        </p:nvGraphicFramePr>
        <p:xfrm>
          <a:off x="323528" y="1143000"/>
          <a:ext cx="849694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9636" name="მართკუთხედი 4"/>
          <p:cNvSpPr>
            <a:spLocks noChangeArrowheads="1"/>
          </p:cNvSpPr>
          <p:nvPr/>
        </p:nvSpPr>
        <p:spPr bwMode="auto">
          <a:xfrm>
            <a:off x="1835150" y="1484313"/>
            <a:ext cx="60499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20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T=0-5C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; RH=90-95%; </a:t>
            </a:r>
            <a:r>
              <a:rPr lang="ka-GE" sz="2400" b="1" dirty="0">
                <a:solidFill>
                  <a:schemeClr val="bg1">
                    <a:lumMod val="75000"/>
                  </a:schemeClr>
                </a:solidFill>
              </a:rPr>
              <a:t>შენახვა - 4-5 თვე;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ka-GE"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5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701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4215"/>
                <a:gridCol w="2656281"/>
                <a:gridCol w="2953505"/>
              </a:tblGrid>
              <a:tr h="9689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 smtClean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 smtClean="0">
                          <a:effectLst/>
                        </a:rPr>
                        <a:t> ლურჯი მოცვი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 </a:t>
                      </a:r>
                      <a:r>
                        <a:rPr lang="ka-GE" sz="2400" dirty="0" err="1" smtClean="0">
                          <a:effectLst/>
                        </a:rPr>
                        <a:t>ანტოციანები</a:t>
                      </a:r>
                      <a:r>
                        <a:rPr lang="ka-GE" sz="2400" dirty="0">
                          <a:effectLst/>
                        </a:rPr>
                        <a:t>, </a:t>
                      </a:r>
                      <a:r>
                        <a:rPr lang="ka-GE" sz="2400" dirty="0" err="1">
                          <a:effectLst/>
                        </a:rPr>
                        <a:t>მგ</a:t>
                      </a:r>
                      <a:r>
                        <a:rPr lang="ka-GE" sz="2400" dirty="0">
                          <a:effectLst/>
                        </a:rPr>
                        <a:t>/100გ მშრალ მასაზე </a:t>
                      </a:r>
                      <a:r>
                        <a:rPr lang="ka-GE" sz="2400" dirty="0" err="1">
                          <a:effectLst/>
                        </a:rPr>
                        <a:t>გადაანგ</a:t>
                      </a:r>
                      <a:r>
                        <a:rPr lang="ka-GE" sz="2400" dirty="0"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 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 err="1" smtClean="0">
                          <a:effectLst/>
                        </a:rPr>
                        <a:t>ანტიოქსიდანტური</a:t>
                      </a:r>
                      <a:r>
                        <a:rPr lang="ka-GE" sz="2400" dirty="0" smtClean="0">
                          <a:effectLst/>
                        </a:rPr>
                        <a:t> </a:t>
                      </a:r>
                      <a:r>
                        <a:rPr lang="ka-GE" sz="2400" dirty="0">
                          <a:effectLst/>
                        </a:rPr>
                        <a:t>აქტივობა - </a:t>
                      </a:r>
                      <a:r>
                        <a:rPr lang="ka-GE" sz="2400" dirty="0" err="1">
                          <a:effectLst/>
                        </a:rPr>
                        <a:t>ინჰიბირება</a:t>
                      </a:r>
                      <a:r>
                        <a:rPr lang="ka-GE" sz="2400" dirty="0">
                          <a:effectLst/>
                        </a:rPr>
                        <a:t> (</a:t>
                      </a:r>
                      <a:r>
                        <a:rPr lang="en-US" sz="2400" dirty="0">
                          <a:effectLst/>
                        </a:rPr>
                        <a:t>In)%</a:t>
                      </a:r>
                      <a:endParaRPr lang="ka-GE" sz="2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(1გ ნიმუში 100 მლ-ში)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ნაყოფი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302,25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30,28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>
                          <a:effectLst/>
                        </a:rPr>
                        <a:t>წვენი</a:t>
                      </a:r>
                      <a:endParaRPr lang="ka-G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120,36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29,47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>
                          <a:effectLst/>
                        </a:rPr>
                        <a:t>გამონაწნეხი</a:t>
                      </a:r>
                      <a:endParaRPr lang="ka-G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926,79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49,69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წვენის </a:t>
                      </a:r>
                      <a:r>
                        <a:rPr lang="ka-GE" sz="2400" dirty="0" err="1">
                          <a:effectLst/>
                        </a:rPr>
                        <a:t>კონცენტრანტი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835,26 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38,45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>
                          <a:effectLst/>
                        </a:rPr>
                        <a:t>მურაბა</a:t>
                      </a:r>
                      <a:endParaRPr lang="ka-G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69,36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40,07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600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ჯემი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51,38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50,22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graphicFrame>
        <p:nvGraphicFramePr>
          <p:cNvPr id="3" name="ცხრილი 2"/>
          <p:cNvGraphicFramePr>
            <a:graphicFrameLocks noGrp="1"/>
          </p:cNvGraphicFramePr>
          <p:nvPr>
            <p:extLst/>
          </p:nvPr>
        </p:nvGraphicFramePr>
        <p:xfrm>
          <a:off x="0" y="4258101"/>
          <a:ext cx="9144000" cy="25998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0615"/>
                <a:gridCol w="4573385"/>
              </a:tblGrid>
              <a:tr h="6381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 </a:t>
                      </a:r>
                      <a:r>
                        <a:rPr lang="ka-GE" sz="2400" dirty="0" smtClean="0">
                          <a:effectLst/>
                        </a:rPr>
                        <a:t>ლურჯი </a:t>
                      </a:r>
                      <a:r>
                        <a:rPr lang="ka-GE" sz="2400" dirty="0">
                          <a:effectLst/>
                        </a:rPr>
                        <a:t>მოცვის წვენის ფიზიკო-ქიმიური </a:t>
                      </a:r>
                      <a:r>
                        <a:rPr lang="ka-GE" sz="2400" dirty="0" smtClean="0">
                          <a:effectLst/>
                        </a:rPr>
                        <a:t>მაჩვენებლები</a:t>
                      </a:r>
                      <a:r>
                        <a:rPr lang="ka-GE" sz="2400" dirty="0">
                          <a:effectLst/>
                        </a:rPr>
                        <a:t> 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ka-GE"/>
                    </a:p>
                  </a:txBody>
                  <a:tcPr/>
                </a:tc>
              </a:tr>
              <a:tr h="490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წვენის გამოსავალი,%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80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90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 dirty="0">
                          <a:effectLst/>
                        </a:rPr>
                        <a:t>მშრალი ნივთიერება,%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11,1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90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>
                          <a:effectLst/>
                        </a:rPr>
                        <a:t>აქტიური მჟავიანობა, </a:t>
                      </a:r>
                      <a:r>
                        <a:rPr lang="en-US" sz="2400">
                          <a:effectLst/>
                        </a:rPr>
                        <a:t>pH</a:t>
                      </a:r>
                      <a:endParaRPr lang="ka-G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3,10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4904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a-GE" sz="2400">
                          <a:effectLst/>
                        </a:rPr>
                        <a:t>ტიტრული მჟავიანობა,%</a:t>
                      </a:r>
                      <a:endParaRPr lang="ka-G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0,70</a:t>
                      </a:r>
                      <a:endParaRPr lang="ka-G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2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98066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1880"/>
                <a:gridCol w="2728136"/>
                <a:gridCol w="2923984"/>
              </a:tblGrid>
              <a:tr h="111427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ნიმუში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ფენოლები </a:t>
                      </a:r>
                      <a:r>
                        <a:rPr lang="en-US" sz="2000" dirty="0" smtClean="0">
                          <a:effectLst/>
                        </a:rPr>
                        <a:t>mg/100g </a:t>
                      </a: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(</a:t>
                      </a:r>
                      <a:r>
                        <a:rPr lang="ka-GE" sz="2000" dirty="0" smtClean="0">
                          <a:effectLst/>
                        </a:rPr>
                        <a:t>მშრალზე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ანტიოქსიდანტური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აქტიობა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In </a:t>
                      </a: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smtClean="0">
                          <a:effectLst/>
                        </a:rPr>
                        <a:t>( </a:t>
                      </a:r>
                      <a:r>
                        <a:rPr lang="en-US" sz="2000" dirty="0">
                          <a:effectLst/>
                        </a:rPr>
                        <a:t>F=1)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59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ტყემალი - ველური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</a:t>
                      </a:r>
                      <a:r>
                        <a:rPr lang="ka-GE" sz="2000" dirty="0">
                          <a:effectLst/>
                        </a:rPr>
                        <a:t>900 </a:t>
                      </a:r>
                      <a:r>
                        <a:rPr lang="ka-GE" sz="2000" dirty="0" smtClean="0">
                          <a:effectLst/>
                        </a:rPr>
                        <a:t>მ ზღვის </a:t>
                      </a:r>
                      <a:r>
                        <a:rPr lang="ka-GE" sz="2000" dirty="0" err="1" smtClean="0">
                          <a:effectLst/>
                        </a:rPr>
                        <a:t>დონიოდან</a:t>
                      </a:r>
                      <a:r>
                        <a:rPr lang="ka-GE" sz="2000" dirty="0" smtClean="0">
                          <a:effectLst/>
                        </a:rPr>
                        <a:t>)</a:t>
                      </a:r>
                      <a:r>
                        <a:rPr lang="en-US" sz="2000" dirty="0" smtClean="0">
                          <a:effectLst/>
                        </a:rPr>
                        <a:t>  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331,0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55,70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59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ტყემალი - კულტურული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(</a:t>
                      </a:r>
                      <a:r>
                        <a:rPr lang="ka-GE" sz="2000" dirty="0" smtClean="0">
                          <a:effectLst/>
                        </a:rPr>
                        <a:t>50 მ ზღვის დონიდან)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234,1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53,76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59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ტყემალი - კულტურული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</a:t>
                      </a:r>
                      <a:r>
                        <a:rPr lang="ka-GE" sz="2000" dirty="0">
                          <a:effectLst/>
                        </a:rPr>
                        <a:t>120 </a:t>
                      </a:r>
                      <a:r>
                        <a:rPr lang="ka-GE" sz="2000" dirty="0" smtClean="0">
                          <a:effectLst/>
                        </a:rPr>
                        <a:t>მ - ზღვის დონიდან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114,9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42,61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5932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ტყემალი - კულტურული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(</a:t>
                      </a:r>
                      <a:r>
                        <a:rPr lang="ka-GE" sz="2000" dirty="0">
                          <a:effectLst/>
                        </a:rPr>
                        <a:t>2.5 </a:t>
                      </a:r>
                      <a:r>
                        <a:rPr lang="ka-GE" sz="2000" dirty="0" smtClean="0">
                          <a:effectLst/>
                        </a:rPr>
                        <a:t>მ ზღვის დონიდან</a:t>
                      </a:r>
                      <a:r>
                        <a:rPr lang="en-US" sz="2000" dirty="0" smtClean="0">
                          <a:effectLst/>
                        </a:rPr>
                        <a:t>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226,1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51,13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66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864380"/>
              </p:ext>
            </p:extLst>
          </p:nvPr>
        </p:nvGraphicFramePr>
        <p:xfrm>
          <a:off x="1" y="-2"/>
          <a:ext cx="9036496" cy="6907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9331"/>
                <a:gridCol w="2397369"/>
                <a:gridCol w="1952288"/>
                <a:gridCol w="2117508"/>
              </a:tblGrid>
              <a:tr h="1602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ნიმუში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 err="1">
                          <a:effectLst/>
                        </a:rPr>
                        <a:t>მონომერული</a:t>
                      </a:r>
                      <a:r>
                        <a:rPr lang="ka-GE" sz="1400" dirty="0">
                          <a:effectLst/>
                        </a:rPr>
                        <a:t> </a:t>
                      </a:r>
                      <a:r>
                        <a:rPr lang="ka-GE" sz="1400" dirty="0" err="1">
                          <a:effectLst/>
                        </a:rPr>
                        <a:t>ანტოციანები</a:t>
                      </a:r>
                      <a:r>
                        <a:rPr lang="ka-GE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 err="1">
                          <a:effectLst/>
                        </a:rPr>
                        <a:t>ციანიდინ</a:t>
                      </a:r>
                      <a:r>
                        <a:rPr lang="ka-GE" sz="1400" dirty="0">
                          <a:effectLst/>
                        </a:rPr>
                        <a:t> -</a:t>
                      </a:r>
                      <a:r>
                        <a:rPr lang="ru-RU" sz="1400" dirty="0">
                          <a:effectLst/>
                        </a:rPr>
                        <a:t>3-O-</a:t>
                      </a:r>
                      <a:r>
                        <a:rPr lang="ka-GE" sz="1400" dirty="0" err="1">
                          <a:effectLst/>
                        </a:rPr>
                        <a:t>გლუკოზიდზე</a:t>
                      </a:r>
                      <a:endParaRPr lang="ka-GE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გადაანგარიშებით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(</a:t>
                      </a:r>
                      <a:r>
                        <a:rPr lang="ka-GE" sz="1400" dirty="0" err="1">
                          <a:effectLst/>
                        </a:rPr>
                        <a:t>მგ</a:t>
                      </a:r>
                      <a:r>
                        <a:rPr lang="ru-RU" sz="1400" dirty="0">
                          <a:effectLst/>
                        </a:rPr>
                        <a:t>/100</a:t>
                      </a:r>
                      <a:r>
                        <a:rPr lang="ka-GE" sz="1400" dirty="0">
                          <a:effectLst/>
                        </a:rPr>
                        <a:t>გ მშრალ მასაზე)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საერთო ფენოლები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გალის მჟავაზე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გადაანგარიშებით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(მგ</a:t>
                      </a:r>
                      <a:r>
                        <a:rPr lang="ru-RU" sz="1400" dirty="0">
                          <a:effectLst/>
                        </a:rPr>
                        <a:t>/100</a:t>
                      </a:r>
                      <a:r>
                        <a:rPr lang="ka-GE" sz="1400" dirty="0">
                          <a:effectLst/>
                        </a:rPr>
                        <a:t>გ მშრალ მასაზე)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საერთო ფკლავონოიდები რუთინზე გადაანგარიშებით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(მგ</a:t>
                      </a:r>
                      <a:r>
                        <a:rPr lang="ru-RU" sz="1400">
                          <a:effectLst/>
                        </a:rPr>
                        <a:t>/100</a:t>
                      </a:r>
                      <a:r>
                        <a:rPr lang="ka-GE" sz="1400">
                          <a:effectLst/>
                        </a:rPr>
                        <a:t>გ მშრალ მასაზე)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6772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წითელი ტყემალი(თხ)(რბილობი)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2836,90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12638,30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774,80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4489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 smtClean="0">
                          <a:effectLst/>
                        </a:rPr>
                        <a:t>წვენი(გაცხელებით მიღება)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1567,51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18381,20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452,26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525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 smtClean="0">
                          <a:effectLst/>
                        </a:rPr>
                        <a:t>წვენი(</a:t>
                      </a:r>
                      <a:r>
                        <a:rPr lang="ka-GE" sz="1400" dirty="0" err="1" smtClean="0">
                          <a:effectLst/>
                        </a:rPr>
                        <a:t>გაუცხელებლად</a:t>
                      </a:r>
                      <a:r>
                        <a:rPr lang="ka-GE" sz="1400" dirty="0" smtClean="0">
                          <a:effectLst/>
                        </a:rPr>
                        <a:t> მიღება)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915,47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10637,97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475,13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წვენი(შაქრით 1/2)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100,37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947,34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57,05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საწებელი </a:t>
                      </a:r>
                      <a:r>
                        <a:rPr lang="ka-GE" sz="1400" dirty="0" smtClean="0">
                          <a:effectLst/>
                        </a:rPr>
                        <a:t>კლასიკური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839,13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5343,91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309,52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ჯემი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33,14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697,48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24,83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 err="1">
                          <a:effectLst/>
                        </a:rPr>
                        <a:t>ყორაო</a:t>
                      </a:r>
                      <a:r>
                        <a:rPr lang="ka-GE" sz="1400" dirty="0">
                          <a:effectLst/>
                        </a:rPr>
                        <a:t>( </a:t>
                      </a:r>
                      <a:r>
                        <a:rPr lang="ka-GE" sz="1400" dirty="0" smtClean="0">
                          <a:effectLst/>
                        </a:rPr>
                        <a:t>კლასიკური)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461,21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4833,05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225,08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ყორაო(ვაკუუმით)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1103,51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5176,47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241,95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მურაბა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23,97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683,27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19,78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შუახევი(რბილობი)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1105,61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6804,12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288,66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წვენი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227,71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3266,67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139,09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49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წითელი ტყემალი(გონიო</a:t>
                      </a:r>
                      <a:r>
                        <a:rPr lang="ka-GE" sz="1400" dirty="0" smtClean="0">
                          <a:effectLst/>
                        </a:rPr>
                        <a:t>) ნაყოფი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1467,00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4394,86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174,53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გამონაწნეხი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1068,00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5369,76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565,85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რბილობი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2052,66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2518,69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770,75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ფაფა(გაუც)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167,97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4342,11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206,30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  <a:tr h="262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ფაფა(გაცხ)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>
                          <a:effectLst/>
                        </a:rPr>
                        <a:t>45,75</a:t>
                      </a:r>
                      <a:endParaRPr lang="ka-GE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3046,99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1400" dirty="0">
                          <a:effectLst/>
                        </a:rPr>
                        <a:t>303,27</a:t>
                      </a:r>
                      <a:endParaRPr lang="ka-GE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707" marR="1970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8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249824"/>
              </p:ext>
            </p:extLst>
          </p:nvPr>
        </p:nvGraphicFramePr>
        <p:xfrm>
          <a:off x="0" y="0"/>
          <a:ext cx="9143999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2790"/>
                <a:gridCol w="2902571"/>
                <a:gridCol w="3478638"/>
              </a:tblGrid>
              <a:tr h="120973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ნიმუში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ფენოლები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მგ</a:t>
                      </a:r>
                      <a:r>
                        <a:rPr lang="ka-GE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/100გ მშრალზე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ა</a:t>
                      </a:r>
                      <a:r>
                        <a:rPr lang="ka-GE" sz="2000" dirty="0" err="1" smtClean="0">
                          <a:effectLst/>
                        </a:rPr>
                        <a:t>ნტიოხსიდანტური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აქტიობა</a:t>
                      </a: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In </a:t>
                      </a: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smtClean="0">
                          <a:effectLst/>
                        </a:rPr>
                        <a:t>( </a:t>
                      </a:r>
                      <a:r>
                        <a:rPr lang="en-US" sz="2000" dirty="0">
                          <a:effectLst/>
                        </a:rPr>
                        <a:t>F=5)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275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ჭალაფშატი</a:t>
                      </a: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80 მ ზღვის დონიდან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1863.3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58.14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275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ჭალაფშატი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მ ზღვის დონიდან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r>
                        <a:rPr lang="ka-GE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23.0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76.19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2757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ჭალაფშატი</a:t>
                      </a: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ka-GE" sz="20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 მ ზღვის დონიდან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2336</a:t>
                      </a:r>
                      <a:r>
                        <a:rPr lang="ka-GE" sz="2000" dirty="0">
                          <a:effectLst/>
                        </a:rPr>
                        <a:t>.</a:t>
                      </a:r>
                      <a:r>
                        <a:rPr lang="en-US" sz="2000" dirty="0">
                          <a:effectLst/>
                        </a:rPr>
                        <a:t>59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76.27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3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7147520" cy="48965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კვლევის </a:t>
            </a: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ობიექტი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</a:b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საქართველოში გავრცელებული ზოგიერთი ენდემური მცენარეები და  ა(ა)იპ აგროსერვისცენტრში </a:t>
            </a:r>
            <a:r>
              <a:rPr lang="ka-GE" sz="3200" dirty="0" err="1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ინტროდუცირებული</a:t>
            </a: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>კულტურები</a:t>
            </a:r>
            <a: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  <a:t/>
            </a:r>
            <a:br>
              <a:rPr lang="ka-GE" sz="3200" dirty="0" smtClean="0">
                <a:solidFill>
                  <a:schemeClr val="accent3">
                    <a:lumMod val="50000"/>
                  </a:schemeClr>
                </a:solidFill>
                <a:ea typeface="Sylfaen" panose="010A0502050306030303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452411"/>
              </p:ext>
            </p:extLst>
          </p:nvPr>
        </p:nvGraphicFramePr>
        <p:xfrm>
          <a:off x="-1" y="2"/>
          <a:ext cx="9036497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4637"/>
                <a:gridCol w="3511186"/>
                <a:gridCol w="2920674"/>
              </a:tblGrid>
              <a:tr h="1781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ნიმუში</a:t>
                      </a:r>
                      <a:endParaRPr lang="ka-GE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 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მონომერული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ანტოციანები</a:t>
                      </a:r>
                      <a:r>
                        <a:rPr lang="en-US" sz="2000" dirty="0" smtClean="0">
                          <a:effectLst/>
                        </a:rPr>
                        <a:t>,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>
                          <a:effectLst/>
                        </a:rPr>
                        <a:t>mg</a:t>
                      </a:r>
                      <a:r>
                        <a:rPr lang="ka-GE" sz="2000" dirty="0">
                          <a:effectLst/>
                        </a:rPr>
                        <a:t>/l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ანტიოქსიდანტური</a:t>
                      </a:r>
                      <a:r>
                        <a:rPr lang="ka-GE" sz="2000" baseline="0" dirty="0" smtClean="0">
                          <a:effectLst/>
                        </a:rPr>
                        <a:t> </a:t>
                      </a:r>
                      <a:r>
                        <a:rPr lang="ka-GE" sz="2000" baseline="0" dirty="0" err="1" smtClean="0">
                          <a:effectLst/>
                        </a:rPr>
                        <a:t>აქტიობა</a:t>
                      </a:r>
                      <a:r>
                        <a:rPr lang="ka-GE" sz="2000" dirty="0" smtClean="0">
                          <a:effectLst/>
                        </a:rPr>
                        <a:t>, </a:t>
                      </a:r>
                      <a:r>
                        <a:rPr lang="ka-GE" sz="2000" dirty="0" err="1">
                          <a:effectLst/>
                        </a:rPr>
                        <a:t>In</a:t>
                      </a:r>
                      <a:r>
                        <a:rPr lang="ka-GE" sz="2000" dirty="0">
                          <a:effectLst/>
                        </a:rPr>
                        <a:t>% 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2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ალექსანდროული –1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 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871.7</a:t>
                      </a:r>
                      <a:endParaRPr lang="ka-GE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59.6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 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0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ალექსანდროული–2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370.3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38.0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0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საფერავი 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614.5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48.9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08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>
                          <a:effectLst/>
                        </a:rPr>
                        <a:t>ოცხანური</a:t>
                      </a:r>
                      <a:r>
                        <a:rPr lang="ka-GE" sz="2000" dirty="0">
                          <a:effectLst/>
                        </a:rPr>
                        <a:t> საფერე</a:t>
                      </a:r>
                      <a:r>
                        <a:rPr lang="en-US" sz="2000" dirty="0">
                          <a:effectLst/>
                        </a:rPr>
                        <a:t>  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400</a:t>
                      </a:r>
                      <a:r>
                        <a:rPr lang="ka-GE" sz="2000" dirty="0">
                          <a:effectLst/>
                        </a:rPr>
                        <a:t>.9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37.1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83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მუჯურეთული 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327.1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36.4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11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ოჯალეში 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621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51.0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96136"/>
              </p:ext>
            </p:extLst>
          </p:nvPr>
        </p:nvGraphicFramePr>
        <p:xfrm>
          <a:off x="0" y="44624"/>
          <a:ext cx="9144000" cy="6813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0946"/>
                <a:gridCol w="3733849"/>
                <a:gridCol w="2879205"/>
              </a:tblGrid>
              <a:tr h="1925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ნ</a:t>
                      </a:r>
                      <a:r>
                        <a:rPr lang="ka-GE" sz="2000" dirty="0" err="1" smtClean="0">
                          <a:effectLst/>
                        </a:rPr>
                        <a:t>იმუში</a:t>
                      </a:r>
                      <a:r>
                        <a:rPr lang="ka-GE" sz="2000" dirty="0" smtClean="0">
                          <a:effectLst/>
                        </a:rPr>
                        <a:t> -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ჩხავერი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მონომერული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ანტოციანები</a:t>
                      </a:r>
                      <a:endParaRPr lang="ka-GE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მგ</a:t>
                      </a:r>
                      <a:r>
                        <a:rPr lang="ka-G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/100</a:t>
                      </a:r>
                      <a:r>
                        <a:rPr lang="ka-GE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გ მშრალზე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ანტიოქსიდანტური</a:t>
                      </a:r>
                      <a:r>
                        <a:rPr lang="ka-GE" sz="2000" baseline="0" dirty="0" smtClean="0">
                          <a:effectLst/>
                        </a:rPr>
                        <a:t> </a:t>
                      </a:r>
                      <a:r>
                        <a:rPr lang="ka-GE" sz="2000" baseline="0" dirty="0" err="1" smtClean="0">
                          <a:effectLst/>
                        </a:rPr>
                        <a:t>აქტიობა</a:t>
                      </a:r>
                      <a:r>
                        <a:rPr lang="ka-GE" sz="2000" baseline="0" dirty="0" smtClean="0">
                          <a:effectLst/>
                        </a:rPr>
                        <a:t> </a:t>
                      </a:r>
                      <a:r>
                        <a:rPr lang="en-US" sz="2000" baseline="0" dirty="0" smtClean="0">
                          <a:effectLst/>
                        </a:rPr>
                        <a:t>- % (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F=50)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145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ვაიო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r>
                        <a:rPr lang="ru-RU" sz="2000" dirty="0">
                          <a:effectLst/>
                        </a:rPr>
                        <a:t>18,61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32,0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9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ორცვა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r>
                        <a:rPr lang="ru-RU" sz="2000">
                          <a:effectLst/>
                        </a:rPr>
                        <a:t>56,14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40,0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79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კორომხეთი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r>
                        <a:rPr lang="ru-RU" sz="2000">
                          <a:effectLst/>
                        </a:rPr>
                        <a:t>14,67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46,62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81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ჯალაბაშვილები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663,48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53,5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54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ქობულეთი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</a:t>
                      </a:r>
                      <a:r>
                        <a:rPr lang="en-US" sz="2000">
                          <a:effectLst/>
                        </a:rPr>
                        <a:t>0</a:t>
                      </a:r>
                      <a:r>
                        <a:rPr lang="ru-RU" sz="2000">
                          <a:effectLst/>
                        </a:rPr>
                        <a:t>9,11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30,5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98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ერკეთი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r>
                        <a:rPr lang="ru-RU" sz="2000">
                          <a:effectLst/>
                        </a:rPr>
                        <a:t>24,19</a:t>
                      </a:r>
                      <a:endParaRPr lang="ka-G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35,7</a:t>
                      </a:r>
                      <a:endParaRPr lang="ka-G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32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ცხრილი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812493"/>
              </p:ext>
            </p:extLst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26849"/>
                <a:gridCol w="3075174"/>
                <a:gridCol w="3141977"/>
              </a:tblGrid>
              <a:tr h="122206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ნიმუში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ფ</a:t>
                      </a:r>
                      <a:r>
                        <a:rPr lang="ka-GE" sz="2000" dirty="0" err="1" smtClean="0">
                          <a:effectLst/>
                        </a:rPr>
                        <a:t>ენოლები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მგ</a:t>
                      </a:r>
                      <a:r>
                        <a:rPr lang="ka-GE" sz="2000" dirty="0" smtClean="0">
                          <a:effectLst/>
                        </a:rPr>
                        <a:t>/მლ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ანტიოქსიდანტური</a:t>
                      </a:r>
                      <a:r>
                        <a:rPr lang="ka-GE" sz="2000" dirty="0" smtClean="0">
                          <a:effectLst/>
                        </a:rPr>
                        <a:t> </a:t>
                      </a:r>
                      <a:r>
                        <a:rPr lang="ka-GE" sz="2000" dirty="0" err="1" smtClean="0">
                          <a:effectLst/>
                        </a:rPr>
                        <a:t>აქტიობა</a:t>
                      </a:r>
                      <a:endParaRPr lang="ka-GE" sz="20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 </a:t>
                      </a:r>
                      <a:r>
                        <a:rPr lang="ka-GE" sz="2000" dirty="0">
                          <a:effectLst/>
                        </a:rPr>
                        <a:t> </a:t>
                      </a:r>
                      <a:r>
                        <a:rPr lang="ka-GE" sz="2000" dirty="0" smtClean="0">
                          <a:effectLst/>
                        </a:rPr>
                        <a:t>% (</a:t>
                      </a:r>
                      <a:r>
                        <a:rPr lang="en-US" sz="2000" dirty="0" smtClean="0">
                          <a:effectLst/>
                        </a:rPr>
                        <a:t>F </a:t>
                      </a:r>
                      <a:r>
                        <a:rPr lang="ka-GE" sz="2000" dirty="0">
                          <a:effectLst/>
                        </a:rPr>
                        <a:t>=2)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606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ტაგუჩი</a:t>
                      </a:r>
                      <a:r>
                        <a:rPr lang="ka-GE" sz="2000" dirty="0" smtClean="0">
                          <a:effectLst/>
                        </a:rPr>
                        <a:t> ვასე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0,381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55,18 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2304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ოკიტსუ</a:t>
                      </a:r>
                      <a:r>
                        <a:rPr lang="ka-GE" sz="2000" dirty="0" smtClean="0">
                          <a:effectLst/>
                        </a:rPr>
                        <a:t> ვასე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0,372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54,16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520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მიაგავა </a:t>
                      </a:r>
                      <a:r>
                        <a:rPr lang="ka-GE" sz="2000" dirty="0" err="1" smtClean="0">
                          <a:effectLst/>
                        </a:rPr>
                        <a:t>ვასწ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0,401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54,99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ნანკანი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0,458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62,11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მუკოიამა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0,463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46,86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სატსუმა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0,474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54,99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ტიახარა</a:t>
                      </a:r>
                      <a:r>
                        <a:rPr lang="ka-GE" sz="2000" dirty="0" smtClean="0">
                          <a:effectLst/>
                        </a:rPr>
                        <a:t> უნშიუ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0,301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62,48 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56649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ივასაკი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0,364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64,51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err="1" smtClean="0">
                          <a:effectLst/>
                        </a:rPr>
                        <a:t>კლემენულესი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0,401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>
                          <a:effectLst/>
                        </a:rPr>
                        <a:t>47,42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2621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 smtClean="0">
                          <a:effectLst/>
                        </a:rPr>
                        <a:t>ნოვა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0,467</a:t>
                      </a:r>
                      <a:endParaRPr lang="ka-G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ka-GE" sz="2000" dirty="0">
                          <a:effectLst/>
                        </a:rPr>
                        <a:t>62,01</a:t>
                      </a:r>
                      <a:endParaRPr lang="ka-G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46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484784"/>
            <a:ext cx="6934200" cy="838200"/>
          </a:xfrm>
        </p:spPr>
        <p:txBody>
          <a:bodyPr/>
          <a:lstStyle/>
          <a:p>
            <a:r>
              <a:rPr lang="ka-GE" dirty="0" smtClean="0"/>
              <a:t>მადლობთ ყურადრებისათვის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1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შიგთავსის ჩანაცვლების ველი 2"/>
          <p:cNvSpPr>
            <a:spLocks noGrp="1"/>
          </p:cNvSpPr>
          <p:nvPr>
            <p:ph idx="1"/>
          </p:nvPr>
        </p:nvSpPr>
        <p:spPr>
          <a:xfrm>
            <a:off x="1475656" y="404664"/>
            <a:ext cx="7431360" cy="61206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just">
              <a:buFont typeface="+mj-lt"/>
              <a:buAutoNum type="arabicPeriod"/>
            </a:pP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ფეიხოას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ფორმა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კივის(1 ფორმა) </a:t>
            </a:r>
          </a:p>
          <a:p>
            <a:pPr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ა(ა)იპ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აგროსერვისცენტრში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ლურჯი მოცვის (20-მდე), </a:t>
            </a:r>
            <a:endParaRPr lang="ka-GE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მაყვლის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(2 ფორმა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ჟოლოს (1 ფორმა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) </a:t>
            </a: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ტყემლის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ველური და კულტურული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ჯიშები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ka-GE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ვაზის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5 ენდემური ჯიშის ყურძენი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ალექსანდროული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(რაჭა),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მუჯურეთული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(რაჭა), საფერავი (კახეთი),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ოცხანური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საფერე (იმერეთი), ოჯალეში (სამეგრელო). </a:t>
            </a:r>
            <a:endParaRPr lang="ka-GE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ჩხავერის  ნიმუშები 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აღებული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დასავლეთ საქართველოს აჭარის რეგიონში ზღვის </a:t>
            </a: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დონიდან სხვადასხვა სიმაღლეზე</a:t>
            </a: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კავკასიური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ფშატი (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Elaeagnus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L.),  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Tsiteli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Drosha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Prunus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spinosa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L ), </a:t>
            </a:r>
          </a:p>
          <a:p>
            <a:pPr lvl="0" algn="just">
              <a:buFont typeface="+mj-lt"/>
              <a:buAutoNum type="arabicPeriod"/>
            </a:pPr>
            <a:r>
              <a:rPr lang="ka-GE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მანდარინის ჯიშები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Aoshima,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Iwasaki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Clemenules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 Satsuma Clausellina,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Mukoiyama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 Miyagawa wase,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Nankani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Nova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de-DE" sz="2000" b="1" dirty="0">
                <a:solidFill>
                  <a:schemeClr val="accent3">
                    <a:lumMod val="50000"/>
                  </a:schemeClr>
                </a:solidFill>
              </a:rPr>
              <a:t> Okitsu wase, Taguchi wase, Taguchi wase. </a:t>
            </a:r>
            <a:r>
              <a:rPr lang="ka-GE" sz="2000" b="1" dirty="0" err="1">
                <a:solidFill>
                  <a:schemeClr val="accent3">
                    <a:lumMod val="50000"/>
                  </a:schemeClr>
                </a:solidFill>
              </a:rPr>
              <a:t>Tiaxara</a:t>
            </a:r>
            <a:r>
              <a:rPr lang="ka-GE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ka-GE" sz="2000" b="1" dirty="0" err="1" smtClean="0">
                <a:solidFill>
                  <a:schemeClr val="accent3">
                    <a:lumMod val="50000"/>
                  </a:schemeClr>
                </a:solidFill>
              </a:rPr>
              <a:t>Unshiu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ka-GE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1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15816" y="352425"/>
            <a:ext cx="4552950" cy="83502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 dirty="0">
                <a:solidFill>
                  <a:schemeClr val="accent3">
                    <a:lumMod val="50000"/>
                  </a:schemeClr>
                </a:solidFill>
              </a:rPr>
              <a:t>კვლევის ობიექტი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941" name="AutoShape 8" descr="data:image/jpeg;base64,/9j/4AAQSkZJRgABAQAAAQABAAD/2wCEAAkGBxITEhUTExMWFhUXGB8YGBgXGRgZGBkbHxoYGxceGhgeHiggGh4lHRcYITEhJSkrLi4uHx8zODMtNygtLisBCgoKDg0OGxAQGy4lHyMtLS0tLS0tLS0tLS0tLS0tLS0tLS4tLS0tLS0tLS0tLS0tLS0tLS0tLS0tLS0tLS0tLf/AABEIAJsAzwMBIgACEQEDEQH/xAAbAAADAQEBAQEAAAAAAAAAAAAEBQYDAgcBAP/EAEEQAAEDAgUBBgMHAQUHBQAAAAECAxEAIQQFEjFBUQYTImFxgTKRoSNCscHR4fAUM2JygrIVQ1Kis8LxFlNzg5L/xAAZAQADAQEBAAAAAAAAAAAAAAACAwQBBQD/xAAsEQACAgIBAwIEBgMAAAAAAAAAAQIRAyESBDFBIlETFGGBIzJCcaHwkbHh/9oADAMBAAIRAxEAPwD0uHilIQApSTulQgpOxB49KY4cPbuaUJ5gyfnsKnMyxYKyW/ACvdJiTpVe3ofnSfFlajdZPqSfxqKXVxj9RbdbPRGsezOkLRPQEUVXlrZI/n8ineG7QvpAEhQ2v+opcOvj+s8shaPOBKSroJrxzNszWpIKlEm4T0A3JA4m1WObdpiplSQmFaCVHiItHvUHnbfhTeAmx+n70U80ZtU9Byfpsnn3JMkUK43q+H6UUtM1gFlBJT0pbkBCfiXYosrdHdJAMkC/lb9q1xOFQuCd438pVFTxKoS43bggG/8AP0plgM3Gyxe1wN99x+lQZcEk+UDXjfeOzX/ZpGy7eYvX5WAj7xnmIFOWdJEi4PPB/goLEsEqSkXKjA9amWWTdMUrujHLMnW6VFOopTEmwAmYufQ00Yy0NXjUepuflxRrTRbbDZNgSpUW1K+8o/KPYUWhSWge8UESNlb7njfruKyfLLLjE2K5OkTub4bvERsRek2WvKbcBFjP1p5iMc0okIOr/DelmIavJQd6dhjKHpYaxyTt6KLNM6CG0O6VLSq1ot6zQmFzxhZSNWmT94UDlCgrvcI4ZQ5JSZ2VuR8/EPepnFYJTa1IUIIMSOeho5dNjnb8hZFfq9z1FASfhIM3t+lE4V1SFA7EX8x5gV5ZhXHEGUrI9J+tWnZftM5qDb0LB+HV5cTx5UhdLwdqQm/Yu2MWpaZC1ahZW0eRBA+lB5iWG8M68qykgxc3V92el+KEcdBX4UwkmQkmB++1Ls8CnnmcIkkI/tHRP3E9es3FdWE1PWT1fYbH1MzxWAGGy4hR+0eIUY3JMKIPkAB8hUsLJgW/Om2fZip9Wo/CkQkeXX1NvlSlRoc1SlrwDJmake9Dvd2NykH1E0FnaVWIVaNo5/OpjEFxRjVA8qGGFy8gpWe54hEAeSk/mP8AurJSTRGNkJPN0/6k1nrNQPI+KNmtIxCTXxa4BNrfX962V1j5ftQ2IaCx0M78f5v1oU7AXcAxLngUesA+6xQGKIV8VwaIxSVJSuRHiQOY+Lig3CZmqoPSKZKooTPMlBg/OsHUGYAMm3r6U5W7O6QfLb+fKlmYSnSpsEQobmYO4gwLb/SqVK1Qmg5jIsQEQpogb7jb50McrKUrK03Akevt70Zhe9WyHFOL1Em3W8CPlQmLxTqdSICr/EoK1D04/hpayq6Hp40c5HgMW6lRYSRo+I6gJ5i9iY/KmbOePsE98wYm6pi8R8V0+1qnmVOA2cX1sSPz8qsez+O71BSTKwoe6eT+XlWycJvaQLyW9rQOvtGhYBQrQqRY7x5EWtRGBw7RSVLKXHLkqI1GffbihFttLSoPIaSokwudCoGxgWXzSgYIJP2OIudgevqP0oYxhGPGqCUo8eK0UqzwLfT6VgtuxJHp6/tIP0oNl9xHhfgETexB6QR7Wr6c3QRsbAAR/PpSnin4AlilfuZOseIKG5Or0VuPqKMzJkPNh0JhabKHlWTGYapDZiNzz5eg3onC41SVAqUVDYz7Vi9L4yYceKuMn3Eow54FEBgAXt59KPzJK0my1FJ2vQBx6kHSlatfSY+fSmKHLsZ8KCdWX+Hw6tImdQHToLfU1PKUXF4t/jUGEnoARrv7pFL8LjMTClLe02sJmPUz7UG3n6kNLSvTcyEpsnqSsddtjwaZjxPwGsFLTCMSqD5Dfy6zS/EPE7bfyKQ43NVuK0tjm5G36U4Q6CgXkxe0fh+NOlBRF5UoqkB4xUzNKwgSZFNH0UvxAvArSdOj1/tHhlJQhltWlWpISq9oClD/AE/hX5IgCbmLmIE8x0BPHpW2fqKnmhGyVLXzFwhP+o1x3VcfqJK0h2V6S/uzHQFWi9ZFaUmF+IRZM39lH1ogIExUhnR1OKVzPX8orOnSyN7FJDzNNTqNJVErQAOE3iRz0pAsKEhY2JFvK0VhlmKf1BN1N60kq+6mCDZRge006xL7epYSS5KpgcWEyfWathDjGmyuMXkxr6CcJkwmSTxz8qwxbA2UZPCUnnqVbCPKi8U6oAgQkchPPqdz86XKWeKLsA1GP1ZplGMLLhQpUgjwq20nY/zjenb2Gt6bfz+b1OqQlQg+x6Gj8oxrjcBYKmxYEG6fTqPKk58PL1Q7iXE/YnCAcW6efWhm0lJlJgwQfQgg+ljv1jpVDiGQtOtMXHt/OKQv+E0jDkb/AHPUb4bICtrvA4kAg2i9v/FB4nL0oKYdQSqCBJkHobb7Uyfd7plA2UR8rSfxpOWI8QHiuAefM/L8atxPnvsijDjc1YDiMdfTqKim0nk8+1adybE70rfwB1ECSnqaMyUaVFtRMRKesj8qrnFxXpYyal4DHkKbgoJ1xcC28daLwmcAkJWN7TtH5Gv2IwUjUVC9yTbz3oJ1SUpJMbbnjzE80tfiaasG+emikwmZNuANKVv8JO/1oHEhGHUZ+LrtPnP82qdwwddu2CP752/ykD8J9ap2UJcbS2/CyNlEc+lbKOPGw/RqPnwBrxqncOVIvLumTtCUhU/89KsaVFrVA+LcE3vzJ23qhxR0MrRAlMlAAgGUxHntQbWE04ZKFC5Tpv8AdMkg/UUyGS7o1N9hLhIggetMG1Rf50tIKVAc80x+EGTA61PktOyGcXZssBVwb8ilWKEG9Gd4D8J+VDY1CjBEk816M35AcWj3PAwrFYkn7qWkf9RR/wC2tMXlyT8Fj04+fFRODzDHpaU+oABwiVkBCjFkm9r7bXpzk/a4FoFxt5cWK0AKvbcCINxxQZOnU+9FGSLe19P9GzzWmQq0XM+XSkL6C8ZQ2mB99Qkn2/8APrX3tV2mZcSEIKkzPxSlXkCDtvTPCYht5CSytpXhnQlYCk22KTBkbbVF8vPDuCt+/wDwNL4cbS2/4J/Mspc7tSg4ToSTEcdB0pbmq3GAhMplTQvxKVKIj1Cq9D/2U4QZTEjmLVIY/CuIKEm5aUUcGUHg/hJqjppzkmp9xmGfO+T2JXcKRBKlEEAz6iaCcSoczVpgsIEJJZKXEH+0w6rW/uTsR0Nj5VxjstwSkhaVlOrYBQne/gIJtRxk26oB8q9yGLvGxo3B4kfCTWi8MhSo1AQTYx+ZEUChpIVEhQiRM9eYNMSb8A8H4RSZVi1hRQYKCJnkHn1BArLF4b7UH7siRXWRtlZ2gAXJi/QDpR72GBpD6ZKfNjcfTcvzCjP2lFQUBKQLR6ztSs45Ink7fz+dKpMRhIFIszYBBA8KuD0qjEopUVrHwVIEdVrTYR50C2ylK7uAqg2HoaVOh4nTJJ5A60wytgNH7SyrdTab7ehqt8Yx1sS2McNhsQ6rSEQYsXLEx5cW4pthcmYSopfbeedSJ8K0aPZvSSRzyabMaVgLQQSDqSehFxb9qpMI0jEtqc7sBSTpifhUBe4uOL9L1Jg6zm2pKiNzbRHYjL8MlJU1iF6h9zEI0H/ChYhM/wB0/OlzToP771cdlOz2ISVPJxaXW3AEqQsFSdI8rDVBNyLz0pP2uyUBaVst/ZlMktwAjTZXhjYi9uh23p84RmriZalpitwpUAhZuDIPmOD5fjQ7+IQEaCrxAnVba8iuUZOpTaFlUXKkpE+ICRqk7AmRF7CeRW6sMPsyBCpuCY50iLGTyJ3oIR4lSla34FKm0OwrVBBn1g3/AF96+PIClSflx8prbEqShXhNtjP4+4iv2gniaTKTautCcspV6I/cFOHQb3B6gUQ4yUReZEgjpX1Qj9enpWjKvs/FuFWvwR+ooG20S8rVDzE5+pxruVLb7vkytSgP8SpO3nQnZjMsRqU1g0TB1RKbzA1Qrm3FeouZVhjdTDZ/+tNC47JMO6I7pKFAylSBoUD1SpI3qiXUJLSH/MRfdEpi3syAJcw8gXOotKHTk+1JsTlLzlzgYJ/4CgfTVard44ppIQ6BiGyRC0j7QRwpPPFxtWqsc038So4M/wA86WuplypRHY2+NpL7Hnww+OblLf8AUIKYhGsEEGeJtET/AOK7YZzNxIJS4UqvJWkA8bSOnSrRjFpxDykNkKQnSt0ixtqCUzxJv7edPsTjYT4QDb/LtsDtRTzteFYmeXi9nk+JD+GCi42AsphCQQTfdVtth86S5riTqKoOvYgDwzzfyNVfaNxXeqcIgai2J4jSSPSVD5UiOOGhNpMXnrzWwytpOXcuUbRPHNnNJHvJ3Hpen+T5KH2kuF1UEzpSACCLEaiT0pHjyCdqquxK/sFpH/uW/wDymmZJPjcRc09IoMswiWWg2m/JPJJ5Nbaa6SIH40PjHoFIm/cviq0CY3Eb9Knse5Jo3Ev0lxz256ChjtnpaNcuIK1ACqEZYCnxVN9nRBCutzVO7izFHKVSoBLQE493VxuP58vKis0zD7JLjZ0qc8K72KQfEFJ2O0UnxTk70refJWlJuANvUmaX8Pm1L2/tCsmFSaKFeaYhZkOKSIgBJKbecXNCYnNHkJKdalIURrTPxC0ieLAjnemeWNApvQ2bNI4pkJKPg14Ydkhwc/beSlXdpToGgN7wkXTJ8haNj5VPKVqWq1gYjjgwPKgMEopcNoEX3iQbfU0wwKhKxOyvwtWvlvYnFi4ya9wtrLiRP6V3iMPpF9ulEpxsClmMxRVQcl7ldASlCY+VaMIEGeo/A0IpXiHr+dMW2wR7z9B+c1k9I5PVwSlaPZ2iSd9un0rKPNQvAn8jQuCfK2m1GElQBMDc7E/Osc4xSktKJG9hJEz6cW5pVW6JYwbnxOMRmCUpJB1fnULneKWs7R5Uw/rrUsxeLHSq7SSS8HcjjUVQny7GqwzneN+EwAQbpN5Ejy/M16LkOMOLaDgISLhaQIg2JvcbEESLzzUlk+Vf1KyVGG07kbk9B9KZPMIbSUNApQdwLauJPWgnHktiM3TKYrzvGJ7pcrBJWsgRybb88ekVGuOFIBF0kWIuKo8Rh0gFOlJHvz729qWuYNOkwYA4o48EMjFxVISLcmrbs7hy3hQTYqOv0Gw+gB96Vdm8iQ6oqXfQR4evr5W2p32izMMjQmCs3jgCl5cqclCJLPJUkGqxsDelmMxk0O47qSlSTIP08j50C+7QU2zorLFqz9iHqwXl7i2HHdJ0AhBPEk3FM8myNzErESlAupZFgOf8R8qs3sKFYRTLcJb0XQqJCgZBJH3jF+KdCNCZ5FLsQeUIimDzlLmlaZHI3rtx+1Tyux8WqMMU5SnVLs9ABRziVKMJBKjYAbk0Ew1pWZ3mqYKosVOauinwr50hIolOEKt6/ZVhdhVAwymp/I5difey6lWIw+lRIsfoarsyUIqWxa5Jjaib4s9x8grOMkRX1a6WvLhZ871339a4eUL5o2mVCnDGBRFhHof55Vz2Tyb+pd8RKUJTKlCJH/Dvbe/pNUaOzyhYLBH+E/z6msnDJPUDmdRO5aKHAA+JEAqQoxM2kzHzO9L+0uJXDaF2Nz+HPNPcM0e+cg2OlU+R1Df/ACCkPbNuO7O4giflFLUny7GY6+Yv33/kmX3eaTYl6mGIcoFpGp5tPBUJ9JvTYbZ1my5yZnQ0EdAJ9efrX19ArrBGxrHFrimd0bQhzmIpEHLGOlNMzVM0oUYCvSlrYE+w27GEy4R0H4mk2akqfcKt9Z/SqHsWz4Fq4JA+QP60u7QtH+pXIiTP0FJ5/is5WdW7BcJqFgogbnz9a9Ry7szhtIcKAdQkAiQJv868w2J9PzqwyzOXu5CUuEAW2BIF7D6daLmJ5Ou5as4YaIkAGw0gAe1T2YPf07wTq1BSZEjxDgX6WonABDInEOE6gCESbecD8dt60bcZfKwBrbidahCkq6JMSbQb7da8ptmKTXZkr2lyYKBcbIC1DxCNIUfITM3qcby1xSigboOlU2ggSauH8QgD7Jv+zMEqkk+cTpO+9CpWlxShBSY1lU2uII9Z8+ab8SN0y2Of0izs+0GMRpCQtYAlRBtPA6eZO9bZ72dSXC6mUQpRUCLGDNuki996osta06bi8Ane0zxvWeeYsaFJlXimAIAHn1vQfFTAWZ2tCPKUb01UqKT4F7TNbv4ushJHXStGGYPSaRvtm8b0W89Jr9luELzzbQ++oD0E3PymvPbByS4o4/8ASrjqUqSLkTAKT9Jmjss7AOEjvVhI5CYJ/QWq2zzEjDoQothWkgSAY3sCkQbyBXGIztp1rU0AFqiB/vRePhPImflWvko/mo4jzT3s2wmBThWy0hISIv1m0yfSp7Ps27tNlR1qpTmSkwpaSsRA8N9ueN94rzftJh1LcUnjUTbbcwB5XrcWVSThHu390KUrPQMtfSpQUCVeFSdryCi23AUb11mjLTzehUI8zuI5itcycQykKBMJBBKRKr7mAIG3SKSZdmmGXqUt1SVmQDp2HnYgzS+xjbTTXsTWK7N4rVCUhY4KTYjiJrbAdk3kK750pRoEhMgqPHFhvVxgX2YV3b4UVQVArTYbTp3G21Lkup71TLjyJWCEixmf733ekU1Md85O0mLcK7ahcwdEb0K4+Ukg2gxS/FYqazl4O7aasGxi6GweDW8rQgXMb2A6knpzWb78+lW/YjJSGy4ogFdwkgGw2N9r/lW9lsj6rMoROGMnXhkqCFBaAIJ+Eg9YO/NTudFSnSo24E32t+VW2cYhAdQyVJN0lUwTcn62+tDvsspWAog32JASDBuBsLTvUnp5W+5yvjWqZ5+4ZkimmVLUoFtKonzgcD8xTjM8nStSggJSqQTxAMj4QLmQTfiuhgUpky2D8NvCIvJj9xtTY17nqXuc5PkSitT+IDiVGxK7lSfQ7WEVQZk8Ep+zVoIHhHCTxMddpNSmFdDqltAOLbEwk/DKSItEq3+UUc26SsIRyIkEWN/u9KobpUkebXsdZU2jShLhOsghcRMnxGd99PNt6NZ7NHWFpKS1FgSdj5D2INfVYRSYKlX3IbgJUrcapCuBRTGIcUhMJCEes+HjbTFuoNJa9PcoUU0d5cttLujUlQiLfDewn9qV4hrUH1FKgErKbx8Inb06U1ZdQkhtS0FwEAwmLKPh2gBUFNvMVrm2NQw2VKKVBZsnUBcjxEWk8meKWu9MHg1og8QSlZEGN5Ii3Ejj0rF58xVHgUMPtEqT3CAdLbhJKFEkkplVzc7+vFIsPlDjyC42QW9akgm06TEwbx606OOzoY+pXHYrD1VfZHLgQXlKIWFAJA9CZPPAhPPpSxvI7lIILmkkSDp8gOpPt+Nd9mMw1uq1DShA0jgKXqIK5PHhAHQzR8L7CM2dTVI9AxGID7bwSAmEkK1bTG4Pz3tNKcvypaXEEYdlIAEqWpa1FRBgoIJAFh9a/O4bCuQVOAK6zYEXEkW+Zp7g3W30xqQsRp1AgwYgyPPpQPlHvTRDJWjJlaHGwHERElOgriCSDNhe1xUf/SJFhJA2J3I4mqzHNr0LaRAVdSQBAtxa1xUA7jnNZSrwkbjketU9M4u5PuCl5PuZZk46FFxZNxYQE88AX2NDsidoFZKc4i8z7Cw/FVEs4YlSQNlEAT1NvlXIl2pnkrY0yNhAXrXcJiAEkkk+Q8p+dP8ACYNtCnHW1AaoF4JE3jYRfqaNfZZaQhCRGm+oyASB9+PimTb9K+OPNSEBKEgfeg9BGnr+1OhHWmKnK26JzOst1p71qSNlDc25HWpdeFJUQLkbjkeo4q7zjPMMy0dOpxSfhsSTJiZCdJvSvsmkr7w6YkyoukalFQubAWsI9TVMNLZVi6yUY0xLkuTjUHHRqAvpNk+WowZ/wivQWcMChKwsQbjTcX6WigFdnWYSS4dKYsNlD160cjFttgNtoMcCFQJ3maxu+4jJlc3bFD7WHSFQFuKK/EsJ1ATAjVAjYD1FBZxlwbKSrUUqcvN1RpMkRMwPWtc2zFSXAwtxtrvDYQrxA7XUY4ibRatm0uvSpDqXNAg6YMSLgEK5EdKW413FrYErHJLp0kpmN4naZUOgPymt1IAK9IGwIKk+E7nxKIgi2wNL8wwfcStSFRutQEgWUAlA+pJ36UUl1sHQVKb2ICiRMhWgAKveSQEzRwhsdFbOncWizaQnxJBUUSlR6kRbj/hmjcClLalKIOuLAgH1MT9TH40sy7MgF3SD3hTpOgbmZOwIEEVzgnHltlwkJEkE2SFAbBMncgke3nVKiVpGz+LU4pJBSY8YSICQARcwJPN64yzMi79mhdguJsTc2vtsY9qWnEtyVJICwZJ4EgyAeAAfnTDK1NIQUIhTgV8XwyNwYPl68Vk4qhvFVseY7K0LUpcp1Egg7AERAPyA3pXlL6FOu4Z9uZVCXIltWr7gVfexF97Vq3iXU3vpO87e9IM8w5LwfR4VWskbxtzvtSlHmqJObqiry1pnSrCkRpt6KBmb2B596n87xzuFKUtqMkwoQAbW4t94nbgV1gcekHU4oFSVXXNgeRIiYpu/hmnipZJNpk/Cf51ooxruwboF7MZG08tTjz6lOqhSU/AUpHwkIM6rGZ2vU12r7P4jCqXoTraK9aVJB8M/FqAsNvz5pvhuzTjrf2iiAJ0gSqBJsBPArrA527h2w2UKUiFhZc+EwkqsNwfDtNDHJ6qPRnsGyxAQyAYJ+IeYI/h6007OYXvNS+8INtJ1FMpvZQsDBHMzetGs1YW2HC0UtxClhHhSZjxkcX3B9q4czNjDrQ22pKg6nWyoXSF6yI8gVDY7G1enbjSQVD7LX3FruFFIskxPrfpQOa9k0OrUqVJJg+EGBe/WfTis8ZnBOJS1oUAoEkoVCkxBOwIN59b9Ipjh83UorSokgWSpIhVvinilS5QX0/kzJClZ5u03N5k7fjvVLkuWSRrsrcIm5HPpXPYVhKtZUkEggCeN/wBKc4hRAeix1gSN4ABAnpJNvOl/C5bEObWkZdqcYkIBnTpcAAgqJsRAvOxND9ksLGtajIXJGoRCQSbet+Jr624ZA/v8369a+55jHEgKSogmRPvWYl6WJMcZCgTOpV/CBpQm/QiCY3neBRynUBnSBKlCPAJWsCY29TtXnb2bvlYQXFRrTtY3Im4vXqiPAFaQAQLGAT8zeqVBxWw+DSsRuYxTYSp0hDcbuApBMndMibDp1or+t1hK0PW3IjSCDEW3jf51LdtHlKS6VGSlUCYMCYsONhT3A/2Lf/xii/Sa1R8TimntZWlRSlZA1BQAIAkx0n96bYVxGhS2kp1kBJKoSEgWF/3qOzsnvAJI1JOqCRMG0xW2ZuE4dAk/D/2oO/vS5JuRrHma4oKU2J1aVArF/htP0ml39KhCCUNq8SkkpiQDO5HEe0xR3ZhA7o23Cd7mwtc0WRLZJuS4kHzBUmZ60WP3fuOxaFyyklQTrhCiVFIKrg/3Ra3NLn8CpCDJClCDMykKGoJTzySYHpVW9hUd8lYEK1K2kA2IEgWOwpLm6z3avb/UD+JNMjk4y/casnqIXBoW0BZSnTdZPwpEfCk7WBuT1gbVRocacKEghSgdJM7E3TfnaKGCylpZESnxAwLHUb1xiWUhZgR8B99QqiWx8lodZ3mXdpChq0Jb+GJVqnnzi9JOz2I/qJdWVaUrgITyCndStzczAjb2pz2hQCqDt3p/6YoHOGw1oQ2AlMpEDmzhv1vQVSEzjQ0W4llJCGwlKTslIj1+VdNZw0tCu8XpTybWrbLvEykm/iI9tMx868uxpl52fP8A1GshjsVDHyVnrPZbM0qYWVKAQk3UZAsLkkm1tJjis8Vj23tHdGUhXiUOeCI968zKiUJkmNRtJj4UcbVYdhUgrIPUUEcSTsDhUg/M1vNDcdyo6HUaQQUq8MjkKGoX+lLMryl0JUtbqTBOiAIUOCSNptsLVQ5io6XL/wC8SP8AmFAYVwhJPOknrf3orV0FFvsP2lNvsIcUkJVp0mN0kbg+4n3pC9jksLkiZ8JUkHUYJI4II8XMcm82+dj8UtZeCjIM9BsDG1IO2b6kMEoJSQobW5NY0nSZq2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9942" name="AutoShape 10" descr="data:image/jpeg;base64,/9j/4AAQSkZJRgABAQAAAQABAAD/2wCEAAkGBxITEhUTExMWFhUXGB8YGBgXGRgZGBkbHxoYGxceGhgeHiggGh4lHRcYITEhJSkrLi4uHx8zODMtNygtLisBCgoKDg0OGxAQGy4lHyMtLS0tLS0tLS0tLS0tLS0tLS0tLS4tLS0tLS0tLS0tLS0tLS0tLS0tLS0tLS0tLS0tLf/AABEIAJsAzwMBIgACEQEDEQH/xAAbAAADAQEBAQEAAAAAAAAAAAAEBQYDAgcBAP/EAEEQAAEDAgUBBgMHAQUHBQAAAAECAxEAIQQFEjFBUQYTImFxgTKRoSNCscHR4fAUM2JygrIVQ1Kis8LxFlNzg5L/xAAZAQADAQEBAAAAAAAAAAAAAAACAwQBBQD/xAAsEQACAgIBAwIEBgMAAAAAAAAAAQIRAyESBDFBIlETFGGBIzJCcaHwkbHh/9oADAMBAAIRAxEAPwD0uHilIQApSTulQgpOxB49KY4cPbuaUJ5gyfnsKnMyxYKyW/ACvdJiTpVe3ofnSfFlajdZPqSfxqKXVxj9RbdbPRGsezOkLRPQEUVXlrZI/n8ineG7QvpAEhQ2v+opcOvj+s8shaPOBKSroJrxzNszWpIKlEm4T0A3JA4m1WObdpiplSQmFaCVHiItHvUHnbfhTeAmx+n70U80ZtU9Byfpsnn3JMkUK43q+H6UUtM1gFlBJT0pbkBCfiXYosrdHdJAMkC/lb9q1xOFQuCd438pVFTxKoS43bggG/8AP0plgM3Gyxe1wN99x+lQZcEk+UDXjfeOzX/ZpGy7eYvX5WAj7xnmIFOWdJEi4PPB/goLEsEqSkXKjA9amWWTdMUrujHLMnW6VFOopTEmwAmYufQ00Yy0NXjUepuflxRrTRbbDZNgSpUW1K+8o/KPYUWhSWge8UESNlb7njfruKyfLLLjE2K5OkTub4bvERsRek2WvKbcBFjP1p5iMc0okIOr/DelmIavJQd6dhjKHpYaxyTt6KLNM6CG0O6VLSq1ot6zQmFzxhZSNWmT94UDlCgrvcI4ZQ5JSZ2VuR8/EPepnFYJTa1IUIIMSOeho5dNjnb8hZFfq9z1FASfhIM3t+lE4V1SFA7EX8x5gV5ZhXHEGUrI9J+tWnZftM5qDb0LB+HV5cTx5UhdLwdqQm/Yu2MWpaZC1ahZW0eRBA+lB5iWG8M68qykgxc3V92el+KEcdBX4UwkmQkmB++1Ls8CnnmcIkkI/tHRP3E9es3FdWE1PWT1fYbH1MzxWAGGy4hR+0eIUY3JMKIPkAB8hUsLJgW/Om2fZip9Wo/CkQkeXX1NvlSlRoc1SlrwDJmake9Dvd2NykH1E0FnaVWIVaNo5/OpjEFxRjVA8qGGFy8gpWe54hEAeSk/mP8AurJSTRGNkJPN0/6k1nrNQPI+KNmtIxCTXxa4BNrfX962V1j5ftQ2IaCx0M78f5v1oU7AXcAxLngUesA+6xQGKIV8VwaIxSVJSuRHiQOY+Lig3CZmqoPSKZKooTPMlBg/OsHUGYAMm3r6U5W7O6QfLb+fKlmYSnSpsEQobmYO4gwLb/SqVK1Qmg5jIsQEQpogb7jb50McrKUrK03Akevt70Zhe9WyHFOL1Em3W8CPlQmLxTqdSICr/EoK1D04/hpayq6Hp40c5HgMW6lRYSRo+I6gJ5i9iY/KmbOePsE98wYm6pi8R8V0+1qnmVOA2cX1sSPz8qsez+O71BSTKwoe6eT+XlWycJvaQLyW9rQOvtGhYBQrQqRY7x5EWtRGBw7RSVLKXHLkqI1GffbihFttLSoPIaSokwudCoGxgWXzSgYIJP2OIudgevqP0oYxhGPGqCUo8eK0UqzwLfT6VgtuxJHp6/tIP0oNl9xHhfgETexB6QR7Wr6c3QRsbAAR/PpSnin4AlilfuZOseIKG5Or0VuPqKMzJkPNh0JhabKHlWTGYapDZiNzz5eg3onC41SVAqUVDYz7Vi9L4yYceKuMn3Eow54FEBgAXt59KPzJK0my1FJ2vQBx6kHSlatfSY+fSmKHLsZ8KCdWX+Hw6tImdQHToLfU1PKUXF4t/jUGEnoARrv7pFL8LjMTClLe02sJmPUz7UG3n6kNLSvTcyEpsnqSsddtjwaZjxPwGsFLTCMSqD5Dfy6zS/EPE7bfyKQ43NVuK0tjm5G36U4Q6CgXkxe0fh+NOlBRF5UoqkB4xUzNKwgSZFNH0UvxAvArSdOj1/tHhlJQhltWlWpISq9oClD/AE/hX5IgCbmLmIE8x0BPHpW2fqKnmhGyVLXzFwhP+o1x3VcfqJK0h2V6S/uzHQFWi9ZFaUmF+IRZM39lH1ogIExUhnR1OKVzPX8orOnSyN7FJDzNNTqNJVErQAOE3iRz0pAsKEhY2JFvK0VhlmKf1BN1N60kq+6mCDZRge006xL7epYSS5KpgcWEyfWathDjGmyuMXkxr6CcJkwmSTxz8qwxbA2UZPCUnnqVbCPKi8U6oAgQkchPPqdz86XKWeKLsA1GP1ZplGMLLhQpUgjwq20nY/zjenb2Gt6bfz+b1OqQlQg+x6Gj8oxrjcBYKmxYEG6fTqPKk58PL1Q7iXE/YnCAcW6efWhm0lJlJgwQfQgg+ljv1jpVDiGQtOtMXHt/OKQv+E0jDkb/AHPUb4bICtrvA4kAg2i9v/FB4nL0oKYdQSqCBJkHobb7Uyfd7plA2UR8rSfxpOWI8QHiuAefM/L8atxPnvsijDjc1YDiMdfTqKim0nk8+1adybE70rfwB1ECSnqaMyUaVFtRMRKesj8qrnFxXpYyal4DHkKbgoJ1xcC28daLwmcAkJWN7TtH5Gv2IwUjUVC9yTbz3oJ1SUpJMbbnjzE80tfiaasG+emikwmZNuANKVv8JO/1oHEhGHUZ+LrtPnP82qdwwddu2CP752/ykD8J9ap2UJcbS2/CyNlEc+lbKOPGw/RqPnwBrxqncOVIvLumTtCUhU/89KsaVFrVA+LcE3vzJ23qhxR0MrRAlMlAAgGUxHntQbWE04ZKFC5Tpv8AdMkg/UUyGS7o1N9hLhIggetMG1Rf50tIKVAc80x+EGTA61PktOyGcXZssBVwb8ilWKEG9Gd4D8J+VDY1CjBEk816M35AcWj3PAwrFYkn7qWkf9RR/wC2tMXlyT8Fj04+fFRODzDHpaU+oABwiVkBCjFkm9r7bXpzk/a4FoFxt5cWK0AKvbcCINxxQZOnU+9FGSLe19P9GzzWmQq0XM+XSkL6C8ZQ2mB99Qkn2/8APrX3tV2mZcSEIKkzPxSlXkCDtvTPCYht5CSytpXhnQlYCk22KTBkbbVF8vPDuCt+/wDwNL4cbS2/4J/Mspc7tSg4ToSTEcdB0pbmq3GAhMplTQvxKVKIj1Cq9D/2U4QZTEjmLVIY/CuIKEm5aUUcGUHg/hJqjppzkmp9xmGfO+T2JXcKRBKlEEAz6iaCcSoczVpgsIEJJZKXEH+0w6rW/uTsR0Nj5VxjstwSkhaVlOrYBQne/gIJtRxk26oB8q9yGLvGxo3B4kfCTWi8MhSo1AQTYx+ZEUChpIVEhQiRM9eYNMSb8A8H4RSZVi1hRQYKCJnkHn1BArLF4b7UH7siRXWRtlZ2gAXJi/QDpR72GBpD6ZKfNjcfTcvzCjP2lFQUBKQLR6ztSs45Ink7fz+dKpMRhIFIszYBBA8KuD0qjEopUVrHwVIEdVrTYR50C2ylK7uAqg2HoaVOh4nTJJ5A60wytgNH7SyrdTab7ehqt8Yx1sS2McNhsQ6rSEQYsXLEx5cW4pthcmYSopfbeedSJ8K0aPZvSSRzyabMaVgLQQSDqSehFxb9qpMI0jEtqc7sBSTpifhUBe4uOL9L1Jg6zm2pKiNzbRHYjL8MlJU1iF6h9zEI0H/ChYhM/wB0/OlzToP771cdlOz2ISVPJxaXW3AEqQsFSdI8rDVBNyLz0pP2uyUBaVst/ZlMktwAjTZXhjYi9uh23p84RmriZalpitwpUAhZuDIPmOD5fjQ7+IQEaCrxAnVba8iuUZOpTaFlUXKkpE+ICRqk7AmRF7CeRW6sMPsyBCpuCY50iLGTyJ3oIR4lSla34FKm0OwrVBBn1g3/AF96+PIClSflx8prbEqShXhNtjP4+4iv2gniaTKTautCcspV6I/cFOHQb3B6gUQ4yUReZEgjpX1Qj9enpWjKvs/FuFWvwR+ooG20S8rVDzE5+pxruVLb7vkytSgP8SpO3nQnZjMsRqU1g0TB1RKbzA1Qrm3FeouZVhjdTDZ/+tNC47JMO6I7pKFAylSBoUD1SpI3qiXUJLSH/MRfdEpi3syAJcw8gXOotKHTk+1JsTlLzlzgYJ/4CgfTVard44ppIQ6BiGyRC0j7QRwpPPFxtWqsc038So4M/wA86WuplypRHY2+NpL7Hnww+OblLf8AUIKYhGsEEGeJtET/AOK7YZzNxIJS4UqvJWkA8bSOnSrRjFpxDykNkKQnSt0ixtqCUzxJv7edPsTjYT4QDb/LtsDtRTzteFYmeXi9nk+JD+GCi42AsphCQQTfdVtth86S5riTqKoOvYgDwzzfyNVfaNxXeqcIgai2J4jSSPSVD5UiOOGhNpMXnrzWwytpOXcuUbRPHNnNJHvJ3Hpen+T5KH2kuF1UEzpSACCLEaiT0pHjyCdqquxK/sFpH/uW/wDymmZJPjcRc09IoMswiWWg2m/JPJJ5Nbaa6SIH40PjHoFIm/cviq0CY3Eb9Knse5Jo3Ev0lxz256ChjtnpaNcuIK1ACqEZYCnxVN9nRBCutzVO7izFHKVSoBLQE493VxuP58vKis0zD7JLjZ0qc8K72KQfEFJ2O0UnxTk70refJWlJuANvUmaX8Pm1L2/tCsmFSaKFeaYhZkOKSIgBJKbecXNCYnNHkJKdalIURrTPxC0ieLAjnemeWNApvQ2bNI4pkJKPg14Ydkhwc/beSlXdpToGgN7wkXTJ8haNj5VPKVqWq1gYjjgwPKgMEopcNoEX3iQbfU0wwKhKxOyvwtWvlvYnFi4ya9wtrLiRP6V3iMPpF9ulEpxsClmMxRVQcl7ldASlCY+VaMIEGeo/A0IpXiHr+dMW2wR7z9B+c1k9I5PVwSlaPZ2iSd9un0rKPNQvAn8jQuCfK2m1GElQBMDc7E/Osc4xSktKJG9hJEz6cW5pVW6JYwbnxOMRmCUpJB1fnULneKWs7R5Uw/rrUsxeLHSq7SSS8HcjjUVQny7GqwzneN+EwAQbpN5Ejy/M16LkOMOLaDgISLhaQIg2JvcbEESLzzUlk+Vf1KyVGG07kbk9B9KZPMIbSUNApQdwLauJPWgnHktiM3TKYrzvGJ7pcrBJWsgRybb88ekVGuOFIBF0kWIuKo8Rh0gFOlJHvz729qWuYNOkwYA4o48EMjFxVISLcmrbs7hy3hQTYqOv0Gw+gB96Vdm8iQ6oqXfQR4evr5W2p32izMMjQmCs3jgCl5cqclCJLPJUkGqxsDelmMxk0O47qSlSTIP08j50C+7QU2zorLFqz9iHqwXl7i2HHdJ0AhBPEk3FM8myNzErESlAupZFgOf8R8qs3sKFYRTLcJb0XQqJCgZBJH3jF+KdCNCZ5FLsQeUIimDzlLmlaZHI3rtx+1Tyux8WqMMU5SnVLs9ABRziVKMJBKjYAbk0Ew1pWZ3mqYKosVOauinwr50hIolOEKt6/ZVhdhVAwymp/I5difey6lWIw+lRIsfoarsyUIqWxa5Jjaib4s9x8grOMkRX1a6WvLhZ871339a4eUL5o2mVCnDGBRFhHof55Vz2Tyb+pd8RKUJTKlCJH/Dvbe/pNUaOzyhYLBH+E/z6msnDJPUDmdRO5aKHAA+JEAqQoxM2kzHzO9L+0uJXDaF2Nz+HPNPcM0e+cg2OlU+R1Df/ACCkPbNuO7O4giflFLUny7GY6+Yv33/kmX3eaTYl6mGIcoFpGp5tPBUJ9JvTYbZ1my5yZnQ0EdAJ9efrX19ArrBGxrHFrimd0bQhzmIpEHLGOlNMzVM0oUYCvSlrYE+w27GEy4R0H4mk2akqfcKt9Z/SqHsWz4Fq4JA+QP60u7QtH+pXIiTP0FJ5/is5WdW7BcJqFgogbnz9a9Ry7szhtIcKAdQkAiQJv868w2J9PzqwyzOXu5CUuEAW2BIF7D6daLmJ5Ou5as4YaIkAGw0gAe1T2YPf07wTq1BSZEjxDgX6WonABDInEOE6gCESbecD8dt60bcZfKwBrbidahCkq6JMSbQb7da8ptmKTXZkr2lyYKBcbIC1DxCNIUfITM3qcby1xSigboOlU2ggSauH8QgD7Jv+zMEqkk+cTpO+9CpWlxShBSY1lU2uII9Z8+ab8SN0y2Of0izs+0GMRpCQtYAlRBtPA6eZO9bZ72dSXC6mUQpRUCLGDNuki996osta06bi8Ane0zxvWeeYsaFJlXimAIAHn1vQfFTAWZ2tCPKUb01UqKT4F7TNbv4ushJHXStGGYPSaRvtm8b0W89Jr9luELzzbQ++oD0E3PymvPbByS4o4/8ASrjqUqSLkTAKT9Jmjss7AOEjvVhI5CYJ/QWq2zzEjDoQothWkgSAY3sCkQbyBXGIztp1rU0AFqiB/vRePhPImflWvko/mo4jzT3s2wmBThWy0hISIv1m0yfSp7Ps27tNlR1qpTmSkwpaSsRA8N9ueN94rzftJh1LcUnjUTbbcwB5XrcWVSThHu390KUrPQMtfSpQUCVeFSdryCi23AUb11mjLTzehUI8zuI5itcycQykKBMJBBKRKr7mAIG3SKSZdmmGXqUt1SVmQDp2HnYgzS+xjbTTXsTWK7N4rVCUhY4KTYjiJrbAdk3kK750pRoEhMgqPHFhvVxgX2YV3b4UVQVArTYbTp3G21Lkup71TLjyJWCEixmf733ekU1Md85O0mLcK7ahcwdEb0K4+Ukg2gxS/FYqazl4O7aasGxi6GweDW8rQgXMb2A6knpzWb78+lW/YjJSGy4ogFdwkgGw2N9r/lW9lsj6rMoROGMnXhkqCFBaAIJ+Eg9YO/NTudFSnSo24E32t+VW2cYhAdQyVJN0lUwTcn62+tDvsspWAog32JASDBuBsLTvUnp5W+5yvjWqZ5+4ZkimmVLUoFtKonzgcD8xTjM8nStSggJSqQTxAMj4QLmQTfiuhgUpky2D8NvCIvJj9xtTY17nqXuc5PkSitT+IDiVGxK7lSfQ7WEVQZk8Ep+zVoIHhHCTxMddpNSmFdDqltAOLbEwk/DKSItEq3+UUc26SsIRyIkEWN/u9KobpUkebXsdZU2jShLhOsghcRMnxGd99PNt6NZ7NHWFpKS1FgSdj5D2INfVYRSYKlX3IbgJUrcapCuBRTGIcUhMJCEes+HjbTFuoNJa9PcoUU0d5cttLujUlQiLfDewn9qV4hrUH1FKgErKbx8Inb06U1ZdQkhtS0FwEAwmLKPh2gBUFNvMVrm2NQw2VKKVBZsnUBcjxEWk8meKWu9MHg1og8QSlZEGN5Ii3Ejj0rF58xVHgUMPtEqT3CAdLbhJKFEkkplVzc7+vFIsPlDjyC42QW9akgm06TEwbx606OOzoY+pXHYrD1VfZHLgQXlKIWFAJA9CZPPAhPPpSxvI7lIILmkkSDp8gOpPt+Nd9mMw1uq1DShA0jgKXqIK5PHhAHQzR8L7CM2dTVI9AxGID7bwSAmEkK1bTG4Pz3tNKcvypaXEEYdlIAEqWpa1FRBgoIJAFh9a/O4bCuQVOAK6zYEXEkW+Zp7g3W30xqQsRp1AgwYgyPPpQPlHvTRDJWjJlaHGwHERElOgriCSDNhe1xUf/SJFhJA2J3I4mqzHNr0LaRAVdSQBAtxa1xUA7jnNZSrwkbjketU9M4u5PuCl5PuZZk46FFxZNxYQE88AX2NDsidoFZKc4i8z7Cw/FVEs4YlSQNlEAT1NvlXIl2pnkrY0yNhAXrXcJiAEkkk+Q8p+dP8ACYNtCnHW1AaoF4JE3jYRfqaNfZZaQhCRGm+oyASB9+PimTb9K+OPNSEBKEgfeg9BGnr+1OhHWmKnK26JzOst1p71qSNlDc25HWpdeFJUQLkbjkeo4q7zjPMMy0dOpxSfhsSTJiZCdJvSvsmkr7w6YkyoukalFQubAWsI9TVMNLZVi6yUY0xLkuTjUHHRqAvpNk+WowZ/wivQWcMChKwsQbjTcX6WigFdnWYSS4dKYsNlD160cjFttgNtoMcCFQJ3maxu+4jJlc3bFD7WHSFQFuKK/EsJ1ATAjVAjYD1FBZxlwbKSrUUqcvN1RpMkRMwPWtc2zFSXAwtxtrvDYQrxA7XUY4ibRatm0uvSpDqXNAg6YMSLgEK5EdKW413FrYErHJLp0kpmN4naZUOgPymt1IAK9IGwIKk+E7nxKIgi2wNL8wwfcStSFRutQEgWUAlA+pJ36UUl1sHQVKb2ICiRMhWgAKveSQEzRwhsdFbOncWizaQnxJBUUSlR6kRbj/hmjcClLalKIOuLAgH1MT9TH40sy7MgF3SD3hTpOgbmZOwIEEVzgnHltlwkJEkE2SFAbBMncgke3nVKiVpGz+LU4pJBSY8YSICQARcwJPN64yzMi79mhdguJsTc2vtsY9qWnEtyVJICwZJ4EgyAeAAfnTDK1NIQUIhTgV8XwyNwYPl68Vk4qhvFVseY7K0LUpcp1Egg7AERAPyA3pXlL6FOu4Z9uZVCXIltWr7gVfexF97Vq3iXU3vpO87e9IM8w5LwfR4VWskbxtzvtSlHmqJObqiry1pnSrCkRpt6KBmb2B596n87xzuFKUtqMkwoQAbW4t94nbgV1gcekHU4oFSVXXNgeRIiYpu/hmnipZJNpk/Cf51ooxruwboF7MZG08tTjz6lOqhSU/AUpHwkIM6rGZ2vU12r7P4jCqXoTraK9aVJB8M/FqAsNvz5pvhuzTjrf2iiAJ0gSqBJsBPArrA527h2w2UKUiFhZc+EwkqsNwfDtNDHJ6qPRnsGyxAQyAYJ+IeYI/h6007OYXvNS+8INtJ1FMpvZQsDBHMzetGs1YW2HC0UtxClhHhSZjxkcX3B9q4czNjDrQ22pKg6nWyoXSF6yI8gVDY7G1enbjSQVD7LX3FruFFIskxPrfpQOa9k0OrUqVJJg+EGBe/WfTis8ZnBOJS1oUAoEkoVCkxBOwIN59b9Ipjh83UorSokgWSpIhVvinilS5QX0/kzJClZ5u03N5k7fjvVLkuWSRrsrcIm5HPpXPYVhKtZUkEggCeN/wBKc4hRAeix1gSN4ABAnpJNvOl/C5bEObWkZdqcYkIBnTpcAAgqJsRAvOxND9ksLGtajIXJGoRCQSbet+Jr624ZA/v8369a+55jHEgKSogmRPvWYl6WJMcZCgTOpV/CBpQm/QiCY3neBRynUBnSBKlCPAJWsCY29TtXnb2bvlYQXFRrTtY3Im4vXqiPAFaQAQLGAT8zeqVBxWw+DSsRuYxTYSp0hDcbuApBMndMibDp1or+t1hK0PW3IjSCDEW3jf51LdtHlKS6VGSlUCYMCYsONhT3A/2Lf/xii/Sa1R8TimntZWlRSlZA1BQAIAkx0n96bYVxGhS2kp1kBJKoSEgWF/3qOzsnvAJI1JOqCRMG0xW2ZuE4dAk/D/2oO/vS5JuRrHma4oKU2J1aVArF/htP0ml39KhCCUNq8SkkpiQDO5HEe0xR3ZhA7o23Cd7mwtc0WRLZJuS4kHzBUmZ60WP3fuOxaFyyklQTrhCiVFIKrg/3Ra3NLn8CpCDJClCDMykKGoJTzySYHpVW9hUd8lYEK1K2kA2IEgWOwpLm6z3avb/UD+JNMjk4y/casnqIXBoW0BZSnTdZPwpEfCk7WBuT1gbVRocacKEghSgdJM7E3TfnaKGCylpZESnxAwLHUb1xiWUhZgR8B99QqiWx8lodZ3mXdpChq0Jb+GJVqnnzi9JOz2I/qJdWVaUrgITyCndStzczAjb2pz2hQCqDt3p/6YoHOGw1oQ2AlMpEDmzhv1vQVSEzjQ0W4llJCGwlKTslIj1+VdNZw0tCu8XpTybWrbLvEykm/iI9tMx868uxpl52fP8A1GshjsVDHyVnrPZbM0qYWVKAQk3UZAsLkkm1tJjis8Vj23tHdGUhXiUOeCI968zKiUJkmNRtJj4UcbVYdhUgrIPUUEcSTsDhUg/M1vNDcdyo6HUaQQUq8MjkKGoX+lLMryl0JUtbqTBOiAIUOCSNptsLVQ5io6XL/wC8SP8AmFAYVwhJPOknrf3orV0FFvsP2lNvsIcUkJVp0mN0kbg+4n3pC9jksLkiZ8JUkHUYJI4II8XMcm82+dj8UtZeCjIM9BsDG1IO2b6kMEoJSQobW5NY0nSZq2z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39943" name="Picture 13" descr="http://www.waimeanurseries.co.nz/assets/Uploads/Feijoa-Kakapo-Lab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r="7939"/>
          <a:stretch/>
        </p:blipFill>
        <p:spPr bwMode="auto">
          <a:xfrm>
            <a:off x="5580112" y="1743472"/>
            <a:ext cx="3312368" cy="29273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15" descr="http://www.freshplaza.it/images/2016/0323/KiwiSpag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63" y="1743472"/>
            <a:ext cx="3877716" cy="292735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51720" y="5877272"/>
            <a:ext cx="2951163" cy="5746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 dirty="0" err="1">
                <a:solidFill>
                  <a:schemeClr val="accent3">
                    <a:lumMod val="50000"/>
                  </a:schemeClr>
                </a:solidFill>
              </a:rPr>
              <a:t>ჰაივარდი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7163" y="5033717"/>
            <a:ext cx="2949575" cy="5762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>
                <a:solidFill>
                  <a:schemeClr val="accent3">
                    <a:lumMod val="50000"/>
                  </a:schemeClr>
                </a:solidFill>
              </a:rPr>
              <a:t>კარდინალი</a:t>
            </a:r>
            <a:endParaRPr lang="ru-RU" sz="32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06019" y="5033717"/>
            <a:ext cx="3773488" cy="5746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 dirty="0" err="1">
                <a:solidFill>
                  <a:schemeClr val="accent3">
                    <a:lumMod val="50000"/>
                  </a:schemeClr>
                </a:solidFill>
              </a:rPr>
              <a:t>მსხვილნაყოფა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5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r="10562" b="478"/>
          <a:stretch>
            <a:fillRect/>
          </a:stretch>
        </p:blipFill>
        <p:spPr bwMode="auto">
          <a:xfrm>
            <a:off x="2822575" y="1217613"/>
            <a:ext cx="3533775" cy="35925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-41" b="2579"/>
          <a:stretch>
            <a:fillRect/>
          </a:stretch>
        </p:blipFill>
        <p:spPr bwMode="auto">
          <a:xfrm>
            <a:off x="2468563" y="5005388"/>
            <a:ext cx="1987550" cy="15113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2" t="-72" r="-1891" b="2094"/>
          <a:stretch>
            <a:fillRect/>
          </a:stretch>
        </p:blipFill>
        <p:spPr bwMode="auto">
          <a:xfrm>
            <a:off x="4589463" y="5005388"/>
            <a:ext cx="2076450" cy="15478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0" t="1750" b="2248"/>
          <a:stretch>
            <a:fillRect/>
          </a:stretch>
        </p:blipFill>
        <p:spPr bwMode="auto">
          <a:xfrm>
            <a:off x="130175" y="4968875"/>
            <a:ext cx="2163763" cy="153511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9" t="-352" r="-179" b="-1180"/>
          <a:stretch>
            <a:fillRect/>
          </a:stretch>
        </p:blipFill>
        <p:spPr bwMode="auto">
          <a:xfrm>
            <a:off x="130175" y="3016250"/>
            <a:ext cx="2203450" cy="16557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t="3436" b="1608"/>
          <a:stretch>
            <a:fillRect/>
          </a:stretch>
        </p:blipFill>
        <p:spPr bwMode="auto">
          <a:xfrm>
            <a:off x="6788150" y="1217613"/>
            <a:ext cx="2151063" cy="15478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" t="-2620" r="1675" b="-2393"/>
          <a:stretch>
            <a:fillRect/>
          </a:stretch>
        </p:blipFill>
        <p:spPr bwMode="auto">
          <a:xfrm>
            <a:off x="6832600" y="4968875"/>
            <a:ext cx="2117725" cy="15843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602" b="3339"/>
          <a:stretch>
            <a:fillRect/>
          </a:stretch>
        </p:blipFill>
        <p:spPr bwMode="auto">
          <a:xfrm>
            <a:off x="6797675" y="3028950"/>
            <a:ext cx="2117725" cy="154781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217613"/>
            <a:ext cx="2295525" cy="14763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68525" y="253661"/>
            <a:ext cx="4197831" cy="64807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>
                <a:solidFill>
                  <a:schemeClr val="accent3">
                    <a:lumMod val="50000"/>
                  </a:schemeClr>
                </a:solidFill>
              </a:rPr>
              <a:t>კვლევის ობიექტი</a:t>
            </a:r>
            <a:endParaRPr lang="ru-RU" sz="3200" b="1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-1328" r="467" b="-699"/>
          <a:stretch>
            <a:fillRect/>
          </a:stretch>
        </p:blipFill>
        <p:spPr bwMode="auto">
          <a:xfrm>
            <a:off x="1808956" y="4970438"/>
            <a:ext cx="2735263" cy="15827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34" r="-465" b="-1950"/>
          <a:stretch>
            <a:fillRect/>
          </a:stretch>
        </p:blipFill>
        <p:spPr bwMode="auto">
          <a:xfrm>
            <a:off x="317500" y="2984500"/>
            <a:ext cx="2624138" cy="15843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469" r="-398" b="15639"/>
          <a:stretch>
            <a:fillRect/>
          </a:stretch>
        </p:blipFill>
        <p:spPr bwMode="auto">
          <a:xfrm>
            <a:off x="5076056" y="4970438"/>
            <a:ext cx="2735263" cy="1582737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93" y="1154141"/>
            <a:ext cx="2447925" cy="15843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138" r="-1804" b="-439"/>
          <a:stretch>
            <a:fillRect/>
          </a:stretch>
        </p:blipFill>
        <p:spPr bwMode="auto">
          <a:xfrm>
            <a:off x="6029325" y="2941638"/>
            <a:ext cx="2841625" cy="15843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r="3601" b="7866"/>
          <a:stretch>
            <a:fillRect/>
          </a:stretch>
        </p:blipFill>
        <p:spPr bwMode="auto">
          <a:xfrm>
            <a:off x="1675607" y="1154141"/>
            <a:ext cx="2560638" cy="15113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92" y="2878161"/>
            <a:ext cx="2569978" cy="18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68525" y="253661"/>
            <a:ext cx="4197831" cy="6480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ka-GE" sz="3200" b="1" dirty="0">
                <a:solidFill>
                  <a:schemeClr val="accent3">
                    <a:lumMod val="50000"/>
                  </a:schemeClr>
                </a:solidFill>
              </a:rPr>
              <a:t>კვლევის ობიექტი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214290"/>
            <a:ext cx="214314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800" b="1" dirty="0" smtClean="0">
                <a:solidFill>
                  <a:schemeClr val="accent3">
                    <a:lumMod val="50000"/>
                  </a:schemeClr>
                </a:solidFill>
              </a:rPr>
              <a:t>ნიმუში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6116" y="1643050"/>
            <a:ext cx="214314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ექსტრაქცია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000372"/>
            <a:ext cx="1714512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ქლოროფორმი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1736" y="3000372"/>
            <a:ext cx="142876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წყალი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4876" y="3000372"/>
            <a:ext cx="142876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70% სპირტი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3000372"/>
            <a:ext cx="1928826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დიეთილის ეთერი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4286256"/>
            <a:ext cx="178595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ცხიმმჟავები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14546" y="4286256"/>
            <a:ext cx="2143140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ნახშირწყლები</a:t>
            </a:r>
          </a:p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ორგანული მჟავები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0562" y="4286256"/>
            <a:ext cx="1928826" cy="101495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ანტოციანები ფლავონოიდები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3702" y="4286256"/>
            <a:ext cx="2000264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ფენოლკარბონმჟავები</a:t>
            </a:r>
          </a:p>
          <a:p>
            <a:pPr algn="ctr"/>
            <a:r>
              <a:rPr lang="ka-GE" b="1" dirty="0" smtClean="0">
                <a:solidFill>
                  <a:schemeClr val="accent3">
                    <a:lumMod val="50000"/>
                  </a:schemeClr>
                </a:solidFill>
              </a:rPr>
              <a:t>სტილბერები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5643578"/>
            <a:ext cx="8318728" cy="9286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400" b="1" dirty="0" smtClean="0">
                <a:solidFill>
                  <a:schemeClr val="accent3">
                    <a:lumMod val="50000"/>
                  </a:schemeClr>
                </a:solidFill>
              </a:rPr>
              <a:t>თვისობრივი ,  რაოდენობრივი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214810" y="1357298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3571868" y="2643182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857752" y="2643182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071538" y="3929066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3143240" y="3929066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286380" y="3929066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00100" y="5214950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7500958" y="3929066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5286380" y="5214950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3071802" y="5214950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7500958" y="5214950"/>
            <a:ext cx="285752" cy="21431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832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1268760"/>
            <a:ext cx="7533273" cy="900000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accent3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8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საერთო ფენოლების განსაზღვრის  </a:t>
            </a:r>
            <a:r>
              <a:rPr lang="en-US" sz="2000" b="1" ker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Folin–Ciocalteu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მეთოდი </a:t>
            </a:r>
            <a:endParaRPr lang="ru-RU" sz="2000" b="1" ker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2157" y="2689238"/>
            <a:ext cx="7533273" cy="900000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accent3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8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საერთო ფლავონოიდების განსაზღვრის  </a:t>
            </a:r>
            <a:r>
              <a:rPr lang="en-US" sz="2000" b="1" ker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ALCL3-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ის</a:t>
            </a:r>
            <a:r>
              <a:rPr lang="en-US" sz="2000" b="1" ker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მეთოდი </a:t>
            </a:r>
            <a:endParaRPr lang="ru-RU" sz="2000" b="1" ker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2157" y="3976627"/>
            <a:ext cx="7499745" cy="900000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accent3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ანტოციანების</a:t>
            </a:r>
            <a:r>
              <a:rPr lang="ka-GE" sz="20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 განსაზღვრის  </a:t>
            </a:r>
            <a:r>
              <a:rPr lang="en-US" sz="2000" b="1" kern="0" dirty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pH </a:t>
            </a:r>
            <a:r>
              <a:rPr lang="ka-GE" sz="20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დიფერენცირებული </a:t>
            </a:r>
            <a:endParaRPr lang="en-US" sz="2000" b="1" kern="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მეთოდი </a:t>
            </a:r>
            <a:endParaRPr lang="ru-RU" sz="2000" b="1" kern="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8246" y="5461434"/>
            <a:ext cx="7533274" cy="900000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accent3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საერთო ანტიოქსიდანტური აქტიობის განსაზღვრის </a:t>
            </a:r>
            <a:r>
              <a:rPr lang="en-US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DPPH </a:t>
            </a:r>
            <a:r>
              <a:rPr lang="ka-GE" sz="2000" b="1" ker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მეთოდი</a:t>
            </a:r>
            <a:endParaRPr lang="ru-RU" sz="2000" b="1" kern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89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957763"/>
            <a:ext cx="1035050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68760"/>
            <a:ext cx="1038225" cy="86360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" y="2694199"/>
            <a:ext cx="1036638" cy="86518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2437" r="2191" b="2390"/>
          <a:stretch>
            <a:fillRect/>
          </a:stretch>
        </p:blipFill>
        <p:spPr bwMode="auto">
          <a:xfrm>
            <a:off x="147638" y="5461434"/>
            <a:ext cx="1079500" cy="825500"/>
          </a:xfrm>
          <a:prstGeom prst="rect">
            <a:avLst/>
          </a:prstGeom>
          <a:noFill/>
          <a:ln w="38100">
            <a:solidFill>
              <a:srgbClr val="0251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907704" y="264997"/>
            <a:ext cx="6355102" cy="711360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57150">
            <a:solidFill>
              <a:schemeClr val="accent3">
                <a:lumMod val="50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sz="2800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 </a:t>
            </a:r>
            <a:r>
              <a:rPr lang="ka-GE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საერთო ფენოლები, </a:t>
            </a:r>
            <a:r>
              <a:rPr lang="ka-GE" b="1" kern="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ფლავონოიდები</a:t>
            </a:r>
            <a:r>
              <a:rPr lang="ka-GE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, </a:t>
            </a:r>
            <a:r>
              <a:rPr lang="ka-GE" b="1" kern="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ანტოციანები</a:t>
            </a:r>
            <a:r>
              <a:rPr lang="ka-GE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a-GE" b="1" kern="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ანტიოქსიდანტური</a:t>
            </a:r>
            <a:r>
              <a:rPr lang="ka-GE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 </a:t>
            </a:r>
            <a:r>
              <a:rPr lang="ka-GE" b="1" kern="0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აქტიობა</a:t>
            </a:r>
            <a:r>
              <a:rPr lang="ka-GE" b="1" kern="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/>
              </a:rPr>
              <a:t>, პექტინი </a:t>
            </a:r>
            <a:endParaRPr lang="ru-RU" b="1" kern="0" dirty="0">
              <a:solidFill>
                <a:schemeClr val="accent3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41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dar_am_25">
  <a:themeElements>
    <a:clrScheme name="Radar_am_25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adar_am_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adar_am_2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_am_2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_am_2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Wine_am_34_print_CrystalGraphics.com_PowerPoint_Templates_trial</Template>
  <TotalTime>2320</TotalTime>
  <Words>1038</Words>
  <Application>Microsoft Office PowerPoint</Application>
  <PresentationFormat>ეკრანი (4:3)</PresentationFormat>
  <Paragraphs>402</Paragraphs>
  <Slides>33</Slides>
  <Notes>1</Notes>
  <HiddenSlides>0</HiddenSlides>
  <MMClips>0</MMClips>
  <ScaleCrop>false</ScaleCrop>
  <HeadingPairs>
    <vt:vector size="8" baseType="variant">
      <vt:variant>
        <vt:lpstr>გამოყენებული შრიფტები</vt:lpstr>
      </vt:variant>
      <vt:variant>
        <vt:i4>5</vt:i4>
      </vt:variant>
      <vt:variant>
        <vt:lpstr>თემა</vt:lpstr>
      </vt:variant>
      <vt:variant>
        <vt:i4>1</vt:i4>
      </vt:variant>
      <vt:variant>
        <vt:lpstr>ჩაშენებული OLE სერვერები</vt:lpstr>
      </vt:variant>
      <vt:variant>
        <vt:i4>2</vt:i4>
      </vt:variant>
      <vt:variant>
        <vt:lpstr>სლაიდების სათაურები</vt:lpstr>
      </vt:variant>
      <vt:variant>
        <vt:i4>33</vt:i4>
      </vt:variant>
    </vt:vector>
  </HeadingPairs>
  <TitlesOfParts>
    <vt:vector size="41" baseType="lpstr">
      <vt:lpstr>Arial</vt:lpstr>
      <vt:lpstr>Calibri</vt:lpstr>
      <vt:lpstr>Sylfaen</vt:lpstr>
      <vt:lpstr>Times New Roman</vt:lpstr>
      <vt:lpstr>Verdana</vt:lpstr>
      <vt:lpstr>Radar_am_25</vt:lpstr>
      <vt:lpstr>Диаграмма Microsoft Excel</vt:lpstr>
      <vt:lpstr>Диаграмма</vt:lpstr>
      <vt:lpstr>აჭარაში ინტროდუცირებული და ზოგიერთი ენდემური მცენარის ნაყოფის გადამუშავების დროს ბიოაქტიური ნაერთების ცვლილებები</vt:lpstr>
      <vt:lpstr>PowerPoint-ის პრეზენტაცია</vt:lpstr>
      <vt:lpstr>კვლევის ობიექტი  საქართველოში გავრცელებული ზოგიერთი ენდემური მცენარეები და  ა(ა)იპ აგროსერვისცენტრში ინტროდუცირებული კულტურები 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ბიოლოგიურად აქტიური ნაერთების დაგროვება დინამიკაში</vt:lpstr>
      <vt:lpstr>ანტოციანების ჯამური შემცველობის ცვალებადობა ნაყოფის შენახვის დროს</vt:lpstr>
      <vt:lpstr>ფენოლური ნაერთების ჯამური შემცველობის ცვალებადობა ნაყოფის შენახვის დროს  </vt:lpstr>
      <vt:lpstr>ანტიოქსიდანტური აქტიობის ცვალებადობა ლურჯი მოცვის ნაყოფის  შენახვის დროს </vt:lpstr>
      <vt:lpstr>მაყვალის ნაყოფის ფენოლური ნაერთებისა და  ანტიოქსიდანტური აქტიობის ცვალებადობა შენახვის პირობებში</vt:lpstr>
      <vt:lpstr>PowerPoint-ის პრეზენტაცია</vt:lpstr>
      <vt:lpstr>PowerPoint-ის პრეზენტაცია</vt:lpstr>
      <vt:lpstr>დასავლეთ საქართველოში კივის ნაყოფის მოკრეფის, შენახვის და შეფუთვის წესები</vt:lpstr>
      <vt:lpstr>ტემპერატურა და კონტროლირებადი ატმოსფერო</vt:lpstr>
      <vt:lpstr>დასავლეთ საქართველოში ლურჯი მოცვის შენახვის ოპტიმალური პირობები</vt:lpstr>
      <vt:lpstr>დასავლეთ საქართველოში ჟოლოსა და მაყვალის მოკრეფის, შენახვის და შეფუთვის წესები</vt:lpstr>
      <vt:lpstr>რეკომენდაციები: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PowerPoint-ის პრეზენტაცია</vt:lpstr>
      <vt:lpstr>მადლობთ ყურადრებისათვის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PowerPlugs</dc:title>
  <dc:creator>admin</dc:creator>
  <cp:lastModifiedBy>admin</cp:lastModifiedBy>
  <cp:revision>155</cp:revision>
  <dcterms:created xsi:type="dcterms:W3CDTF">2017-09-28T13:27:25Z</dcterms:created>
  <dcterms:modified xsi:type="dcterms:W3CDTF">2018-04-25T13:30:23Z</dcterms:modified>
</cp:coreProperties>
</file>