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9" r:id="rId1"/>
  </p:sldMasterIdLst>
  <p:notesMasterIdLst>
    <p:notesMasterId r:id="rId25"/>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614" autoAdjust="0"/>
  </p:normalViewPr>
  <p:slideViewPr>
    <p:cSldViewPr>
      <p:cViewPr varScale="1">
        <p:scale>
          <a:sx n="106" d="100"/>
          <a:sy n="106" d="100"/>
        </p:scale>
        <p:origin x="1764"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ზედა კოლონტიტულის ჩანაცვლების ველი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თარიღის ჩანაცვლების ველი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F2DA49-FFA5-4BAC-9EAE-517746450D8A}" type="datetimeFigureOut">
              <a:rPr lang="en-US" smtClean="0"/>
              <a:pPr/>
              <a:t>4/27/2018</a:t>
            </a:fld>
            <a:endParaRPr lang="en-US"/>
          </a:p>
        </p:txBody>
      </p:sp>
      <p:sp>
        <p:nvSpPr>
          <p:cNvPr id="4" name="სლაიდის გამოსახულების ჩანაცვლების ველი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ჩანაწერების ჩანაცვლების ველი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a:p>
        </p:txBody>
      </p:sp>
      <p:sp>
        <p:nvSpPr>
          <p:cNvPr id="6" name="ქვედა კოლონტიტულის ჩანაცვლების ველი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სლაიდის რიცხვის ჩანაცვლების ველი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81F6B9-80FC-46E8-A69A-0797A0B475E0}" type="slidenum">
              <a:rPr lang="en-US" smtClean="0"/>
              <a:pPr/>
              <a:t>‹#›</a:t>
            </a:fld>
            <a:endParaRPr lang="en-US"/>
          </a:p>
        </p:txBody>
      </p:sp>
    </p:spTree>
    <p:extLst>
      <p:ext uri="{BB962C8B-B14F-4D97-AF65-F5344CB8AC3E}">
        <p14:creationId xmlns:p14="http://schemas.microsoft.com/office/powerpoint/2010/main" val="2065764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ლაიდის გამოსახულების ჩანაცვლების ველი 1"/>
          <p:cNvSpPr>
            <a:spLocks noGrp="1" noRot="1" noChangeAspect="1"/>
          </p:cNvSpPr>
          <p:nvPr>
            <p:ph type="sldImg"/>
          </p:nvPr>
        </p:nvSpPr>
        <p:spPr/>
      </p:sp>
      <p:sp>
        <p:nvSpPr>
          <p:cNvPr id="3" name="ჩანაწერების ჩანაცვლების ველი 2"/>
          <p:cNvSpPr>
            <a:spLocks noGrp="1"/>
          </p:cNvSpPr>
          <p:nvPr>
            <p:ph type="body" idx="1"/>
          </p:nvPr>
        </p:nvSpPr>
        <p:spPr/>
        <p:txBody>
          <a:bodyPr>
            <a:normAutofit/>
          </a:bodyPr>
          <a:lstStyle/>
          <a:p>
            <a:endParaRPr lang="en-US" dirty="0"/>
          </a:p>
        </p:txBody>
      </p:sp>
      <p:sp>
        <p:nvSpPr>
          <p:cNvPr id="4" name="სლაიდის რიცხვის ჩანაცვლების ველი 3"/>
          <p:cNvSpPr>
            <a:spLocks noGrp="1"/>
          </p:cNvSpPr>
          <p:nvPr>
            <p:ph type="sldNum" sz="quarter" idx="10"/>
          </p:nvPr>
        </p:nvSpPr>
        <p:spPr/>
        <p:txBody>
          <a:bodyPr/>
          <a:lstStyle/>
          <a:p>
            <a:fld id="{0281F6B9-80FC-46E8-A69A-0797A0B475E0}" type="slidenum">
              <a:rPr lang="en-US" smtClean="0"/>
              <a:pPr/>
              <a:t>3</a:t>
            </a:fld>
            <a:endParaRPr lang="en-US"/>
          </a:p>
        </p:txBody>
      </p:sp>
    </p:spTree>
    <p:extLst>
      <p:ext uri="{BB962C8B-B14F-4D97-AF65-F5344CB8AC3E}">
        <p14:creationId xmlns:p14="http://schemas.microsoft.com/office/powerpoint/2010/main" val="30628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3003738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EAF463A-BC7C-46EE-9F1E-7F377CCA4891}"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95292456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EAF463A-BC7C-46EE-9F1E-7F377CCA4891}"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2000733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EAF463A-BC7C-46EE-9F1E-7F377CCA4891}"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5334891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EAF463A-BC7C-46EE-9F1E-7F377CCA4891}"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3595017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EAF463A-BC7C-46EE-9F1E-7F377CCA4891}"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87772518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70861256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6730772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6737141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EAF463A-BC7C-46EE-9F1E-7F377CCA4891}"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0896079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EAF463A-BC7C-46EE-9F1E-7F377CCA4891}" type="datetimeFigureOut">
              <a:rPr lang="en-US" smtClean="0"/>
              <a:pPr/>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1752593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EAF463A-BC7C-46EE-9F1E-7F377CCA4891}" type="datetimeFigureOut">
              <a:rPr lang="en-US" smtClean="0"/>
              <a:pPr/>
              <a:t>4/27/2018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9038000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EAF463A-BC7C-46EE-9F1E-7F377CCA4891}" type="datetimeFigureOut">
              <a:rPr lang="en-US" smtClean="0"/>
              <a:pPr/>
              <a:t>4/27/2018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519696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4/27/2018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33768105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7EAF463A-BC7C-46EE-9F1E-7F377CCA4891}" type="datetimeFigureOut">
              <a:rPr lang="en-US" smtClean="0"/>
              <a:pPr/>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8540460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EAF463A-BC7C-46EE-9F1E-7F377CCA4891}" type="datetimeFigureOut">
              <a:rPr lang="en-US" smtClean="0"/>
              <a:pPr/>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0229955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AF463A-BC7C-46EE-9F1E-7F377CCA4891}" type="datetimeFigureOut">
              <a:rPr lang="en-US" smtClean="0"/>
              <a:pPr/>
              <a:t>4/27/2018</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483448D-3A78-4528-A469-B745A65DA480}" type="slidenum">
              <a:rPr lang="en-US" smtClean="0"/>
              <a:pPr/>
              <a:t>‹#›</a:t>
            </a:fld>
            <a:endParaRPr lang="en-US"/>
          </a:p>
        </p:txBody>
      </p:sp>
    </p:spTree>
    <p:extLst>
      <p:ext uri="{BB962C8B-B14F-4D97-AF65-F5344CB8AC3E}">
        <p14:creationId xmlns:p14="http://schemas.microsoft.com/office/powerpoint/2010/main" val="505069878"/>
      </p:ext>
    </p:extLst>
  </p:cSld>
  <p:clrMap bg1="lt1" tx1="dk1" bg2="lt2" tx2="dk2" accent1="accent1" accent2="accent2" accent3="accent3" accent4="accent4" accent5="accent5" accent6="accent6" hlink="hlink" folHlink="folHlink"/>
  <p:sldLayoutIdLst>
    <p:sldLayoutId id="2147484080" r:id="rId1"/>
    <p:sldLayoutId id="2147484081" r:id="rId2"/>
    <p:sldLayoutId id="2147484082" r:id="rId3"/>
    <p:sldLayoutId id="2147484083" r:id="rId4"/>
    <p:sldLayoutId id="2147484084" r:id="rId5"/>
    <p:sldLayoutId id="2147484085" r:id="rId6"/>
    <p:sldLayoutId id="2147484086" r:id="rId7"/>
    <p:sldLayoutId id="2147484087" r:id="rId8"/>
    <p:sldLayoutId id="2147484088" r:id="rId9"/>
    <p:sldLayoutId id="2147484089" r:id="rId10"/>
    <p:sldLayoutId id="2147484090" r:id="rId11"/>
    <p:sldLayoutId id="2147484091" r:id="rId12"/>
    <p:sldLayoutId id="2147484092" r:id="rId13"/>
    <p:sldLayoutId id="2147484093" r:id="rId14"/>
    <p:sldLayoutId id="2147484094" r:id="rId15"/>
    <p:sldLayoutId id="2147484095" r:id="rId16"/>
  </p:sldLayoutIdLst>
  <p:transition>
    <p:newsflash/>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228600" y="-990600"/>
            <a:ext cx="8077200" cy="5486400"/>
          </a:xfrm>
        </p:spPr>
        <p:txBody>
          <a:bodyPr>
            <a:normAutofit/>
          </a:bodyPr>
          <a:lstStyle/>
          <a:p>
            <a:r>
              <a:rPr lang="ka-GE" sz="4000" b="1" dirty="0" smtClean="0"/>
              <a:t>ტოპონიმთა ექსტრალინგვისტური </a:t>
            </a:r>
            <a:r>
              <a:rPr lang="ka-GE" sz="4000" b="1" dirty="0" smtClean="0"/>
              <a:t>კვლევისათვის</a:t>
            </a:r>
            <a:r>
              <a:rPr lang="en-US" sz="4000" b="1" dirty="0" smtClean="0"/>
              <a:t/>
            </a:r>
            <a:br>
              <a:rPr lang="en-US" sz="4000" b="1" dirty="0" smtClean="0"/>
            </a:br>
            <a:r>
              <a:rPr lang="ka-GE" sz="4000" b="1" dirty="0"/>
              <a:t>ხელვაჩაურის მუნიციპალიტეტში</a:t>
            </a:r>
            <a:r>
              <a:rPr lang="en-US" dirty="0" smtClean="0"/>
              <a:t/>
            </a:r>
            <a:br>
              <a:rPr lang="en-US" dirty="0" smtClean="0"/>
            </a:br>
            <a:endParaRPr lang="en-US" dirty="0"/>
          </a:p>
        </p:txBody>
      </p:sp>
      <p:sp>
        <p:nvSpPr>
          <p:cNvPr id="3" name="სუბტიტრი 2"/>
          <p:cNvSpPr>
            <a:spLocks noGrp="1"/>
          </p:cNvSpPr>
          <p:nvPr>
            <p:ph type="subTitle" idx="1"/>
          </p:nvPr>
        </p:nvSpPr>
        <p:spPr/>
        <p:txBody>
          <a:bodyPr/>
          <a:lstStyle/>
          <a:p>
            <a:r>
              <a:rPr lang="ka-GE" b="1" dirty="0" smtClean="0">
                <a:solidFill>
                  <a:schemeClr val="tx1">
                    <a:lumMod val="95000"/>
                    <a:lumOff val="5000"/>
                  </a:schemeClr>
                </a:solidFill>
              </a:rPr>
              <a:t>ნარგიზ ახვლედიანი</a:t>
            </a:r>
            <a:endParaRPr lang="en-US" b="1" dirty="0">
              <a:solidFill>
                <a:schemeClr val="tx1">
                  <a:lumMod val="95000"/>
                  <a:lumOff val="5000"/>
                </a:schemeClr>
              </a:solidFil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34"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from="(-#ppt_w/2)" to="(#ppt_x)" calcmode="lin" valueType="num">
                                      <p:cBhvr>
                                        <p:cTn id="16" dur="600" fill="hold">
                                          <p:stCondLst>
                                            <p:cond delay="0"/>
                                          </p:stCondLst>
                                        </p:cTn>
                                        <p:tgtEl>
                                          <p:spTgt spid="3">
                                            <p:txEl>
                                              <p:pRg st="0" end="0"/>
                                            </p:txEl>
                                          </p:spTgt>
                                        </p:tgtEl>
                                        <p:attrNameLst>
                                          <p:attrName>ppt_x</p:attrName>
                                        </p:attrNameLst>
                                      </p:cBhvr>
                                    </p:anim>
                                    <p:anim from="0" to="-1.0" calcmode="lin" valueType="num">
                                      <p:cBhvr>
                                        <p:cTn id="17" dur="200" decel="50000" autoRev="1" fill="hold">
                                          <p:stCondLst>
                                            <p:cond delay="600"/>
                                          </p:stCondLst>
                                        </p:cTn>
                                        <p:tgtEl>
                                          <p:spTgt spid="3">
                                            <p:txEl>
                                              <p:pRg st="0" end="0"/>
                                            </p:txEl>
                                          </p:spTgt>
                                        </p:tgtEl>
                                        <p:attrNameLst>
                                          <p:attrName>xshear</p:attrName>
                                        </p:attrNameLst>
                                      </p:cBhvr>
                                    </p:anim>
                                    <p:animScale>
                                      <p:cBhvr>
                                        <p:cTn id="18" dur="200" decel="100000" autoRev="1" fill="hold">
                                          <p:stCondLst>
                                            <p:cond delay="600"/>
                                          </p:stCondLst>
                                        </p:cTn>
                                        <p:tgtEl>
                                          <p:spTgt spid="3">
                                            <p:txEl>
                                              <p:pRg st="0" end="0"/>
                                            </p:txEl>
                                          </p:spTgt>
                                        </p:tgtEl>
                                      </p:cBhvr>
                                      <p:from x="100000" y="100000"/>
                                      <p:to x="80000" y="100000"/>
                                    </p:animScale>
                                    <p:anim by="(#ppt_h/3+#ppt_w*0.1)" calcmode="lin" valueType="num">
                                      <p:cBhvr additive="sum">
                                        <p:cTn id="19" dur="200" decel="100000" autoRev="1" fill="hold">
                                          <p:stCondLst>
                                            <p:cond delay="600"/>
                                          </p:stCondLst>
                                        </p:cTn>
                                        <p:tgtEl>
                                          <p:spTgt spid="3">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76200" y="685800"/>
            <a:ext cx="6934200" cy="5181600"/>
          </a:xfrm>
        </p:spPr>
        <p:txBody>
          <a:bodyPr>
            <a:normAutofit/>
          </a:bodyPr>
          <a:lstStyle/>
          <a:p>
            <a:r>
              <a:rPr lang="ka-GE" dirty="0" smtClean="0"/>
              <a:t>კაპანი – სულხან საბასთან ასეა განმარტებული: ქვა ღოჯი (საბა, 1991:161). ღოჯი – დიდი კბილი </a:t>
            </a:r>
            <a:r>
              <a:rPr lang="ka-GE" dirty="0" err="1" smtClean="0"/>
              <a:t>პილოსა</a:t>
            </a:r>
            <a:r>
              <a:rPr lang="ka-GE" dirty="0" smtClean="0"/>
              <a:t> და მისთანა – ასეთ განმარტებას ვხვდებით საბასთან (საბა, 1993:255). კაპანი დამრეცი, ციცაბო ადგილი. </a:t>
            </a:r>
            <a:r>
              <a:rPr lang="ka-GE" dirty="0" err="1" smtClean="0"/>
              <a:t>კაპანისაგან</a:t>
            </a:r>
            <a:r>
              <a:rPr lang="ka-GE" dirty="0" smtClean="0"/>
              <a:t> არაერთი ადგილისა თუ სოფლის სახელია ნაწარმოები აჭარაში. ასევე მაგალითად: </a:t>
            </a:r>
            <a:r>
              <a:rPr lang="ka-GE" dirty="0" err="1" smtClean="0"/>
              <a:t>კაპნის</a:t>
            </a:r>
            <a:r>
              <a:rPr lang="ka-GE" dirty="0" smtClean="0"/>
              <a:t> თავი – სოფელი </a:t>
            </a:r>
            <a:r>
              <a:rPr lang="ka-GE" dirty="0" err="1" smtClean="0"/>
              <a:t>აჭარისწყლის</a:t>
            </a:r>
            <a:r>
              <a:rPr lang="ka-GE" dirty="0" smtClean="0"/>
              <a:t> სასოფლო საბჭოში, </a:t>
            </a:r>
            <a:r>
              <a:rPr lang="ka-GE" dirty="0" err="1" smtClean="0"/>
              <a:t>კაპანდიბი</a:t>
            </a:r>
            <a:r>
              <a:rPr lang="ka-GE" dirty="0" smtClean="0"/>
              <a:t> – სოფელია ხელვაჩაურის სასოფლო საბჭოში (სიხარულიძე, 1958:145),კაპანი – სათესი ქედის რაიონი, სოფელი </a:t>
            </a:r>
            <a:r>
              <a:rPr lang="ka-GE" dirty="0" err="1" smtClean="0"/>
              <a:t>ასამბაძაები</a:t>
            </a:r>
            <a:r>
              <a:rPr lang="ka-GE" dirty="0" smtClean="0"/>
              <a:t> (იქვე, 60). კაპანი – სოფლის უბანი ქვემო მაჭახელში, კაპანი – სათესი </a:t>
            </a:r>
            <a:r>
              <a:rPr lang="ka-GE" dirty="0" err="1" smtClean="0"/>
              <a:t>საბრევეთში</a:t>
            </a:r>
            <a:r>
              <a:rPr lang="ka-GE" dirty="0" smtClean="0"/>
              <a:t>, ქვედა </a:t>
            </a:r>
            <a:r>
              <a:rPr lang="ka-GE" dirty="0" err="1" smtClean="0"/>
              <a:t>მარადიდი</a:t>
            </a:r>
            <a:r>
              <a:rPr lang="ka-GE" dirty="0" smtClean="0"/>
              <a:t> (იქვე, 130-136), </a:t>
            </a:r>
            <a:r>
              <a:rPr lang="ka-GE" dirty="0" err="1" smtClean="0"/>
              <a:t>კაპანთი</a:t>
            </a:r>
            <a:r>
              <a:rPr lang="ka-GE" dirty="0" smtClean="0"/>
              <a:t> – სათესი სოფელ </a:t>
            </a:r>
            <a:r>
              <a:rPr lang="ka-GE" dirty="0" err="1" smtClean="0"/>
              <a:t>გორგაძეთში</a:t>
            </a:r>
            <a:r>
              <a:rPr lang="ka-GE" dirty="0" smtClean="0"/>
              <a:t>, ზედა </a:t>
            </a:r>
            <a:r>
              <a:rPr lang="ka-GE" dirty="0" err="1" smtClean="0"/>
              <a:t>ჩხუტუნეთი</a:t>
            </a:r>
            <a:r>
              <a:rPr lang="ka-GE" dirty="0" smtClean="0"/>
              <a:t> (იქვე, 132), </a:t>
            </a:r>
            <a:r>
              <a:rPr lang="ka-GE" dirty="0" err="1" smtClean="0"/>
              <a:t>კაპანთხევი</a:t>
            </a:r>
            <a:r>
              <a:rPr lang="ka-GE" dirty="0" smtClean="0"/>
              <a:t> – სათესი სოფელ </a:t>
            </a:r>
            <a:r>
              <a:rPr lang="ka-GE" dirty="0" err="1" smtClean="0"/>
              <a:t>ფარტენაძიები</a:t>
            </a:r>
            <a:r>
              <a:rPr lang="ka-GE" dirty="0" smtClean="0"/>
              <a:t>, ქვემო </a:t>
            </a:r>
            <a:r>
              <a:rPr lang="ka-GE" dirty="0" err="1" smtClean="0"/>
              <a:t>მაჭახელი</a:t>
            </a:r>
            <a:r>
              <a:rPr lang="ka-GE" dirty="0" smtClean="0"/>
              <a:t> (იქვე, 130), </a:t>
            </a:r>
            <a:r>
              <a:rPr lang="ka-GE" dirty="0" err="1" smtClean="0"/>
              <a:t>კაპანოღროკა</a:t>
            </a:r>
            <a:r>
              <a:rPr lang="ka-GE" dirty="0" smtClean="0"/>
              <a:t> (იქვე, 208), </a:t>
            </a:r>
            <a:r>
              <a:rPr lang="ka-GE" dirty="0" err="1" smtClean="0"/>
              <a:t>კაპანტყე</a:t>
            </a:r>
            <a:r>
              <a:rPr lang="ka-GE" dirty="0" smtClean="0"/>
              <a:t> – სოფლის უბანი, სოფელი გუნდაური, მერისი (იქვე, 62), </a:t>
            </a:r>
            <a:r>
              <a:rPr lang="ka-GE" dirty="0" err="1" smtClean="0"/>
              <a:t>კაპანჭალათი</a:t>
            </a:r>
            <a:r>
              <a:rPr lang="ka-GE" dirty="0" smtClean="0"/>
              <a:t> – სათესი გუნდაური, </a:t>
            </a:r>
            <a:r>
              <a:rPr lang="ka-GE" dirty="0" err="1" smtClean="0"/>
              <a:t>კაპნები</a:t>
            </a:r>
            <a:r>
              <a:rPr lang="ka-GE" dirty="0" smtClean="0"/>
              <a:t> (იქვე, 62), </a:t>
            </a:r>
            <a:r>
              <a:rPr lang="ka-GE" dirty="0" err="1" smtClean="0"/>
              <a:t>კაპნები</a:t>
            </a:r>
            <a:r>
              <a:rPr lang="ka-GE" dirty="0" smtClean="0"/>
              <a:t> – ბაღი სოფელი </a:t>
            </a:r>
            <a:r>
              <a:rPr lang="ka-GE" dirty="0" err="1" smtClean="0"/>
              <a:t>ფურტიო</a:t>
            </a:r>
            <a:r>
              <a:rPr lang="ka-GE" dirty="0" smtClean="0"/>
              <a:t>, სხალთა (იქვე, 98). </a:t>
            </a:r>
            <a:r>
              <a:rPr lang="en-US" dirty="0" smtClean="0"/>
              <a:t>\</a:t>
            </a:r>
          </a:p>
          <a:p>
            <a:endParaRPr lang="en-US" dirty="0"/>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152400" y="304800"/>
            <a:ext cx="7467600" cy="6172200"/>
          </a:xfrm>
        </p:spPr>
        <p:txBody>
          <a:bodyPr>
            <a:normAutofit/>
          </a:bodyPr>
          <a:lstStyle/>
          <a:p>
            <a:r>
              <a:rPr lang="ka-GE" dirty="0" smtClean="0"/>
              <a:t>რაც შეეხება </a:t>
            </a:r>
            <a:r>
              <a:rPr lang="ka-GE" dirty="0" err="1" smtClean="0"/>
              <a:t>„კაპანდიბი“</a:t>
            </a:r>
            <a:r>
              <a:rPr lang="ka-GE" dirty="0" smtClean="0"/>
              <a:t>-ს ეტიმოლოგიას, იგი რთული სიტყვა ჩანს, რომელიც შედგება </a:t>
            </a:r>
            <a:r>
              <a:rPr lang="ka-GE" dirty="0" err="1" smtClean="0"/>
              <a:t>„კაპანი“</a:t>
            </a:r>
            <a:r>
              <a:rPr lang="ka-GE" dirty="0" smtClean="0"/>
              <a:t>-ისა და </a:t>
            </a:r>
            <a:r>
              <a:rPr lang="ka-GE" dirty="0" err="1" smtClean="0"/>
              <a:t>„დიბი“</a:t>
            </a:r>
            <a:r>
              <a:rPr lang="ka-GE" dirty="0" smtClean="0"/>
              <a:t>-საგან. </a:t>
            </a:r>
            <a:r>
              <a:rPr lang="ka-GE" dirty="0" err="1" smtClean="0"/>
              <a:t>კოპოზიტის</a:t>
            </a:r>
            <a:r>
              <a:rPr lang="ka-GE" dirty="0" smtClean="0"/>
              <a:t> მეორე ნაწილი </a:t>
            </a:r>
            <a:r>
              <a:rPr lang="ka-GE" dirty="0" err="1" smtClean="0"/>
              <a:t>„დიბი“</a:t>
            </a:r>
            <a:r>
              <a:rPr lang="ka-GE" dirty="0" smtClean="0"/>
              <a:t>, დიბა- შ. ნიჟარაძესთან განმარტებულია, როგორც თამბაქოს მცენარის ძირა ფოთლები;  მისგან დაბალი ხარისხის თამბაქო გამოდის. ძველ ქართულში გვაქვს სიტყვა </a:t>
            </a:r>
            <a:r>
              <a:rPr lang="ka-GE" dirty="0" err="1" smtClean="0"/>
              <a:t>„დება“</a:t>
            </a:r>
            <a:r>
              <a:rPr lang="ka-GE" dirty="0" smtClean="0"/>
              <a:t>, რომელიც სულხან -საბასთან ასეა განმარტებული </a:t>
            </a:r>
            <a:r>
              <a:rPr lang="ka-GE" dirty="0" err="1" smtClean="0"/>
              <a:t>„დება“</a:t>
            </a:r>
            <a:r>
              <a:rPr lang="ka-GE" dirty="0" smtClean="0"/>
              <a:t>-მდებარეობა(Á) არს </a:t>
            </a:r>
            <a:r>
              <a:rPr lang="ka-GE" dirty="0" err="1" smtClean="0"/>
              <a:t>ქონებადადების</a:t>
            </a:r>
            <a:r>
              <a:rPr lang="ka-GE" dirty="0" smtClean="0"/>
              <a:t>, ვითარ იგი სხეული </a:t>
            </a:r>
            <a:r>
              <a:rPr lang="ka-GE" dirty="0" err="1" smtClean="0"/>
              <a:t>იდვის</a:t>
            </a:r>
            <a:r>
              <a:rPr lang="ka-GE" dirty="0" smtClean="0"/>
              <a:t>, ანუ მიყრდნობით, ანუ ჯდომით, ანუ დგომით (საბა, 1991:213). სოფელი </a:t>
            </a:r>
            <a:r>
              <a:rPr lang="ka-GE" dirty="0" err="1" smtClean="0"/>
              <a:t>კაპანდიბი</a:t>
            </a:r>
            <a:r>
              <a:rPr lang="ka-GE" dirty="0" smtClean="0"/>
              <a:t> ორი ნაწილისაგან შედგება: ერთია გზის ქვემოთა ნაწილი </a:t>
            </a:r>
            <a:r>
              <a:rPr lang="ka-GE" dirty="0" err="1" smtClean="0"/>
              <a:t>კაპანდიბისა</a:t>
            </a:r>
            <a:r>
              <a:rPr lang="ka-GE" dirty="0" smtClean="0"/>
              <a:t> და მეორე ფერდობზე შეფენილი, რაც შეეხება ტოპონიმ </a:t>
            </a:r>
            <a:r>
              <a:rPr lang="ka-GE" dirty="0" err="1" smtClean="0"/>
              <a:t>„კაპანდიბი“</a:t>
            </a:r>
            <a:r>
              <a:rPr lang="ka-GE" dirty="0" smtClean="0"/>
              <a:t>-ს ეტიოლოგიას, ჩვენი ვარაუდით, იგი ერთგვარი მოსაბრუნებელი დანაშაულის ბოლო პუნქტია, </a:t>
            </a:r>
            <a:r>
              <a:rPr lang="ka-GE" dirty="0" err="1" smtClean="0"/>
              <a:t>მოსაბრუნი</a:t>
            </a:r>
            <a:r>
              <a:rPr lang="ka-GE" dirty="0" smtClean="0"/>
              <a:t>, მისაქციელი. ქართულ საისტორიო წყაროებში მისაქციელი მე-16 საუკუნიდან ჩნდება. სწორედ </a:t>
            </a:r>
            <a:r>
              <a:rPr lang="ka-GE" dirty="0" err="1" smtClean="0"/>
              <a:t>საფურცლე</a:t>
            </a:r>
            <a:r>
              <a:rPr lang="ka-GE" dirty="0" smtClean="0"/>
              <a:t> – მისაქციელზე გადიოდა </a:t>
            </a:r>
            <a:r>
              <a:rPr lang="ka-GE" dirty="0" err="1" smtClean="0"/>
              <a:t>ტიფლის</a:t>
            </a:r>
            <a:r>
              <a:rPr lang="ka-GE" dirty="0" smtClean="0"/>
              <a:t> მცხეთიდან შიდა ქართლისკენ (მუხრანი, ძალი, წილკანი) მიმავალი ერთ-ერთი უმთავრესი და უმნიშვნელოვანესი გზა იყო (ბერძენიშვილი ნ., 60:103). ძველ საქართველოში ამგვარი მისაქციელები არაერთი ყოფილა. მისაქციელის ტიპის მიკროტოპონიმები ხშირია, როგორც აღმოსავლეთ, ისე დასავლეთ საქართველოში, კერძოდ, იმერეთსა და გურია-აჭარაში (ბედოშვილი, 2002:259).</a:t>
            </a:r>
            <a:endParaRPr lang="en-US" dirty="0"/>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228600" y="838200"/>
            <a:ext cx="6858000" cy="4572000"/>
          </a:xfrm>
        </p:spPr>
        <p:txBody>
          <a:bodyPr>
            <a:normAutofit/>
          </a:bodyPr>
          <a:lstStyle/>
          <a:p>
            <a:r>
              <a:rPr lang="ka-GE" dirty="0" err="1" smtClean="0"/>
              <a:t>კაპანდიბში</a:t>
            </a:r>
            <a:r>
              <a:rPr lang="ka-GE" dirty="0" smtClean="0"/>
              <a:t> , ლევან </a:t>
            </a:r>
            <a:r>
              <a:rPr lang="ka-GE" dirty="0" err="1" smtClean="0"/>
              <a:t>გორგოშაძის</a:t>
            </a:r>
            <a:r>
              <a:rPr lang="ka-GE" dirty="0" smtClean="0"/>
              <a:t> საკარმიდამოში, თავად ვიხილეთ მიწაში ჩაფლული უზარმაზარი ქვები, სავარაუდოდ ეს ის ადგილებია, სადაც ბუნებრივი ნავმისადგომი უნდა ყოფილიყო. აქ დღესაც მთელს ზოლზეა მიწაში ჩაფლული დიდი ქვები. ამდენად </a:t>
            </a:r>
            <a:r>
              <a:rPr lang="ka-GE" dirty="0" err="1" smtClean="0"/>
              <a:t>კაპანდიბის</a:t>
            </a:r>
            <a:r>
              <a:rPr lang="ka-GE" dirty="0" smtClean="0"/>
              <a:t> ეტიოლოგია, შესაძლოა, ასე განიმარტოს: დიდი ქვებით შემოსაზღვრული, </a:t>
            </a:r>
            <a:r>
              <a:rPr lang="ka-GE" dirty="0" err="1" smtClean="0"/>
              <a:t>შემოფენილი</a:t>
            </a:r>
            <a:r>
              <a:rPr lang="ka-GE" dirty="0" smtClean="0"/>
              <a:t> მოსასვენებელი ადგილი, რომელიც დანიშნულების ბოლო პუნქტს წარმოადგენდა. </a:t>
            </a:r>
            <a:endParaRPr lang="en-US" dirty="0" smtClean="0"/>
          </a:p>
          <a:p>
            <a:r>
              <a:rPr lang="ka-GE" dirty="0" smtClean="0"/>
              <a:t>სულხან-საბასთან, როგორც ზემოთ აღვნიშნეთ, </a:t>
            </a:r>
            <a:r>
              <a:rPr lang="ka-GE" dirty="0" err="1" smtClean="0"/>
              <a:t>„კაპანი“</a:t>
            </a:r>
            <a:r>
              <a:rPr lang="ka-GE" dirty="0" smtClean="0"/>
              <a:t> ქვა-</a:t>
            </a:r>
            <a:r>
              <a:rPr lang="ka-GE" dirty="0" err="1" smtClean="0"/>
              <a:t>ღოჯად</a:t>
            </a:r>
            <a:r>
              <a:rPr lang="ka-GE" dirty="0" smtClean="0"/>
              <a:t> არის განმარტებული (161). სვანურ ლექსიკონში იგი ნიკაპს ჰქვია, ქვედა ყბა, </a:t>
            </a:r>
            <a:r>
              <a:rPr lang="ka-GE" dirty="0" err="1" smtClean="0"/>
              <a:t>ე.ი</a:t>
            </a:r>
            <a:r>
              <a:rPr lang="ka-GE" dirty="0" smtClean="0"/>
              <a:t>. სახის დამამთავრებელ ნაწილს (ქალდანი მ., თოფურია ვ. 2002:342).  ტოპონიმი </a:t>
            </a:r>
            <a:r>
              <a:rPr lang="ka-GE" dirty="0" err="1" smtClean="0"/>
              <a:t>კაპანდიბი“</a:t>
            </a:r>
            <a:r>
              <a:rPr lang="ka-GE" dirty="0" smtClean="0"/>
              <a:t>-ც თავისი დანიშნულებით იყო რაღაცის დამამთავრებელი. რაც შეეხება ტოპონიმის ადგილ-მდებარეობის განსაზღვრას</a:t>
            </a:r>
            <a:r>
              <a:rPr lang="en-US"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304800" y="457200"/>
            <a:ext cx="6781800" cy="6095999"/>
          </a:xfrm>
        </p:spPr>
        <p:txBody>
          <a:bodyPr>
            <a:normAutofit/>
          </a:bodyPr>
          <a:lstStyle/>
          <a:p>
            <a:r>
              <a:rPr lang="ka-GE" dirty="0" smtClean="0"/>
              <a:t>იგი მთის ძირს უნდა წარმოადგენდეს, მაგრამ გასარკვევია რა დანიშნულებისაა ეს სახელწოდება, როდინდელია? ხომ არ არის მისი ფესვები </a:t>
            </a:r>
            <a:r>
              <a:rPr lang="ka-GE" dirty="0" err="1" smtClean="0"/>
              <a:t>წინქრისტიანულ</a:t>
            </a:r>
            <a:r>
              <a:rPr lang="ka-GE" dirty="0" smtClean="0"/>
              <a:t> ხანაში საძიებელი, როცა კოლხები კერპთაყვანისმცემლები იყვნენ და როგორც ლეგენდა მოგვითხრობს სათაყვანებელი კერპები ჰქონიათ, რომელიც მდგარა დიდ </a:t>
            </a:r>
            <a:r>
              <a:rPr lang="ka-GE" dirty="0" err="1" smtClean="0"/>
              <a:t>ჭყონთან</a:t>
            </a:r>
            <a:r>
              <a:rPr lang="ka-GE" dirty="0" smtClean="0"/>
              <a:t> (მუხასთან–</a:t>
            </a:r>
            <a:r>
              <a:rPr lang="ka-GE" dirty="0" err="1" smtClean="0"/>
              <a:t>ნ.ა</a:t>
            </a:r>
            <a:r>
              <a:rPr lang="ka-GE" dirty="0" smtClean="0"/>
              <a:t>.), სადაც შემდეგ ქრისტიანული ტაძარი–მარტვილის მონასტერი აიგო. თუჯის კერპს </a:t>
            </a:r>
            <a:r>
              <a:rPr lang="ka-GE" dirty="0" err="1" smtClean="0"/>
              <a:t>ხახადაბჩენილი</a:t>
            </a:r>
            <a:r>
              <a:rPr lang="ka-GE" dirty="0" smtClean="0"/>
              <a:t> და </a:t>
            </a:r>
            <a:r>
              <a:rPr lang="ka-GE" dirty="0" err="1" smtClean="0"/>
              <a:t>ხელებმოღერებული</a:t>
            </a:r>
            <a:r>
              <a:rPr lang="ka-GE" dirty="0" smtClean="0"/>
              <a:t> კაცის სახება ჰქონდა და </a:t>
            </a:r>
            <a:r>
              <a:rPr lang="ka-GE" dirty="0" err="1" smtClean="0"/>
              <a:t>„კაპუნია“</a:t>
            </a:r>
            <a:r>
              <a:rPr lang="ka-GE" dirty="0" smtClean="0"/>
              <a:t> თუ </a:t>
            </a:r>
            <a:r>
              <a:rPr lang="ka-GE" dirty="0" err="1" smtClean="0"/>
              <a:t>„ყვაპუნია“</a:t>
            </a:r>
            <a:r>
              <a:rPr lang="ka-GE" dirty="0" smtClean="0"/>
              <a:t> რქმევია. </a:t>
            </a:r>
            <a:r>
              <a:rPr lang="ka-GE" dirty="0" err="1" smtClean="0"/>
              <a:t>კაპუნიას</a:t>
            </a:r>
            <a:r>
              <a:rPr lang="ka-GE" dirty="0" smtClean="0"/>
              <a:t> ყოველწლიურად დანიშნულ დროს ხახაში ატენიდნენ მსხვერპლს – ცოცხალ ბავშვს, რომელიც </a:t>
            </a:r>
            <a:r>
              <a:rPr lang="ka-GE" dirty="0" err="1" smtClean="0"/>
              <a:t>ჩაიხრწნებოდა</a:t>
            </a:r>
            <a:r>
              <a:rPr lang="ka-GE" dirty="0" smtClean="0"/>
              <a:t> </a:t>
            </a:r>
            <a:r>
              <a:rPr lang="ka-GE" dirty="0" err="1" smtClean="0"/>
              <a:t>კაპუნიის</a:t>
            </a:r>
            <a:r>
              <a:rPr lang="ka-GE" dirty="0" smtClean="0"/>
              <a:t> მუცლის ღრუში. სამეგრელოში ჩაწერილი ეთნოგრაფიული მასალების მიხედვით, მარტვილში წმინდა ანდრია მოციქულმა შემუსრა მუხასთან აღმართული კერპი </a:t>
            </a:r>
            <a:r>
              <a:rPr lang="ka-GE" dirty="0" err="1" smtClean="0"/>
              <a:t>“კაპუნია”</a:t>
            </a:r>
            <a:r>
              <a:rPr lang="ka-GE" dirty="0" smtClean="0"/>
              <a:t> და მის ნაცვლად ჯვარი აღმართა, ხოლო მუხის ფიცრებისაგან ეკლესია ააშენა (სტ. მენთეშაშვილი, აჭარის ეთნოგრაფიული მასალები, მოამბე II, 1937).</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152400" y="609600"/>
            <a:ext cx="7315200" cy="5791200"/>
          </a:xfrm>
        </p:spPr>
        <p:txBody>
          <a:bodyPr>
            <a:normAutofit/>
          </a:bodyPr>
          <a:lstStyle/>
          <a:p>
            <a:r>
              <a:rPr lang="ka-GE" dirty="0" smtClean="0"/>
              <a:t>იგი მთის ძირს უნდა წარმოადგენდეს, მაგრამ გასარკვევია რა დანიშნულებისაა ეს სახელწოდება, როდინდელია? ხომ არ არის მისი ფესვები წინაქრისტიანულ ხანაში საძიებელი, როცა კოლხები კერპთაყვანისმცემლები იყვნენ და როგორც ლეგენდა მოგვითხრობს სათაყვანებელი კერპები ჰქონიათ, რომელიც მდგარა დიდ ჭყონთან (მუხასთან–ნ.ა.), სადაც შემდეგ ქრისტიანული ტაძარი–მარტვილის მონასტერი აიგო. თუჯის კერპს ხახადაბჩენილი და ხელებმოღერებული კაცის სახება ჰქონდა და „კაპუნია“ თუ „ყვაპუნია“ რქმევია. </a:t>
            </a:r>
            <a:r>
              <a:rPr lang="ka-GE" dirty="0" err="1" smtClean="0"/>
              <a:t>კაპუნიას</a:t>
            </a:r>
            <a:r>
              <a:rPr lang="ka-GE" dirty="0" smtClean="0"/>
              <a:t> ყოველწლიურად დანიშნულ დროს ხახაში ატენიდნენ მსხვერპლს – ცოცხალ ბავშვს, რომელის </a:t>
            </a:r>
            <a:r>
              <a:rPr lang="ka-GE" dirty="0" err="1" smtClean="0"/>
              <a:t>ჩაიხრწნებოდა</a:t>
            </a:r>
            <a:r>
              <a:rPr lang="ka-GE" dirty="0" smtClean="0"/>
              <a:t> </a:t>
            </a:r>
            <a:r>
              <a:rPr lang="ka-GE" dirty="0" err="1" smtClean="0"/>
              <a:t>კაპუნიის</a:t>
            </a:r>
            <a:r>
              <a:rPr lang="ka-GE" dirty="0" smtClean="0"/>
              <a:t> მუცლის ღრუში. სამეგრელოში ჩაწერილი ეთნოგრაფიული მასალების მიხედვით, მარტვილში წმინდა ანდრია მოციქულმა შემუსრა მუხასთან აღმართული კერპი კაპუნია და მის ნაცვლად ჯვარი აღმართა, ხოლო მუხის ფიცრებისაგან ეკლესია ააშენა (სტ. მენთეშაშვილი, აჭარის ეთნოგრაფიული მასალები, მოამბე II, 1937).</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609600" y="914400"/>
            <a:ext cx="5867400" cy="4267199"/>
          </a:xfrm>
        </p:spPr>
        <p:txBody>
          <a:bodyPr>
            <a:normAutofit/>
          </a:bodyPr>
          <a:lstStyle/>
          <a:p>
            <a:r>
              <a:rPr lang="ka-GE" dirty="0" smtClean="0"/>
              <a:t>ტოპონიმი </a:t>
            </a:r>
            <a:r>
              <a:rPr lang="ka-GE" dirty="0" err="1" smtClean="0"/>
              <a:t>„კაპანდიბი“</a:t>
            </a:r>
            <a:r>
              <a:rPr lang="ka-GE" dirty="0" smtClean="0"/>
              <a:t> შესაძლოა რელიგიურ რწმენა-წარმოდგენებთან დაკავშირებულ ტოპონიმთა ნუსხაში შეიძლება განვიხილოთ (შდრ.: ტოპონიმები </a:t>
            </a:r>
            <a:r>
              <a:rPr lang="ka-GE" dirty="0" err="1" smtClean="0"/>
              <a:t>ჯოჭო</a:t>
            </a:r>
            <a:r>
              <a:rPr lang="ka-GE" dirty="0" smtClean="0"/>
              <a:t>, ერგე, კიბე).</a:t>
            </a:r>
            <a:endParaRPr lang="en-US" dirty="0" smtClean="0"/>
          </a:p>
          <a:p>
            <a:r>
              <a:rPr lang="ka-GE" dirty="0" smtClean="0"/>
              <a:t>საილუსტრაციოდ მოვიყვანთ ერთ მაგალითს იმის დასასაბუთებლად, რომ ამოსავალი ფუძის მექანიკური დადასტურება არაა საკმარისი ტოპონიმთა ეტიმოლოგიისათვის, თუ არ გავითვალისწინეთ </a:t>
            </a:r>
            <a:r>
              <a:rPr lang="ka-GE" dirty="0" err="1" smtClean="0"/>
              <a:t>გარეენობრივი</a:t>
            </a:r>
            <a:r>
              <a:rPr lang="ka-GE" dirty="0" smtClean="0"/>
              <a:t> ფაქტორები, კერძოდ, ეტიოლოგია – მოტივირება, </a:t>
            </a:r>
            <a:r>
              <a:rPr lang="ka-GE" dirty="0" err="1" smtClean="0"/>
              <a:t>ე.ი</a:t>
            </a:r>
            <a:r>
              <a:rPr lang="ka-GE" dirty="0" smtClean="0"/>
              <a:t>. სახელდების უშუალო მიზეზი.</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457200" y="304800"/>
            <a:ext cx="7315200" cy="6096000"/>
          </a:xfrm>
        </p:spPr>
        <p:txBody>
          <a:bodyPr>
            <a:normAutofit lnSpcReduction="10000"/>
          </a:bodyPr>
          <a:lstStyle/>
          <a:p>
            <a:r>
              <a:rPr lang="ka-GE" dirty="0" err="1" smtClean="0"/>
              <a:t>ჯოჭო</a:t>
            </a:r>
            <a:r>
              <a:rPr lang="ka-GE" dirty="0" smtClean="0"/>
              <a:t> – სოფელია ხელვაჩაურის მუნიციპალიტეტში. ადგილობრივი მცხოვრების მერი მიქელაძის გადმოცემით, რომელიც როსტომ თავდგირიძემ </a:t>
            </a:r>
            <a:r>
              <a:rPr lang="ka-GE" dirty="0" err="1" smtClean="0"/>
              <a:t>გვიამბო.ეს</a:t>
            </a:r>
            <a:r>
              <a:rPr lang="ka-GE" dirty="0" smtClean="0"/>
              <a:t> ადგილი დაბურულია  ტყით. აქვე ჩამოედინება მდინარე, რომელსაც </a:t>
            </a:r>
            <a:r>
              <a:rPr lang="ka-GE" dirty="0" err="1" smtClean="0"/>
              <a:t>ჯოჭოს</a:t>
            </a:r>
            <a:r>
              <a:rPr lang="ka-GE" dirty="0" smtClean="0"/>
              <a:t> წყალი ეწოდება, ხოლო მის შენაერთს, რომელიც ქვემო </a:t>
            </a:r>
            <a:r>
              <a:rPr lang="ka-GE" dirty="0" err="1" smtClean="0"/>
              <a:t>ჯოჭოში</a:t>
            </a:r>
            <a:r>
              <a:rPr lang="ka-GE" dirty="0" smtClean="0"/>
              <a:t> მიედინება – </a:t>
            </a:r>
            <a:r>
              <a:rPr lang="ka-GE" dirty="0" err="1" smtClean="0"/>
              <a:t>წყალგველა</a:t>
            </a:r>
            <a:r>
              <a:rPr lang="ka-GE" dirty="0" smtClean="0"/>
              <a:t>. მდინარის სათავე იწყება ქედის რაიონის მთათა სისტემიდან, რომელსაც მტრედა (ადგილია, ერთი მხრივ ახალშენს ესაზღვრება) ჰქვია. ეს მდინარე ვიწრო ხეობაშია, როცა ადამიანი აქ გაივლიდა (წყლის აორთქლების შედეგად) იმუხტებოდა. თუ ადამიანს ძილში აქვს ერთგვარი შეკრთომა ეს მუხტის შედეგია (ადამიანების ამას </a:t>
            </a:r>
            <a:r>
              <a:rPr lang="ka-GE" dirty="0" err="1" smtClean="0"/>
              <a:t>„გათვალვას“</a:t>
            </a:r>
            <a:r>
              <a:rPr lang="ka-GE" dirty="0" smtClean="0"/>
              <a:t> ეძახიან) და კიდევ სხვანაირად ამბობენ: </a:t>
            </a:r>
            <a:r>
              <a:rPr lang="ka-GE" dirty="0" err="1" smtClean="0"/>
              <a:t>„ჯოჯოები</a:t>
            </a:r>
            <a:r>
              <a:rPr lang="ka-GE" dirty="0" smtClean="0"/>
              <a:t> </a:t>
            </a:r>
            <a:r>
              <a:rPr lang="ka-GE" dirty="0" err="1" smtClean="0"/>
              <a:t>დაესიაო“</a:t>
            </a:r>
            <a:r>
              <a:rPr lang="ka-GE" dirty="0" smtClean="0"/>
              <a:t> და მათ განდევნას შებოლვით, </a:t>
            </a:r>
            <a:r>
              <a:rPr lang="ka-GE" dirty="0" err="1" smtClean="0"/>
              <a:t>ე.წ</a:t>
            </a:r>
            <a:r>
              <a:rPr lang="ka-GE" dirty="0" smtClean="0"/>
              <a:t>. </a:t>
            </a:r>
            <a:r>
              <a:rPr lang="ka-GE" dirty="0" err="1" smtClean="0"/>
              <a:t>„წახრჩოლებით“</a:t>
            </a:r>
            <a:r>
              <a:rPr lang="ka-GE" dirty="0" smtClean="0"/>
              <a:t> ანუ (ფიზიკის კანონებით თუ ვიმსჯელებთ) </a:t>
            </a:r>
            <a:r>
              <a:rPr lang="ka-GE" dirty="0" err="1" smtClean="0"/>
              <a:t>გამტარობით</a:t>
            </a:r>
            <a:r>
              <a:rPr lang="ka-GE" dirty="0" smtClean="0"/>
              <a:t> ცდილობდნენ. ხალხური რწმენა-წარმოდგენების მიხედვით, ადამიანებს, ვინც ამ ხეობის, ამ ადგილის </a:t>
            </a:r>
            <a:r>
              <a:rPr lang="ka-GE" dirty="0" err="1" smtClean="0"/>
              <a:t>„ჯოჭო“</a:t>
            </a:r>
            <a:r>
              <a:rPr lang="ka-GE" dirty="0" smtClean="0"/>
              <a:t>-ს გადალახვისას  </a:t>
            </a:r>
            <a:r>
              <a:rPr lang="ka-GE" dirty="0" err="1" smtClean="0"/>
              <a:t>„თვალს</a:t>
            </a:r>
            <a:r>
              <a:rPr lang="ka-GE" dirty="0" smtClean="0"/>
              <a:t> </a:t>
            </a:r>
            <a:r>
              <a:rPr lang="ka-GE" dirty="0" err="1" smtClean="0"/>
              <a:t>წაიკრავდა“</a:t>
            </a:r>
            <a:r>
              <a:rPr lang="ka-GE" dirty="0" smtClean="0"/>
              <a:t>, ანუ </a:t>
            </a:r>
            <a:r>
              <a:rPr lang="ka-GE" dirty="0" err="1" smtClean="0"/>
              <a:t>გაითვალებოდა</a:t>
            </a:r>
            <a:r>
              <a:rPr lang="ka-GE" dirty="0" smtClean="0"/>
              <a:t>, მოუძებნიდნენ სავალ ბილიკზე არსებულ ყველა ნივთს, მოაგროვებდნენ, შეუჭრიდნენ თმასაც და სპილენძის ან რკინის (ორივე გამტარია) ნიჩაბზე შეაგროვებდნენ, ნაკვერჩხალს დააყრიდნენ და ამ ბოლს </a:t>
            </a:r>
            <a:r>
              <a:rPr lang="ka-GE" dirty="0" err="1" smtClean="0"/>
              <a:t>„წაუხრჩოლებდნენ</a:t>
            </a:r>
            <a:r>
              <a:rPr lang="ka-GE" dirty="0" smtClean="0"/>
              <a:t> </a:t>
            </a:r>
            <a:r>
              <a:rPr lang="ka-GE" dirty="0" err="1" smtClean="0"/>
              <a:t>თვალცემულს“</a:t>
            </a:r>
            <a:r>
              <a:rPr lang="ka-GE" dirty="0" smtClean="0"/>
              <a:t>. პრაქტიკულად ხდებოდა ის, რომ წვის დროს წარმოიქმნებოდა გამტარობა.</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533400" y="762000"/>
            <a:ext cx="6781800" cy="5029200"/>
          </a:xfrm>
        </p:spPr>
        <p:txBody>
          <a:bodyPr>
            <a:normAutofit/>
          </a:bodyPr>
          <a:lstStyle/>
          <a:p>
            <a:pPr marL="0" indent="0">
              <a:buNone/>
            </a:pPr>
            <a:r>
              <a:rPr lang="ka-GE" dirty="0" err="1" smtClean="0"/>
              <a:t>„სპილენძის</a:t>
            </a:r>
            <a:r>
              <a:rPr lang="ka-GE" dirty="0" smtClean="0"/>
              <a:t> ან რკინის ასტამს მიწაზე ფეხებშუა დებდნენ და კვამლის შეხების შემდეგ </a:t>
            </a:r>
            <a:r>
              <a:rPr lang="ka-GE" dirty="0" err="1" smtClean="0"/>
              <a:t>თვალნაცემი</a:t>
            </a:r>
            <a:r>
              <a:rPr lang="ka-GE" dirty="0" smtClean="0"/>
              <a:t> აღარ </a:t>
            </a:r>
            <a:r>
              <a:rPr lang="ka-GE" dirty="0" err="1" smtClean="0"/>
              <a:t>იქნებოდა“</a:t>
            </a:r>
            <a:r>
              <a:rPr lang="ka-GE" dirty="0" smtClean="0"/>
              <a:t>. კვამლი, რომელიც წვის დროს წარმოიქმნებოდა გამტარი ხდებოდა და ჭარბად დამუხტულ ანუ </a:t>
            </a:r>
            <a:r>
              <a:rPr lang="ka-GE" dirty="0" err="1" smtClean="0"/>
              <a:t>ე.წ</a:t>
            </a:r>
            <a:r>
              <a:rPr lang="ka-GE" dirty="0" smtClean="0"/>
              <a:t>. </a:t>
            </a:r>
            <a:r>
              <a:rPr lang="ka-GE" dirty="0" err="1" smtClean="0"/>
              <a:t>„გამოსალოც“</a:t>
            </a:r>
            <a:r>
              <a:rPr lang="ka-GE" dirty="0" smtClean="0"/>
              <a:t> ადამიანს განმუხტავდა, ანეიტრალებდა. </a:t>
            </a:r>
            <a:r>
              <a:rPr lang="ka-GE" dirty="0" err="1" smtClean="0"/>
              <a:t>ჯოჭოში</a:t>
            </a:r>
            <a:r>
              <a:rPr lang="ka-GE" dirty="0" smtClean="0"/>
              <a:t> არის ადგილი, რომელსაც </a:t>
            </a:r>
            <a:r>
              <a:rPr lang="ka-GE" dirty="0" err="1" smtClean="0"/>
              <a:t>ჯოჯოხეთა</a:t>
            </a:r>
            <a:r>
              <a:rPr lang="ka-GE" dirty="0" smtClean="0"/>
              <a:t> ჰქვია. </a:t>
            </a:r>
            <a:r>
              <a:rPr lang="ka-GE" dirty="0" err="1" smtClean="0"/>
              <a:t>ჯოჭო</a:t>
            </a:r>
            <a:r>
              <a:rPr lang="ka-GE" dirty="0" smtClean="0"/>
              <a:t> სწორედ ჯოჯოხეთიდან მიღებული ტოპონიმი ჩანს. </a:t>
            </a:r>
            <a:r>
              <a:rPr lang="ka-GE" dirty="0" err="1" smtClean="0"/>
              <a:t>„ჯოჯოხეთა“</a:t>
            </a:r>
            <a:r>
              <a:rPr lang="ka-GE" dirty="0" smtClean="0"/>
              <a:t> რთული სახელია. ჩვენ განვიხილავთ ამ კომპოზიტის პირველ ნაწილს: </a:t>
            </a:r>
            <a:r>
              <a:rPr lang="ka-GE" dirty="0" err="1" smtClean="0"/>
              <a:t>„ჯოჯო“</a:t>
            </a:r>
            <a:r>
              <a:rPr lang="ka-GE" dirty="0" smtClean="0"/>
              <a:t>-ს, სადაც სახეზე გვაქვს მჟღერი ხშულების დისტანციური, პროგრესული დისიმილაცია (1,202-206). ჯოჯო – </a:t>
            </a:r>
            <a:r>
              <a:rPr lang="ka-GE" dirty="0" err="1" smtClean="0"/>
              <a:t>ჯოჭო</a:t>
            </a:r>
            <a:r>
              <a:rPr lang="ka-GE" dirty="0" smtClean="0"/>
              <a:t>. </a:t>
            </a:r>
            <a:r>
              <a:rPr lang="ka-GE" dirty="0" err="1" smtClean="0"/>
              <a:t>ჯოჯოხეთა</a:t>
            </a:r>
            <a:r>
              <a:rPr lang="ka-GE" dirty="0" smtClean="0"/>
              <a:t> აჭარის წყალზე გზის სახელწოდებაცაა. როგორც ადგილობრივები ამბობენ ვიწრო ხეობაა, დაბურული ტყით და თუ კაცი ცოცხლად გადაივლიდა კარგი იყო, თუ არა და ჯოჯოხეთის კლდოვან მასას და მდინარეს შეხვდებოდა. </a:t>
            </a:r>
            <a:endParaRPr lang="en-US" dirty="0"/>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457200" y="152400"/>
            <a:ext cx="6400800" cy="5943600"/>
          </a:xfrm>
        </p:spPr>
        <p:txBody>
          <a:bodyPr>
            <a:normAutofit/>
          </a:bodyPr>
          <a:lstStyle/>
          <a:p>
            <a:endParaRPr lang="en-US" dirty="0" smtClean="0"/>
          </a:p>
          <a:p>
            <a:pPr marL="0" indent="0">
              <a:buNone/>
            </a:pPr>
            <a:r>
              <a:rPr lang="ka-GE" dirty="0"/>
              <a:t>ეს ტოპონიმი ხალხურ რწმენა-წარმოდგენასთან დაკავშირებულ გეოგრაფიულ სახელთან ნუსხაში შეიძლება განვიხილოთ. ჩვენი ვარაუდით, სინამდვილეში ტოპონიმი ჯოჭო – „ჯოჯოებით“ მოცული ხეობა კი არ არის, არამედ გაუვალი, ძნელადგასავლელი ადგილია (დაბურული, დაბრკოლებაგადასალახავი).</a:t>
            </a:r>
            <a:endParaRPr lang="en-US" dirty="0"/>
          </a:p>
          <a:p>
            <a:pPr marL="0" indent="0">
              <a:buNone/>
            </a:pPr>
            <a:r>
              <a:rPr lang="ka-GE" dirty="0" smtClean="0"/>
              <a:t>საილუსტრაციოდ მოვიყვანთ კიდევ ერთ მაგალითს იმის დასასაბუთებლად, რომ ამოსავალი ფუძის მექანიკური დადასტურება არაა საკმარისი ტოპონიმთა ეტიმოლოგიისათვის, თუ არ გავითვალისწინეთ გარეენობრივი ფაქტორები, კერძოდ, ეტიოლოგია – მოტივირება, ე.ი. სახელდების უშუალო მიზეზი.</a:t>
            </a:r>
            <a:endParaRPr lang="en-US" dirty="0" smtClean="0"/>
          </a:p>
          <a:p>
            <a:pPr marL="0" indent="0">
              <a:buNone/>
            </a:pPr>
            <a:r>
              <a:rPr lang="ka-GE" dirty="0"/>
              <a:t>ხელვაჩაური – დაბაა (ხლვაჩაურის მუნიციპალიტეტში). 1934 წლამდე სოფელი ხელვაჩაური კაპანდიბის სასოფლო საბჭოში შედიოდა, ხელვაჩაური – დაბლობი, გაშლილი, ვაკე ადგილია. ძველად აქ კარგი სახნავი-სათიბი იყო. ადგილობრივი მკვიდრის, როსტომ თავდგირიძის ინფორმაციით.</a:t>
            </a:r>
            <a:endParaRPr lang="en-US" dirty="0" smtClean="0"/>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14335" y="304800"/>
            <a:ext cx="7467600" cy="6096000"/>
          </a:xfrm>
        </p:spPr>
        <p:txBody>
          <a:bodyPr>
            <a:normAutofit lnSpcReduction="10000"/>
          </a:bodyPr>
          <a:lstStyle/>
          <a:p>
            <a:r>
              <a:rPr lang="ka-GE" dirty="0" smtClean="0"/>
              <a:t>ადრე ამ ტერიტორიებს ამუშავებდნენ შავშეთიდან ჩამოსული მთიბავები. როცა მათ ვინმე შეეკითხებოდა სად იყავითო?  </a:t>
            </a:r>
            <a:r>
              <a:rPr lang="ka-GE" dirty="0" err="1" smtClean="0"/>
              <a:t>შავშელი</a:t>
            </a:r>
            <a:r>
              <a:rPr lang="ka-GE" dirty="0" smtClean="0"/>
              <a:t> მთიბავები ასე პასუხობდნენ: </a:t>
            </a:r>
            <a:r>
              <a:rPr lang="ka-GE" dirty="0" err="1" smtClean="0"/>
              <a:t>„ხალვა</a:t>
            </a:r>
            <a:r>
              <a:rPr lang="ka-GE" dirty="0" smtClean="0"/>
              <a:t> </a:t>
            </a:r>
            <a:r>
              <a:rPr lang="ka-GE" dirty="0" err="1" smtClean="0"/>
              <a:t>ქიფიჩაურში“</a:t>
            </a:r>
            <a:r>
              <a:rPr lang="ka-GE" dirty="0" smtClean="0"/>
              <a:t>-ო, </a:t>
            </a:r>
            <a:r>
              <a:rPr lang="ka-GE" dirty="0" err="1" smtClean="0"/>
              <a:t>ე.ი</a:t>
            </a:r>
            <a:r>
              <a:rPr lang="ka-GE" dirty="0" smtClean="0"/>
              <a:t>. ისეთ ბალახიან ადგილას (მხოლოდ აქ და არა მეზობელ სოფელში, მაგალითად, იქვე </a:t>
            </a:r>
            <a:r>
              <a:rPr lang="ka-GE" dirty="0" err="1" smtClean="0"/>
              <a:t>მახვილაურში</a:t>
            </a:r>
            <a:r>
              <a:rPr lang="ka-GE" dirty="0" smtClean="0"/>
              <a:t>, რომელიც ნესტიანი ადგილია – </a:t>
            </a:r>
            <a:r>
              <a:rPr lang="ka-GE" dirty="0" err="1" smtClean="0"/>
              <a:t>ნ.ა</a:t>
            </a:r>
            <a:r>
              <a:rPr lang="ka-GE" dirty="0" smtClean="0"/>
              <a:t>.), სადაც განსაკუთრებულად კარგად გამომშრალი, კარგი ხარისხის ბალახი იყო და ისე </a:t>
            </a:r>
            <a:r>
              <a:rPr lang="ka-GE" dirty="0" err="1" smtClean="0"/>
              <a:t>იფშნებოდა</a:t>
            </a:r>
            <a:r>
              <a:rPr lang="ka-GE" dirty="0" smtClean="0"/>
              <a:t>, როგორც ხალვა, მშრალი, ფხვიერი ხალვასავით ადგილია და თივაც ხალვასავითაა. ადგილობრივი მკვიდრნი და (არა მარტო!) დარწმუნებულები არიან, რომ ეს არის ხალვასავით </a:t>
            </a:r>
            <a:r>
              <a:rPr lang="ka-GE" dirty="0" err="1" smtClean="0"/>
              <a:t>ფშვნადი</a:t>
            </a:r>
            <a:r>
              <a:rPr lang="ka-GE" dirty="0" smtClean="0"/>
              <a:t>, </a:t>
            </a:r>
            <a:r>
              <a:rPr lang="ka-GE" dirty="0" err="1" smtClean="0"/>
              <a:t>ფხვნადი</a:t>
            </a:r>
            <a:r>
              <a:rPr lang="ka-GE" dirty="0" smtClean="0"/>
              <a:t>, ფხვიერი ადგილის სახელწოდებაა და აქედან წარმოდგება ტოპონიმ ხელვაჩაურის ეტიმოლოგიაც, თუმცა უნდა გავაწბილოთ ამ აზრის მომხრენი და ჩვენი მხრივ წარმოვადგინოთ ამ ტოპონიმის ანალიზი. ჩვენი ვარაუდით, ამ ტოპონიმმა განვითარების ასეთი გზა გამოიარა: ხელ(ღ)ვაჩაური→ხელვაჩაური ხელვაჩაური „ურ“–მაწარმოებლით გაფორმებული ტოპონიმია. მისი ფუძე კომპოზიტური </a:t>
            </a:r>
            <a:r>
              <a:rPr lang="ka-GE" dirty="0" err="1" smtClean="0"/>
              <a:t>წარმოებისად</a:t>
            </a:r>
            <a:r>
              <a:rPr lang="ka-GE" dirty="0" smtClean="0"/>
              <a:t> მიგვაჩნია. პირველი ნაწილი ხელ-ხელ (-აშ|იშ,-ბს. – იშ, ლშხ.), ხელ ბქ. </a:t>
            </a:r>
            <a:r>
              <a:rPr lang="ka-GE" dirty="0" err="1" smtClean="0"/>
              <a:t>ლნტ</a:t>
            </a:r>
            <a:r>
              <a:rPr lang="ka-GE" dirty="0" smtClean="0"/>
              <a:t> -ხრიალი, ღრიალი, გაბმული ხმაური (წვიმისა... ან რამის), ხარხარი. ხელ-ბელ ბქ. </a:t>
            </a:r>
            <a:r>
              <a:rPr lang="ka-GE" dirty="0" err="1" smtClean="0"/>
              <a:t>ლნტ</a:t>
            </a:r>
            <a:r>
              <a:rPr lang="ka-GE" dirty="0" smtClean="0"/>
              <a:t>. 1.დიდი ხმაური. ხელ-ბელ ადგანოლ (ბზ.) ხმაური დაწყებულა. 2. შეხლა-შემოხლა –ხუა ხელ-ბელ ეხფასთან (ბევრი შეხლა-შემოხლა მოხდა) (ქალდანი, თოფურია, 2000:879). ასეა განმარტებული სვანურ ლექსიკონში. </a:t>
            </a:r>
            <a:endParaRPr lang="en-US" dirty="0"/>
          </a:p>
        </p:txBody>
      </p:sp>
    </p:spTree>
  </p:cSld>
  <p:clrMapOvr>
    <a:masterClrMapping/>
  </p:clrMapOvr>
  <p:transition>
    <p:spli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457200" y="381000"/>
            <a:ext cx="6781800" cy="6248400"/>
          </a:xfrm>
        </p:spPr>
        <p:txBody>
          <a:bodyPr>
            <a:normAutofit/>
          </a:bodyPr>
          <a:lstStyle/>
          <a:p>
            <a:r>
              <a:rPr lang="ka-GE" dirty="0" smtClean="0"/>
              <a:t>ტოპონიმი ადამიანის განუყრელი თანამგზავრია. მისი პრაქტიკული ცოდნის მნიშვნელობა განსაკუთრებით საგრძნობია დღეს – წიგნის, რადიოს და ტელევიზიის ეპოქაში.</a:t>
            </a:r>
            <a:endParaRPr lang="en-US" dirty="0" smtClean="0"/>
          </a:p>
          <a:p>
            <a:r>
              <a:rPr lang="ka-GE" dirty="0" smtClean="0"/>
              <a:t>ტოპონიმები წარმოშობილია უშუალოდ ადამიანთა ურთიერთობის პროცესში და როგორც მეცნიერები ფიქრობენ, სახელი ამა თუ იმ გეოგრაფიულ ადგილს სტიქიურად, პირველად მიღებული შთაბეჭდილებების მიხედვით შერქმევია.</a:t>
            </a:r>
            <a:endParaRPr lang="en-US" dirty="0" smtClean="0"/>
          </a:p>
          <a:p>
            <a:r>
              <a:rPr lang="ka-GE" dirty="0" smtClean="0"/>
              <a:t>ტოპონიმიის მონაცემებით, რა თქმა უნდა, სარგებლობს ისტორიაც, გეოგრაფიაც, ლინგვისტიკაც, ეთნოგრაფიაც, ფოლკლორისტიკაც, მაგრამ პირველ რიგში მას მაინც  საქმე აქვს ენასთან. ტოპონიმიკა ენის ძირითად ერთეულს, სიტყვას იკვლევს. იგი ლინგვისტური მეცნიერებაა, რომელსაც განვითარების საკუთარი სპეციფიკური კანონები აქვს.</a:t>
            </a:r>
            <a:endParaRPr lang="en-US" dirty="0" smtClean="0"/>
          </a:p>
          <a:p>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par>
                                <p:cTn id="9" presetID="17" presetClass="entr" presetSubtype="10"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strVal val="#ppt_h"/>
                                          </p:val>
                                        </p:tav>
                                        <p:tav tm="100000">
                                          <p:val>
                                            <p:strVal val="#ppt_h"/>
                                          </p:val>
                                        </p:tav>
                                      </p:tavLst>
                                    </p:anim>
                                  </p:childTnLst>
                                </p:cTn>
                              </p:par>
                              <p:par>
                                <p:cTn id="13" presetID="17"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0" y="381000"/>
            <a:ext cx="7010400" cy="5334000"/>
          </a:xfrm>
        </p:spPr>
        <p:txBody>
          <a:bodyPr>
            <a:normAutofit/>
          </a:bodyPr>
          <a:lstStyle/>
          <a:p>
            <a:pPr>
              <a:buNone/>
            </a:pPr>
            <a:r>
              <a:rPr lang="en-US" dirty="0" smtClean="0"/>
              <a:t>   </a:t>
            </a:r>
            <a:r>
              <a:rPr lang="ka-GE" dirty="0" smtClean="0"/>
              <a:t> კომპოზიტის მეორ ნაწილი </a:t>
            </a:r>
            <a:r>
              <a:rPr lang="ka-GE" dirty="0" err="1" smtClean="0"/>
              <a:t>„ღვაჩა“</a:t>
            </a:r>
            <a:r>
              <a:rPr lang="ka-GE" dirty="0" smtClean="0"/>
              <a:t> –</a:t>
            </a:r>
            <a:r>
              <a:rPr lang="ka-GE" dirty="0" err="1" smtClean="0"/>
              <a:t>ღვა</a:t>
            </a:r>
            <a:r>
              <a:rPr lang="ka-GE" dirty="0" smtClean="0"/>
              <a:t>[ბა]</a:t>
            </a:r>
            <a:r>
              <a:rPr lang="ka-GE" dirty="0" err="1" smtClean="0"/>
              <a:t>ჩადან</a:t>
            </a:r>
            <a:r>
              <a:rPr lang="ka-GE" dirty="0" smtClean="0"/>
              <a:t> უნდა მომდინარეობდეს და  ნიშნავს </a:t>
            </a:r>
            <a:r>
              <a:rPr lang="ka-GE" dirty="0" err="1" smtClean="0"/>
              <a:t>ღაწვგასივებას</a:t>
            </a:r>
            <a:r>
              <a:rPr lang="ka-GE" dirty="0" smtClean="0"/>
              <a:t>, ანუ </a:t>
            </a:r>
            <a:r>
              <a:rPr lang="ka-GE" dirty="0" err="1" smtClean="0"/>
              <a:t>ღაწვბურჯას</a:t>
            </a:r>
            <a:r>
              <a:rPr lang="ka-GE" dirty="0" smtClean="0"/>
              <a:t>. ქათამსაც ეძახიან </a:t>
            </a:r>
            <a:r>
              <a:rPr lang="ka-GE" dirty="0" err="1" smtClean="0"/>
              <a:t>ღაწვბურჯას</a:t>
            </a:r>
            <a:r>
              <a:rPr lang="ka-GE" dirty="0" smtClean="0"/>
              <a:t>, რომელსაც ორივე მხარეს ბუმბული აქვს ამოსული. </a:t>
            </a:r>
            <a:r>
              <a:rPr lang="ka-GE" dirty="0" err="1" smtClean="0"/>
              <a:t>ღვაჩა-ღვაბაჩა</a:t>
            </a:r>
            <a:r>
              <a:rPr lang="ka-GE" dirty="0" smtClean="0"/>
              <a:t> ყბაყურას აღნიშნავს. ყბაყურა დაავადებაა, იგი ქარის ბერვის [</a:t>
            </a:r>
            <a:r>
              <a:rPr lang="ka-GE" dirty="0" err="1" smtClean="0"/>
              <a:t>ობარ</a:t>
            </a:r>
            <a:r>
              <a:rPr lang="ka-GE" dirty="0" smtClean="0"/>
              <a:t>-უ-ქროლა] გამო შეიძლება შეგეყაროს (</a:t>
            </a:r>
            <a:r>
              <a:rPr lang="ka-GE" dirty="0" err="1" smtClean="0"/>
              <a:t>ე.ი</a:t>
            </a:r>
            <a:r>
              <a:rPr lang="ka-GE" dirty="0" smtClean="0"/>
              <a:t>. გაცივდე). რაც შეეხება ამ სიტყვის </a:t>
            </a:r>
            <a:r>
              <a:rPr lang="ka-GE" dirty="0" err="1" smtClean="0"/>
              <a:t>„ღვაჩა“</a:t>
            </a:r>
            <a:r>
              <a:rPr lang="ka-GE" dirty="0" smtClean="0"/>
              <a:t>-ს ეტიოლოგიას იგი </a:t>
            </a:r>
            <a:r>
              <a:rPr lang="ka-GE" dirty="0" err="1" smtClean="0"/>
              <a:t>ქარისსაქროლია</a:t>
            </a:r>
            <a:r>
              <a:rPr lang="ka-GE" dirty="0" smtClean="0"/>
              <a:t> </a:t>
            </a:r>
            <a:r>
              <a:rPr lang="ka-GE" dirty="0" err="1" smtClean="0"/>
              <a:t>ე.ი</a:t>
            </a:r>
            <a:r>
              <a:rPr lang="ka-GE" dirty="0" smtClean="0"/>
              <a:t>. მიზეზი დაავადებისა შეიძლება იყოს ქარი, ქარიანი ადგილი, ისევე როგორც </a:t>
            </a:r>
            <a:r>
              <a:rPr lang="ka-GE" dirty="0" err="1" smtClean="0"/>
              <a:t>„ხელვაჩაურში“</a:t>
            </a:r>
            <a:r>
              <a:rPr lang="ka-GE" dirty="0" smtClean="0"/>
              <a:t> ბალახი კი არ არის თავისთავად მშრალი, არამედ იქ ქარიანი ადგილია და ქარი კარგად აშრობდა, ახმობდა იქ მდებარე სახნავ-სათესებს და მერე გამომშრალი ბალახი ადვილად </a:t>
            </a:r>
            <a:r>
              <a:rPr lang="ka-GE" dirty="0" err="1" smtClean="0"/>
              <a:t>იფშნებოდა</a:t>
            </a:r>
            <a:r>
              <a:rPr lang="ka-GE" dirty="0" smtClean="0"/>
              <a:t>, ფქვილივით </a:t>
            </a:r>
            <a:r>
              <a:rPr lang="ka-GE" dirty="0" err="1" smtClean="0"/>
              <a:t>იფქვეოდა</a:t>
            </a:r>
            <a:r>
              <a:rPr lang="ka-GE" dirty="0" smtClean="0"/>
              <a:t> (განსხვავებით იქვე, მეზობლად მდებარე სოფელ </a:t>
            </a:r>
            <a:r>
              <a:rPr lang="ka-GE" dirty="0" err="1" smtClean="0"/>
              <a:t>მახვილაურისაგან</a:t>
            </a:r>
            <a:r>
              <a:rPr lang="ka-GE" dirty="0" smtClean="0"/>
              <a:t>, რომელიც ერთგვარად დაგმანულია და ნესტიანი ადგილია – </a:t>
            </a:r>
            <a:r>
              <a:rPr lang="ka-GE" dirty="0" err="1" smtClean="0"/>
              <a:t>ნ.ა</a:t>
            </a:r>
            <a:r>
              <a:rPr lang="ka-GE" dirty="0" smtClean="0"/>
              <a:t>.).</a:t>
            </a:r>
            <a:endParaRPr lang="en-US" dirty="0"/>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228600" y="304800"/>
            <a:ext cx="7467600" cy="5943600"/>
          </a:xfrm>
        </p:spPr>
        <p:txBody>
          <a:bodyPr>
            <a:normAutofit/>
          </a:bodyPr>
          <a:lstStyle/>
          <a:p>
            <a:endParaRPr lang="en-US" dirty="0" smtClean="0"/>
          </a:p>
          <a:p>
            <a:r>
              <a:rPr lang="ka-GE" dirty="0" smtClean="0"/>
              <a:t>გასული საუკუნის 40-იან წლებში მთავრობამ ხელვაჩაურში მდინარე ჭოროხიდან 60 მეტრის დაშორებით ქარსაფარი ზოლიც კი შექმნა, წიწვოვანი ტყე გააშენა.  აჭარაში გვხვდება ქართან დაკავშირებული ტოპონიმები. ასე მაგალითად ჩაქვში: </a:t>
            </a:r>
            <a:r>
              <a:rPr lang="ka-GE" dirty="0" err="1" smtClean="0"/>
              <a:t>„ქარისსაქროლი“</a:t>
            </a:r>
            <a:r>
              <a:rPr lang="ka-GE" dirty="0" smtClean="0"/>
              <a:t>, </a:t>
            </a:r>
            <a:r>
              <a:rPr lang="ka-GE" dirty="0" err="1" smtClean="0"/>
              <a:t>„ქარისსაქროლიბოლო“</a:t>
            </a:r>
            <a:r>
              <a:rPr lang="ka-GE" dirty="0" smtClean="0"/>
              <a:t>, თუმცა, ხშირია შემთხვევა, როცა საქმე გვაქვს </a:t>
            </a:r>
            <a:r>
              <a:rPr lang="ka-GE" dirty="0" err="1" smtClean="0"/>
              <a:t>ე.წ</a:t>
            </a:r>
            <a:r>
              <a:rPr lang="ka-GE" dirty="0" smtClean="0"/>
              <a:t>. თარგმნილ ტოპონიმებთან, როცა გვაქვს ერთი ენობრივი კუთვნილების სუბსტრატული ტოპონიმები (მაგ.: ზანიზმები და </a:t>
            </a:r>
            <a:r>
              <a:rPr lang="ka-GE" dirty="0" err="1" smtClean="0"/>
              <a:t>სვანიზმები</a:t>
            </a:r>
            <a:r>
              <a:rPr lang="ka-GE" dirty="0" smtClean="0"/>
              <a:t>), მაგრამ იქვე მისი შესატყვისი ქართულენოვანი ტოპონიმებიც (მაგალითად, </a:t>
            </a:r>
            <a:r>
              <a:rPr lang="ka-GE" dirty="0" err="1" smtClean="0"/>
              <a:t>ქარისსაქროლი</a:t>
            </a:r>
            <a:r>
              <a:rPr lang="ka-GE" dirty="0" smtClean="0"/>
              <a:t>–ჩაქვში და </a:t>
            </a:r>
            <a:r>
              <a:rPr lang="ka-GE" dirty="0" err="1" smtClean="0"/>
              <a:t>ღვაჩა</a:t>
            </a:r>
            <a:r>
              <a:rPr lang="ka-GE" dirty="0" smtClean="0"/>
              <a:t> – შუახევის რაიონში, ხელვაჩაური – ხელვაჩაურის მუნიციპალიტეტში). ხელვაჩაური ქარიანი ადგილია, ადგილი, სადაც გამუდმებით ქრის ქარი( ერთგვარი შეხლა-შემოხლით). ტოპონიმი ხელვაჩაური, ჩვენი დაკვირვებით, ადგილის გეოგრაფიული მდებარეობის აღმნიშვნელ სახელთა სიაში უნდა განვიხილოთ.</a:t>
            </a:r>
            <a:endParaRPr lang="en-US" dirty="0" smtClean="0"/>
          </a:p>
          <a:p>
            <a:r>
              <a:rPr lang="ka-GE" dirty="0" smtClean="0"/>
              <a:t> </a:t>
            </a:r>
            <a:endParaRPr lang="en-US" dirty="0" smtClean="0"/>
          </a:p>
          <a:p>
            <a:pPr>
              <a:buNone/>
            </a:pPr>
            <a:endParaRPr lang="en-US" dirty="0" smtClean="0"/>
          </a:p>
          <a:p>
            <a:endParaRPr lang="en-US" dirty="0"/>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strVal val="#ppt_h"/>
                                          </p:val>
                                        </p:tav>
                                        <p:tav tm="100000">
                                          <p:val>
                                            <p:strVal val="#ppt_h"/>
                                          </p:val>
                                        </p:tav>
                                      </p:tavLst>
                                    </p:anim>
                                  </p:childTnLst>
                                </p:cTn>
                              </p:par>
                              <p:par>
                                <p:cTn id="9" presetID="17" presetClass="entr" presetSubtype="1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228600" y="838200"/>
            <a:ext cx="6781800" cy="4267200"/>
          </a:xfrm>
        </p:spPr>
        <p:txBody>
          <a:bodyPr>
            <a:normAutofit/>
          </a:bodyPr>
          <a:lstStyle/>
          <a:p>
            <a:r>
              <a:rPr lang="ka-GE" dirty="0" err="1" smtClean="0"/>
              <a:t>ტოპონიმისტისათვის</a:t>
            </a:r>
            <a:r>
              <a:rPr lang="ka-GE" dirty="0" smtClean="0"/>
              <a:t> უპირველესი ამოცანაა ტოპონიმის ამოსავალი ფუძისა და მისი ლექსიკური მნიშვნელობის დადგენა, მაგრამ ხშირ შემთხვევაში ესეც  კი არ გვაძლევს ამომწურავ პასუხს კითხვაზე, თუ რატომ დაერქვა ეს სახელი, რადგან ტოპონიმის წარმოქმნაში მონაწილეობენ ექსტრალინგვისტური, ხშირად შემთხვევით ფაქტებიც კი. ამასთან </a:t>
            </a:r>
            <a:r>
              <a:rPr lang="ka-GE" dirty="0" err="1" smtClean="0"/>
              <a:t>ტოპონიმისტისათვის</a:t>
            </a:r>
            <a:r>
              <a:rPr lang="ka-GE" dirty="0" smtClean="0"/>
              <a:t> მთავარია არა ეტიმოლოგია, არამედ ეტიოლოგია, არა მექანიკური დადასტურება ამა თუ იმ ამოსავალი ფუძისა, არამედ სახელდების უშუალო მიზეზის გახსნა ანუ ეტიოლოგია-მოტივირება.  ამოსავალი ფუძის მექანიკური დადასტურება არაა საკმარისი ტოპონიმთა ეტიმოლოგიისათვის, თუ არ გავითვალისწინებთ </a:t>
            </a:r>
            <a:r>
              <a:rPr lang="ka-GE" dirty="0" err="1" smtClean="0"/>
              <a:t>გარეენობრივი</a:t>
            </a:r>
            <a:r>
              <a:rPr lang="ka-GE" dirty="0" smtClean="0"/>
              <a:t> ფაქტორები. </a:t>
            </a:r>
            <a:endParaRPr lang="en-US" dirty="0" smtClean="0"/>
          </a:p>
          <a:p>
            <a:pPr marL="0" indent="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xit" presetSubtype="16" fill="hold" nodeType="clickEffect">
                                  <p:stCondLst>
                                    <p:cond delay="0"/>
                                  </p:stCondLst>
                                  <p:childTnLst>
                                    <p:animEffect transition="out" filter="diamond(in)">
                                      <p:cBhvr>
                                        <p:cTn id="6" dur="2000"/>
                                        <p:tgtEl>
                                          <p:spTgt spid="3">
                                            <p:txEl>
                                              <p:pRg st="0" end="0"/>
                                            </p:txEl>
                                          </p:spTgt>
                                        </p:tgtEl>
                                      </p:cBhvr>
                                    </p:animEffect>
                                    <p:set>
                                      <p:cBhvr>
                                        <p:cTn id="7"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1143000" y="1219200"/>
            <a:ext cx="5791200" cy="3352799"/>
          </a:xfrm>
        </p:spPr>
        <p:txBody>
          <a:bodyPr/>
          <a:lstStyle/>
          <a:p>
            <a:pPr marL="0" indent="0">
              <a:buNone/>
            </a:pPr>
            <a:endParaRPr lang="ka-GE" dirty="0" smtClean="0"/>
          </a:p>
          <a:p>
            <a:pPr marL="0" indent="0">
              <a:buNone/>
            </a:pPr>
            <a:r>
              <a:rPr lang="ka-GE" dirty="0" smtClean="0"/>
              <a:t>     </a:t>
            </a:r>
            <a:endParaRPr lang="en-US" dirty="0" smtClean="0"/>
          </a:p>
          <a:p>
            <a:pPr marL="0" indent="0">
              <a:buNone/>
            </a:pPr>
            <a:endParaRPr lang="en-US" dirty="0"/>
          </a:p>
          <a:p>
            <a:pPr marL="0" indent="0">
              <a:buNone/>
            </a:pPr>
            <a:endParaRPr lang="en-US" dirty="0" smtClean="0"/>
          </a:p>
          <a:p>
            <a:pPr marL="0" indent="0" algn="ctr">
              <a:buNone/>
            </a:pPr>
            <a:r>
              <a:rPr lang="ka-GE" sz="4000" dirty="0" smtClean="0"/>
              <a:t> </a:t>
            </a:r>
            <a:r>
              <a:rPr lang="ka-GE" sz="4000" b="1" dirty="0" smtClean="0"/>
              <a:t>გმადლობთ                         ყურადღებისათვის</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xit" presetSubtype="0" accel="100000" fill="hold" grpId="0"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strVal val="ppt_w+.3"/>
                                          </p:val>
                                        </p:tav>
                                      </p:tavLst>
                                    </p:anim>
                                    <p:anim calcmode="lin" valueType="num">
                                      <p:cBhvr>
                                        <p:cTn id="7" dur="1000"/>
                                        <p:tgtEl>
                                          <p:spTgt spid="3">
                                            <p:txEl>
                                              <p:pRg st="1" end="1"/>
                                            </p:txEl>
                                          </p:spTgt>
                                        </p:tgtEl>
                                        <p:attrNameLst>
                                          <p:attrName>ppt_h</p:attrName>
                                        </p:attrNameLst>
                                      </p:cBhvr>
                                      <p:tavLst>
                                        <p:tav tm="0">
                                          <p:val>
                                            <p:strVal val="ppt_h"/>
                                          </p:val>
                                        </p:tav>
                                        <p:tav tm="100000">
                                          <p:val>
                                            <p:strVal val="ppt_h"/>
                                          </p:val>
                                        </p:tav>
                                      </p:tavLst>
                                    </p:anim>
                                    <p:animEffect transition="out" filter="fade">
                                      <p:cBhvr>
                                        <p:cTn id="8" dur="1000"/>
                                        <p:tgtEl>
                                          <p:spTgt spid="3">
                                            <p:txEl>
                                              <p:pRg st="1" end="1"/>
                                            </p:txEl>
                                          </p:spTgt>
                                        </p:tgtEl>
                                      </p:cBhvr>
                                    </p:animEffect>
                                    <p:set>
                                      <p:cBhvr>
                                        <p:cTn id="9"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50" presetClass="exit" presetSubtype="0" accel="100000" fill="hold" grpId="0" nodeType="clickEffect">
                                  <p:stCondLst>
                                    <p:cond delay="0"/>
                                  </p:stCondLst>
                                  <p:childTnLst>
                                    <p:anim calcmode="lin" valueType="num">
                                      <p:cBhvr>
                                        <p:cTn id="13" dur="1000"/>
                                        <p:tgtEl>
                                          <p:spTgt spid="3">
                                            <p:txEl>
                                              <p:pRg st="4" end="4"/>
                                            </p:txEl>
                                          </p:spTgt>
                                        </p:tgtEl>
                                        <p:attrNameLst>
                                          <p:attrName>ppt_w</p:attrName>
                                        </p:attrNameLst>
                                      </p:cBhvr>
                                      <p:tavLst>
                                        <p:tav tm="0">
                                          <p:val>
                                            <p:strVal val="ppt_w"/>
                                          </p:val>
                                        </p:tav>
                                        <p:tav tm="100000">
                                          <p:val>
                                            <p:strVal val="ppt_w+.3"/>
                                          </p:val>
                                        </p:tav>
                                      </p:tavLst>
                                    </p:anim>
                                    <p:anim calcmode="lin" valueType="num">
                                      <p:cBhvr>
                                        <p:cTn id="14" dur="1000"/>
                                        <p:tgtEl>
                                          <p:spTgt spid="3">
                                            <p:txEl>
                                              <p:pRg st="4" end="4"/>
                                            </p:txEl>
                                          </p:spTgt>
                                        </p:tgtEl>
                                        <p:attrNameLst>
                                          <p:attrName>ppt_h</p:attrName>
                                        </p:attrNameLst>
                                      </p:cBhvr>
                                      <p:tavLst>
                                        <p:tav tm="0">
                                          <p:val>
                                            <p:strVal val="ppt_h"/>
                                          </p:val>
                                        </p:tav>
                                        <p:tav tm="100000">
                                          <p:val>
                                            <p:strVal val="ppt_h"/>
                                          </p:val>
                                        </p:tav>
                                      </p:tavLst>
                                    </p:anim>
                                    <p:animEffect transition="out" filter="fade">
                                      <p:cBhvr>
                                        <p:cTn id="15" dur="1000"/>
                                        <p:tgtEl>
                                          <p:spTgt spid="3">
                                            <p:txEl>
                                              <p:pRg st="4" end="4"/>
                                            </p:txEl>
                                          </p:spTgt>
                                        </p:tgtEl>
                                      </p:cBhvr>
                                    </p:animEffect>
                                    <p:set>
                                      <p:cBhvr>
                                        <p:cTn id="16"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381000" y="228600"/>
            <a:ext cx="6781800" cy="6477000"/>
          </a:xfrm>
        </p:spPr>
        <p:txBody>
          <a:bodyPr>
            <a:normAutofit fontScale="25000" lnSpcReduction="20000"/>
          </a:bodyPr>
          <a:lstStyle/>
          <a:p>
            <a:r>
              <a:rPr lang="ka-GE" sz="7200" dirty="0" smtClean="0"/>
              <a:t>ტოპონიმები, ჰიდრონიმები, ეთნონიმები ათეული საუკუნის განმავლობაში უცვლელად ემსახურება ერთ ენაზე მოლაპარაკე ხალხს. დიდ </a:t>
            </a:r>
            <a:r>
              <a:rPr lang="ka-GE" sz="7200" dirty="0" err="1" smtClean="0"/>
              <a:t>საგეოგრაფიო</a:t>
            </a:r>
            <a:r>
              <a:rPr lang="ka-GE" sz="7200" dirty="0" smtClean="0"/>
              <a:t> ერთეულთა სახელწოდებების გამძლეობა ბუნებრივია, მაგრამ ნაკლებ გამძლეა </a:t>
            </a:r>
            <a:r>
              <a:rPr lang="ka-GE" sz="7200" dirty="0" err="1" smtClean="0"/>
              <a:t>მიკროტოპონიმია</a:t>
            </a:r>
            <a:r>
              <a:rPr lang="ka-GE" sz="7200" dirty="0" smtClean="0"/>
              <a:t>. აქ მნიშვნელოვან ცვლილებას ვხედავთ, ცვლილება განსაკუთრებით იმ ტერიტორიაზეა ძლიერი, სადაც ისტორიულად განსხვავებულ ენაზე მოლაპარაკე ტომებს უცხოვრიათ.</a:t>
            </a:r>
            <a:endParaRPr lang="en-US" sz="7200" dirty="0" smtClean="0"/>
          </a:p>
          <a:p>
            <a:r>
              <a:rPr lang="ka-GE" sz="7200" dirty="0" smtClean="0"/>
              <a:t>ტოპონიმიას </a:t>
            </a:r>
            <a:r>
              <a:rPr lang="ka-GE" sz="7200" dirty="0" err="1" smtClean="0"/>
              <a:t>„დედამიწის</a:t>
            </a:r>
            <a:r>
              <a:rPr lang="ka-GE" sz="7200" dirty="0" smtClean="0"/>
              <a:t> </a:t>
            </a:r>
            <a:r>
              <a:rPr lang="ka-GE" sz="7200" dirty="0" err="1" smtClean="0"/>
              <a:t>ენას“</a:t>
            </a:r>
            <a:r>
              <a:rPr lang="ka-GE" sz="7200" dirty="0" smtClean="0"/>
              <a:t> ეწოდებენ, რადგანაც </a:t>
            </a:r>
            <a:r>
              <a:rPr lang="ka-GE" sz="7200" dirty="0" err="1" smtClean="0"/>
              <a:t>„ამეტყველების“</a:t>
            </a:r>
            <a:r>
              <a:rPr lang="ka-GE" sz="7200" dirty="0" smtClean="0"/>
              <a:t> შემთხვევაში შეუძლია გვაზიაროს მრავალ საიდუმლოს, რომელიც მასშია დაუნჯებული. ყოველი ტოპონიმი ერთდროულად  გარდასულ დღეთა ნაყოფიცაა და მემატიანეც, რომელიც მოგვითხრობს ჩვენი შორეული თუ ახლო წინაპრების მატერიალურ თუ სულიერ ცხოვრებაზე: რელიგიურ რწმენა-წარმოდგენებზე და ამდენად, საჭიროა აღიწეროს და დარჩეს ჩვენს შთამომავლობას.</a:t>
            </a:r>
            <a:endParaRPr lang="en-US" sz="7200" dirty="0" smtClean="0"/>
          </a:p>
          <a:p>
            <a:r>
              <a:rPr lang="ka-GE" sz="7200" dirty="0" smtClean="0"/>
              <a:t>საუკუნეების განმავლობაში მოსახლეობა შეიძლება გადაშენდეს, სხვა ენობრივ კოლექტივში გაითქვიფოს. ახლად მოსულ ხალხს, ბუნებრივია, ადგილზე ხვდებოდა გეოგრაფიულ სახელწოდებათა მთელი სისტემა, რომელიც მას ჩვეულებრივ სამსახურს ვერ გაუწევდა. ამიტომ იწყებოდა როგორც ახალი სახელწოდებების შექმნა, ისე უკვე არსებულის თარგმნა-კალკირება. ასე ქრებოდა თანდათან ძველი გეოგრაფიული ნომენკლატურა, ხოლო მის სანაცვლოდ იქმნებოდა სახელწოდებათა ახალი ნარევი ფენა, რომლის შემადგენლობაშიც ხშირად გვხვდება ჰიბრიდული, ანუ ორენოვანი ტოპონიმები.</a:t>
            </a:r>
            <a:endParaRPr lang="en-US" sz="7200" dirty="0" smtClean="0"/>
          </a:p>
          <a:p>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457200" y="228600"/>
            <a:ext cx="7391400" cy="6324600"/>
          </a:xfrm>
        </p:spPr>
        <p:txBody>
          <a:bodyPr>
            <a:normAutofit lnSpcReduction="10000"/>
          </a:bodyPr>
          <a:lstStyle/>
          <a:p>
            <a:endParaRPr lang="ka-GE" dirty="0" smtClean="0"/>
          </a:p>
          <a:p>
            <a:r>
              <a:rPr lang="ka-GE" dirty="0" smtClean="0"/>
              <a:t>სწორედ ისტორიული ქარ-ცეცხლებისა თუ ხალხთა დიდი და მცირე მიგრაციის შედეგია, ის რომ დღეს ჩვენ ვერ დავასახელებთ ვერცერთ </a:t>
            </a:r>
            <a:r>
              <a:rPr lang="ka-GE" dirty="0" err="1" smtClean="0"/>
              <a:t>„სუფთა“</a:t>
            </a:r>
            <a:r>
              <a:rPr lang="ka-GE" dirty="0" smtClean="0"/>
              <a:t> ენას, რომლის ტოპონიმიც </a:t>
            </a:r>
            <a:r>
              <a:rPr lang="ka-GE" dirty="0" err="1" smtClean="0"/>
              <a:t>სხვადასხვადროინდელ</a:t>
            </a:r>
            <a:r>
              <a:rPr lang="ka-GE" dirty="0" smtClean="0"/>
              <a:t> და სხვადასხვა ენობრივ პლასტებს, დანაშრევებს არ შეიცავდეს. გამონაკლისს, ბუნებრივია, არც ქართული ენა წარმოადგენს.</a:t>
            </a:r>
            <a:endParaRPr lang="en-US" dirty="0" smtClean="0"/>
          </a:p>
          <a:p>
            <a:r>
              <a:rPr lang="ka-GE" dirty="0" smtClean="0"/>
              <a:t>სახელწოდებათა ეტიმოლოგიური კვლევა არც სპეციალისტებისა და არც (მით უმეტეს არასპეციალისტებისათვის) თავშესაქცევი არ უნდა გახდეს, თვითმიზნად არასოდეს არ უნდა იქცეს. შეუძლებელია (და, ალბათ, არცაა საჭირო) გავარკვიოთ ყველა ტოპონიმის წარმომავლობა. მასში ჩადებული შინაარსი.</a:t>
            </a:r>
            <a:endParaRPr lang="en-US" dirty="0" smtClean="0"/>
          </a:p>
          <a:p>
            <a:r>
              <a:rPr lang="ka-GE" dirty="0" smtClean="0"/>
              <a:t>მთავარია, ვიკვლიოთ ენა, როგორც (ერთი) მთლიანი სისტემა, როგორც განვითარებადი და ამდენად, ცვლადი ფენომენი.</a:t>
            </a:r>
            <a:endParaRPr lang="en-US" dirty="0" smtClean="0"/>
          </a:p>
          <a:p>
            <a:r>
              <a:rPr lang="ka-GE" dirty="0" smtClean="0"/>
              <a:t>ტოპონიმთა </a:t>
            </a:r>
            <a:r>
              <a:rPr lang="ka-GE" dirty="0" err="1" smtClean="0"/>
              <a:t>„მუდმივ</a:t>
            </a:r>
            <a:r>
              <a:rPr lang="ka-GE" dirty="0" smtClean="0"/>
              <a:t> </a:t>
            </a:r>
            <a:r>
              <a:rPr lang="ka-GE" dirty="0" err="1" smtClean="0"/>
              <a:t>ნათლიებს“</a:t>
            </a:r>
            <a:r>
              <a:rPr lang="ka-GE" dirty="0" smtClean="0"/>
              <a:t>–რიგით ადამიანებს კი ყოველთვის აინტერესებდათ და აინტერესებთ არა სახელწოდებათა გრამატიკული მხარე (შემადგენლობა, ძირი, ფუძე, </a:t>
            </a:r>
            <a:r>
              <a:rPr lang="ka-GE" dirty="0" err="1" smtClean="0"/>
              <a:t>საწარმოქმნო</a:t>
            </a:r>
            <a:r>
              <a:rPr lang="ka-GE" dirty="0" smtClean="0"/>
              <a:t> ფორმანტები, კუმშვა-კვეცის შედეგები და </a:t>
            </a:r>
            <a:r>
              <a:rPr lang="ka-GE" dirty="0" err="1" smtClean="0"/>
              <a:t>ა.შ</a:t>
            </a:r>
            <a:r>
              <a:rPr lang="ka-GE" dirty="0" smtClean="0"/>
              <a:t>.), არამედ ამ სახელწოდებებში ჩადებული შინაარსი, მნიშვნელობა, აზრი. ხალხის ამ საყოველთაო ინტერესმა და სწრაფვამ დაუდო სათავე </a:t>
            </a:r>
            <a:r>
              <a:rPr lang="ka-GE" dirty="0" err="1" smtClean="0"/>
              <a:t>ე.წ</a:t>
            </a:r>
            <a:r>
              <a:rPr lang="ka-GE" dirty="0" smtClean="0"/>
              <a:t>. ხალხურ ანუ არამეცნიერულ ეტიმოლოგიას.</a:t>
            </a:r>
            <a:endParaRPr lang="en-US" dirty="0" smtClean="0"/>
          </a:p>
          <a:p>
            <a:pPr>
              <a:buNone/>
            </a:pPr>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0" y="609600"/>
            <a:ext cx="7620000" cy="5867400"/>
          </a:xfrm>
        </p:spPr>
        <p:txBody>
          <a:bodyPr>
            <a:normAutofit fontScale="32500" lnSpcReduction="20000"/>
          </a:bodyPr>
          <a:lstStyle/>
          <a:p>
            <a:pPr>
              <a:buNone/>
            </a:pPr>
            <a:r>
              <a:rPr lang="ka-GE" sz="5500" dirty="0" smtClean="0"/>
              <a:t>დროთა განმავლობაში ჩამოყალიბდა ტოპონიმთა ენათმეცნიერული (ლინგვისტური) კვლევის ორი ასპექტი:</a:t>
            </a:r>
            <a:endParaRPr lang="en-US" sz="5500" dirty="0" smtClean="0"/>
          </a:p>
          <a:p>
            <a:r>
              <a:rPr lang="ka-GE" sz="5500" dirty="0" smtClean="0"/>
              <a:t>ა) სისტემური და სტრუქტურული დახასიათება</a:t>
            </a:r>
            <a:endParaRPr lang="en-US" sz="5500" dirty="0" smtClean="0"/>
          </a:p>
          <a:p>
            <a:r>
              <a:rPr lang="ka-GE" sz="5500" dirty="0" smtClean="0"/>
              <a:t>ბ) წარმომავლობის (ამოსავალი ფუძის </a:t>
            </a:r>
            <a:r>
              <a:rPr lang="ka-GE" sz="5500" dirty="0" err="1" smtClean="0"/>
              <a:t>ტოპონიმამდელი</a:t>
            </a:r>
            <a:r>
              <a:rPr lang="ka-GE" sz="5500" dirty="0" smtClean="0"/>
              <a:t> მნიშვნელობა, ანუ ეტიმოლოგიის) ამოხსნა და, შემდგომი ფორმობრივი თუ ფუნქციური ცვლილებების დადგენა.</a:t>
            </a:r>
            <a:endParaRPr lang="en-US" sz="5500" dirty="0" smtClean="0"/>
          </a:p>
          <a:p>
            <a:r>
              <a:rPr lang="ka-GE" sz="5500" dirty="0" smtClean="0"/>
              <a:t> დიდი ხნის მანძილზე ტოპონიმთა კვლევის ძირითადი მიზანი იყო სწორედ და მხოლოდ და მხოლოდ </a:t>
            </a:r>
            <a:r>
              <a:rPr lang="ka-GE" sz="5500" dirty="0" err="1" smtClean="0"/>
              <a:t>ეტიმონის</a:t>
            </a:r>
            <a:r>
              <a:rPr lang="ka-GE" sz="5500" dirty="0" smtClean="0"/>
              <a:t> (ამოსავალი ფუძის) ძიება. მაგრამ მეცნიერების განვითარების კვალდაკვალ ცხადი გახდა, რომ მეთოდოლოგიურად უფრო მიზანშეწონილია საკუთრივ </a:t>
            </a:r>
            <a:r>
              <a:rPr lang="ka-GE" sz="5500" dirty="0" err="1" smtClean="0"/>
              <a:t>ტოპონიმურ</a:t>
            </a:r>
            <a:r>
              <a:rPr lang="ka-GE" sz="5500" dirty="0" smtClean="0"/>
              <a:t> წარმოებაზე ყურადღების გადატანა, როგორც ივ. ჯავახიშვილი აღნიშნავდა, ტოპონიმის მკვლევარმა უპირატესად ამა თუ იმ ადგილის მდებარეობის,  თვისების დამახასიათებელი გარემოებანი უნდა გაითვალისწინოს და დაუკვირდეს სხვა იქაურ მსგავსივე გეოგრაფიული სახელების აგებულებასა და მნიშვნელობას.</a:t>
            </a:r>
            <a:endParaRPr lang="en-US" sz="5500" dirty="0" smtClean="0"/>
          </a:p>
          <a:p>
            <a:r>
              <a:rPr lang="ka-GE" sz="5500" dirty="0" smtClean="0"/>
              <a:t> </a:t>
            </a:r>
            <a:r>
              <a:rPr lang="ka-GE" sz="5500" dirty="0" err="1" smtClean="0"/>
              <a:t>ტოპონიმისტისათვის</a:t>
            </a:r>
            <a:r>
              <a:rPr lang="ka-GE" sz="5500" dirty="0" smtClean="0"/>
              <a:t> უპირველესი ამოცანაა ტოპონიმის ამოსავალი ფუძისა და მისი ლექსიკური მნიშვნელობის დადგენა, მაგრამ ხშირ შემთხვევაში ესეც  კი არ გვაძლევს ამომწურავ პასუხს კითხვაზე, თუ რატომ დაერქვა ეს სახელი, რადგან ტოპონიმის წარმოქმნაში მონაწილეობენ ექსტრალინგვისტური, ხშირად შემთხვევით ფაქტებიც კი. საილუსტრაციოდ მოვიყვანთ ხელვაჩაურის მუნიციპალიტეტში დაფიქსირებულ ტოპონიმს.</a:t>
            </a:r>
            <a:endParaRPr lang="en-US" sz="5500" dirty="0" smtClean="0"/>
          </a:p>
          <a:p>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0" y="152400"/>
            <a:ext cx="8153400" cy="6705600"/>
          </a:xfrm>
        </p:spPr>
        <p:txBody>
          <a:bodyPr>
            <a:normAutofit lnSpcReduction="10000"/>
          </a:bodyPr>
          <a:lstStyle/>
          <a:p>
            <a:pPr marL="0" indent="0">
              <a:buNone/>
            </a:pPr>
            <a:endParaRPr lang="ka-GE" dirty="0" smtClean="0"/>
          </a:p>
          <a:p>
            <a:r>
              <a:rPr lang="ka-GE" dirty="0" err="1" smtClean="0"/>
              <a:t>კაპანდიბი</a:t>
            </a:r>
            <a:r>
              <a:rPr lang="ka-GE" dirty="0" smtClean="0"/>
              <a:t> – სოფელია ხელვაჩაურის რაიონში. ადგილობრივი მკვიდრის, ლევან </a:t>
            </a:r>
            <a:r>
              <a:rPr lang="ka-GE" dirty="0" err="1" smtClean="0"/>
              <a:t>გორგოშაძისა</a:t>
            </a:r>
            <a:r>
              <a:rPr lang="ka-GE" dirty="0" smtClean="0"/>
              <a:t> და მისი მეუღლის ნაზი აბაშიძის ზეპირი ინფორმაციით, აქ ადრე, კომუნისტებს მოსვლამდე, დუქნები, სასტუმრო, პურის საცხობი, სავაჭრო ცენტრი ყოფილა. თურქეთიდან ნავებით მოჰქონდათ თურმე ყველაფერი: ზეთის ხილი, ყურძენი, სამშენებლო მასალები, სურსათი.</a:t>
            </a:r>
            <a:endParaRPr lang="en-US" dirty="0" smtClean="0"/>
          </a:p>
          <a:p>
            <a:r>
              <a:rPr lang="ka-GE" dirty="0" smtClean="0"/>
              <a:t>ართვინის მხარის კვლევის დროს ერთმა საზოგადოებისთვის ნაკლებად ცნობილმა ფაქტმა მიიპყრო ჩვენი ყურადღება. </a:t>
            </a:r>
            <a:r>
              <a:rPr lang="ka-GE" dirty="0" err="1" smtClean="0"/>
              <a:t>მურღულის</a:t>
            </a:r>
            <a:r>
              <a:rPr lang="ka-GE" dirty="0" smtClean="0"/>
              <a:t> ერთ-ერთ სოფელში, </a:t>
            </a:r>
            <a:r>
              <a:rPr lang="ka-GE" dirty="0" err="1" smtClean="0"/>
              <a:t>ტრაპენში</a:t>
            </a:r>
            <a:r>
              <a:rPr lang="ka-GE" dirty="0" smtClean="0"/>
              <a:t>, ჩვენი მასპინძელი ისმაილ ბოლქვაძე სიამაყით აქებდა აქაურობის ხვავიან-</a:t>
            </a:r>
            <a:r>
              <a:rPr lang="ka-GE" dirty="0" err="1" smtClean="0"/>
              <a:t>ბარაქიანობას</a:t>
            </a:r>
            <a:r>
              <a:rPr lang="ka-GE" dirty="0" smtClean="0"/>
              <a:t>. პურის, ხილის, განსაკუთრებით კი ყურძნის დიდი მოსავალი მოდიოდა </a:t>
            </a:r>
            <a:r>
              <a:rPr lang="ka-GE" dirty="0" err="1" smtClean="0"/>
              <a:t>ძველადო</a:t>
            </a:r>
            <a:r>
              <a:rPr lang="ka-GE" dirty="0" smtClean="0"/>
              <a:t>. დაგვისახელა ჩხავერი და </a:t>
            </a:r>
            <a:r>
              <a:rPr lang="ka-GE" dirty="0" err="1" smtClean="0"/>
              <a:t>ლივანური</a:t>
            </a:r>
            <a:r>
              <a:rPr lang="ka-GE" dirty="0" smtClean="0"/>
              <a:t>, </a:t>
            </a:r>
            <a:r>
              <a:rPr lang="ka-GE" dirty="0" err="1" smtClean="0"/>
              <a:t>შავშური</a:t>
            </a:r>
            <a:r>
              <a:rPr lang="ka-GE" dirty="0" smtClean="0"/>
              <a:t> და </a:t>
            </a:r>
            <a:r>
              <a:rPr lang="ka-GE" dirty="0" err="1" smtClean="0"/>
              <a:t>ხარითვალა</a:t>
            </a:r>
            <a:r>
              <a:rPr lang="ka-GE" dirty="0" smtClean="0"/>
              <a:t>...</a:t>
            </a:r>
            <a:endParaRPr lang="en-US" dirty="0" smtClean="0"/>
          </a:p>
          <a:p>
            <a:r>
              <a:rPr lang="ka-GE" dirty="0" smtClean="0"/>
              <a:t>ისმაილ ბოლქვაძე: </a:t>
            </a:r>
            <a:r>
              <a:rPr lang="ka-GE" dirty="0" err="1" smtClean="0"/>
              <a:t>„ჯინეში</a:t>
            </a:r>
            <a:r>
              <a:rPr lang="ka-GE" dirty="0" smtClean="0"/>
              <a:t> მოდიოდა ჩვენში, ჰემ თეთრიც და ჰემ შავიც, </a:t>
            </a:r>
            <a:r>
              <a:rPr lang="ka-GE" dirty="0" err="1" smtClean="0"/>
              <a:t>შარაფის</a:t>
            </a:r>
            <a:r>
              <a:rPr lang="ka-GE" dirty="0" smtClean="0"/>
              <a:t> (ღვინის) ყურძენია. ბათუმ მიჰქონდათ. ჩემი ბაბა (მამა) იტყოდა, ნავით ჩავდიოდით ბათუმსო. აქედან 6-7 საათში ჩავდიოდით, იქიდან ძნელი იყოო, 3-4 კაცი ხელით </a:t>
            </a:r>
            <a:r>
              <a:rPr lang="ka-GE" dirty="0" err="1" smtClean="0"/>
              <a:t>ეწიკებოდა</a:t>
            </a:r>
            <a:r>
              <a:rPr lang="ka-GE" dirty="0" smtClean="0"/>
              <a:t> (ზიდავდა) </a:t>
            </a:r>
            <a:r>
              <a:rPr lang="ka-GE" dirty="0" err="1" smtClean="0"/>
              <a:t>ნავსო“</a:t>
            </a:r>
            <a:r>
              <a:rPr lang="ka-GE" dirty="0" smtClean="0"/>
              <a:t>.</a:t>
            </a:r>
            <a:endParaRPr lang="en-US" dirty="0" smtClean="0"/>
          </a:p>
          <a:p>
            <a:r>
              <a:rPr lang="ka-GE" dirty="0" smtClean="0"/>
              <a:t>ეს იყო სამდინარო ნაოსნობა ჭოროხზე. სამდინარო ნაოსნობას დასავლეთ საქართველოში, წყალუხვი მდინარეებით მდიდარ მხარეში, დიდი ტრადიცია ჰქონდა. მდინარე ჭოროხის ქვედა დინება სატრანსპორტო კომუნიკაციის როლს ასრულებდა ართვინიდან ბათუმამდე. ეს იყო უმოკლესი და ხელსაყრელი დამაკავშირებელი გზა ტაო-კლარჯეთისა შავი ზღვის სანაპიროსთან, მაშინ, როცა ჯერ კიდევ არ იყო გაჭრილი გზა ჭოროხიდან და </a:t>
            </a:r>
            <a:r>
              <a:rPr lang="ka-GE" dirty="0" err="1" smtClean="0"/>
              <a:t>ბორჩხადან</a:t>
            </a:r>
            <a:r>
              <a:rPr lang="ka-GE" dirty="0" smtClean="0"/>
              <a:t> </a:t>
            </a:r>
            <a:r>
              <a:rPr lang="ka-GE" dirty="0" err="1" smtClean="0"/>
              <a:t>ჩხალის</a:t>
            </a:r>
            <a:r>
              <a:rPr lang="ka-GE" dirty="0" smtClean="0"/>
              <a:t> ხეობით ხოფამდე.</a:t>
            </a:r>
            <a:endParaRPr lang="en-US" dirty="0" smtClean="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457200" y="838200"/>
            <a:ext cx="6400800" cy="6629400"/>
          </a:xfrm>
        </p:spPr>
        <p:txBody>
          <a:bodyPr>
            <a:normAutofit/>
          </a:bodyPr>
          <a:lstStyle/>
          <a:p>
            <a:r>
              <a:rPr lang="ka-GE" dirty="0" smtClean="0"/>
              <a:t>ჭოროხის თავისებურებათა გათვალისწინებით, აქაურმა </a:t>
            </a:r>
            <a:r>
              <a:rPr lang="ka-GE" dirty="0" err="1" smtClean="0"/>
              <a:t>ნავმშენებლებმა</a:t>
            </a:r>
            <a:r>
              <a:rPr lang="ka-GE" dirty="0" smtClean="0"/>
              <a:t> ნავის </a:t>
            </a:r>
            <a:r>
              <a:rPr lang="ka-GE" dirty="0" err="1" smtClean="0"/>
              <a:t>ჭოროხული</a:t>
            </a:r>
            <a:r>
              <a:rPr lang="ka-GE" dirty="0" smtClean="0"/>
              <a:t> ტიპი შეიმუშავეს, – გრძელი და ბრტყელძირიანი, რომელსაც წინა და უკანა </a:t>
            </a:r>
            <a:r>
              <a:rPr lang="ka-GE" dirty="0" err="1" smtClean="0"/>
              <a:t>კიჩოები</a:t>
            </a:r>
            <a:r>
              <a:rPr lang="ka-GE" dirty="0" smtClean="0"/>
              <a:t> აწეულ-წამახვილებული ჰქონდა.</a:t>
            </a:r>
            <a:endParaRPr lang="en-US" dirty="0" smtClean="0"/>
          </a:p>
          <a:p>
            <a:r>
              <a:rPr lang="ka-GE" dirty="0" smtClean="0"/>
              <a:t>საუკეთესო მენავეებად კი </a:t>
            </a:r>
            <a:r>
              <a:rPr lang="ka-GE" dirty="0" err="1" smtClean="0"/>
              <a:t>კირნათელი</a:t>
            </a:r>
            <a:r>
              <a:rPr lang="ka-GE" dirty="0" smtClean="0"/>
              <a:t> და ქვედა </a:t>
            </a:r>
            <a:r>
              <a:rPr lang="ka-GE" dirty="0" err="1" smtClean="0"/>
              <a:t>მარადიდელი</a:t>
            </a:r>
            <a:r>
              <a:rPr lang="ka-GE" dirty="0" smtClean="0"/>
              <a:t> ცინცაძეები და </a:t>
            </a:r>
            <a:r>
              <a:rPr lang="ka-GE" dirty="0" err="1" smtClean="0"/>
              <a:t>ჯიხიძეები</a:t>
            </a:r>
            <a:r>
              <a:rPr lang="ka-GE" dirty="0" smtClean="0"/>
              <a:t> მიიჩნეოდნენ. </a:t>
            </a:r>
            <a:r>
              <a:rPr lang="ka-GE" dirty="0" err="1" smtClean="0"/>
              <a:t>ჭოროხულ</a:t>
            </a:r>
            <a:r>
              <a:rPr lang="ka-GE" dirty="0" smtClean="0"/>
              <a:t> </a:t>
            </a:r>
            <a:r>
              <a:rPr lang="ka-GE" dirty="0" err="1" smtClean="0"/>
              <a:t>ბრტყელძირიან</a:t>
            </a:r>
            <a:r>
              <a:rPr lang="ka-GE" dirty="0" smtClean="0"/>
              <a:t> ნავებში იყო განსხვავება სიდიდისა და ტვირთის ტევადობის მიხედვით (2-დან 6-7 საჟენამდე).</a:t>
            </a:r>
            <a:endParaRPr lang="en-US" dirty="0" smtClean="0"/>
          </a:p>
          <a:p>
            <a:r>
              <a:rPr lang="ka-GE" dirty="0" smtClean="0"/>
              <a:t>სამდინარო ნაოსნობა სპეციფიკურია. წყალუხვობის პერიოდში, ართვინიდან ბათუმამდე ნავი 5-7 საათში ჩადიოდა, </a:t>
            </a:r>
            <a:r>
              <a:rPr lang="ka-GE" dirty="0" err="1" smtClean="0"/>
              <a:t>წყალმარჩხობის</a:t>
            </a:r>
            <a:r>
              <a:rPr lang="ka-GE" dirty="0" smtClean="0"/>
              <a:t> დროს კი 10 საათი მაინც სჭირდებოდა. აღმა დინების საპირისპიროდ კი, საუკეთესო შემთხვევაში, 2-3 დღეში ადიოდნენ, ხოლო ზამთრის </a:t>
            </a:r>
            <a:r>
              <a:rPr lang="ka-GE" dirty="0" err="1" smtClean="0"/>
              <a:t>წყალმარჩხობის</a:t>
            </a:r>
            <a:r>
              <a:rPr lang="ka-GE" dirty="0" smtClean="0"/>
              <a:t> დროს ეს გზა 6-7 დღემდე იწელებოდა. </a:t>
            </a:r>
            <a:endParaRPr lang="en-US"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76200" y="609600"/>
            <a:ext cx="7010400" cy="5867400"/>
          </a:xfrm>
        </p:spPr>
        <p:txBody>
          <a:bodyPr>
            <a:normAutofit/>
          </a:bodyPr>
          <a:lstStyle/>
          <a:p>
            <a:r>
              <a:rPr lang="ka-GE" dirty="0" smtClean="0"/>
              <a:t>XX  საუკუნის ბოლოსთვის ჭოროხზე ორასი ნავი დაცურავდა, რომელსაც სამასზე მეტი მენავე ემსახურებოდა. ამ გზით ჩაჰქონდათ ტაო-კლარჯეთის სოფლებიდან ბათუმში გასაყიდად სოფლის მეურნეობის პროდუქტები და ხელოსნობის ნაწარმი. XX  საუკუნის დასაწყისიდან, როცა კეთილმოწყობილი გზები ამოქმედდა, ჭოროხის სანაოსნო მნიშვნელობა შემცირდა, ხოლო ართვინიდან ქვედა </a:t>
            </a:r>
            <a:r>
              <a:rPr lang="ka-GE" dirty="0" err="1" smtClean="0"/>
              <a:t>მარადიდამდე</a:t>
            </a:r>
            <a:r>
              <a:rPr lang="ka-GE" dirty="0" smtClean="0"/>
              <a:t> საბოლოოდ შეწყდა 1921 წელს, როცა ჭოროხის ხეობის უმთავრესი ნაწილი თურქეთის სახელმწიფო საზღვრებში მოექცა. მკვლევარი აზ. ახვლედიანი საგაზეთო სტატიაში </a:t>
            </a:r>
            <a:r>
              <a:rPr lang="ka-GE" dirty="0" err="1" smtClean="0"/>
              <a:t>„შევარდენი</a:t>
            </a:r>
            <a:r>
              <a:rPr lang="ka-GE" dirty="0" smtClean="0"/>
              <a:t> </a:t>
            </a:r>
            <a:r>
              <a:rPr lang="ka-GE" dirty="0" err="1" smtClean="0"/>
              <a:t>სასირეყელზე“</a:t>
            </a:r>
            <a:r>
              <a:rPr lang="ka-GE" dirty="0" smtClean="0"/>
              <a:t> მოგვითხრობს ერთ ნამდვილ ამბავს, წინაპართაგან გაგონილს, თუ როგორ ხვდებოდნენ </a:t>
            </a:r>
            <a:r>
              <a:rPr lang="ka-GE" dirty="0" err="1" smtClean="0"/>
              <a:t>სასირეყელზე</a:t>
            </a:r>
            <a:r>
              <a:rPr lang="ka-GE" dirty="0" smtClean="0"/>
              <a:t> მეფეს ძველ დროში და ასეთ ისტორიას გვიყვება: „... პარმაღზე შემდგარი </a:t>
            </a:r>
            <a:r>
              <a:rPr lang="ka-GE" dirty="0" err="1" smtClean="0"/>
              <a:t>ალხამუში</a:t>
            </a:r>
            <a:r>
              <a:rPr lang="ka-GE" dirty="0" smtClean="0"/>
              <a:t> ორმოცდაათ ნაბიჯზე დაშორებულ ჯიხურს უყურებდა, წაბლის მსხვილი მორებისაგან ნაშენი რომ იყო და სახურავის შეკეთება უნდოდა. კარგად იცოდა, შესაცვლელი იყო ყავრის სახურავი, მაგრამ </a:t>
            </a:r>
            <a:r>
              <a:rPr lang="ka-GE" dirty="0" err="1" smtClean="0"/>
              <a:t>ბორჩხიდან</a:t>
            </a:r>
            <a:r>
              <a:rPr lang="ka-GE" dirty="0" smtClean="0"/>
              <a:t> კრამიტს ელოდა, მენავეებს მოლაპარაკებოდა და ჭოროხის შესართავიდან ურმებით </a:t>
            </a:r>
            <a:r>
              <a:rPr lang="ka-GE" dirty="0" err="1" smtClean="0"/>
              <a:t>ამოზიდავდა“</a:t>
            </a:r>
            <a:r>
              <a:rPr lang="ka-GE" dirty="0" smtClean="0"/>
              <a:t>. </a:t>
            </a:r>
            <a:endParaRPr lang="en-US" dirty="0"/>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76200" y="457200"/>
            <a:ext cx="7467600" cy="5943600"/>
          </a:xfrm>
        </p:spPr>
        <p:txBody>
          <a:bodyPr>
            <a:normAutofit/>
          </a:bodyPr>
          <a:lstStyle/>
          <a:p>
            <a:r>
              <a:rPr lang="ka-GE" dirty="0" smtClean="0"/>
              <a:t>აქვე მოვიყვანთ </a:t>
            </a:r>
            <a:r>
              <a:rPr lang="ka-GE" dirty="0" err="1" smtClean="0"/>
              <a:t>კაპანდიბის</a:t>
            </a:r>
            <a:r>
              <a:rPr lang="ka-GE" dirty="0" smtClean="0"/>
              <a:t> მკვიდრის როსტომ თავდგირიძის მონათხრობს იმის თაობაზედ, თუ რით იყო ნაშენი მათი ძველი სახლი, სწორედ </a:t>
            </a:r>
            <a:r>
              <a:rPr lang="ka-GE" dirty="0" err="1" smtClean="0"/>
              <a:t>ბორჩხიდან</a:t>
            </a:r>
            <a:r>
              <a:rPr lang="ka-GE" dirty="0" smtClean="0"/>
              <a:t>  ჩამოტანილი აგურით. ამ ადგილას (</a:t>
            </a:r>
            <a:r>
              <a:rPr lang="ka-GE" dirty="0" err="1" smtClean="0"/>
              <a:t>კაპანდიბში</a:t>
            </a:r>
            <a:r>
              <a:rPr lang="ka-GE" dirty="0" smtClean="0"/>
              <a:t>) შორი სავაჭრო გზიდან მოსულებს მოასვენებდნენ, ცხენებს ნალებს შეუცვლიდნენ. აწ ადრე ბორანი ყოფილა, სადაც ადრე ნავები შემოდიოდნენ. თედო სახოკია მიუთითებს, თუ როგორ ათევდნენ ღამეს და აგრძელებდნენ გზას შორი გზიდან მოსულები. </a:t>
            </a:r>
            <a:r>
              <a:rPr lang="ka-GE" dirty="0" err="1" smtClean="0"/>
              <a:t>კაპანდიბი</a:t>
            </a:r>
            <a:r>
              <a:rPr lang="ka-GE" dirty="0" smtClean="0"/>
              <a:t> ბუნებრივი ნავმისადგომი ყოფილა. სადაც, როგორც ჩანს ადგილობრივ მკვიდრთ შემოჰქონდათ სამშენებლო მასალები თურქეთიდან. 1934 წლამდე </a:t>
            </a:r>
            <a:r>
              <a:rPr lang="ka-GE" dirty="0" err="1" smtClean="0"/>
              <a:t>კაპანდიბი</a:t>
            </a:r>
            <a:r>
              <a:rPr lang="ka-GE" dirty="0" smtClean="0"/>
              <a:t> სასოფლო საბჭო იყო, მერე შეცვალეს და ხელვაჩაურის რაიონის შემადგენლობაში შევიდა. ამ ტერიტორიაზე ნაპოვნია ოქროს ფირფიტები და ვერცხლის მუზარადი. 2012 წლის 12 ივნისს </a:t>
            </a:r>
            <a:r>
              <a:rPr lang="ka-GE" dirty="0" err="1" smtClean="0"/>
              <a:t>კირნათში</a:t>
            </a:r>
            <a:r>
              <a:rPr lang="ka-GE" dirty="0" smtClean="0"/>
              <a:t>, </a:t>
            </a:r>
            <a:r>
              <a:rPr lang="ka-GE" dirty="0" err="1" smtClean="0"/>
              <a:t>ე.წ</a:t>
            </a:r>
            <a:r>
              <a:rPr lang="ka-GE" dirty="0" smtClean="0"/>
              <a:t>. </a:t>
            </a:r>
            <a:r>
              <a:rPr lang="ka-GE" dirty="0" err="1" smtClean="0"/>
              <a:t>„ინტერნატის“</a:t>
            </a:r>
            <a:r>
              <a:rPr lang="ka-GE" dirty="0" smtClean="0"/>
              <a:t> ტერიტორიის </a:t>
            </a:r>
            <a:r>
              <a:rPr lang="ka-GE" dirty="0" err="1" smtClean="0"/>
              <a:t>მიმდებარედ</a:t>
            </a:r>
            <a:r>
              <a:rPr lang="ka-GE" dirty="0" smtClean="0"/>
              <a:t> ადგილობრივმა მცხოვრებლებმა იპოვეს ნავი (დაახლოებით 4 მეტრი სიგრძის) კარგ მდგომარეობაში, რომელიც ბათუმის არქეოლოგიურ მუზეუმში გადაიყვანეს. ამბობდნენ ამ ნავით </a:t>
            </a:r>
            <a:r>
              <a:rPr lang="ka-GE" dirty="0" err="1" smtClean="0"/>
              <a:t>კირნათიდან</a:t>
            </a:r>
            <a:r>
              <a:rPr lang="ka-GE" dirty="0" smtClean="0"/>
              <a:t> </a:t>
            </a:r>
            <a:r>
              <a:rPr lang="ka-GE" dirty="0" err="1" smtClean="0"/>
              <a:t>კაპანდიბამდე</a:t>
            </a:r>
            <a:r>
              <a:rPr lang="ka-GE" dirty="0" smtClean="0"/>
              <a:t> გადაადგილდებოდნენ ხოლმე მენავეები (ინფორმატორი 18 წლის </a:t>
            </a:r>
            <a:r>
              <a:rPr lang="ka-GE" dirty="0" err="1" smtClean="0"/>
              <a:t>ბსუ</a:t>
            </a:r>
            <a:r>
              <a:rPr lang="ka-GE" dirty="0" smtClean="0"/>
              <a:t>-ს სტუდენტი მინდია ცინცაძე).</a:t>
            </a:r>
            <a:endParaRPr lang="en-US" dirty="0" smtClean="0"/>
          </a:p>
          <a:p>
            <a:endParaRPr lang="en-US" dirty="0" smtClean="0"/>
          </a:p>
          <a:p>
            <a:endParaRPr lang="en-US"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ოფისის თემა">
  <a:themeElements>
    <a:clrScheme name="ოფისი">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ოფისი">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ოფის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142</TotalTime>
  <Words>2913</Words>
  <Application>Microsoft Office PowerPoint</Application>
  <PresentationFormat>Экран (4:3)</PresentationFormat>
  <Paragraphs>54</Paragraphs>
  <Slides>23</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23</vt:i4>
      </vt:variant>
    </vt:vector>
  </HeadingPairs>
  <TitlesOfParts>
    <vt:vector size="29" baseType="lpstr">
      <vt:lpstr>Arial</vt:lpstr>
      <vt:lpstr>Calibri</vt:lpstr>
      <vt:lpstr>Sylfaen</vt:lpstr>
      <vt:lpstr>Trebuchet MS</vt:lpstr>
      <vt:lpstr>Wingdings 3</vt:lpstr>
      <vt:lpstr>Грань</vt:lpstr>
      <vt:lpstr>ტოპონიმთა ექსტრალინგვისტური კვლევისათვის ხელვაჩაურის მუნიციპალიტეტში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ტოპონიმთა ექსტრალინგვისტური კვლევისათვის </dc:title>
  <dc:creator>admin</dc:creator>
  <cp:lastModifiedBy>root</cp:lastModifiedBy>
  <cp:revision>33</cp:revision>
  <dcterms:created xsi:type="dcterms:W3CDTF">2018-04-26T12:58:21Z</dcterms:created>
  <dcterms:modified xsi:type="dcterms:W3CDTF">2018-04-27T10:26:05Z</dcterms:modified>
</cp:coreProperties>
</file>