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charts/style1.xml" ContentType="application/vnd.ms-office.chart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notesMasterIdLst>
    <p:notesMasterId r:id="rId19"/>
  </p:notesMasterIdLst>
  <p:sldIdLst>
    <p:sldId id="256" r:id="rId2"/>
    <p:sldId id="263" r:id="rId3"/>
    <p:sldId id="257" r:id="rId4"/>
    <p:sldId id="258" r:id="rId5"/>
    <p:sldId id="259" r:id="rId6"/>
    <p:sldId id="260" r:id="rId7"/>
    <p:sldId id="262" r:id="rId8"/>
    <p:sldId id="261" r:id="rId9"/>
    <p:sldId id="267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-59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ka-GE" dirty="0" smtClean="0"/>
              <a:t>პროდუქციის</a:t>
            </a:r>
            <a:r>
              <a:rPr lang="ka-GE" baseline="0" dirty="0" smtClean="0"/>
              <a:t> გამოშვება </a:t>
            </a:r>
            <a:endParaRPr lang="en-US" dirty="0"/>
          </a:p>
        </c:rich>
      </c:tx>
      <c:layout>
        <c:manualLayout>
          <c:xMode val="edge"/>
          <c:yMode val="edge"/>
          <c:x val="0.42802443503097237"/>
          <c:y val="1.87499988465798E-2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7.5893454724409476E-2"/>
          <c:y val="9.9773431362362747E-2"/>
          <c:w val="0.92410654527559055"/>
          <c:h val="0.77447460786942623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მსხვილი</c:v>
                </c:pt>
              </c:strCache>
            </c:strRef>
          </c:tx>
          <c:spPr>
            <a:ln w="28575" cap="rnd">
              <a:solidFill>
                <a:schemeClr val="tx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tx2">
                    <a:lumMod val="60000"/>
                    <a:lumOff val="40000"/>
                  </a:schemeClr>
                </a:solidFill>
              </a:ln>
              <a:effectLst/>
            </c:spPr>
          </c:marker>
          <c:cat>
            <c:numRef>
              <c:f>Sheet1!$A$10:$A$15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Sheet1!$B$10:$B$15</c:f>
              <c:numCache>
                <c:formatCode>General</c:formatCode>
                <c:ptCount val="6"/>
                <c:pt idx="0">
                  <c:v>15437.8</c:v>
                </c:pt>
                <c:pt idx="1">
                  <c:v>19002</c:v>
                </c:pt>
                <c:pt idx="2">
                  <c:v>19031</c:v>
                </c:pt>
                <c:pt idx="3">
                  <c:v>20901.8</c:v>
                </c:pt>
                <c:pt idx="4">
                  <c:v>24107.5</c:v>
                </c:pt>
                <c:pt idx="5">
                  <c:v>27268.3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საშუალო</c:v>
                </c:pt>
              </c:strCache>
            </c:strRef>
          </c:tx>
          <c:spPr>
            <a:ln w="28575" cap="rnd">
              <a:solidFill>
                <a:schemeClr val="tx1">
                  <a:lumMod val="85000"/>
                  <a:lumOff val="15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tx1">
                    <a:lumMod val="85000"/>
                    <a:lumOff val="15000"/>
                  </a:schemeClr>
                </a:solidFill>
              </a:ln>
              <a:effectLst/>
            </c:spPr>
          </c:marker>
          <c:cat>
            <c:numRef>
              <c:f>Sheet1!$A$10:$A$15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Sheet1!$C$10:$C$15</c:f>
              <c:numCache>
                <c:formatCode>General</c:formatCode>
                <c:ptCount val="6"/>
                <c:pt idx="0">
                  <c:v>2095.3000000000002</c:v>
                </c:pt>
                <c:pt idx="1">
                  <c:v>1740.2</c:v>
                </c:pt>
                <c:pt idx="2">
                  <c:v>2242.3000000000002</c:v>
                </c:pt>
                <c:pt idx="3">
                  <c:v>2489</c:v>
                </c:pt>
                <c:pt idx="4">
                  <c:v>2923.8</c:v>
                </c:pt>
                <c:pt idx="5">
                  <c:v>3544.9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მცირე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Sheet1!$A$10:$A$15</c:f>
              <c:numCache>
                <c:formatCode>General</c:formatCode>
                <c:ptCount val="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</c:numCache>
            </c:numRef>
          </c:cat>
          <c:val>
            <c:numRef>
              <c:f>Sheet1!$D$10:$D$15</c:f>
              <c:numCache>
                <c:formatCode>General</c:formatCode>
                <c:ptCount val="6"/>
                <c:pt idx="0">
                  <c:v>1706.9</c:v>
                </c:pt>
                <c:pt idx="1">
                  <c:v>2353.3000000000002</c:v>
                </c:pt>
                <c:pt idx="2">
                  <c:v>2280.3000000000002</c:v>
                </c:pt>
                <c:pt idx="3">
                  <c:v>2677.8</c:v>
                </c:pt>
                <c:pt idx="4">
                  <c:v>2962.6</c:v>
                </c:pt>
                <c:pt idx="5">
                  <c:v>3343.6</c:v>
                </c:pt>
              </c:numCache>
            </c:numRef>
          </c:val>
        </c:ser>
        <c:dLbls/>
        <c:marker val="1"/>
        <c:axId val="123726848"/>
        <c:axId val="123745024"/>
      </c:lineChart>
      <c:catAx>
        <c:axId val="123726848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745024"/>
        <c:crosses val="autoZero"/>
        <c:auto val="1"/>
        <c:lblAlgn val="ctr"/>
        <c:lblOffset val="100"/>
      </c:catAx>
      <c:valAx>
        <c:axId val="12374502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>
              <a:outerShdw blurRad="50800" dist="50800" dir="5400000" sx="1000" sy="1000" algn="ctr" rotWithShape="0">
                <a:schemeClr val="tx1"/>
              </a:outerShdw>
            </a:effectLst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37268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CA6A69-96A0-4246-A5C2-F67294EC7A34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5D529CE-14C5-4D80-8503-2D1DE0ED48FD}">
      <dgm:prSet phldrT="[Текст]" custT="1"/>
      <dgm:spPr/>
      <dgm:t>
        <a:bodyPr/>
        <a:lstStyle/>
        <a:p>
          <a:r>
            <a:rPr lang="ka-GE" sz="1400" dirty="0">
              <a:solidFill>
                <a:schemeClr val="accent5">
                  <a:lumMod val="50000"/>
                </a:schemeClr>
              </a:solidFill>
            </a:rPr>
            <a:t>საინფორმაციო-საკონსულტაციო მხარდაჭერის </a:t>
          </a:r>
          <a:r>
            <a:rPr lang="ka-GE" sz="1400" dirty="0" smtClean="0">
              <a:solidFill>
                <a:schemeClr val="accent5">
                  <a:lumMod val="50000"/>
                </a:schemeClr>
              </a:solidFill>
            </a:rPr>
            <a:t>ინსტიტუტები</a:t>
          </a:r>
          <a:endParaRPr lang="ru-RU" sz="1400" dirty="0">
            <a:solidFill>
              <a:schemeClr val="accent5">
                <a:lumMod val="50000"/>
              </a:schemeClr>
            </a:solidFill>
          </a:endParaRPr>
        </a:p>
      </dgm:t>
    </dgm:pt>
    <dgm:pt modelId="{987B2A06-0AEF-4617-A4BA-F4479006BE76}" type="parTrans" cxnId="{625FB8B4-2343-4049-A2FE-9D2F97B459AA}">
      <dgm:prSet/>
      <dgm:spPr/>
      <dgm:t>
        <a:bodyPr/>
        <a:lstStyle/>
        <a:p>
          <a:endParaRPr lang="ru-RU"/>
        </a:p>
      </dgm:t>
    </dgm:pt>
    <dgm:pt modelId="{1864C6FC-20D7-44E8-8BDE-D2585DC86CBF}" type="sibTrans" cxnId="{625FB8B4-2343-4049-A2FE-9D2F97B459AA}">
      <dgm:prSet/>
      <dgm:spPr/>
      <dgm:t>
        <a:bodyPr/>
        <a:lstStyle/>
        <a:p>
          <a:endParaRPr lang="ru-RU"/>
        </a:p>
      </dgm:t>
    </dgm:pt>
    <dgm:pt modelId="{979960CC-717D-48C3-A5CF-27B47EE7E169}">
      <dgm:prSet phldrT="[Текст]" custT="1"/>
      <dgm:spPr/>
      <dgm:t>
        <a:bodyPr/>
        <a:lstStyle/>
        <a:p>
          <a:r>
            <a:rPr lang="ka-GE" sz="1600" dirty="0">
              <a:solidFill>
                <a:schemeClr val="accent5">
                  <a:lumMod val="50000"/>
                </a:schemeClr>
              </a:solidFill>
            </a:rPr>
            <a:t>აუდიტორული ფირმები</a:t>
          </a:r>
          <a:endParaRPr lang="ru-RU" sz="1600" dirty="0">
            <a:solidFill>
              <a:schemeClr val="accent5">
                <a:lumMod val="50000"/>
              </a:schemeClr>
            </a:solidFill>
          </a:endParaRPr>
        </a:p>
      </dgm:t>
    </dgm:pt>
    <dgm:pt modelId="{F89422FB-D6EE-4973-9448-5C2AB3E3A622}" type="parTrans" cxnId="{D487DDCF-1894-4CD7-9389-1E79A85B590F}">
      <dgm:prSet/>
      <dgm:spPr/>
      <dgm:t>
        <a:bodyPr/>
        <a:lstStyle/>
        <a:p>
          <a:endParaRPr lang="ru-RU"/>
        </a:p>
      </dgm:t>
    </dgm:pt>
    <dgm:pt modelId="{25C9FF0D-B35C-4F4C-BE85-C6ED37134415}" type="sibTrans" cxnId="{D487DDCF-1894-4CD7-9389-1E79A85B590F}">
      <dgm:prSet/>
      <dgm:spPr/>
      <dgm:t>
        <a:bodyPr/>
        <a:lstStyle/>
        <a:p>
          <a:endParaRPr lang="ru-RU"/>
        </a:p>
      </dgm:t>
    </dgm:pt>
    <dgm:pt modelId="{B2153FE6-A9FD-4086-A3E1-6E9C5890E5A1}">
      <dgm:prSet phldrT="[Текст]" custT="1"/>
      <dgm:spPr/>
      <dgm:t>
        <a:bodyPr/>
        <a:lstStyle/>
        <a:p>
          <a:r>
            <a:rPr lang="ka-GE" sz="1400" dirty="0">
              <a:solidFill>
                <a:schemeClr val="accent5">
                  <a:lumMod val="50000"/>
                </a:schemeClr>
              </a:solidFill>
            </a:rPr>
            <a:t>ინოვაციური ტექნოლოგიური ცენტრები</a:t>
          </a:r>
          <a:endParaRPr lang="ru-RU" sz="1400" dirty="0">
            <a:solidFill>
              <a:schemeClr val="accent5">
                <a:lumMod val="50000"/>
              </a:schemeClr>
            </a:solidFill>
          </a:endParaRPr>
        </a:p>
      </dgm:t>
    </dgm:pt>
    <dgm:pt modelId="{193D7695-907B-49DA-BADF-75439E501E87}" type="parTrans" cxnId="{BA13EFFB-983E-463B-83B4-74C8A486D091}">
      <dgm:prSet/>
      <dgm:spPr/>
      <dgm:t>
        <a:bodyPr/>
        <a:lstStyle/>
        <a:p>
          <a:endParaRPr lang="ru-RU"/>
        </a:p>
      </dgm:t>
    </dgm:pt>
    <dgm:pt modelId="{47776A48-8C53-4143-BED3-227DB1F85FDB}" type="sibTrans" cxnId="{BA13EFFB-983E-463B-83B4-74C8A486D091}">
      <dgm:prSet/>
      <dgm:spPr/>
      <dgm:t>
        <a:bodyPr/>
        <a:lstStyle/>
        <a:p>
          <a:endParaRPr lang="ru-RU"/>
        </a:p>
      </dgm:t>
    </dgm:pt>
    <dgm:pt modelId="{23440681-C385-4CD0-8A09-356405F9A7A0}">
      <dgm:prSet phldrT="[Текст]" custT="1"/>
      <dgm:spPr/>
      <dgm:t>
        <a:bodyPr/>
        <a:lstStyle/>
        <a:p>
          <a:r>
            <a:rPr lang="ka-GE" sz="1600" dirty="0">
              <a:solidFill>
                <a:schemeClr val="accent5">
                  <a:lumMod val="50000"/>
                </a:schemeClr>
              </a:solidFill>
            </a:rPr>
            <a:t>ბიზნეს-პარკები</a:t>
          </a:r>
          <a:endParaRPr lang="ru-RU" sz="1600" dirty="0">
            <a:solidFill>
              <a:schemeClr val="accent5">
                <a:lumMod val="50000"/>
              </a:schemeClr>
            </a:solidFill>
          </a:endParaRPr>
        </a:p>
      </dgm:t>
    </dgm:pt>
    <dgm:pt modelId="{71126595-BEAF-401A-8E3A-9BCB2998AB0D}" type="parTrans" cxnId="{47975123-3679-489F-BC21-456CC34965DE}">
      <dgm:prSet/>
      <dgm:spPr/>
      <dgm:t>
        <a:bodyPr/>
        <a:lstStyle/>
        <a:p>
          <a:endParaRPr lang="ru-RU"/>
        </a:p>
      </dgm:t>
    </dgm:pt>
    <dgm:pt modelId="{CE76C8C3-10E5-417D-A37F-C2F1A3012B75}" type="sibTrans" cxnId="{47975123-3679-489F-BC21-456CC34965DE}">
      <dgm:prSet/>
      <dgm:spPr/>
      <dgm:t>
        <a:bodyPr/>
        <a:lstStyle/>
        <a:p>
          <a:endParaRPr lang="ru-RU"/>
        </a:p>
      </dgm:t>
    </dgm:pt>
    <dgm:pt modelId="{36765128-932B-4A39-8E23-77BD17D8717A}">
      <dgm:prSet phldrT="[Текст]" custT="1"/>
      <dgm:spPr/>
      <dgm:t>
        <a:bodyPr/>
        <a:lstStyle/>
        <a:p>
          <a:r>
            <a:rPr lang="ka-GE" sz="1400" dirty="0">
              <a:solidFill>
                <a:schemeClr val="accent5">
                  <a:lumMod val="50000"/>
                </a:schemeClr>
              </a:solidFill>
            </a:rPr>
            <a:t>ტექნოპარკები</a:t>
          </a:r>
          <a:endParaRPr lang="ru-RU" sz="1400" dirty="0">
            <a:solidFill>
              <a:schemeClr val="accent5">
                <a:lumMod val="50000"/>
              </a:schemeClr>
            </a:solidFill>
          </a:endParaRPr>
        </a:p>
      </dgm:t>
    </dgm:pt>
    <dgm:pt modelId="{B6977473-1A31-465B-B77B-CE483FAD6177}" type="sibTrans" cxnId="{A7A73243-DF71-4EDE-BB41-97F933EEB143}">
      <dgm:prSet/>
      <dgm:spPr/>
      <dgm:t>
        <a:bodyPr/>
        <a:lstStyle/>
        <a:p>
          <a:endParaRPr lang="ru-RU"/>
        </a:p>
      </dgm:t>
    </dgm:pt>
    <dgm:pt modelId="{C2F4F387-F80B-42A9-B194-BCE432E57F44}" type="parTrans" cxnId="{A7A73243-DF71-4EDE-BB41-97F933EEB143}">
      <dgm:prSet/>
      <dgm:spPr/>
      <dgm:t>
        <a:bodyPr/>
        <a:lstStyle/>
        <a:p>
          <a:endParaRPr lang="ru-RU"/>
        </a:p>
      </dgm:t>
    </dgm:pt>
    <dgm:pt modelId="{B295ED8F-60A8-40EB-8498-72133CC5A801}" type="pres">
      <dgm:prSet presAssocID="{10CA6A69-96A0-4246-A5C2-F67294EC7A3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0BDEA7D-AFEE-4B1F-B425-FF1B3B062FF6}" type="pres">
      <dgm:prSet presAssocID="{65D529CE-14C5-4D80-8503-2D1DE0ED48FD}" presName="centerShape" presStyleLbl="node0" presStyleIdx="0" presStyleCnt="1" custScaleX="155689" custScaleY="132506"/>
      <dgm:spPr/>
      <dgm:t>
        <a:bodyPr/>
        <a:lstStyle/>
        <a:p>
          <a:endParaRPr lang="ru-RU"/>
        </a:p>
      </dgm:t>
    </dgm:pt>
    <dgm:pt modelId="{992DFB77-C9EF-42B2-B6A8-481BB2385062}" type="pres">
      <dgm:prSet presAssocID="{F89422FB-D6EE-4973-9448-5C2AB3E3A622}" presName="Name9" presStyleLbl="parChTrans1D2" presStyleIdx="0" presStyleCnt="4"/>
      <dgm:spPr/>
      <dgm:t>
        <a:bodyPr/>
        <a:lstStyle/>
        <a:p>
          <a:endParaRPr lang="ru-RU"/>
        </a:p>
      </dgm:t>
    </dgm:pt>
    <dgm:pt modelId="{11E0F1D6-BC32-4646-BC0B-718FA92EE93E}" type="pres">
      <dgm:prSet presAssocID="{F89422FB-D6EE-4973-9448-5C2AB3E3A622}" presName="connTx" presStyleLbl="parChTrans1D2" presStyleIdx="0" presStyleCnt="4"/>
      <dgm:spPr/>
      <dgm:t>
        <a:bodyPr/>
        <a:lstStyle/>
        <a:p>
          <a:endParaRPr lang="ru-RU"/>
        </a:p>
      </dgm:t>
    </dgm:pt>
    <dgm:pt modelId="{CB75106B-7A7E-42BE-9F4B-13D75F69C268}" type="pres">
      <dgm:prSet presAssocID="{979960CC-717D-48C3-A5CF-27B47EE7E169}" presName="node" presStyleLbl="node1" presStyleIdx="0" presStyleCnt="4" custScaleX="1093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DC2501-A9C1-462F-9979-CD13346DAA99}" type="pres">
      <dgm:prSet presAssocID="{C2F4F387-F80B-42A9-B194-BCE432E57F44}" presName="Name9" presStyleLbl="parChTrans1D2" presStyleIdx="1" presStyleCnt="4"/>
      <dgm:spPr/>
      <dgm:t>
        <a:bodyPr/>
        <a:lstStyle/>
        <a:p>
          <a:endParaRPr lang="ru-RU"/>
        </a:p>
      </dgm:t>
    </dgm:pt>
    <dgm:pt modelId="{7320DBBF-28CD-46D5-BD16-158C9202D802}" type="pres">
      <dgm:prSet presAssocID="{C2F4F387-F80B-42A9-B194-BCE432E57F44}" presName="connTx" presStyleLbl="parChTrans1D2" presStyleIdx="1" presStyleCnt="4"/>
      <dgm:spPr/>
      <dgm:t>
        <a:bodyPr/>
        <a:lstStyle/>
        <a:p>
          <a:endParaRPr lang="ru-RU"/>
        </a:p>
      </dgm:t>
    </dgm:pt>
    <dgm:pt modelId="{8AD0E229-2CF1-4A67-88DF-021ADE74180C}" type="pres">
      <dgm:prSet presAssocID="{36765128-932B-4A39-8E23-77BD17D8717A}" presName="node" presStyleLbl="node1" presStyleIdx="1" presStyleCnt="4" custScaleX="116757" custScaleY="115704" custRadScaleRad="125350" custRadScaleInc="7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12282E-1631-4840-AD03-16A41D32B314}" type="pres">
      <dgm:prSet presAssocID="{193D7695-907B-49DA-BADF-75439E501E87}" presName="Name9" presStyleLbl="parChTrans1D2" presStyleIdx="2" presStyleCnt="4"/>
      <dgm:spPr/>
      <dgm:t>
        <a:bodyPr/>
        <a:lstStyle/>
        <a:p>
          <a:endParaRPr lang="ru-RU"/>
        </a:p>
      </dgm:t>
    </dgm:pt>
    <dgm:pt modelId="{AC2E5FD2-7739-47EF-AA44-7BE1C6FF230F}" type="pres">
      <dgm:prSet presAssocID="{193D7695-907B-49DA-BADF-75439E501E87}" presName="connTx" presStyleLbl="parChTrans1D2" presStyleIdx="2" presStyleCnt="4"/>
      <dgm:spPr/>
      <dgm:t>
        <a:bodyPr/>
        <a:lstStyle/>
        <a:p>
          <a:endParaRPr lang="ru-RU"/>
        </a:p>
      </dgm:t>
    </dgm:pt>
    <dgm:pt modelId="{902E734D-EDF8-4606-A755-FB0F84407FAF}" type="pres">
      <dgm:prSet presAssocID="{B2153FE6-A9FD-4086-A3E1-6E9C5890E5A1}" presName="node" presStyleLbl="node1" presStyleIdx="2" presStyleCnt="4" custScaleX="150280" custScaleY="1147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4F9A85-C637-49BD-892D-525103C102CF}" type="pres">
      <dgm:prSet presAssocID="{71126595-BEAF-401A-8E3A-9BCB2998AB0D}" presName="Name9" presStyleLbl="parChTrans1D2" presStyleIdx="3" presStyleCnt="4"/>
      <dgm:spPr/>
      <dgm:t>
        <a:bodyPr/>
        <a:lstStyle/>
        <a:p>
          <a:endParaRPr lang="ru-RU"/>
        </a:p>
      </dgm:t>
    </dgm:pt>
    <dgm:pt modelId="{1001B3DB-6E19-4BD9-9C06-E67E85EEA607}" type="pres">
      <dgm:prSet presAssocID="{71126595-BEAF-401A-8E3A-9BCB2998AB0D}" presName="connTx" presStyleLbl="parChTrans1D2" presStyleIdx="3" presStyleCnt="4"/>
      <dgm:spPr/>
      <dgm:t>
        <a:bodyPr/>
        <a:lstStyle/>
        <a:p>
          <a:endParaRPr lang="ru-RU"/>
        </a:p>
      </dgm:t>
    </dgm:pt>
    <dgm:pt modelId="{EDF7CEA9-19EE-4769-9BE7-9D1EB5945C9E}" type="pres">
      <dgm:prSet presAssocID="{23440681-C385-4CD0-8A09-356405F9A7A0}" presName="node" presStyleLbl="node1" presStyleIdx="3" presStyleCnt="4" custScaleX="134842" custScaleY="116581" custRadScaleRad="118643" custRadScaleInc="112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8145D30-3BA0-404C-9DC1-BE4E4339261E}" type="presOf" srcId="{193D7695-907B-49DA-BADF-75439E501E87}" destId="{D712282E-1631-4840-AD03-16A41D32B314}" srcOrd="0" destOrd="0" presId="urn:microsoft.com/office/officeart/2005/8/layout/radial1"/>
    <dgm:cxn modelId="{86D36B81-13AA-41F4-B5B2-3FE49F14B34A}" type="presOf" srcId="{B2153FE6-A9FD-4086-A3E1-6E9C5890E5A1}" destId="{902E734D-EDF8-4606-A755-FB0F84407FAF}" srcOrd="0" destOrd="0" presId="urn:microsoft.com/office/officeart/2005/8/layout/radial1"/>
    <dgm:cxn modelId="{C6568213-80FD-41AE-A23A-D09EF57461FF}" type="presOf" srcId="{36765128-932B-4A39-8E23-77BD17D8717A}" destId="{8AD0E229-2CF1-4A67-88DF-021ADE74180C}" srcOrd="0" destOrd="0" presId="urn:microsoft.com/office/officeart/2005/8/layout/radial1"/>
    <dgm:cxn modelId="{625FB8B4-2343-4049-A2FE-9D2F97B459AA}" srcId="{10CA6A69-96A0-4246-A5C2-F67294EC7A34}" destId="{65D529CE-14C5-4D80-8503-2D1DE0ED48FD}" srcOrd="0" destOrd="0" parTransId="{987B2A06-0AEF-4617-A4BA-F4479006BE76}" sibTransId="{1864C6FC-20D7-44E8-8BDE-D2585DC86CBF}"/>
    <dgm:cxn modelId="{A7A73243-DF71-4EDE-BB41-97F933EEB143}" srcId="{65D529CE-14C5-4D80-8503-2D1DE0ED48FD}" destId="{36765128-932B-4A39-8E23-77BD17D8717A}" srcOrd="1" destOrd="0" parTransId="{C2F4F387-F80B-42A9-B194-BCE432E57F44}" sibTransId="{B6977473-1A31-465B-B77B-CE483FAD6177}"/>
    <dgm:cxn modelId="{F4C68571-10BF-495D-95EF-F7B75DF46C94}" type="presOf" srcId="{193D7695-907B-49DA-BADF-75439E501E87}" destId="{AC2E5FD2-7739-47EF-AA44-7BE1C6FF230F}" srcOrd="1" destOrd="0" presId="urn:microsoft.com/office/officeart/2005/8/layout/radial1"/>
    <dgm:cxn modelId="{BA13EFFB-983E-463B-83B4-74C8A486D091}" srcId="{65D529CE-14C5-4D80-8503-2D1DE0ED48FD}" destId="{B2153FE6-A9FD-4086-A3E1-6E9C5890E5A1}" srcOrd="2" destOrd="0" parTransId="{193D7695-907B-49DA-BADF-75439E501E87}" sibTransId="{47776A48-8C53-4143-BED3-227DB1F85FDB}"/>
    <dgm:cxn modelId="{878AE74A-7DCD-444B-A1C7-C0D83E1ACFD6}" type="presOf" srcId="{23440681-C385-4CD0-8A09-356405F9A7A0}" destId="{EDF7CEA9-19EE-4769-9BE7-9D1EB5945C9E}" srcOrd="0" destOrd="0" presId="urn:microsoft.com/office/officeart/2005/8/layout/radial1"/>
    <dgm:cxn modelId="{2000FB70-A44E-4006-B5CE-F99E0F754D7D}" type="presOf" srcId="{71126595-BEAF-401A-8E3A-9BCB2998AB0D}" destId="{1001B3DB-6E19-4BD9-9C06-E67E85EEA607}" srcOrd="1" destOrd="0" presId="urn:microsoft.com/office/officeart/2005/8/layout/radial1"/>
    <dgm:cxn modelId="{9850793D-D558-4DE5-B900-07BE3CB05421}" type="presOf" srcId="{10CA6A69-96A0-4246-A5C2-F67294EC7A34}" destId="{B295ED8F-60A8-40EB-8498-72133CC5A801}" srcOrd="0" destOrd="0" presId="urn:microsoft.com/office/officeart/2005/8/layout/radial1"/>
    <dgm:cxn modelId="{1E13E44B-4B9C-4AA5-B3FE-89D140CA537D}" type="presOf" srcId="{F89422FB-D6EE-4973-9448-5C2AB3E3A622}" destId="{11E0F1D6-BC32-4646-BC0B-718FA92EE93E}" srcOrd="1" destOrd="0" presId="urn:microsoft.com/office/officeart/2005/8/layout/radial1"/>
    <dgm:cxn modelId="{47975123-3679-489F-BC21-456CC34965DE}" srcId="{65D529CE-14C5-4D80-8503-2D1DE0ED48FD}" destId="{23440681-C385-4CD0-8A09-356405F9A7A0}" srcOrd="3" destOrd="0" parTransId="{71126595-BEAF-401A-8E3A-9BCB2998AB0D}" sibTransId="{CE76C8C3-10E5-417D-A37F-C2F1A3012B75}"/>
    <dgm:cxn modelId="{DE06141B-1FB6-40CA-9BE1-E634CDD88C7F}" type="presOf" srcId="{F89422FB-D6EE-4973-9448-5C2AB3E3A622}" destId="{992DFB77-C9EF-42B2-B6A8-481BB2385062}" srcOrd="0" destOrd="0" presId="urn:microsoft.com/office/officeart/2005/8/layout/radial1"/>
    <dgm:cxn modelId="{CB23EE33-0BA5-4785-8766-CCB7803267D1}" type="presOf" srcId="{65D529CE-14C5-4D80-8503-2D1DE0ED48FD}" destId="{80BDEA7D-AFEE-4B1F-B425-FF1B3B062FF6}" srcOrd="0" destOrd="0" presId="urn:microsoft.com/office/officeart/2005/8/layout/radial1"/>
    <dgm:cxn modelId="{3F7CFAC8-70AB-4D75-AB8C-B0C6274AAE51}" type="presOf" srcId="{C2F4F387-F80B-42A9-B194-BCE432E57F44}" destId="{F7DC2501-A9C1-462F-9979-CD13346DAA99}" srcOrd="0" destOrd="0" presId="urn:microsoft.com/office/officeart/2005/8/layout/radial1"/>
    <dgm:cxn modelId="{A9DE95D4-2624-454E-A298-7D5E913DF3DB}" type="presOf" srcId="{979960CC-717D-48C3-A5CF-27B47EE7E169}" destId="{CB75106B-7A7E-42BE-9F4B-13D75F69C268}" srcOrd="0" destOrd="0" presId="urn:microsoft.com/office/officeart/2005/8/layout/radial1"/>
    <dgm:cxn modelId="{D487DDCF-1894-4CD7-9389-1E79A85B590F}" srcId="{65D529CE-14C5-4D80-8503-2D1DE0ED48FD}" destId="{979960CC-717D-48C3-A5CF-27B47EE7E169}" srcOrd="0" destOrd="0" parTransId="{F89422FB-D6EE-4973-9448-5C2AB3E3A622}" sibTransId="{25C9FF0D-B35C-4F4C-BE85-C6ED37134415}"/>
    <dgm:cxn modelId="{922F5595-447C-49B7-987F-35E094FBC2B4}" type="presOf" srcId="{C2F4F387-F80B-42A9-B194-BCE432E57F44}" destId="{7320DBBF-28CD-46D5-BD16-158C9202D802}" srcOrd="1" destOrd="0" presId="urn:microsoft.com/office/officeart/2005/8/layout/radial1"/>
    <dgm:cxn modelId="{A3FEC0F7-016E-4A08-9D56-04FD0A876977}" type="presOf" srcId="{71126595-BEAF-401A-8E3A-9BCB2998AB0D}" destId="{884F9A85-C637-49BD-892D-525103C102CF}" srcOrd="0" destOrd="0" presId="urn:microsoft.com/office/officeart/2005/8/layout/radial1"/>
    <dgm:cxn modelId="{0E7E98D1-65B2-454E-8F6D-67CCD91FA658}" type="presParOf" srcId="{B295ED8F-60A8-40EB-8498-72133CC5A801}" destId="{80BDEA7D-AFEE-4B1F-B425-FF1B3B062FF6}" srcOrd="0" destOrd="0" presId="urn:microsoft.com/office/officeart/2005/8/layout/radial1"/>
    <dgm:cxn modelId="{A5A6307E-9483-47E9-B2CE-8320B6C8CFB1}" type="presParOf" srcId="{B295ED8F-60A8-40EB-8498-72133CC5A801}" destId="{992DFB77-C9EF-42B2-B6A8-481BB2385062}" srcOrd="1" destOrd="0" presId="urn:microsoft.com/office/officeart/2005/8/layout/radial1"/>
    <dgm:cxn modelId="{0C3F708D-288D-495F-9F9F-79A422910CC3}" type="presParOf" srcId="{992DFB77-C9EF-42B2-B6A8-481BB2385062}" destId="{11E0F1D6-BC32-4646-BC0B-718FA92EE93E}" srcOrd="0" destOrd="0" presId="urn:microsoft.com/office/officeart/2005/8/layout/radial1"/>
    <dgm:cxn modelId="{46EFE471-1E13-4DCF-8A86-600090BD7F07}" type="presParOf" srcId="{B295ED8F-60A8-40EB-8498-72133CC5A801}" destId="{CB75106B-7A7E-42BE-9F4B-13D75F69C268}" srcOrd="2" destOrd="0" presId="urn:microsoft.com/office/officeart/2005/8/layout/radial1"/>
    <dgm:cxn modelId="{F69A91C1-D661-458C-9B50-F24353968184}" type="presParOf" srcId="{B295ED8F-60A8-40EB-8498-72133CC5A801}" destId="{F7DC2501-A9C1-462F-9979-CD13346DAA99}" srcOrd="3" destOrd="0" presId="urn:microsoft.com/office/officeart/2005/8/layout/radial1"/>
    <dgm:cxn modelId="{4D4E7F88-A824-458F-90DB-FCDB83F2CBBB}" type="presParOf" srcId="{F7DC2501-A9C1-462F-9979-CD13346DAA99}" destId="{7320DBBF-28CD-46D5-BD16-158C9202D802}" srcOrd="0" destOrd="0" presId="urn:microsoft.com/office/officeart/2005/8/layout/radial1"/>
    <dgm:cxn modelId="{37863B29-CFBA-4B00-8CE9-8FB8B1CEF125}" type="presParOf" srcId="{B295ED8F-60A8-40EB-8498-72133CC5A801}" destId="{8AD0E229-2CF1-4A67-88DF-021ADE74180C}" srcOrd="4" destOrd="0" presId="urn:microsoft.com/office/officeart/2005/8/layout/radial1"/>
    <dgm:cxn modelId="{7ECC2EF4-3266-49C1-8425-62A73DCF48D4}" type="presParOf" srcId="{B295ED8F-60A8-40EB-8498-72133CC5A801}" destId="{D712282E-1631-4840-AD03-16A41D32B314}" srcOrd="5" destOrd="0" presId="urn:microsoft.com/office/officeart/2005/8/layout/radial1"/>
    <dgm:cxn modelId="{E18A1C18-4664-4A06-8F9A-83988766740C}" type="presParOf" srcId="{D712282E-1631-4840-AD03-16A41D32B314}" destId="{AC2E5FD2-7739-47EF-AA44-7BE1C6FF230F}" srcOrd="0" destOrd="0" presId="urn:microsoft.com/office/officeart/2005/8/layout/radial1"/>
    <dgm:cxn modelId="{4E8E6102-B9A3-4641-9A4C-CEC81F97A4E7}" type="presParOf" srcId="{B295ED8F-60A8-40EB-8498-72133CC5A801}" destId="{902E734D-EDF8-4606-A755-FB0F84407FAF}" srcOrd="6" destOrd="0" presId="urn:microsoft.com/office/officeart/2005/8/layout/radial1"/>
    <dgm:cxn modelId="{496AAEE5-79B8-4236-B7E5-7F3B8D67AA38}" type="presParOf" srcId="{B295ED8F-60A8-40EB-8498-72133CC5A801}" destId="{884F9A85-C637-49BD-892D-525103C102CF}" srcOrd="7" destOrd="0" presId="urn:microsoft.com/office/officeart/2005/8/layout/radial1"/>
    <dgm:cxn modelId="{48AD349F-AD75-498A-960F-1E4B332E403F}" type="presParOf" srcId="{884F9A85-C637-49BD-892D-525103C102CF}" destId="{1001B3DB-6E19-4BD9-9C06-E67E85EEA607}" srcOrd="0" destOrd="0" presId="urn:microsoft.com/office/officeart/2005/8/layout/radial1"/>
    <dgm:cxn modelId="{A18ED16D-4CE0-44E3-B5F5-A62AF8D2F03F}" type="presParOf" srcId="{B295ED8F-60A8-40EB-8498-72133CC5A801}" destId="{EDF7CEA9-19EE-4769-9BE7-9D1EB5945C9E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BDEA7D-AFEE-4B1F-B425-FF1B3B062FF6}">
      <dsp:nvSpPr>
        <dsp:cNvPr id="0" name=""/>
        <dsp:cNvSpPr/>
      </dsp:nvSpPr>
      <dsp:spPr>
        <a:xfrm>
          <a:off x="3357923" y="1415697"/>
          <a:ext cx="1996417" cy="16991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400" kern="1200" dirty="0">
              <a:solidFill>
                <a:schemeClr val="accent5">
                  <a:lumMod val="50000"/>
                </a:schemeClr>
              </a:solidFill>
            </a:rPr>
            <a:t>საინფორმაციო-საკონსულტაციო მხარდაჭერის </a:t>
          </a:r>
          <a:r>
            <a:rPr lang="ka-GE" sz="1400" kern="1200" dirty="0" smtClean="0">
              <a:solidFill>
                <a:schemeClr val="accent5">
                  <a:lumMod val="50000"/>
                </a:schemeClr>
              </a:solidFill>
            </a:rPr>
            <a:t>ინსტიტუტები</a:t>
          </a:r>
          <a:endParaRPr lang="ru-RU" sz="140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3650292" y="1664530"/>
        <a:ext cx="1411679" cy="1201473"/>
      </dsp:txXfrm>
    </dsp:sp>
    <dsp:sp modelId="{992DFB77-C9EF-42B2-B6A8-481BB2385062}">
      <dsp:nvSpPr>
        <dsp:cNvPr id="0" name=""/>
        <dsp:cNvSpPr/>
      </dsp:nvSpPr>
      <dsp:spPr>
        <a:xfrm rot="16200000">
          <a:off x="4267660" y="1313800"/>
          <a:ext cx="176943" cy="26850"/>
        </a:xfrm>
        <a:custGeom>
          <a:avLst/>
          <a:gdLst/>
          <a:ahLst/>
          <a:cxnLst/>
          <a:rect l="0" t="0" r="0" b="0"/>
          <a:pathLst>
            <a:path>
              <a:moveTo>
                <a:pt x="0" y="13425"/>
              </a:moveTo>
              <a:lnTo>
                <a:pt x="176943" y="1342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351708" y="1322802"/>
        <a:ext cx="8847" cy="8847"/>
      </dsp:txXfrm>
    </dsp:sp>
    <dsp:sp modelId="{CB75106B-7A7E-42BE-9F4B-13D75F69C268}">
      <dsp:nvSpPr>
        <dsp:cNvPr id="0" name=""/>
        <dsp:cNvSpPr/>
      </dsp:nvSpPr>
      <dsp:spPr>
        <a:xfrm>
          <a:off x="3654759" y="-43557"/>
          <a:ext cx="1402745" cy="12823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kern="1200" dirty="0">
              <a:solidFill>
                <a:schemeClr val="accent5">
                  <a:lumMod val="50000"/>
                </a:schemeClr>
              </a:solidFill>
            </a:rPr>
            <a:t>აუდიტორული ფირმები</a:t>
          </a:r>
          <a:endParaRPr lang="ru-RU" sz="160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3860186" y="144233"/>
        <a:ext cx="991891" cy="906731"/>
      </dsp:txXfrm>
    </dsp:sp>
    <dsp:sp modelId="{F7DC2501-A9C1-462F-9979-CD13346DAA99}">
      <dsp:nvSpPr>
        <dsp:cNvPr id="0" name=""/>
        <dsp:cNvSpPr/>
      </dsp:nvSpPr>
      <dsp:spPr>
        <a:xfrm rot="20898">
          <a:off x="5354312" y="2258954"/>
          <a:ext cx="343627" cy="26850"/>
        </a:xfrm>
        <a:custGeom>
          <a:avLst/>
          <a:gdLst/>
          <a:ahLst/>
          <a:cxnLst/>
          <a:rect l="0" t="0" r="0" b="0"/>
          <a:pathLst>
            <a:path>
              <a:moveTo>
                <a:pt x="0" y="13425"/>
              </a:moveTo>
              <a:lnTo>
                <a:pt x="343627" y="1342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517535" y="2263789"/>
        <a:ext cx="17181" cy="17181"/>
      </dsp:txXfrm>
    </dsp:sp>
    <dsp:sp modelId="{8AD0E229-2CF1-4A67-88DF-021ADE74180C}">
      <dsp:nvSpPr>
        <dsp:cNvPr id="0" name=""/>
        <dsp:cNvSpPr/>
      </dsp:nvSpPr>
      <dsp:spPr>
        <a:xfrm>
          <a:off x="5697922" y="1536132"/>
          <a:ext cx="1497188" cy="14836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400" kern="1200" dirty="0">
              <a:solidFill>
                <a:schemeClr val="accent5">
                  <a:lumMod val="50000"/>
                </a:schemeClr>
              </a:solidFill>
            </a:rPr>
            <a:t>ტექნოპარკები</a:t>
          </a:r>
          <a:endParaRPr lang="ru-RU" sz="140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5917180" y="1753413"/>
        <a:ext cx="1058672" cy="1049123"/>
      </dsp:txXfrm>
    </dsp:sp>
    <dsp:sp modelId="{D712282E-1631-4840-AD03-16A41D32B314}">
      <dsp:nvSpPr>
        <dsp:cNvPr id="0" name=""/>
        <dsp:cNvSpPr/>
      </dsp:nvSpPr>
      <dsp:spPr>
        <a:xfrm rot="5400000">
          <a:off x="4315067" y="3142476"/>
          <a:ext cx="82129" cy="26850"/>
        </a:xfrm>
        <a:custGeom>
          <a:avLst/>
          <a:gdLst/>
          <a:ahLst/>
          <a:cxnLst/>
          <a:rect l="0" t="0" r="0" b="0"/>
          <a:pathLst>
            <a:path>
              <a:moveTo>
                <a:pt x="0" y="13425"/>
              </a:moveTo>
              <a:lnTo>
                <a:pt x="82129" y="1342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354079" y="3153848"/>
        <a:ext cx="4106" cy="4106"/>
      </dsp:txXfrm>
    </dsp:sp>
    <dsp:sp modelId="{902E734D-EDF8-4606-A755-FB0F84407FAF}">
      <dsp:nvSpPr>
        <dsp:cNvPr id="0" name=""/>
        <dsp:cNvSpPr/>
      </dsp:nvSpPr>
      <dsp:spPr>
        <a:xfrm>
          <a:off x="3392603" y="3196966"/>
          <a:ext cx="1927057" cy="14719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400" kern="1200" dirty="0">
              <a:solidFill>
                <a:schemeClr val="accent5">
                  <a:lumMod val="50000"/>
                </a:schemeClr>
              </a:solidFill>
            </a:rPr>
            <a:t>ინოვაციური ტექნოლოგიური ცენტრები</a:t>
          </a:r>
          <a:endParaRPr lang="ru-RU" sz="140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3674814" y="3412526"/>
        <a:ext cx="1362635" cy="1040819"/>
      </dsp:txXfrm>
    </dsp:sp>
    <dsp:sp modelId="{884F9A85-C637-49BD-892D-525103C102CF}">
      <dsp:nvSpPr>
        <dsp:cNvPr id="0" name=""/>
        <dsp:cNvSpPr/>
      </dsp:nvSpPr>
      <dsp:spPr>
        <a:xfrm rot="11103939">
          <a:off x="3245095" y="2158605"/>
          <a:ext cx="118430" cy="26850"/>
        </a:xfrm>
        <a:custGeom>
          <a:avLst/>
          <a:gdLst/>
          <a:ahLst/>
          <a:cxnLst/>
          <a:rect l="0" t="0" r="0" b="0"/>
          <a:pathLst>
            <a:path>
              <a:moveTo>
                <a:pt x="0" y="13425"/>
              </a:moveTo>
              <a:lnTo>
                <a:pt x="118430" y="1342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301349" y="2169069"/>
        <a:ext cx="5921" cy="5921"/>
      </dsp:txXfrm>
    </dsp:sp>
    <dsp:sp modelId="{EDF7CEA9-19EE-4769-9BE7-9D1EB5945C9E}">
      <dsp:nvSpPr>
        <dsp:cNvPr id="0" name=""/>
        <dsp:cNvSpPr/>
      </dsp:nvSpPr>
      <dsp:spPr>
        <a:xfrm>
          <a:off x="1520740" y="1343099"/>
          <a:ext cx="1729094" cy="14949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kern="1200" dirty="0">
              <a:solidFill>
                <a:schemeClr val="accent5">
                  <a:lumMod val="50000"/>
                </a:schemeClr>
              </a:solidFill>
            </a:rPr>
            <a:t>ბიზნეს-პარკები</a:t>
          </a:r>
          <a:endParaRPr lang="ru-RU" sz="1600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1773960" y="1562027"/>
        <a:ext cx="1222654" cy="10570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9E41B-86AF-442E-9C95-4AE768CC384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0EA8B-3CDF-44CD-B8B1-F8D7D718C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84332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0EA8B-3CDF-44CD-B8B1-F8D7D718C2A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001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30EE-0AAB-45AA-980F-760C8F91233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F8C6-9E47-44AE-A170-C501D9303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0075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30EE-0AAB-45AA-980F-760C8F91233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F8C6-9E47-44AE-A170-C501D9303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1721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30EE-0AAB-45AA-980F-760C8F91233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F8C6-9E47-44AE-A170-C501D93030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81896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30EE-0AAB-45AA-980F-760C8F91233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F8C6-9E47-44AE-A170-C501D9303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762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30EE-0AAB-45AA-980F-760C8F91233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F8C6-9E47-44AE-A170-C501D93030C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3072258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30EE-0AAB-45AA-980F-760C8F91233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F8C6-9E47-44AE-A170-C501D9303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0359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30EE-0AAB-45AA-980F-760C8F91233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F8C6-9E47-44AE-A170-C501D9303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33241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30EE-0AAB-45AA-980F-760C8F91233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F8C6-9E47-44AE-A170-C501D9303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230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30EE-0AAB-45AA-980F-760C8F91233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F8C6-9E47-44AE-A170-C501D9303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09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30EE-0AAB-45AA-980F-760C8F91233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F8C6-9E47-44AE-A170-C501D9303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7015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30EE-0AAB-45AA-980F-760C8F91233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F8C6-9E47-44AE-A170-C501D9303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56993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30EE-0AAB-45AA-980F-760C8F91233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F8C6-9E47-44AE-A170-C501D9303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491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30EE-0AAB-45AA-980F-760C8F91233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F8C6-9E47-44AE-A170-C501D9303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4845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30EE-0AAB-45AA-980F-760C8F91233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F8C6-9E47-44AE-A170-C501D9303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0340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30EE-0AAB-45AA-980F-760C8F91233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F8C6-9E47-44AE-A170-C501D9303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7297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A30EE-0AAB-45AA-980F-760C8F91233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6F8C6-9E47-44AE-A170-C501D9303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99233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A30EE-0AAB-45AA-980F-760C8F912337}" type="datetimeFigureOut">
              <a:rPr lang="en-US" smtClean="0"/>
              <a:pPr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226F8C6-9E47-44AE-A170-C501D93030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163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  <p:sldLayoutId id="2147483857" r:id="rId12"/>
    <p:sldLayoutId id="2147483858" r:id="rId13"/>
    <p:sldLayoutId id="2147483859" r:id="rId14"/>
    <p:sldLayoutId id="2147483860" r:id="rId15"/>
    <p:sldLayoutId id="214748386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rtup.gov.ge/geo/progra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532586"/>
            <a:ext cx="7766936" cy="2518250"/>
          </a:xfrm>
        </p:spPr>
        <p:txBody>
          <a:bodyPr/>
          <a:lstStyle/>
          <a:p>
            <a:pPr algn="ctr"/>
            <a:r>
              <a:rPr lang="ka-GE" sz="4000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სახელმწიფო სტრატეგიის გავლენა საწარმოების საქმიანობის შედეგებზე საქართველოში</a:t>
            </a:r>
            <a:endParaRPr lang="en-US" sz="4000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559121"/>
            <a:ext cx="8036178" cy="1700011"/>
          </a:xfrm>
        </p:spPr>
        <p:txBody>
          <a:bodyPr>
            <a:normAutofit/>
          </a:bodyPr>
          <a:lstStyle/>
          <a:p>
            <a:r>
              <a:rPr lang="ka-GE" sz="2000" dirty="0" smtClean="0">
                <a:solidFill>
                  <a:schemeClr val="accent2">
                    <a:lumMod val="50000"/>
                  </a:schemeClr>
                </a:solidFill>
              </a:rPr>
              <a:t>ლეილა ცეცხლაძე</a:t>
            </a:r>
          </a:p>
          <a:p>
            <a:r>
              <a:rPr lang="ka-GE" sz="2000" dirty="0" smtClean="0">
                <a:solidFill>
                  <a:schemeClr val="accent2">
                    <a:lumMod val="50000"/>
                  </a:schemeClr>
                </a:solidFill>
              </a:rPr>
              <a:t>ეკონომიკისა და ბიზნესის ფაკულტეტის </a:t>
            </a:r>
          </a:p>
          <a:p>
            <a:r>
              <a:rPr lang="ka-GE" sz="2000" dirty="0" smtClean="0">
                <a:solidFill>
                  <a:schemeClr val="accent2">
                    <a:lumMod val="50000"/>
                  </a:schemeClr>
                </a:solidFill>
              </a:rPr>
              <a:t>ასისტენტ-პროფესორი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022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economy.ge/uploads/images/diagramebi/turizmi/3_03_18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4276" y="0"/>
            <a:ext cx="7117724" cy="3696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economy.ge/uploads/images/diagramebi/turizmi/4_03_1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4853" y="3812521"/>
            <a:ext cx="7006106" cy="2897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 Diagonal Corner Rectangle 3"/>
          <p:cNvSpPr/>
          <p:nvPr/>
        </p:nvSpPr>
        <p:spPr>
          <a:xfrm rot="20708483">
            <a:off x="230606" y="565543"/>
            <a:ext cx="3755385" cy="2288253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3200" dirty="0">
                <a:solidFill>
                  <a:schemeClr val="accent5">
                    <a:lumMod val="50000"/>
                  </a:schemeClr>
                </a:solidFill>
              </a:rPr>
              <a:t>ტურიზმი</a:t>
            </a:r>
            <a:endParaRPr lang="en-US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383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6" name="Picture 4" descr="http://www.economy.ge/uploads/images/diagramebi/ekonomikuri_zrda/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8413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http://www.economy.ge/uploads/images/diagramebi/ekonomikuri_zrda/1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0456" y="-115910"/>
            <a:ext cx="10650829" cy="677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7996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geostat.ge/cms/site_images/_newimg/produqciis%20gamoSveba-geo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8763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geostat.ge/cms/site_images/_newimg/dasaqmeba-geo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71977" y="965915"/>
            <a:ext cx="8422784" cy="51000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3754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95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xmlns="" val="917724209"/>
              </p:ext>
            </p:extLst>
          </p:nvPr>
        </p:nvGraphicFramePr>
        <p:xfrm>
          <a:off x="1020418" y="719666"/>
          <a:ext cx="10734261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8671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21973"/>
            <a:ext cx="8596668" cy="965914"/>
          </a:xfrm>
        </p:spPr>
        <p:txBody>
          <a:bodyPr>
            <a:normAutofit fontScale="90000"/>
          </a:bodyPr>
          <a:lstStyle/>
          <a:p>
            <a:pPr algn="ctr"/>
            <a:r>
              <a:rPr lang="ka-GE" dirty="0" smtClean="0">
                <a:solidFill>
                  <a:schemeClr val="tx2"/>
                </a:solidFill>
              </a:rPr>
              <a:t>მომავალში გასატარებელი ღონისძიებები: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366" y="1287887"/>
            <a:ext cx="9440214" cy="4753475"/>
          </a:xfrm>
        </p:spPr>
        <p:txBody>
          <a:bodyPr/>
          <a:lstStyle/>
          <a:p>
            <a:r>
              <a:rPr lang="ka-GE" dirty="0" smtClean="0"/>
              <a:t>ხელსაყრელი ინფრასტრუქტურული გარემოს შექმნა;</a:t>
            </a:r>
          </a:p>
          <a:p>
            <a:r>
              <a:rPr lang="ka-GE" dirty="0" smtClean="0"/>
              <a:t>ეკონომიკის ლიბერალიზაციის პროცესის შემდგომი გაღრმავება, მეწარმეობის წახალისება, საბიუჯეტო სუბსიდირება;</a:t>
            </a:r>
          </a:p>
          <a:p>
            <a:r>
              <a:rPr lang="ka-GE" dirty="0" smtClean="0"/>
              <a:t>ახალი ინოვაციური ტექნოლოგიების შემუშავება და დანერგვა;</a:t>
            </a:r>
          </a:p>
          <a:p>
            <a:r>
              <a:rPr lang="ka-GE" dirty="0" smtClean="0"/>
              <a:t>გადამამუშავებელი მრეწველობის განვითარება;</a:t>
            </a:r>
          </a:p>
          <a:p>
            <a:r>
              <a:rPr lang="ka-GE" dirty="0" smtClean="0"/>
              <a:t>ეროვნული კვების პროდუქტების წარმოება და ქვეყნის სასურსათო უსაფრთხოებაზე რისკების შემცირება;</a:t>
            </a:r>
          </a:p>
          <a:p>
            <a:r>
              <a:rPr lang="ka-GE" dirty="0" smtClean="0"/>
              <a:t>ქვეყნის ცნობადობის ამაღლება და ტურიზმის ინფრასტრუქტურის განვიტარება და სხვა.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37955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ka-GE" sz="3200" dirty="0" smtClean="0"/>
              <a:t>მადლობა ყურადღებისათვის!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525480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307" y="528034"/>
            <a:ext cx="10637949" cy="59371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ka-GE" sz="2400" dirty="0"/>
              <a:t>ბოლო ათწლეულებში მსოფლიოში მიმდინარე ცვლილებებმა, ეკონომიკურმა და სო­ცია­­ლ­უ­რმა კატაკლიზმებმა დადასტურა, რომ ქვეყნის კონკურენტუნარიანობის ამაღ­ლება შეუძ­ლე­ბე­ლია ეროვნული წარმოების განვითარების გარეშე. </a:t>
            </a:r>
            <a:endParaRPr lang="ka-GE" sz="2400" dirty="0" smtClean="0"/>
          </a:p>
          <a:p>
            <a:pPr marL="0" indent="0" algn="just">
              <a:buNone/>
            </a:pPr>
            <a:r>
              <a:rPr lang="ka-GE" sz="2400" dirty="0" smtClean="0"/>
              <a:t>მხოლოდ </a:t>
            </a:r>
            <a:r>
              <a:rPr lang="ka-GE" sz="2400" dirty="0"/>
              <a:t>მისი მეშ­ვე­ო­ბით იქმნება ქვეყნის </a:t>
            </a:r>
            <a:r>
              <a:rPr lang="ka-GE" sz="2400" dirty="0" smtClean="0"/>
              <a:t>რეა­ლური სიმდიდრე და მატერიალური საფუძველი </a:t>
            </a:r>
            <a:r>
              <a:rPr lang="ka-GE" sz="2400" dirty="0"/>
              <a:t>სხვა დარ­გე­ბის განვითარებისათვის. </a:t>
            </a:r>
            <a:endParaRPr lang="ka-GE" sz="2400" dirty="0" smtClean="0"/>
          </a:p>
          <a:p>
            <a:pPr marL="0" indent="0" algn="just">
              <a:buNone/>
            </a:pPr>
            <a:r>
              <a:rPr lang="ka-GE" sz="2400" dirty="0" smtClean="0"/>
              <a:t>დღეი­სა­თვის </a:t>
            </a:r>
            <a:r>
              <a:rPr lang="ka-GE" sz="2400" dirty="0"/>
              <a:t>ამა თუ იმ ქვეყნის ეკონომიკის სიმძ­ლა­ვრესა და გან­ვი­თა­რების დონეზე მსჯელობენ ჯან­სა­ღი ბიზნესის პირობებით. </a:t>
            </a:r>
            <a:endParaRPr lang="ka-GE" sz="2400" dirty="0" smtClean="0"/>
          </a:p>
          <a:p>
            <a:pPr marL="0" indent="0" algn="just">
              <a:buNone/>
            </a:pPr>
            <a:r>
              <a:rPr lang="ka-GE" sz="2400" dirty="0" smtClean="0"/>
              <a:t>აქედან </a:t>
            </a:r>
            <a:r>
              <a:rPr lang="ka-GE" sz="2400" dirty="0"/>
              <a:t>გა­მომ­დი­ნა­რე, ბიზნესი საქართველოსთვისაც ეკონომიკის უმნიშვ­ნელოვანესი შემადგენელი ნაწი­ლი ხდება, ხოლო მეწარმეობის ხელშეწყობა, ინოვაციური და უფრო პროდუქტიული ფი­­რ­მების განვითარებისა და სწრაფად ზრდისათვის ხელსაყრელი გა­რემოს შექმნა სახ­ე­ლ­მ­წიფოს მიზნებს შორის ერთ-ერთი უმთავრესი პრიორიტეტი ხდება.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1851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6468"/>
          </a:xfrm>
        </p:spPr>
        <p:txBody>
          <a:bodyPr>
            <a:normAutofit fontScale="90000"/>
          </a:bodyPr>
          <a:lstStyle/>
          <a:p>
            <a:pPr algn="ctr"/>
            <a:r>
              <a:rPr lang="ka-GE" dirty="0" smtClean="0"/>
              <a:t>სახელმწიფოს როლი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10491"/>
            <a:ext cx="8596668" cy="4830872"/>
          </a:xfrm>
        </p:spPr>
        <p:txBody>
          <a:bodyPr>
            <a:normAutofit/>
          </a:bodyPr>
          <a:lstStyle/>
          <a:p>
            <a:pPr algn="just"/>
            <a:r>
              <a:rPr lang="ka-GE" sz="2000" dirty="0">
                <a:solidFill>
                  <a:schemeClr val="accent2">
                    <a:lumMod val="50000"/>
                  </a:schemeClr>
                </a:solidFill>
              </a:rPr>
              <a:t>თანამედროვე განვითარებულ ეკონომიკურ სისტემაში სახელმწიფო თავის ძალისხმევას წარმართავს ისეთი პრიორიტეტული მიმათულებებით, როგორიცაა: ეკონომიკური პოლიტიკის შემუშავება, ადამიანი-კაპიტალის განვითარება და ამ მიზნით რესურსების ჩადება ისეთ სფეროებში, როგორიცაა სოციალური უზრუნველყოფა, ჯანდაცვა, განათლება და მეცნიერება; უმნიშვნელოვანესი საწარმოო ინფრასტრუქტურის შექმნა, გარემოს დაცვა და ა.შ. </a:t>
            </a:r>
            <a:endParaRPr lang="ka-GE" sz="2000" dirty="0"/>
          </a:p>
          <a:p>
            <a:r>
              <a:rPr lang="ka-GE" sz="2000" dirty="0">
                <a:solidFill>
                  <a:schemeClr val="accent2">
                    <a:lumMod val="50000"/>
                  </a:schemeClr>
                </a:solidFill>
              </a:rPr>
              <a:t>განსაკუთრებით მნიშვნელოვანია თანამედროვე სახელმწიფოს როლი სამართლიანი კონკურენციული გარემოს შექმნისა და შენარჩუნების საქმეში</a:t>
            </a:r>
            <a:r>
              <a:rPr lang="ka-GE" sz="2000" dirty="0"/>
              <a:t>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1995972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096" y="1133341"/>
            <a:ext cx="8539906" cy="4908021"/>
          </a:xfrm>
        </p:spPr>
        <p:txBody>
          <a:bodyPr>
            <a:normAutofit/>
          </a:bodyPr>
          <a:lstStyle/>
          <a:p>
            <a:r>
              <a:rPr lang="ka-GE" sz="2400" dirty="0">
                <a:solidFill>
                  <a:schemeClr val="accent2">
                    <a:lumMod val="50000"/>
                  </a:schemeClr>
                </a:solidFill>
              </a:rPr>
              <a:t>დიდი მნიშვნელობა ენიჭება სახელმწიფოსა და ბაზარს შორის ფუნქციების გამიჯვნას. </a:t>
            </a:r>
            <a:endParaRPr lang="ka-GE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ka-GE" sz="2400" dirty="0" smtClean="0">
                <a:solidFill>
                  <a:schemeClr val="accent2">
                    <a:lumMod val="50000"/>
                  </a:schemeClr>
                </a:solidFill>
              </a:rPr>
              <a:t>სახელმწიფომ </a:t>
            </a:r>
            <a:r>
              <a:rPr lang="ka-GE" sz="2400" dirty="0">
                <a:solidFill>
                  <a:schemeClr val="accent2">
                    <a:lumMod val="50000"/>
                  </a:schemeClr>
                </a:solidFill>
              </a:rPr>
              <a:t>არ უნდა შექმნას თავისი საკუთარი საწრმოები იქ, სადაც კერძო მეწარმე თავს გაართმევს ამოცანას</a:t>
            </a:r>
            <a:r>
              <a:rPr lang="ka-GE" sz="2400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</a:p>
          <a:p>
            <a:r>
              <a:rPr lang="ka-GE" sz="2400" dirty="0" smtClean="0">
                <a:solidFill>
                  <a:schemeClr val="accent2">
                    <a:lumMod val="50000"/>
                  </a:schemeClr>
                </a:solidFill>
              </a:rPr>
              <a:t>მეორეს </a:t>
            </a:r>
            <a:r>
              <a:rPr lang="ka-GE" sz="2400" dirty="0">
                <a:solidFill>
                  <a:schemeClr val="accent2">
                    <a:lumMod val="50000"/>
                  </a:schemeClr>
                </a:solidFill>
              </a:rPr>
              <a:t>მხრივ მეწრმეობამ სახელმწიფო არ უნდა გადააქციოს თავისი ინტერესების გამომხატველად.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400" dirty="0">
                <a:solidFill>
                  <a:schemeClr val="accent2">
                    <a:lumMod val="50000"/>
                  </a:schemeClr>
                </a:solidFill>
              </a:rPr>
            </a:br>
            <a:endParaRPr lang="en-US" sz="2400" dirty="0"/>
          </a:p>
        </p:txBody>
      </p:sp>
      <p:sp>
        <p:nvSpPr>
          <p:cNvPr id="4" name="Left-Right Arrow 3"/>
          <p:cNvSpPr/>
          <p:nvPr/>
        </p:nvSpPr>
        <p:spPr>
          <a:xfrm>
            <a:off x="1609859" y="4958366"/>
            <a:ext cx="6941713" cy="66970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501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885" y="154547"/>
            <a:ext cx="10212946" cy="613034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ka-GE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ka-GE" sz="2900" dirty="0" smtClean="0">
                <a:solidFill>
                  <a:schemeClr val="accent2">
                    <a:lumMod val="50000"/>
                  </a:schemeClr>
                </a:solidFill>
              </a:rPr>
              <a:t>საკუთარი </a:t>
            </a:r>
            <a:r>
              <a:rPr lang="ka-GE" sz="2900" dirty="0">
                <a:solidFill>
                  <a:schemeClr val="accent2">
                    <a:lumMod val="50000"/>
                  </a:schemeClr>
                </a:solidFill>
              </a:rPr>
              <a:t>ფუნდამენტური მიზნების შესასრულებლად სახელმწიფო მოქმედებს რამდენიმე მიმართულებით</a:t>
            </a:r>
            <a:r>
              <a:rPr lang="ka-GE" sz="2900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 marL="0" indent="0" algn="ctr">
              <a:buNone/>
            </a:pP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  <a:p>
            <a:pPr lvl="0"/>
            <a:r>
              <a:rPr lang="ka-GE" sz="2600" dirty="0">
                <a:solidFill>
                  <a:schemeClr val="accent5">
                    <a:lumMod val="50000"/>
                  </a:schemeClr>
                </a:solidFill>
              </a:rPr>
              <a:t>ქმნის ეკონომიკური სქმიანობის ინფრასტრუქტურასა და გარემოს</a:t>
            </a:r>
            <a:r>
              <a:rPr lang="ka-GE" sz="2600" dirty="0" smtClean="0">
                <a:solidFill>
                  <a:schemeClr val="accent5">
                    <a:lumMod val="50000"/>
                  </a:schemeClr>
                </a:solidFill>
              </a:rPr>
              <a:t>;</a:t>
            </a:r>
          </a:p>
          <a:p>
            <a:pPr lvl="0"/>
            <a:endParaRPr lang="en-US" sz="2200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ka-GE" sz="2600" dirty="0">
                <a:solidFill>
                  <a:schemeClr val="accent5">
                    <a:lumMod val="50000"/>
                  </a:schemeClr>
                </a:solidFill>
              </a:rPr>
              <a:t>შეიმუშავებს ეკონომიკური საქმიანობის ნორმებს, წესებს და უზრუნველყოფს მათ შესრულებას</a:t>
            </a:r>
            <a:r>
              <a:rPr lang="ka-GE" sz="2600" dirty="0" smtClean="0">
                <a:solidFill>
                  <a:schemeClr val="accent5">
                    <a:lumMod val="50000"/>
                  </a:schemeClr>
                </a:solidFill>
              </a:rPr>
              <a:t>;</a:t>
            </a:r>
          </a:p>
          <a:p>
            <a:pPr lvl="0"/>
            <a:endParaRPr lang="en-US" sz="2200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ka-GE" sz="2600" dirty="0">
                <a:solidFill>
                  <a:schemeClr val="accent5">
                    <a:lumMod val="50000"/>
                  </a:schemeClr>
                </a:solidFill>
              </a:rPr>
              <a:t>აყალიბებს ხელსაყრელ სოციალურ გარემოს; </a:t>
            </a:r>
            <a:endParaRPr lang="ka-GE" sz="2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endParaRPr lang="en-US" sz="2200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ka-GE" sz="2600" dirty="0">
                <a:solidFill>
                  <a:schemeClr val="accent5">
                    <a:lumMod val="50000"/>
                  </a:schemeClr>
                </a:solidFill>
              </a:rPr>
              <a:t>წარმართავს ეკონომიკურ პოლიტიკას, რომელიც ორიენტირებულია ქვეყნის წინაშე მდგარი გრძელვადიანი მიზნების მიღწევაზე</a:t>
            </a:r>
            <a:r>
              <a:rPr lang="ka-GE" sz="2600" dirty="0" smtClean="0">
                <a:solidFill>
                  <a:schemeClr val="accent5">
                    <a:lumMod val="50000"/>
                  </a:schemeClr>
                </a:solidFill>
              </a:rPr>
              <a:t>;</a:t>
            </a:r>
          </a:p>
          <a:p>
            <a:pPr lvl="0"/>
            <a:endParaRPr lang="en-US" sz="2200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ka-GE" sz="2600" dirty="0">
                <a:solidFill>
                  <a:schemeClr val="accent5">
                    <a:lumMod val="50000"/>
                  </a:schemeClr>
                </a:solidFill>
              </a:rPr>
              <a:t>ეკონომიკური აგენტის ამპლუაში ახორციელებს საკუთარ დამოუკიდებელ მეურნეობრივ სქმიანობას</a:t>
            </a:r>
            <a:r>
              <a:rPr lang="ka-GE" sz="2600" dirty="0" smtClean="0">
                <a:solidFill>
                  <a:schemeClr val="accent5">
                    <a:lumMod val="50000"/>
                  </a:schemeClr>
                </a:solidFill>
              </a:rPr>
              <a:t>;</a:t>
            </a:r>
          </a:p>
          <a:p>
            <a:pPr lvl="0"/>
            <a:endParaRPr lang="en-US" sz="2200" dirty="0">
              <a:solidFill>
                <a:schemeClr val="accent5">
                  <a:lumMod val="50000"/>
                </a:schemeClr>
              </a:solidFill>
            </a:endParaRPr>
          </a:p>
          <a:p>
            <a:pPr lvl="0"/>
            <a:r>
              <a:rPr lang="ka-GE" sz="2600" dirty="0">
                <a:solidFill>
                  <a:schemeClr val="accent5">
                    <a:lumMod val="50000"/>
                  </a:schemeClr>
                </a:solidFill>
              </a:rPr>
              <a:t>სახელმწიფო მართვის </a:t>
            </a:r>
            <a:r>
              <a:rPr lang="ka-GE" sz="2600" dirty="0" smtClean="0">
                <a:solidFill>
                  <a:schemeClr val="accent5">
                    <a:lumMod val="50000"/>
                  </a:schemeClr>
                </a:solidFill>
              </a:rPr>
              <a:t>საჭიროებიდან </a:t>
            </a:r>
            <a:r>
              <a:rPr lang="ka-GE" sz="2600" dirty="0">
                <a:solidFill>
                  <a:schemeClr val="accent5">
                    <a:lumMod val="50000"/>
                  </a:schemeClr>
                </a:solidFill>
              </a:rPr>
              <a:t>გამომდინარე განსაზღვრავს და ახორციელებს სახელმწიფო შესყიდვებს.</a:t>
            </a:r>
            <a:endParaRPr lang="en-US" sz="26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411730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47730"/>
            <a:ext cx="8596668" cy="1582670"/>
          </a:xfrm>
        </p:spPr>
        <p:txBody>
          <a:bodyPr>
            <a:normAutofit fontScale="90000"/>
          </a:bodyPr>
          <a:lstStyle/>
          <a:p>
            <a:pPr algn="ctr"/>
            <a:r>
              <a:rPr lang="ka-GE" dirty="0">
                <a:solidFill>
                  <a:schemeClr val="accent5">
                    <a:lumMod val="50000"/>
                  </a:schemeClr>
                </a:solidFill>
              </a:rPr>
              <a:t>ბიზნესთან მიმართებაში მეტად მნიშვნელოვანია აქტიური სტრუქტურული პოლიტიკის გატარება. 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6938" y="2160589"/>
            <a:ext cx="6930887" cy="38807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ka-GE" dirty="0" smtClean="0"/>
          </a:p>
          <a:p>
            <a:pPr marL="0" indent="0">
              <a:buNone/>
            </a:pPr>
            <a:r>
              <a:rPr lang="ka-GE" sz="2400" dirty="0" smtClean="0"/>
              <a:t>შესაძლებელია მეტნაკლებად სტაბილური და მაღალი შეეგების მომტანი შემდეგი სფეროების გამოყოფა:</a:t>
            </a:r>
            <a:endParaRPr lang="en-US" sz="2400" dirty="0" smtClean="0"/>
          </a:p>
          <a:p>
            <a:pPr lvl="0"/>
            <a:r>
              <a:rPr lang="ka-GE" sz="2400" dirty="0" smtClean="0"/>
              <a:t>სამრეწველო </a:t>
            </a:r>
            <a:r>
              <a:rPr lang="ka-GE" sz="2400" dirty="0"/>
              <a:t>და სასოფლო-სამეურნეო პროდუქციის გადამუშავება;</a:t>
            </a:r>
            <a:endParaRPr lang="en-US" sz="2400" dirty="0"/>
          </a:p>
          <a:p>
            <a:pPr lvl="0"/>
            <a:r>
              <a:rPr lang="ka-GE" sz="2400" dirty="0"/>
              <a:t>მაღალტექნოლოგიური, მეცნიერებატევადი </a:t>
            </a:r>
            <a:r>
              <a:rPr lang="ka-GE" sz="2400" dirty="0" smtClean="0"/>
              <a:t>წარმოება </a:t>
            </a:r>
            <a:r>
              <a:rPr lang="ka-GE" sz="2400" dirty="0"/>
              <a:t>და ინოვაციები;</a:t>
            </a:r>
            <a:endParaRPr lang="en-US" sz="2400" dirty="0"/>
          </a:p>
          <a:p>
            <a:pPr lvl="0"/>
            <a:r>
              <a:rPr lang="ka-GE" sz="2400" dirty="0"/>
              <a:t>საექსპორტო და იმპორტშემცვლელი წარმოება;</a:t>
            </a:r>
            <a:endParaRPr lang="en-US" sz="2400" dirty="0"/>
          </a:p>
          <a:p>
            <a:pPr lvl="0"/>
            <a:r>
              <a:rPr lang="ka-GE" sz="2400" dirty="0"/>
              <a:t>ტურიზმი და ინფრასტრუქტურა. </a:t>
            </a:r>
            <a:endParaRPr lang="en-US" sz="2400" dirty="0"/>
          </a:p>
          <a:p>
            <a:endParaRPr lang="en-US" dirty="0"/>
          </a:p>
        </p:txBody>
      </p:sp>
      <p:pic>
        <p:nvPicPr>
          <p:cNvPr id="1028" name="Picture 4" descr="á¡áá¤ááá¡ ááá£á ááááá á¡á£á áá¢ááá-áá¡ á¡á£á áááá¡ á¨ááááá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72843">
            <a:off x="9567658" y="94292"/>
            <a:ext cx="2586694" cy="1864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1.bp.blogspot.com/-LQRLTEc8kQY/T9no7qATBsI/AAAAAAAAAGk/hZo0P2xWktI/s320/15765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0718759">
            <a:off x="-270364" y="2664176"/>
            <a:ext cx="2586694" cy="1940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8" descr="ááááááªáá suraTebi-áá¡ á¡á£á áááá¡ á¨ááááá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10" descr="ááááááªáá suraTebi-áá¡ á¡á£á áááá¡ á¨ááááá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5" name="Picture 2" descr="ááááááªáááá á¡á£á áá¢ááá-áá¡ á¡á£á áááá¡ á¨ááááá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531918">
            <a:off x="9942364" y="3706587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toShape 12" descr="ááááááªáá suraTebi-áá¡ á¡á£á áááá¡ á¨ááááá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2968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a-GE" dirty="0" smtClean="0">
                <a:solidFill>
                  <a:schemeClr val="accent5">
                    <a:lumMod val="50000"/>
                  </a:schemeClr>
                </a:solidFill>
              </a:rPr>
              <a:t>მეწარმეობის განვითარების მხარდამჭერი ღონისძიებები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a-GE" dirty="0" smtClean="0"/>
              <a:t>„აწარმოე საქართველოში“;</a:t>
            </a:r>
          </a:p>
          <a:p>
            <a:r>
              <a:rPr lang="ka-GE" dirty="0" smtClean="0"/>
              <a:t>მიკრო და მცირე მეწარმეობის მხარდაჭერა;</a:t>
            </a:r>
          </a:p>
          <a:p>
            <a:r>
              <a:rPr lang="ka-GE" dirty="0" smtClean="0"/>
              <a:t>ინოვაციებისა და ტექნოლოგიების სააგენტოს შექმნა;</a:t>
            </a:r>
          </a:p>
          <a:p>
            <a:r>
              <a:rPr lang="ka-GE" dirty="0" smtClean="0"/>
              <a:t>სოფლის მეურნეობის მხარდაჭერის პროგრამები;</a:t>
            </a:r>
          </a:p>
          <a:p>
            <a:r>
              <a:rPr lang="ka-GE" dirty="0" smtClean="0"/>
              <a:t>კანონი კოოპერაციის შესახებ;</a:t>
            </a:r>
          </a:p>
          <a:p>
            <a:r>
              <a:rPr lang="ka-GE" dirty="0" smtClean="0"/>
              <a:t>ტურიზმის განვიტარების ეროვნული სტრატეგია 2025;</a:t>
            </a:r>
          </a:p>
          <a:p>
            <a:r>
              <a:rPr lang="ka-GE" dirty="0" smtClean="0"/>
              <a:t>რეფორმები მუშაკთა პროფესიული ცოდნის ამაღლების მიმართულებით და ა.შ.</a:t>
            </a:r>
          </a:p>
          <a:p>
            <a:r>
              <a:rPr lang="ka-GE" dirty="0" smtClean="0"/>
              <a:t>მნიშვნელოვანი ცვლილება საგადასახადო კოდექსში, ე.წ. „ესტონური მოდელი“</a:t>
            </a:r>
            <a:endParaRPr lang="en-US" dirty="0" smtClean="0"/>
          </a:p>
          <a:p>
            <a:r>
              <a:rPr lang="ka-GE" dirty="0" smtClean="0"/>
              <a:t>ვენჩურული </a:t>
            </a:r>
            <a:r>
              <a:rPr lang="ka-GE" dirty="0"/>
              <a:t>საინვესტიციო პროგრამა - </a:t>
            </a:r>
            <a:r>
              <a:rPr lang="ka-GE" dirty="0">
                <a:hlinkClick r:id="rId2"/>
              </a:rPr>
              <a:t>"</a:t>
            </a:r>
            <a:r>
              <a:rPr lang="ka-GE" b="1" dirty="0">
                <a:hlinkClick r:id="rId2"/>
              </a:rPr>
              <a:t>სტარტაპ საქართველო</a:t>
            </a:r>
            <a:r>
              <a:rPr lang="ka-GE" dirty="0" smtClean="0">
                <a:hlinkClick r:id="rId2"/>
              </a:rPr>
              <a:t>“</a:t>
            </a:r>
            <a:r>
              <a:rPr lang="ka-GE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6190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732" y="140042"/>
            <a:ext cx="8501269" cy="1043172"/>
          </a:xfrm>
        </p:spPr>
        <p:txBody>
          <a:bodyPr>
            <a:normAutofit/>
          </a:bodyPr>
          <a:lstStyle/>
          <a:p>
            <a:pPr algn="ctr"/>
            <a:r>
              <a:rPr lang="ka-GE" sz="2400" dirty="0" smtClean="0">
                <a:solidFill>
                  <a:schemeClr val="accent5">
                    <a:lumMod val="50000"/>
                  </a:schemeClr>
                </a:solidFill>
              </a:rPr>
              <a:t>საინფორმაციო-საკონსულტაციო მხარდაჭერის ინსტიტუტები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6" name="Схема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27974343"/>
              </p:ext>
            </p:extLst>
          </p:nvPr>
        </p:nvGraphicFramePr>
        <p:xfrm>
          <a:off x="677863" y="1416676"/>
          <a:ext cx="8596312" cy="46253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5666704" y="2343955"/>
            <a:ext cx="978795" cy="73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3464417" y="2034862"/>
            <a:ext cx="914401" cy="10174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898524" y="4121239"/>
            <a:ext cx="1056068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2704563" y="4172755"/>
            <a:ext cx="1532587" cy="862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Hexagon 16"/>
          <p:cNvSpPr/>
          <p:nvPr/>
        </p:nvSpPr>
        <p:spPr>
          <a:xfrm rot="20725780">
            <a:off x="2529000" y="1331356"/>
            <a:ext cx="1667814" cy="117378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dirty="0" smtClean="0">
                <a:solidFill>
                  <a:schemeClr val="accent5">
                    <a:lumMod val="50000"/>
                  </a:schemeClr>
                </a:solidFill>
              </a:rPr>
              <a:t>ბიზნეს-ინკუბატორი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" name="Regular Pentagon 17"/>
          <p:cNvSpPr/>
          <p:nvPr/>
        </p:nvSpPr>
        <p:spPr>
          <a:xfrm rot="1225477">
            <a:off x="6147256" y="1173766"/>
            <a:ext cx="1571821" cy="1378366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400" dirty="0" smtClean="0">
                <a:solidFill>
                  <a:schemeClr val="accent5">
                    <a:lumMod val="50000"/>
                  </a:schemeClr>
                </a:solidFill>
              </a:rPr>
              <a:t>საკონსულტაციო ცენტრები</a:t>
            </a:r>
            <a:endParaRPr lang="en-US" sz="1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9" name="Regular Pentagon 18"/>
          <p:cNvSpPr/>
          <p:nvPr/>
        </p:nvSpPr>
        <p:spPr>
          <a:xfrm rot="775422">
            <a:off x="6085013" y="4578439"/>
            <a:ext cx="1738647" cy="147463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dirty="0" smtClean="0">
                <a:solidFill>
                  <a:schemeClr val="accent5">
                    <a:lumMod val="50000"/>
                  </a:schemeClr>
                </a:solidFill>
              </a:rPr>
              <a:t>ბიზნეს-ცენტრები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Regular Pentagon 19"/>
          <p:cNvSpPr/>
          <p:nvPr/>
        </p:nvSpPr>
        <p:spPr>
          <a:xfrm rot="20511981">
            <a:off x="2163683" y="4375746"/>
            <a:ext cx="1651631" cy="1482171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a-GE" sz="1600" dirty="0" smtClean="0">
                <a:solidFill>
                  <a:schemeClr val="accent5">
                    <a:lumMod val="50000"/>
                  </a:schemeClr>
                </a:solidFill>
              </a:rPr>
              <a:t>სავაჭრო პარკები</a:t>
            </a:r>
            <a:endParaRPr lang="en-US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132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http://www.economy.ge/uploads/images/diagramebi/ekonomikuri_zrda/1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54546" y="0"/>
            <a:ext cx="12518264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5323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345</TotalTime>
  <Words>448</Words>
  <Application>Microsoft Office PowerPoint</Application>
  <PresentationFormat>ინდივიდუალური</PresentationFormat>
  <Paragraphs>66</Paragraphs>
  <Slides>17</Slides>
  <Notes>1</Notes>
  <HiddenSlides>0</HiddenSlides>
  <MMClips>0</MMClips>
  <ScaleCrop>false</ScaleCrop>
  <HeadingPairs>
    <vt:vector size="4" baseType="variant">
      <vt:variant>
        <vt:lpstr>თემა</vt:lpstr>
      </vt:variant>
      <vt:variant>
        <vt:i4>1</vt:i4>
      </vt:variant>
      <vt:variant>
        <vt:lpstr>სლაიდების სათაურები</vt:lpstr>
      </vt:variant>
      <vt:variant>
        <vt:i4>17</vt:i4>
      </vt:variant>
    </vt:vector>
  </HeadingPairs>
  <TitlesOfParts>
    <vt:vector size="18" baseType="lpstr">
      <vt:lpstr>Facet</vt:lpstr>
      <vt:lpstr>სახელმწიფო სტრატეგიის გავლენა საწარმოების საქმიანობის შედეგებზე საქართველოში</vt:lpstr>
      <vt:lpstr>სლაიდი 2</vt:lpstr>
      <vt:lpstr>სახელმწიფოს როლი</vt:lpstr>
      <vt:lpstr>სლაიდი 4</vt:lpstr>
      <vt:lpstr>სლაიდი 5</vt:lpstr>
      <vt:lpstr>ბიზნესთან მიმართებაში მეტად მნიშვნელოვანია აქტიური სტრუქტურული პოლიტიკის გატარება. </vt:lpstr>
      <vt:lpstr>მეწარმეობის განვითარების მხარდამჭერი ღონისძიებები</vt:lpstr>
      <vt:lpstr>საინფორმაციო-საკონსულტაციო მხარდაჭერის ინსტიტუტები</vt:lpstr>
      <vt:lpstr>სლაიდი 9</vt:lpstr>
      <vt:lpstr>სლაიდი 10</vt:lpstr>
      <vt:lpstr>სლაიდი 11</vt:lpstr>
      <vt:lpstr>სლაიდი 12</vt:lpstr>
      <vt:lpstr>სლაიდი 13</vt:lpstr>
      <vt:lpstr>სლაიდი 14</vt:lpstr>
      <vt:lpstr>სლაიდი 15</vt:lpstr>
      <vt:lpstr>მომავალში გასატარებელი ღონისძიებები:</vt:lpstr>
      <vt:lpstr>სლაიდი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სახელმწიფო სტრატეგიის გავლენა საწარმოების საქმიანობის შედეგებზე საქართველოში</dc:title>
  <dc:creator>admin</dc:creator>
  <cp:lastModifiedBy>admin</cp:lastModifiedBy>
  <cp:revision>29</cp:revision>
  <dcterms:created xsi:type="dcterms:W3CDTF">2018-04-24T08:39:09Z</dcterms:created>
  <dcterms:modified xsi:type="dcterms:W3CDTF">2018-04-25T07:07:47Z</dcterms:modified>
</cp:coreProperties>
</file>