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82" r:id="rId2"/>
    <p:sldId id="483" r:id="rId3"/>
    <p:sldId id="484" r:id="rId4"/>
    <p:sldId id="485" r:id="rId5"/>
    <p:sldId id="486" r:id="rId6"/>
    <p:sldId id="487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CCFF"/>
    <a:srgbClr val="A2FCE0"/>
    <a:srgbClr val="FFFF00"/>
    <a:srgbClr val="DBFF93"/>
    <a:srgbClr val="66FFFF"/>
    <a:srgbClr val="006260"/>
    <a:srgbClr val="07E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863" autoAdjust="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423E2F-D3FC-432A-B6C7-35B7EF6BA5C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133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E7811-B914-4090-A74F-B106808D18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90056-B261-4A37-9571-D3C237D4C3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77112-859A-4F65-AB3C-6A1739A79C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065D6-1BEC-429B-844F-F6701B38B6A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9980B-9C7F-46F6-83DD-A5CD6E31C5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66903-EAF9-4E56-9BC0-A111B8A13D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8C524-5E97-48BC-AF4C-9CCADA53C7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1C9E3-3871-424E-A711-4A2171F999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37549-63C7-4D14-8883-6C14453D3B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DB514-8C8C-46D7-B778-0E61BD6E60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F9AA5-4481-4BDC-B3D4-533FD6CD32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55EF2A-83D5-4A31-8A30-97C694E691E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70340" name="Text Box 4"/>
          <p:cNvSpPr txBox="1">
            <a:spLocks noChangeArrowheads="1"/>
          </p:cNvSpPr>
          <p:nvPr/>
        </p:nvSpPr>
        <p:spPr bwMode="auto">
          <a:xfrm>
            <a:off x="303212" y="836712"/>
            <a:ext cx="8569325" cy="2336024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ka-GE" sz="5400" b="1" dirty="0" smtClean="0">
                <a:solidFill>
                  <a:schemeClr val="bg1"/>
                </a:solidFill>
              </a:rPr>
              <a:t>ლიმიტროფები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ka-GE" sz="5400" b="1" dirty="0" smtClean="0">
                <a:solidFill>
                  <a:schemeClr val="bg1"/>
                </a:solidFill>
              </a:rPr>
              <a:t>და </a:t>
            </a:r>
            <a:r>
              <a:rPr lang="ka-GE" sz="5400" b="1" smtClean="0">
                <a:solidFill>
                  <a:schemeClr val="bg1"/>
                </a:solidFill>
              </a:rPr>
              <a:t>სივრცის პოლიტიკა </a:t>
            </a:r>
            <a:r>
              <a:rPr lang="ka-GE" sz="5400" b="1" dirty="0">
                <a:solidFill>
                  <a:schemeClr val="bg1"/>
                </a:solidFill>
              </a:rPr>
              <a:t>გეოპოლიტიკაში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270341" name="Text Box 5"/>
          <p:cNvSpPr txBox="1">
            <a:spLocks noChangeArrowheads="1"/>
          </p:cNvSpPr>
          <p:nvPr/>
        </p:nvSpPr>
        <p:spPr bwMode="auto">
          <a:xfrm>
            <a:off x="303212" y="3760938"/>
            <a:ext cx="8569325" cy="23495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endParaRPr lang="ru-RU" b="1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ru-RU" b="1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r>
              <a:rPr lang="ka-GE" b="1" dirty="0" smtClean="0">
                <a:solidFill>
                  <a:schemeClr val="bg1"/>
                </a:solidFill>
              </a:rPr>
              <a:t>შინაარსი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1. </a:t>
            </a:r>
            <a:r>
              <a:rPr lang="ka-GE" i="1" dirty="0" smtClean="0">
                <a:solidFill>
                  <a:schemeClr val="bg1"/>
                </a:solidFill>
              </a:rPr>
              <a:t>ლიმიტროფის ცნება, ევოლუცია და ადგილი პოლიტიკურ ლექსიკონში</a:t>
            </a:r>
            <a:r>
              <a:rPr lang="ru-RU" i="1" dirty="0" smtClean="0">
                <a:solidFill>
                  <a:schemeClr val="bg1"/>
                </a:solidFill>
              </a:rPr>
              <a:t>.</a:t>
            </a:r>
            <a:endParaRPr lang="ru-RU" i="1" dirty="0">
              <a:solidFill>
                <a:schemeClr val="bg1"/>
              </a:solidFill>
            </a:endParaRPr>
          </a:p>
          <a:p>
            <a:r>
              <a:rPr lang="ru-RU" i="1" dirty="0">
                <a:solidFill>
                  <a:schemeClr val="bg1"/>
                </a:solidFill>
              </a:rPr>
              <a:t>2. </a:t>
            </a:r>
            <a:r>
              <a:rPr lang="ka-GE" i="1" dirty="0" smtClean="0">
                <a:solidFill>
                  <a:schemeClr val="bg1"/>
                </a:solidFill>
              </a:rPr>
              <a:t>სივრცის პოლიტიკა და </a:t>
            </a:r>
            <a:r>
              <a:rPr lang="ka-GE" i="1" smtClean="0">
                <a:solidFill>
                  <a:schemeClr val="bg1"/>
                </a:solidFill>
              </a:rPr>
              <a:t>სასაზღვრო ზონების </a:t>
            </a:r>
            <a:r>
              <a:rPr lang="ru-RU" i="1" smtClean="0">
                <a:solidFill>
                  <a:schemeClr val="bg1"/>
                </a:solidFill>
              </a:rPr>
              <a:t>.</a:t>
            </a:r>
            <a:endParaRPr lang="ru-RU" i="1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ru-RU" i="1" dirty="0">
              <a:solidFill>
                <a:schemeClr val="bg1"/>
              </a:solidFill>
            </a:endParaRPr>
          </a:p>
          <a:p>
            <a:pPr>
              <a:lnSpc>
                <a:spcPct val="120000"/>
              </a:lnSpc>
            </a:pP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270342" name="AutoShape 6"/>
          <p:cNvSpPr>
            <a:spLocks noChangeArrowheads="1"/>
          </p:cNvSpPr>
          <p:nvPr/>
        </p:nvSpPr>
        <p:spPr bwMode="auto">
          <a:xfrm>
            <a:off x="4481513" y="6653213"/>
            <a:ext cx="212725" cy="2047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sz="1000" dirty="0" smtClean="0">
                <a:latin typeface="Times New Roman" pitchFamily="18" charset="0"/>
              </a:rPr>
              <a:t>1</a:t>
            </a:r>
            <a:endParaRPr lang="ru-RU" sz="1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ChangeArrowheads="1"/>
          </p:cNvSpPr>
          <p:nvPr/>
        </p:nvSpPr>
        <p:spPr bwMode="auto">
          <a:xfrm>
            <a:off x="635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234950" y="112117"/>
            <a:ext cx="8729663" cy="436563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ka-GE" sz="2000" b="1" dirty="0" smtClean="0"/>
              <a:t>ლიმიტროფის ცნება</a:t>
            </a:r>
            <a:endParaRPr lang="ru-RU" sz="2000" b="1" dirty="0"/>
          </a:p>
        </p:txBody>
      </p:sp>
      <p:sp>
        <p:nvSpPr>
          <p:cNvPr id="271366" name="Text Box 6"/>
          <p:cNvSpPr txBox="1">
            <a:spLocks noChangeArrowheads="1"/>
          </p:cNvSpPr>
          <p:nvPr/>
        </p:nvSpPr>
        <p:spPr bwMode="auto">
          <a:xfrm>
            <a:off x="323850" y="620688"/>
            <a:ext cx="8569325" cy="88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ka-GE" dirty="0">
                <a:solidFill>
                  <a:schemeClr val="bg1"/>
                </a:solidFill>
              </a:rPr>
              <a:t>თავდაპირველად, გამოიყენებოდა ძველი რომაელების მიერ და ის, </a:t>
            </a:r>
            <a:r>
              <a:rPr lang="ka-GE" dirty="0" err="1" smtClean="0">
                <a:solidFill>
                  <a:schemeClr val="bg1"/>
                </a:solidFill>
              </a:rPr>
              <a:t>გულისხ-მობდა</a:t>
            </a:r>
            <a:r>
              <a:rPr lang="ka-GE" dirty="0" smtClean="0">
                <a:solidFill>
                  <a:schemeClr val="bg1"/>
                </a:solidFill>
              </a:rPr>
              <a:t> </a:t>
            </a:r>
            <a:r>
              <a:rPr lang="ka-GE" dirty="0">
                <a:solidFill>
                  <a:schemeClr val="bg1"/>
                </a:solidFill>
              </a:rPr>
              <a:t>სასაზღვრო ჯარების დისლოკაციის ადგილს. ეტიმოლოგიურად შედგება ორი ბერძნული სიტყვისაგან - </a:t>
            </a:r>
            <a:r>
              <a:rPr lang="ka-GE" dirty="0" err="1">
                <a:solidFill>
                  <a:schemeClr val="bg1"/>
                </a:solidFill>
              </a:rPr>
              <a:t>ლიმეს</a:t>
            </a:r>
            <a:r>
              <a:rPr lang="ka-GE" dirty="0">
                <a:solidFill>
                  <a:schemeClr val="bg1"/>
                </a:solidFill>
              </a:rPr>
              <a:t> (საზღვარი) და </a:t>
            </a:r>
            <a:r>
              <a:rPr lang="ka-GE" dirty="0" err="1">
                <a:solidFill>
                  <a:schemeClr val="bg1"/>
                </a:solidFill>
              </a:rPr>
              <a:t>ტროფუს</a:t>
            </a:r>
            <a:r>
              <a:rPr lang="ka-GE" dirty="0">
                <a:solidFill>
                  <a:schemeClr val="bg1"/>
                </a:solidFill>
              </a:rPr>
              <a:t> (მკვებავი): საჯარო შენაერთები, რომლებიც იცავდნენ საზღვრებს.</a:t>
            </a:r>
            <a:endParaRPr lang="ru-RU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1367" name="AutoShape 7" descr="Белый мрамор"/>
          <p:cNvSpPr>
            <a:spLocks noChangeArrowheads="1"/>
          </p:cNvSpPr>
          <p:nvPr/>
        </p:nvSpPr>
        <p:spPr bwMode="auto">
          <a:xfrm>
            <a:off x="323850" y="2060575"/>
            <a:ext cx="1655763" cy="936625"/>
          </a:xfrm>
          <a:prstGeom prst="flowChartAlternateProcess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1368" name="Text Box 8" descr="Папирус"/>
          <p:cNvSpPr txBox="1">
            <a:spLocks noChangeArrowheads="1"/>
          </p:cNvSpPr>
          <p:nvPr/>
        </p:nvSpPr>
        <p:spPr bwMode="auto">
          <a:xfrm>
            <a:off x="4716463" y="2312988"/>
            <a:ext cx="3455987" cy="494046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dirty="0"/>
              <a:t>გეოპოლიტიკის ერთ-ერთი საყურადღებო </a:t>
            </a:r>
            <a:r>
              <a:rPr lang="en-US" dirty="0" err="1" smtClean="0"/>
              <a:t>პრობლემა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271369" name="Text Box 9" descr="Газетная бумага"/>
          <p:cNvSpPr txBox="1">
            <a:spLocks noChangeArrowheads="1"/>
          </p:cNvSpPr>
          <p:nvPr/>
        </p:nvSpPr>
        <p:spPr bwMode="auto">
          <a:xfrm>
            <a:off x="4733131" y="3039297"/>
            <a:ext cx="3455988" cy="687945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8F8F8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dirty="0" smtClean="0"/>
              <a:t>არ </a:t>
            </a:r>
            <a:r>
              <a:rPr lang="en-US" dirty="0"/>
              <a:t>წარმოადგენს მხოლოდ ნეგატიურ „გამოწვევას“ </a:t>
            </a:r>
            <a:r>
              <a:rPr lang="ka-GE" dirty="0"/>
              <a:t>არსებული რეალობისთვის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271370" name="Text Box 10" descr="Почтовая бумага"/>
          <p:cNvSpPr txBox="1">
            <a:spLocks noChangeArrowheads="1"/>
          </p:cNvSpPr>
          <p:nvPr/>
        </p:nvSpPr>
        <p:spPr bwMode="auto">
          <a:xfrm>
            <a:off x="4754563" y="3957638"/>
            <a:ext cx="3455987" cy="674031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dirty="0"/>
              <a:t>დაწინაურების </a:t>
            </a:r>
            <a:r>
              <a:rPr lang="en-US" dirty="0" err="1" smtClean="0"/>
              <a:t>შანსი</a:t>
            </a:r>
            <a:r>
              <a:rPr lang="ka-GE" dirty="0" smtClean="0"/>
              <a:t> </a:t>
            </a:r>
            <a:r>
              <a:rPr lang="en-US" dirty="0"/>
              <a:t>ეთნოსის თუ სახელმწიფოებრივი </a:t>
            </a:r>
            <a:r>
              <a:rPr lang="en-US" dirty="0" smtClean="0"/>
              <a:t>წარმონაქმნის</a:t>
            </a:r>
            <a:r>
              <a:rPr lang="ka-GE" dirty="0" smtClean="0"/>
              <a:t>თვის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271371" name="AutoShape 11"/>
          <p:cNvSpPr>
            <a:spLocks noChangeArrowheads="1"/>
          </p:cNvSpPr>
          <p:nvPr/>
        </p:nvSpPr>
        <p:spPr bwMode="auto">
          <a:xfrm>
            <a:off x="2124075" y="1989138"/>
            <a:ext cx="1584325" cy="1008062"/>
          </a:xfrm>
          <a:prstGeom prst="rightArrow">
            <a:avLst>
              <a:gd name="adj1" fmla="val 50000"/>
              <a:gd name="adj2" fmla="val 39291"/>
            </a:avLst>
          </a:prstGeom>
          <a:gradFill rotWithShape="1">
            <a:gsLst>
              <a:gs pos="0">
                <a:srgbClr val="FF33CC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1372" name="WordArt 12"/>
          <p:cNvSpPr>
            <a:spLocks noChangeArrowheads="1" noChangeShapeType="1" noTextEdit="1"/>
          </p:cNvSpPr>
          <p:nvPr/>
        </p:nvSpPr>
        <p:spPr bwMode="auto">
          <a:xfrm>
            <a:off x="414338" y="2233613"/>
            <a:ext cx="1439862" cy="585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ლიმიტროფი</a:t>
            </a:r>
            <a:endParaRPr lang="ru-RU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1373" name="AutoShape 13"/>
          <p:cNvSpPr>
            <a:spLocks noChangeArrowheads="1"/>
          </p:cNvSpPr>
          <p:nvPr/>
        </p:nvSpPr>
        <p:spPr bwMode="auto">
          <a:xfrm>
            <a:off x="3924300" y="1628775"/>
            <a:ext cx="4967288" cy="3671888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4" name="WordArt 14"/>
          <p:cNvSpPr>
            <a:spLocks noChangeArrowheads="1" noChangeShapeType="1" noTextEdit="1"/>
          </p:cNvSpPr>
          <p:nvPr/>
        </p:nvSpPr>
        <p:spPr bwMode="auto">
          <a:xfrm>
            <a:off x="5580063" y="1844675"/>
            <a:ext cx="15621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ka-GE" sz="20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საზღვარი</a:t>
            </a:r>
            <a:endParaRPr lang="ru-RU" sz="2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71375" name="WordArt 15"/>
          <p:cNvSpPr>
            <a:spLocks noChangeArrowheads="1" noChangeShapeType="1" noTextEdit="1"/>
          </p:cNvSpPr>
          <p:nvPr/>
        </p:nvSpPr>
        <p:spPr bwMode="auto">
          <a:xfrm>
            <a:off x="5653088" y="4870450"/>
            <a:ext cx="1562100" cy="3444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ka-GE" sz="20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საზღვარი</a:t>
            </a:r>
            <a:endParaRPr lang="ru-RU" sz="20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71377" name="AutoShape 17"/>
          <p:cNvSpPr>
            <a:spLocks noChangeArrowheads="1"/>
          </p:cNvSpPr>
          <p:nvPr/>
        </p:nvSpPr>
        <p:spPr bwMode="auto">
          <a:xfrm rot="16200000">
            <a:off x="684027" y="3068824"/>
            <a:ext cx="1008433" cy="1008062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33CC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1378" name="AutoShape 18"/>
          <p:cNvSpPr>
            <a:spLocks noChangeArrowheads="1"/>
          </p:cNvSpPr>
          <p:nvPr/>
        </p:nvSpPr>
        <p:spPr bwMode="auto">
          <a:xfrm>
            <a:off x="4538663" y="2124075"/>
            <a:ext cx="3844925" cy="2682875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9" name="WordArt 19"/>
          <p:cNvSpPr>
            <a:spLocks noChangeArrowheads="1" noChangeShapeType="1" noTextEdit="1"/>
          </p:cNvSpPr>
          <p:nvPr/>
        </p:nvSpPr>
        <p:spPr bwMode="auto">
          <a:xfrm rot="5400000">
            <a:off x="3321843" y="3310732"/>
            <a:ext cx="1795463" cy="3048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ka-GE" sz="20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80000"/>
                    </a:srgbClr>
                  </a:outerShdw>
                </a:effectLst>
                <a:latin typeface="Arial"/>
                <a:cs typeface="Arial"/>
              </a:rPr>
              <a:t>სახელმწიფო</a:t>
            </a:r>
            <a:endParaRPr lang="ru-RU" sz="2000" b="1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00FF00"/>
                  </a:gs>
                  <a:gs pos="100000">
                    <a:srgbClr val="00CCFF"/>
                  </a:gs>
                </a:gsLst>
                <a:lin ang="0" scaled="1"/>
              </a:gradFill>
              <a:effectLst>
                <a:outerShdw dist="99190" dir="7788334" algn="ctr" rotWithShape="0">
                  <a:srgbClr val="000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71380" name="WordArt 20"/>
          <p:cNvSpPr>
            <a:spLocks noChangeArrowheads="1" noChangeShapeType="1" noTextEdit="1"/>
          </p:cNvSpPr>
          <p:nvPr/>
        </p:nvSpPr>
        <p:spPr bwMode="auto">
          <a:xfrm rot="5400000">
            <a:off x="7727157" y="3315494"/>
            <a:ext cx="1795462" cy="3048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ka-GE" sz="2000" b="1" kern="1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80000"/>
                    </a:srgbClr>
                  </a:outerShdw>
                </a:effectLst>
                <a:latin typeface="Arial"/>
                <a:cs typeface="Arial"/>
              </a:rPr>
              <a:t>სახელმწიფო</a:t>
            </a:r>
            <a:endParaRPr lang="ru-RU" sz="2000" b="1" kern="1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00FF00"/>
                  </a:gs>
                  <a:gs pos="100000">
                    <a:srgbClr val="00CCFF"/>
                  </a:gs>
                </a:gsLst>
                <a:lin ang="0" scaled="1"/>
              </a:gradFill>
              <a:effectLst>
                <a:outerShdw dist="99190" dir="7788334" algn="ctr" rotWithShape="0">
                  <a:srgbClr val="000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271381" name="Text Box 21"/>
          <p:cNvSpPr txBox="1">
            <a:spLocks noChangeArrowheads="1"/>
          </p:cNvSpPr>
          <p:nvPr/>
        </p:nvSpPr>
        <p:spPr bwMode="auto">
          <a:xfrm>
            <a:off x="303213" y="6040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71382" name="Text Box 22"/>
          <p:cNvSpPr txBox="1">
            <a:spLocks noChangeArrowheads="1"/>
          </p:cNvSpPr>
          <p:nvPr/>
        </p:nvSpPr>
        <p:spPr bwMode="auto">
          <a:xfrm>
            <a:off x="303213" y="6040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71383" name="Text Box 23"/>
          <p:cNvSpPr txBox="1">
            <a:spLocks noChangeArrowheads="1"/>
          </p:cNvSpPr>
          <p:nvPr/>
        </p:nvSpPr>
        <p:spPr bwMode="auto">
          <a:xfrm>
            <a:off x="2649518" y="5565775"/>
            <a:ext cx="638653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chemeClr val="bg1"/>
                </a:solidFill>
              </a:rPr>
              <a:t>ცივილიზაციათა ბირთვულ პლატფორმებს შორის </a:t>
            </a:r>
            <a:r>
              <a:rPr lang="en-US" dirty="0" smtClean="0">
                <a:solidFill>
                  <a:schemeClr val="bg1"/>
                </a:solidFill>
              </a:rPr>
              <a:t>არსებულ</a:t>
            </a:r>
            <a:r>
              <a:rPr lang="ka-GE" dirty="0" smtClean="0">
                <a:solidFill>
                  <a:schemeClr val="bg1"/>
                </a:solidFill>
              </a:rPr>
              <a:t>ი</a:t>
            </a:r>
            <a:r>
              <a:rPr lang="en-US" dirty="0" smtClean="0">
                <a:solidFill>
                  <a:schemeClr val="bg1"/>
                </a:solidFill>
              </a:rPr>
              <a:t> შუალედურ</a:t>
            </a:r>
            <a:r>
              <a:rPr lang="ka-GE" dirty="0" smtClean="0">
                <a:solidFill>
                  <a:schemeClr val="bg1"/>
                </a:solidFill>
              </a:rPr>
              <a:t>ი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სივრცე</a:t>
            </a:r>
            <a:r>
              <a:rPr lang="ka-GE" dirty="0" smtClean="0">
                <a:solidFill>
                  <a:schemeClr val="bg1"/>
                </a:solidFill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ka-GE" dirty="0" smtClean="0">
                <a:solidFill>
                  <a:schemeClr val="bg1"/>
                </a:solidFill>
                <a:latin typeface="Times New Roman" pitchFamily="18" charset="0"/>
              </a:rPr>
              <a:t>ვ. ციმბურსკი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1384" name="AutoShape 24"/>
          <p:cNvSpPr>
            <a:spLocks noChangeArrowheads="1"/>
          </p:cNvSpPr>
          <p:nvPr/>
        </p:nvSpPr>
        <p:spPr bwMode="auto">
          <a:xfrm>
            <a:off x="1928794" y="5445125"/>
            <a:ext cx="1059030" cy="720725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FF33CC"/>
              </a:gs>
              <a:gs pos="100000">
                <a:schemeClr val="bg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1386" name="AutoShape 26"/>
          <p:cNvSpPr>
            <a:spLocks noChangeArrowheads="1"/>
          </p:cNvSpPr>
          <p:nvPr/>
        </p:nvSpPr>
        <p:spPr bwMode="auto">
          <a:xfrm>
            <a:off x="4427538" y="6653213"/>
            <a:ext cx="212725" cy="2047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000" dirty="0" smtClean="0">
                <a:latin typeface="Times New Roman" pitchFamily="18" charset="0"/>
              </a:rPr>
              <a:t>2</a:t>
            </a:r>
            <a:endParaRPr lang="ru-RU" sz="1000" dirty="0">
              <a:latin typeface="Times New Roman" pitchFamily="18" charset="0"/>
            </a:endParaRPr>
          </a:p>
        </p:txBody>
      </p:sp>
      <p:pic>
        <p:nvPicPr>
          <p:cNvPr id="1028" name="Picture 4" descr="http://recherchespolaires.inist.fr/IMG/jpg/boundaries_of_the_arctic_larg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4" y="4191882"/>
            <a:ext cx="1789516" cy="198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72389" name="AutoShape 5"/>
          <p:cNvSpPr>
            <a:spLocks noChangeArrowheads="1"/>
          </p:cNvSpPr>
          <p:nvPr/>
        </p:nvSpPr>
        <p:spPr bwMode="auto">
          <a:xfrm rot="-2495028">
            <a:off x="2781300" y="98425"/>
            <a:ext cx="3638550" cy="3187700"/>
          </a:xfrm>
          <a:custGeom>
            <a:avLst/>
            <a:gdLst>
              <a:gd name="G0" fmla="+- 5400 0 0"/>
              <a:gd name="G1" fmla="+- 8100 0 0"/>
              <a:gd name="G2" fmla="+- 2700 0 0"/>
              <a:gd name="G3" fmla="+- 9450 0 0"/>
              <a:gd name="G4" fmla="+- 21600 0 8100"/>
              <a:gd name="G5" fmla="+- 21600 0 9450"/>
              <a:gd name="G6" fmla="+- 5400 21600 0"/>
              <a:gd name="G7" fmla="*/ G6 1 2"/>
              <a:gd name="G8" fmla="+- 21600 0 5400"/>
              <a:gd name="G9" fmla="+- 21600 0 2700"/>
              <a:gd name="T0" fmla="*/ G0 w 21600"/>
              <a:gd name="T1" fmla="*/ G0 h 21600"/>
              <a:gd name="T2" fmla="*/ G8 w 21600"/>
              <a:gd name="T3" fmla="*/ G8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272390" name="WordArt 6"/>
          <p:cNvSpPr>
            <a:spLocks noChangeArrowheads="1" noChangeShapeType="1" noTextEdit="1"/>
          </p:cNvSpPr>
          <p:nvPr/>
        </p:nvSpPr>
        <p:spPr bwMode="auto">
          <a:xfrm>
            <a:off x="3838569" y="1448933"/>
            <a:ext cx="1571636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sz="14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ლიმიტროფის </a:t>
            </a:r>
          </a:p>
          <a:p>
            <a:pPr algn="ctr"/>
            <a:r>
              <a:rPr lang="ka-GE" sz="1400" b="1" kern="1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არსი</a:t>
            </a:r>
            <a:endParaRPr lang="ru-RU" sz="1400" b="1" kern="10" dirty="0">
              <a:ln w="19050">
                <a:solidFill>
                  <a:srgbClr val="0000FF"/>
                </a:solidFill>
                <a:round/>
                <a:headEnd/>
                <a:tailEnd/>
              </a:ln>
              <a:solidFill>
                <a:srgbClr val="00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2391" name="Text Box 7"/>
          <p:cNvSpPr txBox="1">
            <a:spLocks noChangeArrowheads="1"/>
          </p:cNvSpPr>
          <p:nvPr/>
        </p:nvSpPr>
        <p:spPr bwMode="auto">
          <a:xfrm>
            <a:off x="269739" y="375066"/>
            <a:ext cx="2860675" cy="1311128"/>
          </a:xfrm>
          <a:prstGeom prst="rect">
            <a:avLst/>
          </a:prstGeom>
          <a:gradFill rotWithShape="1">
            <a:gsLst>
              <a:gs pos="0">
                <a:srgbClr val="FF33CC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33CC"/>
            </a:extrusionClr>
          </a:sp3d>
        </p:spPr>
        <p:txBody>
          <a:bodyPr>
            <a:spAutoFit/>
            <a:flatTx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ka-GE" sz="1600" dirty="0" smtClean="0"/>
              <a:t>რაც </a:t>
            </a:r>
            <a:r>
              <a:rPr lang="ka-GE" sz="1600" dirty="0"/>
              <a:t>უფრო მნიშვნელოვანია რესურსი და მისი </a:t>
            </a:r>
            <a:r>
              <a:rPr lang="ka-GE" sz="1600" dirty="0" err="1" smtClean="0"/>
              <a:t>პოტენცი</a:t>
            </a:r>
            <a:r>
              <a:rPr lang="ka-GE" sz="1600" dirty="0" smtClean="0"/>
              <a:t>-ური </a:t>
            </a:r>
            <a:r>
              <a:rPr lang="ka-GE" sz="1600" dirty="0"/>
              <a:t>მოცულობა, მით უფრო მაღალია კონკრეტულ </a:t>
            </a:r>
            <a:r>
              <a:rPr lang="ka-GE" sz="1600" dirty="0" err="1" smtClean="0"/>
              <a:t>სივრ-ცეში</a:t>
            </a:r>
            <a:r>
              <a:rPr lang="ka-GE" sz="1600" dirty="0" smtClean="0"/>
              <a:t> </a:t>
            </a:r>
            <a:r>
              <a:rPr lang="ka-GE" sz="1600" dirty="0"/>
              <a:t>შეღწევის ან/და </a:t>
            </a:r>
            <a:r>
              <a:rPr lang="ka-GE" sz="1600" dirty="0" smtClean="0"/>
              <a:t>წინა-</a:t>
            </a:r>
            <a:r>
              <a:rPr lang="ka-GE" sz="1600" dirty="0" err="1" smtClean="0"/>
              <a:t>აღმდეგობათა</a:t>
            </a:r>
            <a:r>
              <a:rPr lang="ka-GE" sz="1600" dirty="0" smtClean="0"/>
              <a:t> </a:t>
            </a:r>
            <a:r>
              <a:rPr lang="ka-GE" sz="1600" dirty="0"/>
              <a:t>გამწვავების </a:t>
            </a:r>
            <a:r>
              <a:rPr lang="ka-GE" sz="1600" dirty="0" smtClean="0"/>
              <a:t>ინდექსი</a:t>
            </a:r>
            <a:r>
              <a:rPr lang="ka-GE" sz="1600" dirty="0"/>
              <a:t>.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272392" name="Text Box 8"/>
          <p:cNvSpPr txBox="1">
            <a:spLocks noChangeArrowheads="1"/>
          </p:cNvSpPr>
          <p:nvPr/>
        </p:nvSpPr>
        <p:spPr bwMode="auto">
          <a:xfrm>
            <a:off x="342900" y="2061259"/>
            <a:ext cx="2860675" cy="1311449"/>
          </a:xfrm>
          <a:prstGeom prst="rect">
            <a:avLst/>
          </a:prstGeom>
          <a:gradFill rotWithShape="1">
            <a:gsLst>
              <a:gs pos="0">
                <a:srgbClr val="A7F7C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A7F7CD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ka-GE" sz="1600" dirty="0"/>
              <a:t>ერთგვარი „რეზერვუარი“ ან „ნაკრძალი“, რომლის კონტროლი­სათვის ბრძოლა მიმდებარე, წამყვანი სახელმწიფოსთვის სასიცოცხლო მნიშვნელობის მატარებელია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2393" name="Text Box 9"/>
          <p:cNvSpPr txBox="1">
            <a:spLocks noChangeArrowheads="1"/>
          </p:cNvSpPr>
          <p:nvPr/>
        </p:nvSpPr>
        <p:spPr bwMode="auto">
          <a:xfrm>
            <a:off x="6087628" y="1872796"/>
            <a:ext cx="2825750" cy="1323439"/>
          </a:xfrm>
          <a:prstGeom prst="rect">
            <a:avLst/>
          </a:prstGeom>
          <a:gradFill rotWithShape="1">
            <a:gsLst>
              <a:gs pos="0">
                <a:srgbClr val="3399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ka-GE" sz="1600" dirty="0" smtClean="0"/>
              <a:t>მთავარი მიზანი, </a:t>
            </a:r>
            <a:r>
              <a:rPr lang="ka-GE" sz="1600" dirty="0"/>
              <a:t>მოწინააღმდეგის სისტემური მახასიათებლების </a:t>
            </a:r>
            <a:r>
              <a:rPr lang="ka-GE" sz="1600" dirty="0" smtClean="0"/>
              <a:t>მსხვრევა </a:t>
            </a:r>
            <a:r>
              <a:rPr lang="ka-GE" sz="1600" dirty="0"/>
              <a:t>„ცხელი“ ან „ცივი“ ომის ფორმით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2394" name="Text Box 10"/>
          <p:cNvSpPr txBox="1">
            <a:spLocks noChangeArrowheads="1"/>
          </p:cNvSpPr>
          <p:nvPr/>
        </p:nvSpPr>
        <p:spPr bwMode="auto">
          <a:xfrm>
            <a:off x="6156464" y="515770"/>
            <a:ext cx="2825750" cy="794385"/>
          </a:xfrm>
          <a:prstGeom prst="rect">
            <a:avLst/>
          </a:prstGeom>
          <a:gradFill rotWithShape="1">
            <a:gsLst>
              <a:gs pos="0">
                <a:srgbClr val="CC99FF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>
            <a:spAutoFit/>
            <a:flatTx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ka-GE" sz="1600" dirty="0"/>
              <a:t>არსებული პირობების გათვალისწინებით, </a:t>
            </a:r>
            <a:r>
              <a:rPr lang="ka-GE" sz="1600" dirty="0" smtClean="0"/>
              <a:t>ომამდე გაზრდილი დაპირისპირებები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2395" name="AutoShape 11"/>
          <p:cNvSpPr>
            <a:spLocks noChangeArrowheads="1"/>
          </p:cNvSpPr>
          <p:nvPr/>
        </p:nvSpPr>
        <p:spPr bwMode="auto">
          <a:xfrm>
            <a:off x="266700" y="3451666"/>
            <a:ext cx="8642350" cy="504825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CC3300"/>
              </a:gs>
              <a:gs pos="50000">
                <a:schemeClr val="bg1"/>
              </a:gs>
              <a:gs pos="100000">
                <a:srgbClr val="CC3300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CC3300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2396" name="WordArt 12"/>
          <p:cNvSpPr>
            <a:spLocks noChangeArrowheads="1" noChangeShapeType="1" noTextEdit="1"/>
          </p:cNvSpPr>
          <p:nvPr/>
        </p:nvSpPr>
        <p:spPr bwMode="auto">
          <a:xfrm>
            <a:off x="2862262" y="3489967"/>
            <a:ext cx="34194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sz="2400" b="1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გამოვლინებები</a:t>
            </a:r>
            <a:endParaRPr lang="ru-RU" sz="2400" b="1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2397" name="Text Box 13"/>
          <p:cNvSpPr txBox="1">
            <a:spLocks noChangeArrowheads="1"/>
          </p:cNvSpPr>
          <p:nvPr/>
        </p:nvSpPr>
        <p:spPr bwMode="auto">
          <a:xfrm>
            <a:off x="339725" y="4158274"/>
            <a:ext cx="8569325" cy="107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70000"/>
              </a:lnSpc>
              <a:spcBef>
                <a:spcPct val="50000"/>
              </a:spcBef>
            </a:pPr>
            <a:r>
              <a:rPr lang="ka-GE" dirty="0">
                <a:solidFill>
                  <a:schemeClr val="bg1"/>
                </a:solidFill>
              </a:rPr>
              <a:t>აღნიშნულის გათვალისწინებით, სწორედ ლიმიტროფებში ჩანს ყველაზე </a:t>
            </a:r>
            <a:r>
              <a:rPr lang="ka-GE" dirty="0" smtClean="0">
                <a:solidFill>
                  <a:schemeClr val="bg1"/>
                </a:solidFill>
              </a:rPr>
              <a:t>ხში-რად </a:t>
            </a:r>
            <a:r>
              <a:rPr lang="ka-GE" dirty="0">
                <a:solidFill>
                  <a:schemeClr val="bg1"/>
                </a:solidFill>
              </a:rPr>
              <a:t>ეთნიკური წმენდა და გასახლება (ნიშანდობლივია, რომ საკუთრივ </a:t>
            </a:r>
            <a:r>
              <a:rPr lang="ka-GE" dirty="0" err="1" smtClean="0">
                <a:solidFill>
                  <a:schemeClr val="bg1"/>
                </a:solidFill>
              </a:rPr>
              <a:t>ტერმი</a:t>
            </a:r>
            <a:r>
              <a:rPr lang="ka-GE" dirty="0" smtClean="0">
                <a:solidFill>
                  <a:schemeClr val="bg1"/>
                </a:solidFill>
              </a:rPr>
              <a:t>-ნი </a:t>
            </a:r>
            <a:r>
              <a:rPr lang="ka-GE" dirty="0">
                <a:solidFill>
                  <a:schemeClr val="bg1"/>
                </a:solidFill>
              </a:rPr>
              <a:t>„ეთნიკური წმენდა“ საერთაშორისო ლექსიკონში </a:t>
            </a:r>
            <a:r>
              <a:rPr lang="ka-GE" dirty="0" err="1">
                <a:solidFill>
                  <a:schemeClr val="bg1"/>
                </a:solidFill>
              </a:rPr>
              <a:t>ლიმიტროფული</a:t>
            </a:r>
            <a:r>
              <a:rPr lang="ka-GE" dirty="0">
                <a:solidFill>
                  <a:schemeClr val="bg1"/>
                </a:solidFill>
              </a:rPr>
              <a:t> ზონიდან, სერბულ-ხორვატული გამონათქვამიდან «</a:t>
            </a:r>
            <a:r>
              <a:rPr lang="ka-GE" dirty="0" err="1">
                <a:solidFill>
                  <a:schemeClr val="bg1"/>
                </a:solidFill>
              </a:rPr>
              <a:t>etničko</a:t>
            </a:r>
            <a:r>
              <a:rPr lang="ka-GE" dirty="0">
                <a:solidFill>
                  <a:schemeClr val="bg1"/>
                </a:solidFill>
              </a:rPr>
              <a:t> </a:t>
            </a:r>
            <a:r>
              <a:rPr lang="ka-GE" dirty="0" err="1">
                <a:solidFill>
                  <a:schemeClr val="bg1"/>
                </a:solidFill>
              </a:rPr>
              <a:t>čišćenje</a:t>
            </a:r>
            <a:r>
              <a:rPr lang="ka-GE" dirty="0">
                <a:solidFill>
                  <a:schemeClr val="bg1"/>
                </a:solidFill>
              </a:rPr>
              <a:t>/</a:t>
            </a:r>
            <a:r>
              <a:rPr lang="ka-GE" dirty="0" err="1">
                <a:solidFill>
                  <a:schemeClr val="bg1"/>
                </a:solidFill>
              </a:rPr>
              <a:t>етничко</a:t>
            </a:r>
            <a:r>
              <a:rPr lang="ka-GE" dirty="0">
                <a:solidFill>
                  <a:schemeClr val="bg1"/>
                </a:solidFill>
              </a:rPr>
              <a:t> </a:t>
            </a:r>
            <a:r>
              <a:rPr lang="ka-GE" dirty="0" err="1">
                <a:solidFill>
                  <a:schemeClr val="bg1"/>
                </a:solidFill>
              </a:rPr>
              <a:t>чишћење</a:t>
            </a:r>
            <a:r>
              <a:rPr lang="ka-GE" dirty="0">
                <a:solidFill>
                  <a:schemeClr val="bg1"/>
                </a:solidFill>
              </a:rPr>
              <a:t>» კალკის სახით შევიდა),</a:t>
            </a:r>
            <a:endParaRPr lang="ru-RU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2398" name="Text Box 14"/>
          <p:cNvSpPr txBox="1">
            <a:spLocks noChangeArrowheads="1"/>
          </p:cNvSpPr>
          <p:nvPr/>
        </p:nvSpPr>
        <p:spPr bwMode="auto">
          <a:xfrm>
            <a:off x="1095375" y="50323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72399" name="Text Box 15"/>
          <p:cNvSpPr txBox="1">
            <a:spLocks noChangeArrowheads="1"/>
          </p:cNvSpPr>
          <p:nvPr/>
        </p:nvSpPr>
        <p:spPr bwMode="auto">
          <a:xfrm>
            <a:off x="116681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72401" name="Text Box 17"/>
          <p:cNvSpPr txBox="1">
            <a:spLocks noChangeArrowheads="1"/>
          </p:cNvSpPr>
          <p:nvPr/>
        </p:nvSpPr>
        <p:spPr bwMode="auto">
          <a:xfrm>
            <a:off x="2932113" y="6034852"/>
            <a:ext cx="5969000" cy="300147"/>
          </a:xfrm>
          <a:prstGeom prst="rect">
            <a:avLst/>
          </a:prstGeom>
          <a:gradFill rotWithShape="1">
            <a:gsLst>
              <a:gs pos="0">
                <a:srgbClr val="E9F363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9F363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ka-GE" dirty="0" err="1"/>
              <a:t>ფერგანას</a:t>
            </a:r>
            <a:r>
              <a:rPr lang="ka-GE" dirty="0"/>
              <a:t> უდაბნო უზბეკეთში (თურქი მესხები)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272402" name="Text Box 18"/>
          <p:cNvSpPr txBox="1">
            <a:spLocks noChangeArrowheads="1"/>
          </p:cNvSpPr>
          <p:nvPr/>
        </p:nvSpPr>
        <p:spPr bwMode="auto">
          <a:xfrm>
            <a:off x="2942305" y="5198590"/>
            <a:ext cx="5986462" cy="276999"/>
          </a:xfrm>
          <a:prstGeom prst="rect">
            <a:avLst/>
          </a:prstGeom>
          <a:gradFill rotWithShape="1">
            <a:gsLst>
              <a:gs pos="0">
                <a:srgbClr val="E9F363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9F363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ka-GE" sz="1600" dirty="0"/>
              <a:t>საქართველო (ოსეთი, აფხაზეთი)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2403" name="AutoShape 19"/>
          <p:cNvSpPr>
            <a:spLocks noChangeArrowheads="1"/>
          </p:cNvSpPr>
          <p:nvPr/>
        </p:nvSpPr>
        <p:spPr bwMode="auto">
          <a:xfrm>
            <a:off x="326234" y="5413345"/>
            <a:ext cx="2536028" cy="1223963"/>
          </a:xfrm>
          <a:prstGeom prst="rightArrowCallout">
            <a:avLst>
              <a:gd name="adj1" fmla="val 25000"/>
              <a:gd name="adj2" fmla="val 25000"/>
              <a:gd name="adj3" fmla="val 30393"/>
              <a:gd name="adj4" fmla="val 66667"/>
            </a:avLst>
          </a:prstGeom>
          <a:gradFill rotWithShape="1">
            <a:gsLst>
              <a:gs pos="0">
                <a:srgbClr val="CCFF66"/>
              </a:gs>
              <a:gs pos="100000">
                <a:srgbClr val="FFFF00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66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2404" name="WordArt 20"/>
          <p:cNvSpPr>
            <a:spLocks noChangeArrowheads="1" noChangeShapeType="1" noTextEdit="1"/>
          </p:cNvSpPr>
          <p:nvPr/>
        </p:nvSpPr>
        <p:spPr bwMode="auto">
          <a:xfrm>
            <a:off x="318960" y="5721963"/>
            <a:ext cx="1630846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ეთნოციდი</a:t>
            </a:r>
            <a:r>
              <a:rPr lang="ru-RU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</a:t>
            </a:r>
            <a:r>
              <a:rPr lang="ru-RU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:</a:t>
            </a:r>
          </a:p>
        </p:txBody>
      </p:sp>
      <p:sp>
        <p:nvSpPr>
          <p:cNvPr id="272405" name="AutoShape 21"/>
          <p:cNvSpPr>
            <a:spLocks noChangeArrowheads="1"/>
          </p:cNvSpPr>
          <p:nvPr/>
        </p:nvSpPr>
        <p:spPr bwMode="auto">
          <a:xfrm>
            <a:off x="8934271" y="6608177"/>
            <a:ext cx="212725" cy="2047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000" dirty="0" smtClean="0">
                <a:latin typeface="Times New Roman" pitchFamily="18" charset="0"/>
              </a:rPr>
              <a:t>3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2932113" y="5602830"/>
            <a:ext cx="5986462" cy="276999"/>
          </a:xfrm>
          <a:prstGeom prst="rect">
            <a:avLst/>
          </a:prstGeom>
          <a:gradFill rotWithShape="1">
            <a:gsLst>
              <a:gs pos="0">
                <a:srgbClr val="E9F363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9F363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ka-GE" sz="1600" dirty="0"/>
              <a:t>მთიანი ყარაბახი (სომხები, აზერბაიჯა­ნე­ლები)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942305" y="6476117"/>
            <a:ext cx="5986462" cy="276999"/>
          </a:xfrm>
          <a:prstGeom prst="rect">
            <a:avLst/>
          </a:prstGeom>
          <a:gradFill rotWithShape="1">
            <a:gsLst>
              <a:gs pos="0">
                <a:srgbClr val="E9F363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9F363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lnSpc>
                <a:spcPct val="70000"/>
              </a:lnSpc>
            </a:pPr>
            <a:r>
              <a:rPr lang="ka-GE" sz="1600" dirty="0"/>
              <a:t>რუსეთის ფედერაცია (ჩეჩნები) და </a:t>
            </a:r>
            <a:r>
              <a:rPr lang="ka-GE" sz="1600" dirty="0" err="1"/>
              <a:t>ა.შ</a:t>
            </a:r>
            <a:r>
              <a:rPr lang="ka-GE" sz="1600" dirty="0"/>
              <a:t>.</a:t>
            </a:r>
            <a:endParaRPr lang="ru-RU" sz="16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234950" y="203200"/>
            <a:ext cx="8729663" cy="436563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ka-GE" sz="2000" b="1" dirty="0" smtClean="0"/>
              <a:t>სივრცის კონტროლი - ლიმიტროფის დრეიფი</a:t>
            </a:r>
            <a:endParaRPr lang="ru-RU" sz="2000" b="1" dirty="0"/>
          </a:p>
        </p:txBody>
      </p:sp>
      <p:sp>
        <p:nvSpPr>
          <p:cNvPr id="273414" name="AutoShape 6"/>
          <p:cNvSpPr>
            <a:spLocks noChangeArrowheads="1"/>
          </p:cNvSpPr>
          <p:nvPr/>
        </p:nvSpPr>
        <p:spPr bwMode="auto">
          <a:xfrm>
            <a:off x="323850" y="765175"/>
            <a:ext cx="8640763" cy="48895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4E845"/>
              </a:gs>
              <a:gs pos="50000">
                <a:srgbClr val="E9F363"/>
              </a:gs>
              <a:gs pos="100000">
                <a:srgbClr val="34E845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34E84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3415" name="WordArt 7"/>
          <p:cNvSpPr>
            <a:spLocks noChangeArrowheads="1" noChangeShapeType="1" noTextEdit="1"/>
          </p:cNvSpPr>
          <p:nvPr/>
        </p:nvSpPr>
        <p:spPr bwMode="auto">
          <a:xfrm>
            <a:off x="2714625" y="814388"/>
            <a:ext cx="38290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sz="2000" dirty="0"/>
              <a:t>ათვისება ძალის დაგროვების მიზნით</a:t>
            </a:r>
            <a:endParaRPr lang="ru-RU" sz="20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42845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212725" y="1533525"/>
            <a:ext cx="2743200" cy="1471172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E9F363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9F363"/>
            </a:extrusionClr>
          </a:sp3d>
        </p:spPr>
        <p:txBody>
          <a:bodyPr>
            <a:spAutoFit/>
            <a:flatTx/>
          </a:bodyPr>
          <a:lstStyle/>
          <a:p>
            <a:pPr algn="just" eaLnBrk="0" hangingPunct="0">
              <a:lnSpc>
                <a:spcPct val="70000"/>
              </a:lnSpc>
            </a:pPr>
            <a:r>
              <a:rPr lang="ka-GE" sz="1600" dirty="0"/>
              <a:t>ლიმიტროფების </a:t>
            </a:r>
            <a:r>
              <a:rPr lang="ka-GE" sz="1600" dirty="0" err="1" smtClean="0"/>
              <a:t>გამოყენე</a:t>
            </a:r>
            <a:r>
              <a:rPr lang="ka-GE" sz="1600" dirty="0" smtClean="0"/>
              <a:t>-ბა </a:t>
            </a:r>
            <a:r>
              <a:rPr lang="ka-GE" sz="1600" dirty="0"/>
              <a:t>გეოპოლიტიკურ </a:t>
            </a:r>
            <a:r>
              <a:rPr lang="ka-GE" sz="1600" dirty="0" smtClean="0"/>
              <a:t>მოწი-</a:t>
            </a:r>
            <a:r>
              <a:rPr lang="ka-GE" sz="1600" dirty="0" err="1" smtClean="0"/>
              <a:t>ნააღმდეგეებთან</a:t>
            </a:r>
            <a:r>
              <a:rPr lang="ka-GE" sz="1600" dirty="0" smtClean="0"/>
              <a:t> </a:t>
            </a:r>
            <a:r>
              <a:rPr lang="ka-GE" sz="1600" dirty="0"/>
              <a:t>ღია ან </a:t>
            </a:r>
            <a:r>
              <a:rPr lang="ka-GE" sz="1600" dirty="0" smtClean="0"/>
              <a:t>და-</a:t>
            </a:r>
            <a:r>
              <a:rPr lang="ka-GE" sz="1600" dirty="0" err="1" smtClean="0"/>
              <a:t>ხურული</a:t>
            </a:r>
            <a:r>
              <a:rPr lang="ka-GE" sz="1600" dirty="0" smtClean="0"/>
              <a:t> </a:t>
            </a:r>
            <a:r>
              <a:rPr lang="ka-GE" sz="1600" dirty="0"/>
              <a:t>ბრძოლის </a:t>
            </a:r>
            <a:r>
              <a:rPr lang="ka-GE" sz="1600" dirty="0" err="1" smtClean="0"/>
              <a:t>საწარ-მოებლად</a:t>
            </a:r>
            <a:r>
              <a:rPr lang="ka-GE" sz="1600" dirty="0"/>
              <a:t>, ვიდრე </a:t>
            </a:r>
            <a:r>
              <a:rPr lang="ka-GE" sz="1600" dirty="0" smtClean="0"/>
              <a:t>შეიარა-</a:t>
            </a:r>
            <a:r>
              <a:rPr lang="ka-GE" sz="1600" dirty="0" err="1" smtClean="0"/>
              <a:t>ღებულ</a:t>
            </a:r>
            <a:r>
              <a:rPr lang="ka-GE" sz="1600" dirty="0" smtClean="0"/>
              <a:t> </a:t>
            </a:r>
            <a:r>
              <a:rPr lang="ka-GE" sz="1600" dirty="0"/>
              <a:t>კონფლიქტამდე, </a:t>
            </a:r>
            <a:r>
              <a:rPr lang="ka-GE" sz="1600" dirty="0" smtClean="0"/>
              <a:t>უპირატესად </a:t>
            </a:r>
            <a:r>
              <a:rPr lang="ka-GE" sz="1600" dirty="0" err="1" smtClean="0"/>
              <a:t>მოწინა­აღმ­დე-გის</a:t>
            </a:r>
            <a:r>
              <a:rPr lang="ka-GE" sz="1600" dirty="0" smtClean="0"/>
              <a:t> </a:t>
            </a:r>
            <a:r>
              <a:rPr lang="ka-GE" sz="1600" dirty="0"/>
              <a:t>სივრცეში;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3417" name="Text Box 9"/>
          <p:cNvSpPr txBox="1">
            <a:spLocks noChangeArrowheads="1"/>
          </p:cNvSpPr>
          <p:nvPr/>
        </p:nvSpPr>
        <p:spPr bwMode="auto">
          <a:xfrm>
            <a:off x="3203575" y="1528763"/>
            <a:ext cx="2743200" cy="1815882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50000">
                <a:srgbClr val="FFCCFF"/>
              </a:gs>
              <a:gs pos="100000">
                <a:srgbClr val="CC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66"/>
            </a:extrusionClr>
          </a:sp3d>
        </p:spPr>
        <p:txBody>
          <a:bodyPr>
            <a:spAutoFit/>
            <a:flatTx/>
          </a:bodyPr>
          <a:lstStyle/>
          <a:p>
            <a:pPr algn="just" eaLnBrk="0" hangingPunct="0">
              <a:lnSpc>
                <a:spcPct val="80000"/>
              </a:lnSpc>
            </a:pPr>
            <a:r>
              <a:rPr lang="ka-GE" sz="1400" dirty="0"/>
              <a:t>ლიმიტროფები საკუთარ </a:t>
            </a:r>
            <a:r>
              <a:rPr lang="ka-GE" sz="1400" dirty="0" smtClean="0"/>
              <a:t>თავ-ზე </a:t>
            </a:r>
            <a:r>
              <a:rPr lang="ka-GE" sz="1400" dirty="0"/>
              <a:t>იღებენ </a:t>
            </a:r>
            <a:r>
              <a:rPr lang="ka-GE" sz="1400" dirty="0" err="1"/>
              <a:t>ტუტორი</a:t>
            </a:r>
            <a:r>
              <a:rPr lang="ka-GE" sz="1400" dirty="0"/>
              <a:t> </a:t>
            </a:r>
            <a:r>
              <a:rPr lang="ka-GE" sz="1400" dirty="0" err="1" smtClean="0"/>
              <a:t>სახელმ-წიფოსთვის</a:t>
            </a:r>
            <a:r>
              <a:rPr lang="ka-GE" sz="1400" dirty="0" smtClean="0"/>
              <a:t> განკუთვნილ პი-</a:t>
            </a:r>
            <a:r>
              <a:rPr lang="ka-GE" sz="1400" dirty="0" err="1" smtClean="0"/>
              <a:t>რველ</a:t>
            </a:r>
            <a:r>
              <a:rPr lang="ka-GE" sz="1400" dirty="0" smtClean="0"/>
              <a:t> </a:t>
            </a:r>
            <a:r>
              <a:rPr lang="ka-GE" sz="1400" dirty="0"/>
              <a:t>დარტყმებს. რათა </a:t>
            </a:r>
            <a:r>
              <a:rPr lang="ka-GE" sz="1400" dirty="0" smtClean="0"/>
              <a:t>მაქსი-</a:t>
            </a:r>
            <a:r>
              <a:rPr lang="ka-GE" sz="1400" dirty="0" err="1" smtClean="0"/>
              <a:t>მალურად</a:t>
            </a:r>
            <a:r>
              <a:rPr lang="ka-GE" sz="1400" dirty="0" smtClean="0"/>
              <a:t> დაზოგონ </a:t>
            </a:r>
            <a:r>
              <a:rPr lang="ka-GE" sz="1400" dirty="0"/>
              <a:t>საკუთარი </a:t>
            </a:r>
            <a:r>
              <a:rPr lang="ka-GE" sz="1400" dirty="0" smtClean="0"/>
              <a:t>რე-</a:t>
            </a:r>
            <a:r>
              <a:rPr lang="ka-GE" sz="1400" dirty="0" err="1" smtClean="0"/>
              <a:t>სურსები</a:t>
            </a:r>
            <a:r>
              <a:rPr lang="ka-GE" sz="1400" dirty="0"/>
              <a:t>; ამასთან </a:t>
            </a:r>
            <a:r>
              <a:rPr lang="ka-GE" sz="1400" dirty="0" err="1" smtClean="0"/>
              <a:t>მეტნაკ</a:t>
            </a:r>
            <a:r>
              <a:rPr lang="ka-GE" sz="1400" dirty="0" smtClean="0"/>
              <a:t>-ლებად </a:t>
            </a:r>
            <a:r>
              <a:rPr lang="ka-GE" sz="1400" dirty="0"/>
              <a:t>ძლიერნი ქმნიან </a:t>
            </a:r>
            <a:r>
              <a:rPr lang="ka-GE" sz="1400" dirty="0" smtClean="0"/>
              <a:t>ერთ-</a:t>
            </a:r>
            <a:r>
              <a:rPr lang="ka-GE" sz="1400" dirty="0" err="1" smtClean="0"/>
              <a:t>მანეთისგან</a:t>
            </a:r>
            <a:r>
              <a:rPr lang="ka-GE" sz="1400" dirty="0" smtClean="0"/>
              <a:t> </a:t>
            </a:r>
            <a:r>
              <a:rPr lang="ka-GE" sz="1400" dirty="0"/>
              <a:t>დამოუკიდებელ </a:t>
            </a:r>
            <a:r>
              <a:rPr lang="ka-GE" sz="1400" dirty="0" smtClean="0"/>
              <a:t>ლიმიტროფებს</a:t>
            </a:r>
            <a:r>
              <a:rPr lang="ka-GE" sz="1400" dirty="0"/>
              <a:t>, ფართო </a:t>
            </a:r>
            <a:r>
              <a:rPr lang="ka-GE" sz="1400" dirty="0" err="1" smtClean="0"/>
              <a:t>საზღვ</a:t>
            </a:r>
            <a:r>
              <a:rPr lang="ka-GE" sz="1400" dirty="0" smtClean="0"/>
              <a:t>-რების </a:t>
            </a:r>
            <a:r>
              <a:rPr lang="ka-GE" sz="1400" dirty="0"/>
              <a:t>უზრუნველსაყოფად;</a:t>
            </a:r>
            <a:endParaRPr lang="ru-RU" sz="1400" dirty="0">
              <a:latin typeface="Times New Roman" pitchFamily="18" charset="0"/>
            </a:endParaRPr>
          </a:p>
        </p:txBody>
      </p:sp>
      <p:sp>
        <p:nvSpPr>
          <p:cNvPr id="273418" name="Text Box 10"/>
          <p:cNvSpPr txBox="1">
            <a:spLocks noChangeArrowheads="1"/>
          </p:cNvSpPr>
          <p:nvPr/>
        </p:nvSpPr>
        <p:spPr bwMode="auto">
          <a:xfrm>
            <a:off x="6169025" y="1527175"/>
            <a:ext cx="2743200" cy="1643527"/>
          </a:xfrm>
          <a:prstGeom prst="rect">
            <a:avLst/>
          </a:prstGeom>
          <a:gradFill rotWithShape="1">
            <a:gsLst>
              <a:gs pos="0">
                <a:srgbClr val="A2FCE0"/>
              </a:gs>
              <a:gs pos="50000">
                <a:srgbClr val="FFFF00"/>
              </a:gs>
              <a:gs pos="100000">
                <a:srgbClr val="A2FCE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A2FCE0"/>
            </a:extrusionClr>
          </a:sp3d>
        </p:spPr>
        <p:txBody>
          <a:bodyPr>
            <a:spAutoFit/>
            <a:flatTx/>
          </a:bodyPr>
          <a:lstStyle/>
          <a:p>
            <a:pPr algn="just" eaLnBrk="0" hangingPunct="0">
              <a:lnSpc>
                <a:spcPct val="70000"/>
              </a:lnSpc>
            </a:pPr>
            <a:r>
              <a:rPr lang="ka-GE" sz="1600" dirty="0"/>
              <a:t>ხშირ შემთხვევებში, </a:t>
            </a:r>
            <a:r>
              <a:rPr lang="ka-GE" sz="1600" dirty="0" err="1" smtClean="0"/>
              <a:t>ლიბე-რალური</a:t>
            </a:r>
            <a:r>
              <a:rPr lang="ka-GE" sz="1600" dirty="0" smtClean="0"/>
              <a:t> </a:t>
            </a:r>
            <a:r>
              <a:rPr lang="ka-GE" sz="1600" dirty="0"/>
              <a:t>კანონმდებლობა ლიმიტროფებში, დაბალი გეოპო­ლიტიკური </a:t>
            </a:r>
            <a:r>
              <a:rPr lang="ka-GE" sz="1600" dirty="0" smtClean="0"/>
              <a:t>სტატუ-სით</a:t>
            </a:r>
            <a:r>
              <a:rPr lang="ka-GE" sz="1600" dirty="0"/>
              <a:t>, გამოიყენებიან „</a:t>
            </a:r>
            <a:r>
              <a:rPr lang="ka-GE" sz="1600" dirty="0" smtClean="0"/>
              <a:t>ბინ-</a:t>
            </a:r>
            <a:r>
              <a:rPr lang="ka-GE" sz="1600" dirty="0" err="1" smtClean="0"/>
              <a:t>ძური</a:t>
            </a:r>
            <a:r>
              <a:rPr lang="ka-GE" sz="1600" dirty="0"/>
              <a:t>“ წარმოებებისთვის, რასაც ვთქვათ </a:t>
            </a:r>
            <a:r>
              <a:rPr lang="ka-GE" sz="1600" dirty="0" err="1" smtClean="0"/>
              <a:t>განვითა</a:t>
            </a:r>
            <a:r>
              <a:rPr lang="ka-GE" sz="1600" dirty="0" smtClean="0"/>
              <a:t>-რებული </a:t>
            </a:r>
            <a:r>
              <a:rPr lang="ka-GE" sz="1600" dirty="0"/>
              <a:t>ქვეყნები ვერ მოითმენენ;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3419" name="AutoShape 11"/>
          <p:cNvSpPr>
            <a:spLocks noChangeArrowheads="1"/>
          </p:cNvSpPr>
          <p:nvPr/>
        </p:nvSpPr>
        <p:spPr bwMode="auto">
          <a:xfrm>
            <a:off x="207963" y="3429000"/>
            <a:ext cx="8756650" cy="180022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00FFFF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3420" name="AutoShape 12"/>
          <p:cNvSpPr>
            <a:spLocks noChangeArrowheads="1"/>
          </p:cNvSpPr>
          <p:nvPr/>
        </p:nvSpPr>
        <p:spPr bwMode="auto">
          <a:xfrm>
            <a:off x="468313" y="4268788"/>
            <a:ext cx="2573337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BFF93"/>
              </a:gs>
              <a:gs pos="100000">
                <a:schemeClr val="bg1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DBFF93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არსებული </a:t>
            </a:r>
          </a:p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რეალობის ახსნა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73421" name="AutoShape 13"/>
          <p:cNvSpPr>
            <a:spLocks noChangeArrowheads="1"/>
          </p:cNvSpPr>
          <p:nvPr/>
        </p:nvSpPr>
        <p:spPr bwMode="auto">
          <a:xfrm>
            <a:off x="6030913" y="4240213"/>
            <a:ext cx="2573337" cy="6492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FF00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წარმოდგენები </a:t>
            </a:r>
          </a:p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მიზნის მიღწევის </a:t>
            </a:r>
          </a:p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ტაქტიკის შესახებ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73422" name="AutoShape 14"/>
          <p:cNvSpPr>
            <a:spLocks noChangeArrowheads="1"/>
          </p:cNvSpPr>
          <p:nvPr/>
        </p:nvSpPr>
        <p:spPr bwMode="auto">
          <a:xfrm>
            <a:off x="3241675" y="4251325"/>
            <a:ext cx="2573338" cy="6492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933"/>
              </a:gs>
              <a:gs pos="100000">
                <a:schemeClr val="bg1"/>
              </a:gs>
            </a:gsLst>
            <a:lin ang="5400000" scaled="1"/>
          </a:gradFill>
          <a:ln w="9525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9933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ფასეულობათა </a:t>
            </a:r>
          </a:p>
          <a:p>
            <a:pPr algn="ctr">
              <a:lnSpc>
                <a:spcPct val="70000"/>
              </a:lnSpc>
            </a:pPr>
            <a:r>
              <a:rPr lang="ka-GE" b="1" dirty="0" smtClean="0">
                <a:latin typeface="Times New Roman" pitchFamily="18" charset="0"/>
              </a:rPr>
              <a:t>სისტემა</a:t>
            </a:r>
            <a:endParaRPr lang="ru-RU" b="1" dirty="0">
              <a:latin typeface="Times New Roman" pitchFamily="18" charset="0"/>
            </a:endParaRPr>
          </a:p>
        </p:txBody>
      </p:sp>
      <p:sp>
        <p:nvSpPr>
          <p:cNvPr id="273423" name="WordArt 15"/>
          <p:cNvSpPr>
            <a:spLocks noChangeArrowheads="1" noChangeShapeType="1" noTextEdit="1"/>
          </p:cNvSpPr>
          <p:nvPr/>
        </p:nvSpPr>
        <p:spPr bwMode="auto">
          <a:xfrm>
            <a:off x="900113" y="3716338"/>
            <a:ext cx="720090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sz="20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ლიმიტროფის  სტრუქტურა</a:t>
            </a:r>
            <a:endParaRPr lang="ru-RU" sz="20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3424" name="AutoShape 16"/>
          <p:cNvSpPr>
            <a:spLocks noChangeArrowheads="1"/>
          </p:cNvSpPr>
          <p:nvPr/>
        </p:nvSpPr>
        <p:spPr bwMode="auto">
          <a:xfrm>
            <a:off x="235380" y="5438774"/>
            <a:ext cx="1368425" cy="11525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CCFF66"/>
              </a:gs>
              <a:gs pos="100000">
                <a:srgbClr val="FFFF00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66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3425" name="WordArt 17"/>
          <p:cNvSpPr>
            <a:spLocks noChangeArrowheads="1" noChangeShapeType="1" noTextEdit="1"/>
          </p:cNvSpPr>
          <p:nvPr/>
        </p:nvSpPr>
        <p:spPr bwMode="auto">
          <a:xfrm>
            <a:off x="307610" y="5883275"/>
            <a:ext cx="1223963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2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ეთნოსი</a:t>
            </a:r>
            <a:endParaRPr lang="ru-RU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accent2">
                  <a:alpha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73426" name="AutoShape 18"/>
          <p:cNvSpPr>
            <a:spLocks noChangeArrowheads="1"/>
          </p:cNvSpPr>
          <p:nvPr/>
        </p:nvSpPr>
        <p:spPr bwMode="auto">
          <a:xfrm>
            <a:off x="7450703" y="5512088"/>
            <a:ext cx="1368425" cy="1152525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rgbClr val="FFFF00"/>
              </a:gs>
              <a:gs pos="100000">
                <a:srgbClr val="FFCCFF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3427" name="WordArt 19"/>
          <p:cNvSpPr>
            <a:spLocks noChangeArrowheads="1" noChangeShapeType="1" noTextEdit="1"/>
          </p:cNvSpPr>
          <p:nvPr/>
        </p:nvSpPr>
        <p:spPr bwMode="auto">
          <a:xfrm>
            <a:off x="7524750" y="5876925"/>
            <a:ext cx="1223963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accent2">
                    <a:alpha val="50000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კულტურა</a:t>
            </a:r>
            <a:endParaRPr lang="ru-RU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accent2">
                  <a:alpha val="50000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73428" name="AutoShape 20"/>
          <p:cNvSpPr>
            <a:spLocks noChangeArrowheads="1"/>
          </p:cNvSpPr>
          <p:nvPr/>
        </p:nvSpPr>
        <p:spPr bwMode="auto">
          <a:xfrm>
            <a:off x="1468866" y="5162109"/>
            <a:ext cx="7272338" cy="430213"/>
          </a:xfrm>
          <a:prstGeom prst="curvedDownArrow">
            <a:avLst>
              <a:gd name="adj1" fmla="val 338081"/>
              <a:gd name="adj2" fmla="val 676162"/>
              <a:gd name="adj3" fmla="val 33333"/>
            </a:avLst>
          </a:prstGeom>
          <a:gradFill rotWithShape="1">
            <a:gsLst>
              <a:gs pos="0">
                <a:srgbClr val="CC3300"/>
              </a:gs>
              <a:gs pos="50000">
                <a:srgbClr val="3399FF"/>
              </a:gs>
              <a:gs pos="100000">
                <a:srgbClr val="CC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1867628" y="5425369"/>
            <a:ext cx="527685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ka-GE" dirty="0" smtClean="0">
                <a:solidFill>
                  <a:schemeClr val="bg1"/>
                </a:solidFill>
              </a:rPr>
              <a:t>ლიმიტროფის </a:t>
            </a:r>
            <a:r>
              <a:rPr lang="ka-GE" dirty="0">
                <a:solidFill>
                  <a:schemeClr val="bg1"/>
                </a:solidFill>
              </a:rPr>
              <a:t>საკონტაქტო </a:t>
            </a:r>
            <a:r>
              <a:rPr lang="ka-GE" dirty="0" smtClean="0">
                <a:solidFill>
                  <a:schemeClr val="bg1"/>
                </a:solidFill>
              </a:rPr>
              <a:t>ზონა - პოლიეთნიკური ტერიტორია</a:t>
            </a:r>
            <a:endParaRPr lang="ru-RU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3430" name="AutoShape 22"/>
          <p:cNvSpPr>
            <a:spLocks noChangeArrowheads="1"/>
          </p:cNvSpPr>
          <p:nvPr/>
        </p:nvSpPr>
        <p:spPr bwMode="auto">
          <a:xfrm rot="10800000">
            <a:off x="285888" y="6391051"/>
            <a:ext cx="7272337" cy="430213"/>
          </a:xfrm>
          <a:prstGeom prst="curvedDownArrow">
            <a:avLst>
              <a:gd name="adj1" fmla="val 338081"/>
              <a:gd name="adj2" fmla="val 676162"/>
              <a:gd name="adj3" fmla="val 33333"/>
            </a:avLst>
          </a:prstGeom>
          <a:gradFill rotWithShape="1">
            <a:gsLst>
              <a:gs pos="0">
                <a:srgbClr val="CC3300"/>
              </a:gs>
              <a:gs pos="50000">
                <a:srgbClr val="3399FF"/>
              </a:gs>
              <a:gs pos="100000">
                <a:srgbClr val="CC33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2032000" y="6048375"/>
            <a:ext cx="5276850" cy="494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</a:pPr>
            <a:r>
              <a:rPr lang="ka-GE" dirty="0">
                <a:solidFill>
                  <a:schemeClr val="bg1"/>
                </a:solidFill>
              </a:rPr>
              <a:t>კულტურათა არა მხოლოდ </a:t>
            </a:r>
            <a:r>
              <a:rPr lang="ka-GE" dirty="0" smtClean="0">
                <a:solidFill>
                  <a:schemeClr val="bg1"/>
                </a:solidFill>
              </a:rPr>
              <a:t>თანაარსებობა, </a:t>
            </a:r>
            <a:r>
              <a:rPr lang="ka-GE" dirty="0">
                <a:solidFill>
                  <a:schemeClr val="bg1"/>
                </a:solidFill>
              </a:rPr>
              <a:t>არამედ </a:t>
            </a:r>
            <a:r>
              <a:rPr lang="ka-GE" dirty="0" smtClean="0">
                <a:solidFill>
                  <a:schemeClr val="bg1"/>
                </a:solidFill>
              </a:rPr>
              <a:t>ურთიერთგავლენა</a:t>
            </a:r>
            <a:endParaRPr lang="ru-RU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3432" name="Line 24"/>
          <p:cNvSpPr>
            <a:spLocks noChangeShapeType="1"/>
          </p:cNvSpPr>
          <p:nvPr/>
        </p:nvSpPr>
        <p:spPr bwMode="auto">
          <a:xfrm>
            <a:off x="1763713" y="6021388"/>
            <a:ext cx="5545137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3433" name="AutoShape 25"/>
          <p:cNvSpPr>
            <a:spLocks noChangeArrowheads="1"/>
          </p:cNvSpPr>
          <p:nvPr/>
        </p:nvSpPr>
        <p:spPr bwMode="auto">
          <a:xfrm>
            <a:off x="4481513" y="6653213"/>
            <a:ext cx="212725" cy="2047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000" dirty="0" smtClean="0">
                <a:latin typeface="Times New Roman" pitchFamily="18" charset="0"/>
              </a:rPr>
              <a:t>4</a:t>
            </a:r>
            <a:endParaRPr lang="ru-RU" sz="1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234950" y="203200"/>
            <a:ext cx="8729663" cy="436563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ka-GE" sz="2000" dirty="0" smtClean="0"/>
              <a:t>ლიმიტროფები რესურსების ათვისებაა </a:t>
            </a:r>
            <a:r>
              <a:rPr lang="ka-GE" sz="2000" dirty="0"/>
              <a:t>ძალის დაგროვების მიზნით</a:t>
            </a:r>
            <a:endParaRPr lang="ru-RU" sz="2000" b="1" dirty="0"/>
          </a:p>
        </p:txBody>
      </p:sp>
      <p:sp>
        <p:nvSpPr>
          <p:cNvPr id="273414" name="AutoShape 6"/>
          <p:cNvSpPr>
            <a:spLocks noChangeArrowheads="1"/>
          </p:cNvSpPr>
          <p:nvPr/>
        </p:nvSpPr>
        <p:spPr bwMode="auto">
          <a:xfrm>
            <a:off x="323850" y="765175"/>
            <a:ext cx="8640763" cy="48895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34E845"/>
              </a:gs>
              <a:gs pos="50000">
                <a:srgbClr val="E9F363"/>
              </a:gs>
              <a:gs pos="100000">
                <a:srgbClr val="34E845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34E845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73415" name="WordArt 7"/>
          <p:cNvSpPr>
            <a:spLocks noChangeArrowheads="1" noChangeShapeType="1" noTextEdit="1"/>
          </p:cNvSpPr>
          <p:nvPr/>
        </p:nvSpPr>
        <p:spPr bwMode="auto">
          <a:xfrm>
            <a:off x="2714625" y="814388"/>
            <a:ext cx="3829050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ka-GE" sz="2000" dirty="0" smtClean="0"/>
              <a:t>დასკვნა</a:t>
            </a:r>
            <a:endParaRPr lang="ru-RU" sz="20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42845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73416" name="Text Box 8"/>
          <p:cNvSpPr txBox="1">
            <a:spLocks noChangeArrowheads="1"/>
          </p:cNvSpPr>
          <p:nvPr/>
        </p:nvSpPr>
        <p:spPr bwMode="auto">
          <a:xfrm>
            <a:off x="212725" y="1533525"/>
            <a:ext cx="2743200" cy="353943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E9F363"/>
              </a:gs>
              <a:gs pos="100000">
                <a:srgbClr val="FFCC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E9F363"/>
            </a:extrusionClr>
          </a:sp3d>
        </p:spPr>
        <p:txBody>
          <a:bodyPr>
            <a:spAutoFit/>
            <a:flatTx/>
          </a:bodyPr>
          <a:lstStyle/>
          <a:p>
            <a:pPr algn="just" eaLnBrk="0" hangingPunct="0">
              <a:lnSpc>
                <a:spcPct val="70000"/>
              </a:lnSpc>
            </a:pPr>
            <a:r>
              <a:rPr lang="ka-GE" sz="1600" dirty="0"/>
              <a:t>ამრიგად, აღნიშნულის </a:t>
            </a:r>
            <a:r>
              <a:rPr lang="ka-GE" sz="1600" dirty="0" smtClean="0"/>
              <a:t>გა-</a:t>
            </a:r>
            <a:r>
              <a:rPr lang="ka-GE" sz="1600" dirty="0" err="1" smtClean="0"/>
              <a:t>თვალისწინებით</a:t>
            </a:r>
            <a:r>
              <a:rPr lang="ka-GE" sz="1600" dirty="0"/>
              <a:t>, </a:t>
            </a:r>
            <a:r>
              <a:rPr lang="ka-GE" sz="1600" dirty="0" err="1" smtClean="0"/>
              <a:t>შესაძლე</a:t>
            </a:r>
            <a:r>
              <a:rPr lang="ka-GE" sz="1600" dirty="0" smtClean="0"/>
              <a:t>-ბელია </a:t>
            </a:r>
            <a:r>
              <a:rPr lang="ka-GE" sz="1600" dirty="0"/>
              <a:t>გავაკეთოთ </a:t>
            </a:r>
            <a:r>
              <a:rPr lang="ka-GE" sz="1600" dirty="0" smtClean="0"/>
              <a:t>ზოგი-ერთი </a:t>
            </a:r>
            <a:r>
              <a:rPr lang="ka-GE" sz="1600" dirty="0"/>
              <a:t>დასკვნა </a:t>
            </a:r>
            <a:r>
              <a:rPr lang="ka-GE" sz="1600" dirty="0" err="1" smtClean="0"/>
              <a:t>ლიმიტრო</a:t>
            </a:r>
            <a:r>
              <a:rPr lang="ka-GE" sz="1600" dirty="0" smtClean="0"/>
              <a:t>-ფების </a:t>
            </a:r>
            <a:r>
              <a:rPr lang="ka-GE" sz="1600" dirty="0"/>
              <a:t>გაგებასთან </a:t>
            </a:r>
            <a:r>
              <a:rPr lang="ka-GE" sz="1600" dirty="0" err="1" smtClean="0"/>
              <a:t>დაკავ-შირებით</a:t>
            </a:r>
            <a:r>
              <a:rPr lang="ka-GE" sz="1600" dirty="0" smtClean="0"/>
              <a:t> </a:t>
            </a:r>
            <a:r>
              <a:rPr lang="ka-GE" sz="1600" dirty="0"/>
              <a:t>- იქნება ეს </a:t>
            </a:r>
            <a:r>
              <a:rPr lang="ka-GE" sz="1600" dirty="0" smtClean="0"/>
              <a:t>პოლი-</a:t>
            </a:r>
            <a:r>
              <a:rPr lang="ka-GE" sz="1600" dirty="0" err="1" smtClean="0"/>
              <a:t>ტიკური</a:t>
            </a:r>
            <a:r>
              <a:rPr lang="ka-GE" sz="1600" dirty="0"/>
              <a:t>, გეოპოლიტიკური თუ ეთნოკულტურული </a:t>
            </a:r>
            <a:r>
              <a:rPr lang="ka-GE" sz="1600" dirty="0" smtClean="0"/>
              <a:t>კა-</a:t>
            </a:r>
            <a:r>
              <a:rPr lang="ka-GE" sz="1600" dirty="0" err="1" smtClean="0"/>
              <a:t>ტეგორია</a:t>
            </a:r>
            <a:r>
              <a:rPr lang="ka-GE" sz="1600" dirty="0"/>
              <a:t>. კერძოდ, </a:t>
            </a:r>
            <a:r>
              <a:rPr lang="ka-GE" sz="1600" dirty="0" smtClean="0"/>
              <a:t>არსე-ბული </a:t>
            </a:r>
            <a:r>
              <a:rPr lang="ka-GE" sz="1600" dirty="0"/>
              <a:t>რეალობების </a:t>
            </a:r>
            <a:r>
              <a:rPr lang="ka-GE" sz="1600" dirty="0" err="1" smtClean="0"/>
              <a:t>გათვა-ლისწინებით</a:t>
            </a:r>
            <a:r>
              <a:rPr lang="ka-GE" sz="1600" dirty="0" smtClean="0"/>
              <a:t> </a:t>
            </a:r>
            <a:r>
              <a:rPr lang="ka-GE" sz="1600" dirty="0" err="1" smtClean="0"/>
              <a:t>ლიმიტრო</a:t>
            </a:r>
            <a:r>
              <a:rPr lang="ka-GE" sz="1600" dirty="0" smtClean="0"/>
              <a:t>-ფები </a:t>
            </a:r>
            <a:r>
              <a:rPr lang="ka-GE" sz="1600" dirty="0"/>
              <a:t>წარმოადგენენ </a:t>
            </a:r>
            <a:r>
              <a:rPr lang="ka-GE" sz="1600" dirty="0" smtClean="0"/>
              <a:t>ცალკე-ული </a:t>
            </a:r>
            <a:r>
              <a:rPr lang="ka-GE" sz="1600" dirty="0"/>
              <a:t>ცივილიზაციების </a:t>
            </a:r>
            <a:r>
              <a:rPr lang="ka-GE" sz="1600" dirty="0" smtClean="0"/>
              <a:t>ეთ-</a:t>
            </a:r>
            <a:r>
              <a:rPr lang="ka-GE" sz="1600" dirty="0" err="1" smtClean="0"/>
              <a:t>ნოკულტურული</a:t>
            </a:r>
            <a:r>
              <a:rPr lang="ka-GE" sz="1600" dirty="0" smtClean="0"/>
              <a:t> კონტა-</a:t>
            </a:r>
            <a:r>
              <a:rPr lang="ka-GE" sz="1600" dirty="0" err="1" smtClean="0"/>
              <a:t>ქტების</a:t>
            </a:r>
            <a:r>
              <a:rPr lang="ka-GE" sz="1600" dirty="0" smtClean="0"/>
              <a:t> </a:t>
            </a:r>
            <a:r>
              <a:rPr lang="ka-GE" sz="1600" dirty="0"/>
              <a:t>სფეროს, მეორე, რაც ჩვენთვის მეტად </a:t>
            </a:r>
            <a:r>
              <a:rPr lang="ka-GE" sz="1600" dirty="0" smtClean="0"/>
              <a:t>საინ-</a:t>
            </a:r>
            <a:r>
              <a:rPr lang="ka-GE" sz="1600" dirty="0" err="1" smtClean="0"/>
              <a:t>ტერესოა</a:t>
            </a:r>
            <a:r>
              <a:rPr lang="ka-GE" sz="1600" dirty="0" smtClean="0"/>
              <a:t> </a:t>
            </a:r>
            <a:r>
              <a:rPr lang="ka-GE" sz="1600" dirty="0"/>
              <a:t>- „ბუფერულ </a:t>
            </a:r>
            <a:r>
              <a:rPr lang="ka-GE" sz="1600" dirty="0" smtClean="0"/>
              <a:t>სი-</a:t>
            </a:r>
            <a:r>
              <a:rPr lang="ka-GE" sz="1600" dirty="0" err="1" smtClean="0"/>
              <a:t>ვრცეს</a:t>
            </a:r>
            <a:r>
              <a:rPr lang="ka-GE" sz="1600" dirty="0"/>
              <a:t>“, მათი გამყოფებით და მესამე, შეტაკებების ადგილს.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3417" name="Text Box 9"/>
          <p:cNvSpPr txBox="1">
            <a:spLocks noChangeArrowheads="1"/>
          </p:cNvSpPr>
          <p:nvPr/>
        </p:nvSpPr>
        <p:spPr bwMode="auto">
          <a:xfrm>
            <a:off x="3200452" y="1600005"/>
            <a:ext cx="2743200" cy="2456057"/>
          </a:xfrm>
          <a:prstGeom prst="rect">
            <a:avLst/>
          </a:prstGeom>
          <a:gradFill rotWithShape="1">
            <a:gsLst>
              <a:gs pos="0">
                <a:srgbClr val="CCFF66"/>
              </a:gs>
              <a:gs pos="50000">
                <a:srgbClr val="FFCCFF"/>
              </a:gs>
              <a:gs pos="100000">
                <a:srgbClr val="CC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66"/>
            </a:extrusionClr>
          </a:sp3d>
        </p:spPr>
        <p:txBody>
          <a:bodyPr>
            <a:spAutoFit/>
            <a:flatTx/>
          </a:bodyPr>
          <a:lstStyle/>
          <a:p>
            <a:pPr algn="just" eaLnBrk="0" hangingPunct="0">
              <a:lnSpc>
                <a:spcPct val="80000"/>
              </a:lnSpc>
            </a:pPr>
            <a:r>
              <a:rPr lang="ka-GE" sz="1600" dirty="0"/>
              <a:t>თუკი შესაძლებელია </a:t>
            </a:r>
            <a:r>
              <a:rPr lang="ka-GE" sz="1600" dirty="0" smtClean="0"/>
              <a:t>ცივი-</a:t>
            </a:r>
            <a:r>
              <a:rPr lang="ka-GE" sz="1600" dirty="0" err="1" smtClean="0"/>
              <a:t>ლიზაცია</a:t>
            </a:r>
            <a:r>
              <a:rPr lang="ka-GE" sz="1600" dirty="0" smtClean="0"/>
              <a:t> </a:t>
            </a:r>
            <a:r>
              <a:rPr lang="ka-GE" sz="1600" dirty="0"/>
              <a:t>შევადაროთ მყარ ტექტონიკურ ქანებს, </a:t>
            </a:r>
            <a:r>
              <a:rPr lang="ka-GE" sz="1600" dirty="0" smtClean="0"/>
              <a:t>მატე-რიკულ </a:t>
            </a:r>
            <a:r>
              <a:rPr lang="ka-GE" sz="1600" dirty="0"/>
              <a:t>კრისტალური </a:t>
            </a:r>
            <a:r>
              <a:rPr lang="ka-GE" sz="1600" dirty="0" err="1" smtClean="0"/>
              <a:t>პლა-ტფორმებით</a:t>
            </a:r>
            <a:r>
              <a:rPr lang="ka-GE" sz="1600" dirty="0"/>
              <a:t>, </a:t>
            </a:r>
            <a:r>
              <a:rPr lang="ka-GE" sz="1600" dirty="0" smtClean="0"/>
              <a:t>რომელთაც </a:t>
            </a:r>
            <a:r>
              <a:rPr lang="ka-GE" sz="1600" smtClean="0"/>
              <a:t>გეოლოგიური </a:t>
            </a:r>
            <a:r>
              <a:rPr lang="ka-GE" sz="1600" smtClean="0"/>
              <a:t>მოწყობით </a:t>
            </a:r>
            <a:r>
              <a:rPr lang="ka-GE" sz="1600" dirty="0" err="1"/>
              <a:t>ძალუძთ</a:t>
            </a:r>
            <a:r>
              <a:rPr lang="ka-GE" sz="1600" dirty="0"/>
              <a:t> შედარებითი </a:t>
            </a:r>
            <a:r>
              <a:rPr lang="ka-GE" sz="1600" dirty="0" smtClean="0"/>
              <a:t>სტა-</a:t>
            </a:r>
            <a:r>
              <a:rPr lang="ka-GE" sz="1600" dirty="0" err="1" smtClean="0"/>
              <a:t>ბილურობა</a:t>
            </a:r>
            <a:r>
              <a:rPr lang="ka-GE" sz="1600" dirty="0"/>
              <a:t>, „</a:t>
            </a:r>
            <a:r>
              <a:rPr lang="ka-GE" sz="1600" dirty="0" smtClean="0"/>
              <a:t>გარდამავალ </a:t>
            </a:r>
            <a:r>
              <a:rPr lang="ka-GE" sz="1600" dirty="0"/>
              <a:t>ზონებში“ ისინი </a:t>
            </a:r>
            <a:r>
              <a:rPr lang="ka-GE" sz="1600" dirty="0" smtClean="0"/>
              <a:t>გეო-</a:t>
            </a:r>
            <a:r>
              <a:rPr lang="ka-GE" sz="1600" dirty="0" err="1" smtClean="0"/>
              <a:t>სინკლინების</a:t>
            </a:r>
            <a:r>
              <a:rPr lang="ka-GE" sz="1600" dirty="0" smtClean="0"/>
              <a:t> </a:t>
            </a:r>
            <a:r>
              <a:rPr lang="ka-GE" sz="1600" dirty="0"/>
              <a:t>- </a:t>
            </a:r>
            <a:r>
              <a:rPr lang="ka-GE" sz="1600" dirty="0" err="1" smtClean="0"/>
              <a:t>ოროგენე</a:t>
            </a:r>
            <a:r>
              <a:rPr lang="ka-GE" sz="1600" dirty="0" smtClean="0"/>
              <a:t>-ული </a:t>
            </a:r>
            <a:r>
              <a:rPr lang="ka-GE" sz="1600" dirty="0"/>
              <a:t>რაიონების </a:t>
            </a:r>
            <a:r>
              <a:rPr lang="ka-GE" sz="1600" dirty="0" smtClean="0"/>
              <a:t>ანალოგი-ურია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3418" name="Text Box 10"/>
          <p:cNvSpPr txBox="1">
            <a:spLocks noChangeArrowheads="1"/>
          </p:cNvSpPr>
          <p:nvPr/>
        </p:nvSpPr>
        <p:spPr bwMode="auto">
          <a:xfrm>
            <a:off x="6169025" y="1527175"/>
            <a:ext cx="2743200" cy="1828193"/>
          </a:xfrm>
          <a:prstGeom prst="rect">
            <a:avLst/>
          </a:prstGeom>
          <a:gradFill rotWithShape="1">
            <a:gsLst>
              <a:gs pos="0">
                <a:srgbClr val="A2FCE0"/>
              </a:gs>
              <a:gs pos="50000">
                <a:srgbClr val="FFFF00"/>
              </a:gs>
              <a:gs pos="100000">
                <a:srgbClr val="A2FCE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A2FCE0"/>
            </a:extrusionClr>
          </a:sp3d>
        </p:spPr>
        <p:txBody>
          <a:bodyPr>
            <a:spAutoFit/>
            <a:flatTx/>
          </a:bodyPr>
          <a:lstStyle/>
          <a:p>
            <a:pPr algn="just" eaLnBrk="0" hangingPunct="0">
              <a:lnSpc>
                <a:spcPct val="70000"/>
              </a:lnSpc>
            </a:pPr>
            <a:r>
              <a:rPr lang="ka-GE" sz="1600" dirty="0"/>
              <a:t>სახელმწიფოთა ნაწილი, ლიმიტროფულ ზონებში, ძირითადად, მოცულობით პატარა და მოსახლეობის სიმცირით ხასიათდებიან. ეს „ჯუჯები“ უმეტეს </a:t>
            </a:r>
            <a:r>
              <a:rPr lang="ka-GE" sz="1600" dirty="0" err="1" smtClean="0"/>
              <a:t>შემ-თხვევაში</a:t>
            </a:r>
            <a:r>
              <a:rPr lang="ka-GE" sz="1600" dirty="0" smtClean="0"/>
              <a:t> </a:t>
            </a:r>
            <a:r>
              <a:rPr lang="ka-GE" sz="1600" dirty="0"/>
              <a:t>წამყვან </a:t>
            </a:r>
            <a:r>
              <a:rPr lang="ka-GE" sz="1600" dirty="0" err="1" smtClean="0"/>
              <a:t>სახელმ-წიფოთა</a:t>
            </a:r>
            <a:r>
              <a:rPr lang="ka-GE" sz="1600" dirty="0" smtClean="0"/>
              <a:t> </a:t>
            </a:r>
            <a:r>
              <a:rPr lang="ka-GE" sz="1600" dirty="0"/>
              <a:t>გეოპოლი­ტიკურ თამაშებში გავლენის </a:t>
            </a:r>
            <a:r>
              <a:rPr lang="ka-GE" sz="1600" dirty="0" smtClean="0"/>
              <a:t>ობი-</a:t>
            </a:r>
            <a:r>
              <a:rPr lang="ka-GE" sz="1600" dirty="0" err="1" smtClean="0"/>
              <a:t>ექტებს</a:t>
            </a:r>
            <a:r>
              <a:rPr lang="ka-GE" sz="1600" dirty="0" smtClean="0"/>
              <a:t> </a:t>
            </a:r>
            <a:r>
              <a:rPr lang="ka-GE" sz="1600" dirty="0"/>
              <a:t>წარმოადგენენ.</a:t>
            </a:r>
            <a:endParaRPr lang="ru-RU" sz="1600" dirty="0">
              <a:latin typeface="Times New Roman" pitchFamily="18" charset="0"/>
            </a:endParaRPr>
          </a:p>
        </p:txBody>
      </p:sp>
      <p:sp>
        <p:nvSpPr>
          <p:cNvPr id="273433" name="AutoShape 25"/>
          <p:cNvSpPr>
            <a:spLocks noChangeArrowheads="1"/>
          </p:cNvSpPr>
          <p:nvPr/>
        </p:nvSpPr>
        <p:spPr bwMode="auto">
          <a:xfrm>
            <a:off x="4481513" y="6653213"/>
            <a:ext cx="212725" cy="2047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a-GE" sz="1000" dirty="0" smtClean="0">
                <a:latin typeface="Times New Roman" pitchFamily="18" charset="0"/>
              </a:rPr>
              <a:t>5</a:t>
            </a:r>
            <a:endParaRPr lang="ru-RU" sz="1000" dirty="0">
              <a:latin typeface="Times New Roman" pitchFamily="18" charset="0"/>
            </a:endParaRPr>
          </a:p>
        </p:txBody>
      </p:sp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30521" y="3552748"/>
            <a:ext cx="3026610" cy="320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limitrophes zone-áá¡ á¡á£á áááá¡ á¨ááááá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AutoShape 19"/>
          <p:cNvSpPr>
            <a:spLocks noChangeArrowheads="1"/>
          </p:cNvSpPr>
          <p:nvPr/>
        </p:nvSpPr>
        <p:spPr bwMode="auto">
          <a:xfrm>
            <a:off x="212725" y="5352355"/>
            <a:ext cx="5367387" cy="1093787"/>
          </a:xfrm>
          <a:prstGeom prst="rightArrowCallout">
            <a:avLst>
              <a:gd name="adj1" fmla="val 25000"/>
              <a:gd name="adj2" fmla="val 25000"/>
              <a:gd name="adj3" fmla="val 30393"/>
              <a:gd name="adj4" fmla="val 66667"/>
            </a:avLst>
          </a:prstGeom>
          <a:gradFill rotWithShape="1">
            <a:gsLst>
              <a:gs pos="0">
                <a:srgbClr val="CCFF66"/>
              </a:gs>
              <a:gs pos="100000">
                <a:srgbClr val="FFFF00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FF66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78089" y="5438528"/>
            <a:ext cx="3429815" cy="950413"/>
          </a:xfrm>
          <a:prstGeom prst="rect">
            <a:avLst/>
          </a:prstGeom>
          <a:solidFill>
            <a:srgbClr val="FFCC99"/>
          </a:solidFill>
          <a:ln w="76200">
            <a:solidFill>
              <a:srgbClr val="6633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80000"/>
              </a:lnSpc>
            </a:pPr>
            <a:r>
              <a:rPr lang="ka-GE" sz="2000" b="1" i="1" dirty="0"/>
              <a:t>ლიმიტროფები მსოფლიო ისტორიის „რიფტული </a:t>
            </a:r>
            <a:r>
              <a:rPr lang="ka-GE" sz="2000" b="1" i="1" dirty="0" smtClean="0"/>
              <a:t>ზონა</a:t>
            </a:r>
            <a:r>
              <a:rPr lang="ka-GE" sz="2000" b="1" i="1" dirty="0"/>
              <a:t>“</a:t>
            </a:r>
            <a:r>
              <a:rPr lang="ka-GE" sz="2000" dirty="0"/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14774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07"/>
          <p:cNvSpPr>
            <a:spLocks noChangeArrowheads="1"/>
          </p:cNvSpPr>
          <p:nvPr/>
        </p:nvSpPr>
        <p:spPr bwMode="auto">
          <a:xfrm>
            <a:off x="838200" y="58674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sz="2800">
                <a:solidFill>
                  <a:srgbClr val="FFFFFF"/>
                </a:solidFill>
                <a:latin typeface="Verdana" panose="020B0604030504040204" pitchFamily="34" charset="0"/>
              </a:rPr>
              <a:t>გ</a:t>
            </a:r>
            <a:r>
              <a:rPr lang="ka-GE" sz="2800">
                <a:solidFill>
                  <a:srgbClr val="FFFFFF"/>
                </a:solidFill>
                <a:latin typeface="Verdana" panose="020B0604030504040204" pitchFamily="34" charset="0"/>
              </a:rPr>
              <a:t>მადლობთ ყურადღებისთვის!</a:t>
            </a:r>
            <a:endParaRPr lang="ru-RU" sz="28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66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80962" tIns="39688" rIns="80962" bIns="39688" anchor="ctr"/>
          <a:lstStyle/>
          <a:p>
            <a:pPr algn="ctr" defTabSz="584200" eaLnBrk="0" hangingPunct="0">
              <a:lnSpc>
                <a:spcPct val="90000"/>
              </a:lnSpc>
            </a:pPr>
            <a:endParaRPr lang="ru-RU" sz="2000" b="1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3" name="Рисунок 5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737065" y="400101"/>
            <a:ext cx="5669869" cy="4762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37065" y="5781877"/>
            <a:ext cx="5669869" cy="609398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a-GE" sz="2800" b="1" dirty="0" smtClean="0">
                <a:solidFill>
                  <a:schemeClr val="bg1"/>
                </a:solidFill>
              </a:rPr>
              <a:t>გმადლობთ ყურადღებისთვის!</a:t>
            </a:r>
            <a:endParaRPr lang="ru-RU" sz="2800" i="1" dirty="0">
              <a:solidFill>
                <a:schemeClr val="bg1"/>
              </a:solidFill>
            </a:endParaRPr>
          </a:p>
        </p:txBody>
      </p:sp>
      <p:sp>
        <p:nvSpPr>
          <p:cNvPr id="6" name="AutoShape 25"/>
          <p:cNvSpPr>
            <a:spLocks noChangeArrowheads="1"/>
          </p:cNvSpPr>
          <p:nvPr/>
        </p:nvSpPr>
        <p:spPr bwMode="auto">
          <a:xfrm>
            <a:off x="4481513" y="6653213"/>
            <a:ext cx="212725" cy="20478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ka-GE" sz="1000" dirty="0" smtClean="0">
                <a:latin typeface="Times New Roman" pitchFamily="18" charset="0"/>
              </a:rPr>
              <a:t>6</a:t>
            </a:r>
            <a:endParaRPr lang="ru-RU" sz="1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02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480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Impact</vt:lpstr>
      <vt:lpstr>Times New Roman</vt:lpstr>
      <vt:lpstr>Verdana</vt:lpstr>
      <vt:lpstr>Оформление по умолчанию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Отдел вузов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Зеленков</dc:creator>
  <cp:lastModifiedBy>admin</cp:lastModifiedBy>
  <cp:revision>226</cp:revision>
  <dcterms:created xsi:type="dcterms:W3CDTF">2008-09-12T07:26:25Z</dcterms:created>
  <dcterms:modified xsi:type="dcterms:W3CDTF">2018-04-27T11:18:30Z</dcterms:modified>
</cp:coreProperties>
</file>