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330" r:id="rId2"/>
    <p:sldId id="306" r:id="rId3"/>
    <p:sldId id="305" r:id="rId4"/>
    <p:sldId id="307" r:id="rId5"/>
    <p:sldId id="309" r:id="rId6"/>
    <p:sldId id="308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9" r:id="rId16"/>
    <p:sldId id="320" r:id="rId17"/>
    <p:sldId id="325" r:id="rId18"/>
    <p:sldId id="323" r:id="rId19"/>
    <p:sldId id="326" r:id="rId20"/>
    <p:sldId id="327" r:id="rId21"/>
    <p:sldId id="328" r:id="rId22"/>
    <p:sldId id="2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4" autoAdjust="0"/>
    <p:restoredTop sz="96370" autoAdjust="0"/>
  </p:normalViewPr>
  <p:slideViewPr>
    <p:cSldViewPr snapToGrid="0">
      <p:cViewPr>
        <p:scale>
          <a:sx n="90" d="100"/>
          <a:sy n="90" d="100"/>
        </p:scale>
        <p:origin x="-468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446444620199562E-2"/>
          <c:y val="7.1794302566431795E-2"/>
          <c:w val="0.65029557581637265"/>
          <c:h val="0.398096306871992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ეკონომიკაში მონაწილეობა და შესაძლებლობები</c:v>
                </c:pt>
                <c:pt idx="1">
                  <c:v>შრომის ბაზარზე ჩართულობა</c:v>
                </c:pt>
                <c:pt idx="2">
                  <c:v>შემოსავალი</c:v>
                </c:pt>
                <c:pt idx="3">
                  <c:v>ხელფასის ოდენობა ერთი და იმავე სამუშაოსთვის</c:v>
                </c:pt>
                <c:pt idx="4">
                  <c:v>კანონმდებლების, ხელმძღვანელი პირების, მენეჯერების მაჩვენებლი</c:v>
                </c:pt>
                <c:pt idx="5">
                  <c:v>პროფესიული/ტექნიკური მუშაკების შეფარდება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საქართველოს ქულა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ეკონომიკაში მონაწილეობა და შესაძლებლობები</c:v>
                </c:pt>
                <c:pt idx="1">
                  <c:v>შრომის ბაზარზე ჩართულობა</c:v>
                </c:pt>
                <c:pt idx="2">
                  <c:v>შემოსავალი</c:v>
                </c:pt>
                <c:pt idx="3">
                  <c:v>ხელფასის ოდენობა ერთი და იმავე სამუშაოსთვის</c:v>
                </c:pt>
                <c:pt idx="4">
                  <c:v>კანონმდებლების, ხელმძღვანელი პირების, მენეჯერების მაჩვენებლი</c:v>
                </c:pt>
                <c:pt idx="5">
                  <c:v>პროფესიული/ტექნიკური მუშაკების შეფარდება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0.69200000000000095</c:v>
                </c:pt>
                <c:pt idx="1">
                  <c:v>0.77000000000000013</c:v>
                </c:pt>
                <c:pt idx="2">
                  <c:v>0.5</c:v>
                </c:pt>
                <c:pt idx="3">
                  <c:v>0.74000000000000077</c:v>
                </c:pt>
                <c:pt idx="4">
                  <c:v>0.51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მსოფლიო საშ. ქულა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ეკონომიკაში მონაწილეობა და შესაძლებლობები</c:v>
                </c:pt>
                <c:pt idx="1">
                  <c:v>შრომის ბაზარზე ჩართულობა</c:v>
                </c:pt>
                <c:pt idx="2">
                  <c:v>შემოსავალი</c:v>
                </c:pt>
                <c:pt idx="3">
                  <c:v>ხელფასის ოდენობა ერთი და იმავე სამუშაოსთვის</c:v>
                </c:pt>
                <c:pt idx="4">
                  <c:v>კანონმდებლების, ხელმძღვანელი პირების, მენეჯერების მაჩვენებლი</c:v>
                </c:pt>
                <c:pt idx="5">
                  <c:v>პროფესიული/ტექნიკური მუშაკების შეფარდება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0.59200000000000064</c:v>
                </c:pt>
                <c:pt idx="1">
                  <c:v>0.67000000000000104</c:v>
                </c:pt>
                <c:pt idx="2">
                  <c:v>0.54</c:v>
                </c:pt>
                <c:pt idx="3">
                  <c:v>0.60000000000000064</c:v>
                </c:pt>
                <c:pt idx="4">
                  <c:v>0.27</c:v>
                </c:pt>
                <c:pt idx="5">
                  <c:v>0.6400000000000009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915008"/>
        <c:axId val="93916544"/>
        <c:axId val="0"/>
      </c:bar3DChart>
      <c:catAx>
        <c:axId val="9391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93916544"/>
        <c:crosses val="autoZero"/>
        <c:auto val="1"/>
        <c:lblAlgn val="ctr"/>
        <c:lblOffset val="100"/>
        <c:noMultiLvlLbl val="0"/>
      </c:catAx>
      <c:valAx>
        <c:axId val="939165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93915008"/>
        <c:crosses val="autoZero"/>
        <c:crossBetween val="between"/>
      </c:valAx>
      <c:spPr>
        <a:noFill/>
        <a:ln w="25417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8537671896940064"/>
          <c:y val="0.43053519299972381"/>
          <c:w val="0.20719084886178446"/>
          <c:h val="0.13892931152396476"/>
        </c:manualLayout>
      </c:layout>
      <c:overlay val="0"/>
      <c:txPr>
        <a:bodyPr/>
        <a:lstStyle/>
        <a:p>
          <a:pPr>
            <a:defRPr lang="ru-RU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a-G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5C3AB-9D93-4FCD-B63D-818387B4EAC0}" type="datetimeFigureOut">
              <a:rPr lang="ka-GE" smtClean="0"/>
              <a:pPr/>
              <a:t>01.05.2018</a:t>
            </a:fld>
            <a:endParaRPr lang="ka-G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a-G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8BB19-CED5-437E-8201-205DD2F716CD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33026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120AACE9-854D-4681-AAE1-ADD93D2B1C18}" type="datetime1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012D034E-B67E-49AE-BAC6-A58FB3AB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ACE9-854D-4681-AAE1-ADD93D2B1C18}" type="datetime1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34E-B67E-49AE-BAC6-A58FB3AB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ACE9-854D-4681-AAE1-ADD93D2B1C18}" type="datetime1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34E-B67E-49AE-BAC6-A58FB3AB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ACE9-854D-4681-AAE1-ADD93D2B1C18}" type="datetime1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34E-B67E-49AE-BAC6-A58FB3AB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ACE9-854D-4681-AAE1-ADD93D2B1C18}" type="datetime1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34E-B67E-49AE-BAC6-A58FB3AB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ACE9-854D-4681-AAE1-ADD93D2B1C18}" type="datetime1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34E-B67E-49AE-BAC6-A58FB3AB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ACE9-854D-4681-AAE1-ADD93D2B1C18}" type="datetime1">
              <a:rPr lang="en-US" smtClean="0"/>
              <a:pPr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34E-B67E-49AE-BAC6-A58FB3AB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ACE9-854D-4681-AAE1-ADD93D2B1C18}" type="datetime1">
              <a:rPr lang="en-US" smtClean="0"/>
              <a:pPr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34E-B67E-49AE-BAC6-A58FB3AB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ACE9-854D-4681-AAE1-ADD93D2B1C18}" type="datetime1">
              <a:rPr lang="en-US" smtClean="0"/>
              <a:pPr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34E-B67E-49AE-BAC6-A58FB3AB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2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120AACE9-854D-4681-AAE1-ADD93D2B1C18}" type="datetime1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012D034E-B67E-49AE-BAC6-A58FB3AB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120AACE9-854D-4681-AAE1-ADD93D2B1C18}" type="datetime1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012D034E-B67E-49AE-BAC6-A58FB3AB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20AACE9-854D-4681-AAE1-ADD93D2B1C18}" type="datetime1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12D034E-B67E-49AE-BAC6-A58FB3AB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1616150"/>
            <a:ext cx="8261873" cy="41069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a-GE" sz="3200" dirty="0" smtClean="0"/>
              <a:t>გენდერული თანასწორობა შრომის ბაზარზე</a:t>
            </a:r>
            <a:endParaRPr lang="en-US" sz="3200" dirty="0" smtClean="0"/>
          </a:p>
          <a:p>
            <a:pPr algn="ctr">
              <a:buNone/>
            </a:pPr>
            <a:endParaRPr lang="ka-GE" sz="3200" dirty="0" smtClean="0"/>
          </a:p>
          <a:p>
            <a:pPr algn="r">
              <a:buNone/>
            </a:pPr>
            <a:endParaRPr lang="ka-GE" sz="2000" dirty="0" smtClean="0"/>
          </a:p>
          <a:p>
            <a:pPr algn="r">
              <a:buNone/>
            </a:pPr>
            <a:endParaRPr lang="ka-GE" sz="2000" dirty="0" smtClean="0"/>
          </a:p>
          <a:p>
            <a:pPr algn="r">
              <a:buNone/>
            </a:pPr>
            <a:endParaRPr lang="ka-GE" sz="2000" dirty="0" smtClean="0"/>
          </a:p>
          <a:p>
            <a:pPr algn="r">
              <a:buNone/>
            </a:pPr>
            <a:endParaRPr lang="ka-GE" sz="2000" dirty="0" smtClean="0"/>
          </a:p>
          <a:p>
            <a:pPr algn="r">
              <a:buNone/>
            </a:pPr>
            <a:r>
              <a:rPr lang="ka-GE" sz="2000" dirty="0" smtClean="0"/>
              <a:t>ეკონომიკისა და ბიზნესის ფაკულტეტის </a:t>
            </a:r>
          </a:p>
          <a:p>
            <a:pPr algn="r">
              <a:buNone/>
            </a:pPr>
            <a:r>
              <a:rPr lang="ka-GE" sz="2000" dirty="0" smtClean="0"/>
              <a:t>ასისტენტი</a:t>
            </a:r>
            <a:r>
              <a:rPr lang="en-US" sz="2000" dirty="0" smtClean="0"/>
              <a:t> </a:t>
            </a:r>
            <a:r>
              <a:rPr lang="ka-GE" sz="2000" dirty="0" smtClean="0"/>
              <a:t>თამილა თურმანიძე</a:t>
            </a:r>
            <a:endParaRPr lang="en-US" sz="2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34E-B67E-49AE-BAC6-A58FB3ABB89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15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34E-B67E-49AE-BAC6-A58FB3AB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92727"/>
            <a:ext cx="12192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b="1" dirty="0" smtClean="0">
                <a:latin typeface="! BPG LE Studio 02 Caps" panose="020B0503020202020204" pitchFamily="34" charset="0"/>
              </a:rPr>
              <a:t>კანონმდებლობა  გენდერული  თანასწორობის   შესახებ</a:t>
            </a:r>
            <a:endParaRPr lang="ka-GE" b="1" dirty="0">
              <a:latin typeface="! BPG LE Studio 02 Caps" panose="020B0503020202020204" pitchFamily="34" charset="0"/>
            </a:endParaRPr>
          </a:p>
        </p:txBody>
      </p:sp>
      <p:grpSp>
        <p:nvGrpSpPr>
          <p:cNvPr id="12" name="Group 9"/>
          <p:cNvGrpSpPr/>
          <p:nvPr/>
        </p:nvGrpSpPr>
        <p:grpSpPr>
          <a:xfrm>
            <a:off x="723901" y="2092037"/>
            <a:ext cx="10339387" cy="958154"/>
            <a:chOff x="723900" y="2355323"/>
            <a:chExt cx="10339387" cy="958154"/>
          </a:xfrm>
        </p:grpSpPr>
        <p:sp>
          <p:nvSpPr>
            <p:cNvPr id="13" name="TextBox 12"/>
            <p:cNvSpPr txBox="1"/>
            <p:nvPr/>
          </p:nvSpPr>
          <p:spPr>
            <a:xfrm>
              <a:off x="886691" y="2355323"/>
              <a:ext cx="10176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ka-GE" sz="1600" b="1" dirty="0">
                <a:latin typeface="!BPG! DejaVu Sans" panose="020B0603030804020204" pitchFamily="34" charset="0"/>
              </a:endParaRPr>
            </a:p>
          </p:txBody>
        </p:sp>
        <p:cxnSp>
          <p:nvCxnSpPr>
            <p:cNvPr id="14" name="Straight Connector 16"/>
            <p:cNvCxnSpPr/>
            <p:nvPr/>
          </p:nvCxnSpPr>
          <p:spPr>
            <a:xfrm>
              <a:off x="1009650" y="3313477"/>
              <a:ext cx="1005363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22"/>
            <p:cNvSpPr/>
            <p:nvPr/>
          </p:nvSpPr>
          <p:spPr>
            <a:xfrm>
              <a:off x="723900" y="2741655"/>
              <a:ext cx="209550" cy="20955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2"/>
          <p:cNvGrpSpPr/>
          <p:nvPr/>
        </p:nvGrpSpPr>
        <p:grpSpPr>
          <a:xfrm>
            <a:off x="1274617" y="1662543"/>
            <a:ext cx="9848201" cy="4433454"/>
            <a:chOff x="556203" y="2317947"/>
            <a:chExt cx="10566615" cy="1664147"/>
          </a:xfrm>
        </p:grpSpPr>
        <p:sp>
          <p:nvSpPr>
            <p:cNvPr id="17" name="TextBox 16"/>
            <p:cNvSpPr txBox="1"/>
            <p:nvPr/>
          </p:nvSpPr>
          <p:spPr>
            <a:xfrm>
              <a:off x="556203" y="2317947"/>
              <a:ext cx="10245939" cy="1282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a-GE" sz="2400" dirty="0" smtClean="0"/>
                <a:t>რიგ შემთხვევებში, საქართ</a:t>
              </a:r>
              <a:r>
                <a:rPr lang="ka-GE" sz="2400" dirty="0"/>
                <a:t>ვ</a:t>
              </a:r>
              <a:r>
                <a:rPr lang="ka-GE" sz="2400" dirty="0" smtClean="0"/>
                <a:t>ელოს კანონმდებლობაში სახეზეა გენდერული დისკრიმინაცია. ამ მხრივ, უპირველეს ყოვლისა, აღნიშვნის ღირსია საქართველოს კანონი „პენსიის შესახებ“. დასახელებული კანონის მე-5 მუხლის ა) ქვეპუნქტით, საპენსიო ასაკი შეადგენს 65 წელს, მე-6 მუხლის პირველი ნაწილის თანახმად კი - საპენსიო ასაკის მიღწევის გამო პენსიის მიღების უფლება ქალებს წარმოეშობათ 60 წლის ასაკიდან. ამრიგად, მამაკაცები 5 წლით გვიან იღებენ პენსიის მიღების უფლებას, ვიდრე საპირისპირო სქესის წარმომადგენლები.</a:t>
              </a:r>
              <a:endParaRPr lang="ka-GE" sz="2400" b="1" dirty="0" smtClean="0">
                <a:latin typeface="!BPG! DejaVu Sans" panose="020B0603030804020204" pitchFamily="34" charset="0"/>
              </a:endParaRPr>
            </a:p>
          </p:txBody>
        </p:sp>
        <p:cxnSp>
          <p:nvCxnSpPr>
            <p:cNvPr id="18" name="Straight Connector 29"/>
            <p:cNvCxnSpPr/>
            <p:nvPr/>
          </p:nvCxnSpPr>
          <p:spPr>
            <a:xfrm>
              <a:off x="1069181" y="3982094"/>
              <a:ext cx="1005363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30"/>
            <p:cNvSpPr/>
            <p:nvPr/>
          </p:nvSpPr>
          <p:spPr>
            <a:xfrm>
              <a:off x="723900" y="3376827"/>
              <a:ext cx="209550" cy="20955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lide Number Placeholder 3"/>
          <p:cNvSpPr txBox="1">
            <a:spLocks/>
          </p:cNvSpPr>
          <p:nvPr/>
        </p:nvSpPr>
        <p:spPr>
          <a:xfrm>
            <a:off x="8763001" y="65087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Slide Number Placeholder 3"/>
          <p:cNvSpPr txBox="1">
            <a:spLocks/>
          </p:cNvSpPr>
          <p:nvPr/>
        </p:nvSpPr>
        <p:spPr>
          <a:xfrm>
            <a:off x="8915401" y="66611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34E-B67E-49AE-BAC6-A58FB3ABB89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Содержимое 3" descr="8-marti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3"/>
            <a:ext cx="12192000" cy="64886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0" y="1"/>
            <a:ext cx="7356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 smtClean="0"/>
              <a:t>ქალისა და მამაკაცის განსხვავებული შრომითი მოდელები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34E-B67E-49AE-BAC6-A58FB3ABB89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5537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03667"/>
              </p:ext>
            </p:extLst>
          </p:nvPr>
        </p:nvGraphicFramePr>
        <p:xfrm>
          <a:off x="393085" y="731037"/>
          <a:ext cx="11665527" cy="5839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9" name="Диаграмма" r:id="rId3" imgW="5524344" imgH="3019269" progId="Excel.Sheet.8">
                  <p:embed/>
                </p:oleObj>
              </mc:Choice>
              <mc:Fallback>
                <p:oleObj name="Диаграмма" r:id="rId3" imgW="5524344" imgH="3019269" progId="Excel.Sheet.8">
                  <p:embed/>
                  <p:pic>
                    <p:nvPicPr>
                      <p:cNvPr id="0" name="Picture 1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85" y="731037"/>
                        <a:ext cx="11665527" cy="58398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" y="283476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244009" y="207818"/>
            <a:ext cx="109479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Calibri" pitchFamily="34" charset="0"/>
              </a:rPr>
              <a:t>ხელმძღვანელ პოზიციებზე დასაქმებულთა გადანაწილება დაწესებულებათა სახეების მიხედვით (ძალოვანი სტრუქტურის გარეშე)</a:t>
            </a:r>
            <a:endParaRPr kumimoji="0" lang="ka-G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34E-B67E-49AE-BAC6-A58FB3ABB89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1339701" y="967563"/>
            <a:ext cx="98138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sz="2800" dirty="0" smtClean="0"/>
              <a:t>კერძო სფეროში დასაქმებულთა რაოდენობა კი ასეა განაწილებული: 201</a:t>
            </a:r>
            <a:r>
              <a:rPr lang="en-US" sz="2800" dirty="0" smtClean="0"/>
              <a:t>7</a:t>
            </a:r>
            <a:r>
              <a:rPr lang="ka-GE" sz="2800" dirty="0" smtClean="0"/>
              <a:t> წელს, დასაქმებულთა 53%-ს კაცები, ხოლო 47%-ს ქალები შეადგენდნენ. </a:t>
            </a:r>
            <a:endParaRPr lang="en-US" sz="2800" dirty="0" smtClean="0"/>
          </a:p>
          <a:p>
            <a:pPr algn="just"/>
            <a:r>
              <a:rPr lang="en-US" sz="2800" dirty="0" smtClean="0"/>
              <a:t>        </a:t>
            </a:r>
            <a:r>
              <a:rPr lang="ka-GE" sz="2800" dirty="0" smtClean="0"/>
              <a:t>ქალები დომინირებენ ეკონომიკური საქმიანობის ისეთ სფეროში, როგორიცაა - ჯანმრთელობის დაცვა და სოციალური უზრუნველყოფა (75%), სასტუმროები და რესტორნები (60%).  ნაკლებად არიან წარმოდგენილი ისეთ სექტორში როგორიცაა მშენებლობა (8%), გადამამუშავებელი მრეწველობა (38%). 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34E-B67E-49AE-BAC6-A58FB3ABB89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1190847" y="1913859"/>
            <a:ext cx="98989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sz="2800" dirty="0" smtClean="0"/>
              <a:t>საქართველოში უმუშევრობა ქალებში 6 %-ია, ხოლო მამაკაცებში კი - 11 % - ია, თუმცა ეს სულაც არ ნიშნავს, რომ ქალები უფრო მეტად არიან დასქმებული ვიდრე მამაკაცები, ეს პროცენტული მაჩვენებლი იმით აიხსნება, რომ ქალებში ეკონომიკური აქტიურობის დონე უფრო დაბალია, ვიდრე კაცებში (77%) და შეადგენს  57%-ს.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34E-B67E-49AE-BAC6-A58FB3ABB89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21673"/>
            <a:ext cx="8631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b="1" dirty="0" smtClean="0"/>
              <a:t>გენდერული სახელფასო სხვაობის ინდექსი (Gender Pay Gap - GPG). </a:t>
            </a:r>
            <a:endParaRPr lang="ru-RU" b="1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2705" name="Object 1"/>
          <p:cNvGraphicFramePr>
            <a:graphicFrameLocks/>
          </p:cNvGraphicFramePr>
          <p:nvPr/>
        </p:nvGraphicFramePr>
        <p:xfrm>
          <a:off x="1066800" y="997527"/>
          <a:ext cx="10196946" cy="5233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7" name="Диаграмма" r:id="rId3" imgW="5781594" imgH="2457475" progId="Excel.Sheet.8">
                  <p:embed/>
                </p:oleObj>
              </mc:Choice>
              <mc:Fallback>
                <p:oleObj name="Диаграмма" r:id="rId3" imgW="5781594" imgH="2457475" progId="Excel.Sheet.8">
                  <p:embed/>
                  <p:pic>
                    <p:nvPicPr>
                      <p:cNvPr id="0" name="Picture 1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997527"/>
                        <a:ext cx="10196946" cy="52331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1" y="22727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34E-B67E-49AE-BAC6-A58FB3ABB89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080652" y="1427016"/>
            <a:ext cx="9848202" cy="4433454"/>
            <a:chOff x="556202" y="2317947"/>
            <a:chExt cx="10566616" cy="1664147"/>
          </a:xfrm>
        </p:grpSpPr>
        <p:sp>
          <p:nvSpPr>
            <p:cNvPr id="13" name="TextBox 12"/>
            <p:cNvSpPr txBox="1"/>
            <p:nvPr/>
          </p:nvSpPr>
          <p:spPr>
            <a:xfrm>
              <a:off x="556202" y="2317947"/>
              <a:ext cx="10566616" cy="843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4" algn="just"/>
              <a:r>
                <a:rPr lang="ka-GE" sz="2800" dirty="0" smtClean="0"/>
                <a:t>201</a:t>
              </a:r>
              <a:r>
                <a:rPr lang="en-US" sz="2800" dirty="0" smtClean="0"/>
                <a:t>7</a:t>
              </a:r>
              <a:r>
                <a:rPr lang="ka-GE" sz="2800" dirty="0" smtClean="0"/>
                <a:t> წელს, საქართველოში ქალების საშუალო თვიურმა ნომინალურმა ხელფასმა შეადგინა 618 ლარი, ხოლო კაცების - 980 ლარი, რაც ნიშნავს რომ ქალი მამაკაცის ხელფასის 63% იღებს, 37%-ით ნაკლებს ვიდრე მამაკაცი.</a:t>
              </a:r>
              <a:endParaRPr lang="ka-GE" sz="2800" b="1" dirty="0" smtClean="0">
                <a:latin typeface="!BPG! DejaVu Sans" panose="020B0603030804020204" pitchFamily="34" charset="0"/>
              </a:endParaRPr>
            </a:p>
          </p:txBody>
        </p:sp>
        <p:cxnSp>
          <p:nvCxnSpPr>
            <p:cNvPr id="14" name="Straight Connector 29"/>
            <p:cNvCxnSpPr/>
            <p:nvPr/>
          </p:nvCxnSpPr>
          <p:spPr>
            <a:xfrm>
              <a:off x="1069181" y="3982094"/>
              <a:ext cx="1005363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30"/>
            <p:cNvSpPr/>
            <p:nvPr/>
          </p:nvSpPr>
          <p:spPr>
            <a:xfrm>
              <a:off x="723900" y="3376827"/>
              <a:ext cx="209550" cy="20955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Slide Number Placeholder 3"/>
          <p:cNvSpPr txBox="1">
            <a:spLocks/>
          </p:cNvSpPr>
          <p:nvPr/>
        </p:nvSpPr>
        <p:spPr>
          <a:xfrm>
            <a:off x="8763001" y="65087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8915401" y="66611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34E-B67E-49AE-BAC6-A58FB3ABB89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" name="Group 12"/>
          <p:cNvGrpSpPr/>
          <p:nvPr/>
        </p:nvGrpSpPr>
        <p:grpSpPr>
          <a:xfrm>
            <a:off x="1080652" y="1427016"/>
            <a:ext cx="10515602" cy="4433454"/>
            <a:chOff x="556202" y="2317947"/>
            <a:chExt cx="11282702" cy="1664147"/>
          </a:xfrm>
        </p:grpSpPr>
        <p:sp>
          <p:nvSpPr>
            <p:cNvPr id="18" name="TextBox 17"/>
            <p:cNvSpPr txBox="1"/>
            <p:nvPr/>
          </p:nvSpPr>
          <p:spPr>
            <a:xfrm>
              <a:off x="556202" y="2317947"/>
              <a:ext cx="11282702" cy="196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4" algn="just"/>
              <a:endParaRPr lang="ka-GE" sz="2800" b="1" dirty="0" smtClean="0">
                <a:latin typeface="!BPG! DejaVu Sans" panose="020B0603030804020204" pitchFamily="34" charset="0"/>
              </a:endParaRPr>
            </a:p>
          </p:txBody>
        </p:sp>
        <p:cxnSp>
          <p:nvCxnSpPr>
            <p:cNvPr id="19" name="Straight Connector 29"/>
            <p:cNvCxnSpPr/>
            <p:nvPr/>
          </p:nvCxnSpPr>
          <p:spPr>
            <a:xfrm>
              <a:off x="1069181" y="3982094"/>
              <a:ext cx="1005363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30"/>
            <p:cNvSpPr/>
            <p:nvPr/>
          </p:nvSpPr>
          <p:spPr>
            <a:xfrm>
              <a:off x="723900" y="3376827"/>
              <a:ext cx="209550" cy="20955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3463637" y="554182"/>
            <a:ext cx="8368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 smtClean="0"/>
              <a:t>უფროსი ქალები მენეჯერები ბიზნეს  სექტორების მიხედვით</a:t>
            </a:r>
            <a:endParaRPr lang="ru-RU" sz="1600" dirty="0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" y="1948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2947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2382101"/>
              </p:ext>
            </p:extLst>
          </p:nvPr>
        </p:nvGraphicFramePr>
        <p:xfrm>
          <a:off x="1080652" y="1233055"/>
          <a:ext cx="9864440" cy="5029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9" name="Диаграмма" r:id="rId3" imgW="6019681" imgH="2448028" progId="Excel.Sheet.8">
                  <p:embed/>
                </p:oleObj>
              </mc:Choice>
              <mc:Fallback>
                <p:oleObj name="Диаграмма" r:id="rId3" imgW="6019681" imgH="2448028" progId="Excel.Sheet.8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66"/>
                      <a:stretch>
                        <a:fillRect/>
                      </a:stretch>
                    </p:blipFill>
                    <p:spPr bwMode="auto">
                      <a:xfrm>
                        <a:off x="1080652" y="1233055"/>
                        <a:ext cx="9864440" cy="50295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1" y="226326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34E-B67E-49AE-BAC6-A58FB3ABB89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2"/>
          <p:cNvGrpSpPr/>
          <p:nvPr/>
        </p:nvGrpSpPr>
        <p:grpSpPr>
          <a:xfrm>
            <a:off x="0" y="1427016"/>
            <a:ext cx="10451805" cy="4433454"/>
            <a:chOff x="556202" y="2317947"/>
            <a:chExt cx="11282702" cy="1664147"/>
          </a:xfrm>
        </p:grpSpPr>
        <p:sp>
          <p:nvSpPr>
            <p:cNvPr id="16" name="TextBox 15"/>
            <p:cNvSpPr txBox="1"/>
            <p:nvPr/>
          </p:nvSpPr>
          <p:spPr>
            <a:xfrm>
              <a:off x="556202" y="2317947"/>
              <a:ext cx="11282702" cy="132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4" algn="just"/>
              <a:r>
                <a:rPr lang="ka-GE" sz="2800" dirty="0" smtClean="0"/>
                <a:t> კორპორატიული კვოტები პირველად 2003 წელს, ნორვეგიაში შემოიღეს. კვოტების შესახებ კანონი მიიღეს ესპანეთში 2007 წელს, საფრანგეთი, ისლანდია, ნიდერლანდები  - 2010 წელი, იტალიაში კვოტების კანონი მიღებული იქნა 2011 წელს, ესპანეთმა 2015 წელი დაასახელა სამიზნე დრო. დანიაში კანონი გენდერული კვოტების შესახებ მიიღეს 2012 წელს.</a:t>
              </a:r>
              <a:endParaRPr lang="ka-GE" sz="2800" b="1" dirty="0" smtClean="0">
                <a:latin typeface="!BPG! DejaVu Sans" panose="020B0603030804020204" pitchFamily="34" charset="0"/>
              </a:endParaRPr>
            </a:p>
          </p:txBody>
        </p:sp>
        <p:cxnSp>
          <p:nvCxnSpPr>
            <p:cNvPr id="17" name="Straight Connector 29"/>
            <p:cNvCxnSpPr/>
            <p:nvPr/>
          </p:nvCxnSpPr>
          <p:spPr>
            <a:xfrm>
              <a:off x="1069181" y="3982094"/>
              <a:ext cx="1005363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30"/>
            <p:cNvSpPr/>
            <p:nvPr/>
          </p:nvSpPr>
          <p:spPr>
            <a:xfrm>
              <a:off x="723900" y="3376827"/>
              <a:ext cx="209550" cy="20955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lide Number Placeholder 3"/>
          <p:cNvSpPr txBox="1">
            <a:spLocks/>
          </p:cNvSpPr>
          <p:nvPr/>
        </p:nvSpPr>
        <p:spPr>
          <a:xfrm>
            <a:off x="8915401" y="66611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2619" y="554183"/>
            <a:ext cx="11319164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algn="just"/>
            <a:r>
              <a:rPr lang="ka-GE" sz="2400" b="1" dirty="0" smtClean="0">
                <a:latin typeface="!BPG! DejaVu Sans" panose="020B0603030804020204" pitchFamily="34" charset="0"/>
              </a:rPr>
              <a:t>                          გენდერული    კვოტები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34E-B67E-49AE-BAC6-A58FB3ABB89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6" name="Group 12"/>
          <p:cNvGrpSpPr/>
          <p:nvPr/>
        </p:nvGrpSpPr>
        <p:grpSpPr>
          <a:xfrm>
            <a:off x="1080652" y="1427015"/>
            <a:ext cx="9848202" cy="5234135"/>
            <a:chOff x="556202" y="2317947"/>
            <a:chExt cx="10566616" cy="1664147"/>
          </a:xfrm>
        </p:grpSpPr>
        <p:sp>
          <p:nvSpPr>
            <p:cNvPr id="17" name="TextBox 16"/>
            <p:cNvSpPr txBox="1"/>
            <p:nvPr/>
          </p:nvSpPr>
          <p:spPr>
            <a:xfrm>
              <a:off x="556202" y="2317947"/>
              <a:ext cx="10054767" cy="1005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a-GE" sz="2800" dirty="0" smtClean="0"/>
                <a:t>      1 %-ით  საშუალო განათლებულ ქალთა რაოდენობის ზრდა იწვევს მშპ-ის   0.2 პროცენტით ზრდას.</a:t>
              </a:r>
              <a:endParaRPr lang="ru-RU" sz="2800" dirty="0" smtClean="0"/>
            </a:p>
            <a:p>
              <a:pPr algn="just"/>
              <a:r>
                <a:rPr lang="ka-GE" sz="2800" dirty="0" smtClean="0"/>
                <a:t>        მსოფლიოს 775 მილიონი  გაუნათლებელი მოსახლების 2/3 ქალები არიან და  ზოგიერთი ქვეყანა კარგავს ერთ მილიარდზე მეტ დოლარს, იმის გამო რომ  გოგონებს და ბიჭებს არ აძლევს თანაბარი განათლების მიღების საშუალებას.  </a:t>
              </a:r>
              <a:endParaRPr lang="ru-RU" sz="2800" dirty="0"/>
            </a:p>
          </p:txBody>
        </p:sp>
        <p:cxnSp>
          <p:nvCxnSpPr>
            <p:cNvPr id="18" name="Straight Connector 29"/>
            <p:cNvCxnSpPr/>
            <p:nvPr/>
          </p:nvCxnSpPr>
          <p:spPr>
            <a:xfrm>
              <a:off x="1069181" y="3982094"/>
              <a:ext cx="1005363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30"/>
            <p:cNvSpPr/>
            <p:nvPr/>
          </p:nvSpPr>
          <p:spPr>
            <a:xfrm>
              <a:off x="723900" y="3376827"/>
              <a:ext cx="209550" cy="20955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lide Number Placeholder 3"/>
          <p:cNvSpPr txBox="1">
            <a:spLocks/>
          </p:cNvSpPr>
          <p:nvPr/>
        </p:nvSpPr>
        <p:spPr>
          <a:xfrm>
            <a:off x="8915401" y="66611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2619" y="554182"/>
            <a:ext cx="11319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algn="just"/>
            <a:r>
              <a:rPr lang="ka-GE" sz="2400" b="1" dirty="0" smtClean="0">
                <a:latin typeface="!BPG! DejaVu Sans" panose="020B0603030804020204" pitchFamily="34" charset="0"/>
              </a:rPr>
              <a:t>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34E-B67E-49AE-BAC6-A58FB3ABB8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097951"/>
            <a:ext cx="12192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b="1" dirty="0" smtClean="0">
                <a:latin typeface="! BPG LE Studio 02 Caps" panose="020B0503020202020204" pitchFamily="34" charset="0"/>
              </a:rPr>
              <a:t>გენდერი   და სქესი</a:t>
            </a:r>
            <a:endParaRPr lang="ka-GE" b="1" dirty="0">
              <a:latin typeface="! BPG LE Studio 02 Caps" panose="020B0503020202020204" pitchFamily="34" charset="0"/>
            </a:endParaRPr>
          </a:p>
        </p:txBody>
      </p:sp>
      <p:grpSp>
        <p:nvGrpSpPr>
          <p:cNvPr id="11" name="Group 9"/>
          <p:cNvGrpSpPr/>
          <p:nvPr/>
        </p:nvGrpSpPr>
        <p:grpSpPr>
          <a:xfrm>
            <a:off x="723901" y="2092037"/>
            <a:ext cx="10339387" cy="958154"/>
            <a:chOff x="723900" y="2355323"/>
            <a:chExt cx="10339387" cy="958154"/>
          </a:xfrm>
        </p:grpSpPr>
        <p:sp>
          <p:nvSpPr>
            <p:cNvPr id="12" name="TextBox 11"/>
            <p:cNvSpPr txBox="1"/>
            <p:nvPr/>
          </p:nvSpPr>
          <p:spPr>
            <a:xfrm>
              <a:off x="886691" y="2355323"/>
              <a:ext cx="10176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ka-GE" sz="1600" b="1" dirty="0">
                <a:latin typeface="!BPG! DejaVu Sans" panose="020B0603030804020204" pitchFamily="34" charset="0"/>
              </a:endParaRPr>
            </a:p>
          </p:txBody>
        </p:sp>
        <p:cxnSp>
          <p:nvCxnSpPr>
            <p:cNvPr id="13" name="Straight Connector 16"/>
            <p:cNvCxnSpPr/>
            <p:nvPr/>
          </p:nvCxnSpPr>
          <p:spPr>
            <a:xfrm>
              <a:off x="1009650" y="3313477"/>
              <a:ext cx="1005363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22"/>
            <p:cNvSpPr/>
            <p:nvPr/>
          </p:nvSpPr>
          <p:spPr>
            <a:xfrm>
              <a:off x="723900" y="2741655"/>
              <a:ext cx="209550" cy="20955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2"/>
          <p:cNvGrpSpPr/>
          <p:nvPr/>
        </p:nvGrpSpPr>
        <p:grpSpPr>
          <a:xfrm>
            <a:off x="1080655" y="2230584"/>
            <a:ext cx="9848201" cy="3629887"/>
            <a:chOff x="556203" y="2619575"/>
            <a:chExt cx="10566615" cy="1362519"/>
          </a:xfrm>
        </p:grpSpPr>
        <p:sp>
          <p:nvSpPr>
            <p:cNvPr id="19" name="TextBox 18"/>
            <p:cNvSpPr txBox="1"/>
            <p:nvPr/>
          </p:nvSpPr>
          <p:spPr>
            <a:xfrm>
              <a:off x="556203" y="2619575"/>
              <a:ext cx="10536815" cy="589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a-GE" sz="2400" dirty="0" smtClean="0"/>
                <a:t>ტერმინს “გენდერი” ორმაგი დატვირთვა აქვს -  </a:t>
              </a:r>
              <a:r>
                <a:rPr lang="pt-BR" sz="2400" dirty="0" smtClean="0"/>
                <a:t>გულისხმობს ბიოლოგიურ სქესს და ასევე სქესის სოციალურ მნიშვნელობას</a:t>
              </a:r>
              <a:r>
                <a:rPr lang="ka-GE" sz="2400" dirty="0" smtClean="0"/>
                <a:t>.</a:t>
              </a:r>
              <a:endParaRPr lang="ru-RU" sz="2400" dirty="0" smtClean="0"/>
            </a:p>
            <a:p>
              <a:pPr algn="just"/>
              <a:r>
                <a:rPr lang="ka-GE" sz="2400" dirty="0" smtClean="0"/>
                <a:t>.</a:t>
              </a:r>
              <a:endParaRPr lang="ru-RU" sz="2400" dirty="0" smtClean="0"/>
            </a:p>
            <a:p>
              <a:pPr algn="just">
                <a:lnSpc>
                  <a:spcPct val="150000"/>
                </a:lnSpc>
                <a:buFontTx/>
                <a:buChar char="-"/>
              </a:pPr>
              <a:endParaRPr lang="ka-GE" sz="1600" b="1" dirty="0" smtClean="0">
                <a:latin typeface="!BPG! DejaVu Sans" panose="020B0603030804020204" pitchFamily="34" charset="0"/>
              </a:endParaRPr>
            </a:p>
          </p:txBody>
        </p:sp>
        <p:cxnSp>
          <p:nvCxnSpPr>
            <p:cNvPr id="20" name="Straight Connector 29"/>
            <p:cNvCxnSpPr/>
            <p:nvPr/>
          </p:nvCxnSpPr>
          <p:spPr>
            <a:xfrm>
              <a:off x="1069181" y="3982094"/>
              <a:ext cx="1005363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30"/>
            <p:cNvSpPr/>
            <p:nvPr/>
          </p:nvSpPr>
          <p:spPr>
            <a:xfrm>
              <a:off x="723900" y="3376827"/>
              <a:ext cx="209550" cy="20955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lide Number Placeholder 3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2466" name="Picture 2" descr="გენდერული თანასწორობა-ის სურათის შედეგი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726" y="3337502"/>
            <a:ext cx="3976576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34E-B67E-49AE-BAC6-A58FB3ABB89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" name="Group 12"/>
          <p:cNvGrpSpPr/>
          <p:nvPr/>
        </p:nvGrpSpPr>
        <p:grpSpPr>
          <a:xfrm>
            <a:off x="1080652" y="1427016"/>
            <a:ext cx="9848202" cy="4433454"/>
            <a:chOff x="556202" y="2317947"/>
            <a:chExt cx="11282702" cy="1664147"/>
          </a:xfrm>
        </p:grpSpPr>
        <p:sp>
          <p:nvSpPr>
            <p:cNvPr id="18" name="TextBox 17"/>
            <p:cNvSpPr txBox="1"/>
            <p:nvPr/>
          </p:nvSpPr>
          <p:spPr>
            <a:xfrm>
              <a:off x="556202" y="2317947"/>
              <a:ext cx="11282702" cy="1202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a-GE" sz="2800" dirty="0" smtClean="0"/>
                <a:t>თითქმის ერთი მილიონით მეტი ქალი იღებს ბაკალავრისა და მაგისტრის ხარისხს, დოქტორის ხარისხს უკვე თითქმის 10 000-ით მეტი მამაკაცი იღებს. </a:t>
              </a:r>
            </a:p>
            <a:p>
              <a:pPr algn="just"/>
              <a:r>
                <a:rPr lang="ka-GE" sz="2800" dirty="0" smtClean="0"/>
                <a:t>ევროპის პარლამენტის კვლევის მიხედვით (201</a:t>
              </a:r>
              <a:r>
                <a:rPr lang="en-US" sz="2800" dirty="0" smtClean="0"/>
                <a:t>6</a:t>
              </a:r>
              <a:r>
                <a:rPr lang="ka-GE" sz="2800" dirty="0" smtClean="0"/>
                <a:t>) 201</a:t>
              </a:r>
              <a:r>
                <a:rPr lang="en-US" sz="2800" dirty="0" smtClean="0"/>
                <a:t>4</a:t>
              </a:r>
              <a:r>
                <a:rPr lang="ka-GE" sz="2800" dirty="0" smtClean="0"/>
                <a:t> წელს ევროკავშირის მასშტაბით 2 850 223 ქალმა მიიღო ბაკალავრის და  მაგისტრის ხარისხი, ხოლო 1 990 561 კაცმა; რაც შეეხება დოქტორის ხარისხის მქონე ქალი - 56 652, ხოლო კაცი - 63 061.</a:t>
              </a:r>
              <a:endParaRPr lang="ru-RU" sz="2800" dirty="0"/>
            </a:p>
          </p:txBody>
        </p:sp>
        <p:cxnSp>
          <p:nvCxnSpPr>
            <p:cNvPr id="19" name="Straight Connector 29"/>
            <p:cNvCxnSpPr/>
            <p:nvPr/>
          </p:nvCxnSpPr>
          <p:spPr>
            <a:xfrm>
              <a:off x="1069181" y="3982094"/>
              <a:ext cx="1005363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30"/>
            <p:cNvSpPr/>
            <p:nvPr/>
          </p:nvSpPr>
          <p:spPr>
            <a:xfrm>
              <a:off x="723900" y="3376827"/>
              <a:ext cx="209550" cy="20955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Slide Number Placeholder 3"/>
          <p:cNvSpPr txBox="1">
            <a:spLocks/>
          </p:cNvSpPr>
          <p:nvPr/>
        </p:nvSpPr>
        <p:spPr>
          <a:xfrm>
            <a:off x="8915401" y="66611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2619" y="554182"/>
            <a:ext cx="11319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algn="just"/>
            <a:r>
              <a:rPr lang="ka-GE" sz="2400" b="1" dirty="0" smtClean="0">
                <a:latin typeface="!BPG! DejaVu Sans" panose="020B0603030804020204" pitchFamily="34" charset="0"/>
              </a:rPr>
              <a:t>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34E-B67E-49AE-BAC6-A58FB3ABB89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8" name="Group 12"/>
          <p:cNvGrpSpPr/>
          <p:nvPr/>
        </p:nvGrpSpPr>
        <p:grpSpPr>
          <a:xfrm>
            <a:off x="1080652" y="1427016"/>
            <a:ext cx="9848202" cy="4832091"/>
            <a:chOff x="556202" y="2317947"/>
            <a:chExt cx="10566616" cy="1813780"/>
          </a:xfrm>
        </p:grpSpPr>
        <p:sp>
          <p:nvSpPr>
            <p:cNvPr id="19" name="TextBox 18"/>
            <p:cNvSpPr txBox="1"/>
            <p:nvPr/>
          </p:nvSpPr>
          <p:spPr>
            <a:xfrm>
              <a:off x="556202" y="2317947"/>
              <a:ext cx="10054767" cy="1813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2800" dirty="0" smtClean="0"/>
            </a:p>
            <a:p>
              <a:pPr algn="just"/>
              <a:r>
                <a:rPr lang="en-US" sz="2800" dirty="0" smtClean="0"/>
                <a:t>     </a:t>
              </a:r>
              <a:r>
                <a:rPr lang="ka-GE" sz="2800" dirty="0" smtClean="0"/>
                <a:t>201</a:t>
              </a:r>
              <a:r>
                <a:rPr lang="en-US" sz="2800" dirty="0" smtClean="0"/>
                <a:t>5</a:t>
              </a:r>
              <a:r>
                <a:rPr lang="ka-GE" sz="2800" dirty="0" smtClean="0"/>
                <a:t>-201</a:t>
              </a:r>
              <a:r>
                <a:rPr lang="en-US" sz="2800" dirty="0" smtClean="0"/>
                <a:t>6</a:t>
              </a:r>
              <a:r>
                <a:rPr lang="ka-GE" sz="2800" dirty="0" smtClean="0"/>
                <a:t> სასწავლო წლის მიხედვით, საქართველოს უმაღლეს სასწავლებელებში 67088 ქალი და 57 135 კაცი სწავლობდა.</a:t>
              </a:r>
            </a:p>
            <a:p>
              <a:pPr algn="just"/>
              <a:endParaRPr lang="ka-GE" sz="2800" dirty="0" smtClean="0"/>
            </a:p>
            <a:p>
              <a:pPr algn="just"/>
              <a:r>
                <a:rPr lang="en-US" sz="2800" dirty="0" smtClean="0"/>
                <a:t>    </a:t>
              </a:r>
              <a:r>
                <a:rPr lang="ka-GE" sz="2800" dirty="0" smtClean="0"/>
                <a:t>პროფესორ მასწავლებელთა რიცხოვნობა უმაღლეს საგანმანათლებლო დაწესებულებებში 201</a:t>
              </a:r>
              <a:r>
                <a:rPr lang="en-US" sz="2800" dirty="0" smtClean="0"/>
                <a:t>5</a:t>
              </a:r>
              <a:r>
                <a:rPr lang="ka-GE" sz="2800" dirty="0" smtClean="0"/>
                <a:t>/201</a:t>
              </a:r>
              <a:r>
                <a:rPr lang="en-US" sz="2800" dirty="0" smtClean="0"/>
                <a:t>6</a:t>
              </a:r>
              <a:r>
                <a:rPr lang="ka-GE" sz="2800" dirty="0" smtClean="0"/>
                <a:t> სასწავლო წელს 4711 ქალი და 4021 კაცია, მაგრამ მათგან 67 % პროფესორი კაცი და   მხოლოდ 33% პროფესორი ქალია.</a:t>
              </a:r>
              <a:endParaRPr lang="ru-RU" sz="2800" dirty="0" smtClean="0"/>
            </a:p>
            <a:p>
              <a:pPr algn="just"/>
              <a:endParaRPr lang="ru-RU" sz="2800" dirty="0"/>
            </a:p>
          </p:txBody>
        </p:sp>
        <p:cxnSp>
          <p:nvCxnSpPr>
            <p:cNvPr id="20" name="Straight Connector 29"/>
            <p:cNvCxnSpPr/>
            <p:nvPr/>
          </p:nvCxnSpPr>
          <p:spPr>
            <a:xfrm>
              <a:off x="1069181" y="3982094"/>
              <a:ext cx="1005363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30"/>
            <p:cNvSpPr/>
            <p:nvPr/>
          </p:nvSpPr>
          <p:spPr>
            <a:xfrm>
              <a:off x="723900" y="3376827"/>
              <a:ext cx="209550" cy="20955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lide Number Placeholder 3"/>
          <p:cNvSpPr txBox="1">
            <a:spLocks/>
          </p:cNvSpPr>
          <p:nvPr/>
        </p:nvSpPr>
        <p:spPr>
          <a:xfrm>
            <a:off x="8915401" y="66611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2619" y="554182"/>
            <a:ext cx="11319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algn="just"/>
            <a:r>
              <a:rPr lang="ka-GE" sz="2400" b="1" dirty="0" smtClean="0">
                <a:latin typeface="!BPG! DejaVu Sans" panose="020B0603030804020204" pitchFamily="34" charset="0"/>
              </a:rPr>
              <a:t>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44" y="697716"/>
            <a:ext cx="1732492" cy="18861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09367" y="2821188"/>
            <a:ext cx="4655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! BPG LE Studio 02 Caps" panose="020B0503020202020204" pitchFamily="34" charset="0"/>
              </a:rPr>
              <a:t>გმადლობთ ყურადღებისათვის!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34E-B67E-49AE-BAC6-A58FB3ABB89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2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34E-B67E-49AE-BAC6-A58FB3AB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997527" y="1443841"/>
            <a:ext cx="101241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sz="2400" dirty="0" smtClean="0"/>
              <a:t>ქალების ხელმისაწვდომობის შეზღუდვა შრომით ბაზარზე დიდი დანაკარგია ქვეყნისთვის. მაგალითად, აზიის და წყნარი ოკეანის ქვეყნები (სადაც </a:t>
            </a:r>
            <a:r>
              <a:rPr lang="ru-RU" sz="2400" dirty="0" smtClean="0"/>
              <a:t>მსოფლიოს მშპ–ს 40% </a:t>
            </a:r>
            <a:r>
              <a:rPr lang="ka-GE" sz="2400" dirty="0" smtClean="0"/>
              <a:t>ი</a:t>
            </a:r>
            <a:r>
              <a:rPr lang="ru-RU" sz="2400" dirty="0" smtClean="0"/>
              <a:t>წარმოებ</a:t>
            </a:r>
            <a:r>
              <a:rPr lang="ka-GE" sz="2400" dirty="0" smtClean="0"/>
              <a:t>ა) კარგავენ 42-47 მილიარდამდე ამერიკულ დოლარს წლიურად, დასაქმების სფეროში ქალთა ხელმისწავდომობის შეზღუდულობის გამო.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34E-B67E-49AE-BAC6-A58FB3AB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78874"/>
            <a:ext cx="12192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b="1" dirty="0" smtClean="0"/>
              <a:t>ქალთა დასაქმების  ზემოქმედება ქვეყნის მშპ-ზე.</a:t>
            </a:r>
            <a:endParaRPr lang="ka-GE" b="1" dirty="0">
              <a:latin typeface="! BPG LE Studio 02 Caps" panose="020B0503020202020204" pitchFamily="34" charset="0"/>
            </a:endParaRPr>
          </a:p>
        </p:txBody>
      </p:sp>
      <p:grpSp>
        <p:nvGrpSpPr>
          <p:cNvPr id="11" name="Group 9"/>
          <p:cNvGrpSpPr/>
          <p:nvPr/>
        </p:nvGrpSpPr>
        <p:grpSpPr>
          <a:xfrm>
            <a:off x="723901" y="2092037"/>
            <a:ext cx="10339387" cy="958154"/>
            <a:chOff x="723900" y="2355323"/>
            <a:chExt cx="10339387" cy="958154"/>
          </a:xfrm>
        </p:grpSpPr>
        <p:sp>
          <p:nvSpPr>
            <p:cNvPr id="12" name="TextBox 11"/>
            <p:cNvSpPr txBox="1"/>
            <p:nvPr/>
          </p:nvSpPr>
          <p:spPr>
            <a:xfrm>
              <a:off x="886691" y="2355323"/>
              <a:ext cx="10176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ka-GE" sz="1600" b="1" dirty="0">
                <a:latin typeface="!BPG! DejaVu Sans" panose="020B0603030804020204" pitchFamily="34" charset="0"/>
              </a:endParaRPr>
            </a:p>
          </p:txBody>
        </p:sp>
        <p:cxnSp>
          <p:nvCxnSpPr>
            <p:cNvPr id="13" name="Straight Connector 16"/>
            <p:cNvCxnSpPr/>
            <p:nvPr/>
          </p:nvCxnSpPr>
          <p:spPr>
            <a:xfrm>
              <a:off x="1009650" y="3313477"/>
              <a:ext cx="1005363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22"/>
            <p:cNvSpPr/>
            <p:nvPr/>
          </p:nvSpPr>
          <p:spPr>
            <a:xfrm>
              <a:off x="723900" y="2741655"/>
              <a:ext cx="209550" cy="20955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2"/>
          <p:cNvGrpSpPr/>
          <p:nvPr/>
        </p:nvGrpSpPr>
        <p:grpSpPr>
          <a:xfrm>
            <a:off x="1080655" y="2230584"/>
            <a:ext cx="9848201" cy="3629887"/>
            <a:chOff x="556203" y="2619575"/>
            <a:chExt cx="10566615" cy="1362519"/>
          </a:xfrm>
        </p:grpSpPr>
        <p:sp>
          <p:nvSpPr>
            <p:cNvPr id="19" name="TextBox 18"/>
            <p:cNvSpPr txBox="1"/>
            <p:nvPr/>
          </p:nvSpPr>
          <p:spPr>
            <a:xfrm>
              <a:off x="556203" y="2619575"/>
              <a:ext cx="10536815" cy="173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buFontTx/>
                <a:buChar char="-"/>
              </a:pPr>
              <a:endParaRPr lang="ka-GE" sz="1600" b="1" dirty="0" smtClean="0">
                <a:latin typeface="!BPG! DejaVu Sans" panose="020B0603030804020204" pitchFamily="34" charset="0"/>
              </a:endParaRPr>
            </a:p>
          </p:txBody>
        </p:sp>
        <p:cxnSp>
          <p:nvCxnSpPr>
            <p:cNvPr id="20" name="Straight Connector 29"/>
            <p:cNvCxnSpPr/>
            <p:nvPr/>
          </p:nvCxnSpPr>
          <p:spPr>
            <a:xfrm>
              <a:off x="1069181" y="3982094"/>
              <a:ext cx="1005363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30"/>
            <p:cNvSpPr/>
            <p:nvPr/>
          </p:nvSpPr>
          <p:spPr>
            <a:xfrm>
              <a:off x="723900" y="3376827"/>
              <a:ext cx="209550" cy="20955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lide Number Placeholder 3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3489" name="Диаграмма 1"/>
          <p:cNvGraphicFramePr>
            <a:graphicFrameLocks/>
          </p:cNvGraphicFramePr>
          <p:nvPr/>
        </p:nvGraphicFramePr>
        <p:xfrm>
          <a:off x="997527" y="1191490"/>
          <a:ext cx="10086108" cy="4986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1" name="Диаграмма" r:id="rId3" imgW="5523455" imgH="3218967" progId="Excel.Sheet.8">
                  <p:embed/>
                </p:oleObj>
              </mc:Choice>
              <mc:Fallback>
                <p:oleObj name="Диаграмма" r:id="rId3" imgW="5523455" imgH="3218967" progId="Excel.Sheet.8">
                  <p:embed/>
                  <p:pic>
                    <p:nvPicPr>
                      <p:cNvPr id="0" name="Picture 1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7527" y="1191490"/>
                        <a:ext cx="10086108" cy="49860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" y="30347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34E-B67E-49AE-BAC6-A58FB3AB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1116419" y="1796902"/>
            <a:ext cx="982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sz="2400" dirty="0" smtClean="0"/>
              <a:t>ცნობილია, რომ იმ შემთხვევაში თუ ქალი და მამაკაცი თანაბრად ჩაერთვება შრომის ბაზარზე,  28 $ ტრილიონზე მეტი ანუ 26 % შეიძლება დაემატოს მსოფლიო წლიურ მშპ-ს 2025 წლისთვის. აქვე უნდა აღინიშნოს, რომ მსოფლიოს შრომისუნარიანი მოსახლეობის ნახევარს ქალები წარმოადგენენ, მაგრამ მშპ-ში მათი წილი მხოლოდ  37 % -ია.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34E-B67E-49AE-BAC6-A58FB3AB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48145"/>
            <a:ext cx="12192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b="1" dirty="0" smtClean="0"/>
              <a:t>გენდერული უთანასწორობის ინდექსი მშპ-სთან მიმართებაში</a:t>
            </a:r>
            <a:endParaRPr lang="ka-GE" b="1" dirty="0">
              <a:latin typeface="! BPG LE Studio 02 Caps" panose="020B0503020202020204" pitchFamily="34" charset="0"/>
            </a:endParaRPr>
          </a:p>
        </p:txBody>
      </p:sp>
      <p:grpSp>
        <p:nvGrpSpPr>
          <p:cNvPr id="11" name="Group 9"/>
          <p:cNvGrpSpPr/>
          <p:nvPr/>
        </p:nvGrpSpPr>
        <p:grpSpPr>
          <a:xfrm>
            <a:off x="723901" y="2092037"/>
            <a:ext cx="10339387" cy="958154"/>
            <a:chOff x="723900" y="2355323"/>
            <a:chExt cx="10339387" cy="958154"/>
          </a:xfrm>
        </p:grpSpPr>
        <p:sp>
          <p:nvSpPr>
            <p:cNvPr id="12" name="TextBox 11"/>
            <p:cNvSpPr txBox="1"/>
            <p:nvPr/>
          </p:nvSpPr>
          <p:spPr>
            <a:xfrm>
              <a:off x="886691" y="2355323"/>
              <a:ext cx="10176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ka-GE" sz="1600" b="1" dirty="0">
                <a:latin typeface="!BPG! DejaVu Sans" panose="020B0603030804020204" pitchFamily="34" charset="0"/>
              </a:endParaRPr>
            </a:p>
          </p:txBody>
        </p:sp>
        <p:cxnSp>
          <p:nvCxnSpPr>
            <p:cNvPr id="13" name="Straight Connector 16"/>
            <p:cNvCxnSpPr/>
            <p:nvPr/>
          </p:nvCxnSpPr>
          <p:spPr>
            <a:xfrm>
              <a:off x="1009650" y="3313477"/>
              <a:ext cx="1005363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22"/>
            <p:cNvSpPr/>
            <p:nvPr/>
          </p:nvSpPr>
          <p:spPr>
            <a:xfrm>
              <a:off x="723900" y="2741655"/>
              <a:ext cx="209550" cy="20955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2"/>
          <p:cNvGrpSpPr/>
          <p:nvPr/>
        </p:nvGrpSpPr>
        <p:grpSpPr>
          <a:xfrm>
            <a:off x="1080655" y="2230584"/>
            <a:ext cx="9848201" cy="3629887"/>
            <a:chOff x="556203" y="2619575"/>
            <a:chExt cx="10566615" cy="1362519"/>
          </a:xfrm>
        </p:grpSpPr>
        <p:sp>
          <p:nvSpPr>
            <p:cNvPr id="19" name="TextBox 18"/>
            <p:cNvSpPr txBox="1"/>
            <p:nvPr/>
          </p:nvSpPr>
          <p:spPr>
            <a:xfrm>
              <a:off x="556203" y="2619575"/>
              <a:ext cx="10536815" cy="173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buFontTx/>
                <a:buChar char="-"/>
              </a:pPr>
              <a:endParaRPr lang="ka-GE" sz="1600" b="1" dirty="0" smtClean="0">
                <a:latin typeface="!BPG! DejaVu Sans" panose="020B0603030804020204" pitchFamily="34" charset="0"/>
              </a:endParaRPr>
            </a:p>
          </p:txBody>
        </p:sp>
        <p:cxnSp>
          <p:nvCxnSpPr>
            <p:cNvPr id="20" name="Straight Connector 29"/>
            <p:cNvCxnSpPr/>
            <p:nvPr/>
          </p:nvCxnSpPr>
          <p:spPr>
            <a:xfrm>
              <a:off x="1069181" y="3982094"/>
              <a:ext cx="1005363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30"/>
            <p:cNvSpPr/>
            <p:nvPr/>
          </p:nvSpPr>
          <p:spPr>
            <a:xfrm>
              <a:off x="723900" y="3376827"/>
              <a:ext cx="209550" cy="20955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lide Number Placeholder 3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4513" name="Object 1"/>
          <p:cNvGraphicFramePr>
            <a:graphicFrameLocks/>
          </p:cNvGraphicFramePr>
          <p:nvPr/>
        </p:nvGraphicFramePr>
        <p:xfrm>
          <a:off x="1031359" y="1343891"/>
          <a:ext cx="10143460" cy="4769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5" name="Диаграмма" r:id="rId3" imgW="5514892" imgH="2810009" progId="Excel.Sheet.8">
                  <p:embed/>
                </p:oleObj>
              </mc:Choice>
              <mc:Fallback>
                <p:oleObj name="Диаграмма" r:id="rId3" imgW="5514892" imgH="2810009" progId="Excel.Sheet.8">
                  <p:embed/>
                  <p:pic>
                    <p:nvPicPr>
                      <p:cNvPr id="0" name="Picture 1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359" y="1343891"/>
                        <a:ext cx="10143460" cy="47698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1" y="26252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34E-B67E-49AE-BAC6-A58FB3ABB89A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935665" y="1120775"/>
            <a:ext cx="8014372" cy="400110"/>
            <a:chOff x="106074" y="1533013"/>
            <a:chExt cx="2634874" cy="588069"/>
          </a:xfrm>
        </p:grpSpPr>
        <p:sp>
          <p:nvSpPr>
            <p:cNvPr id="5" name="Rectangle 25"/>
            <p:cNvSpPr/>
            <p:nvPr/>
          </p:nvSpPr>
          <p:spPr>
            <a:xfrm>
              <a:off x="106074" y="1533013"/>
              <a:ext cx="1866900" cy="4969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2134" y="1533013"/>
              <a:ext cx="2408814" cy="5880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a-GE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! BPG LE Studio 02 Caps" panose="020B0503020202020204" pitchFamily="34" charset="0"/>
                </a:rPr>
                <a:t>     </a:t>
              </a:r>
              <a:r>
                <a:rPr lang="ka-GE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გენდერული მაჩვენებლების  ინდექსები და რეიტინგები</a:t>
              </a:r>
              <a:r>
                <a:rPr lang="ka-GE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! BPG LE Studio 02 Caps" panose="020B0503020202020204" pitchFamily="34" charset="0"/>
                </a:rPr>
                <a:t> </a:t>
              </a:r>
              <a:endParaRPr lang="ka-G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! BPG LE Studio 02 Caps" panose="020B0503020202020204" pitchFamily="34" charset="0"/>
              </a:endParaRPr>
            </a:p>
          </p:txBody>
        </p:sp>
      </p:grp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1130979" y="1768476"/>
            <a:ext cx="8013021" cy="467436"/>
            <a:chOff x="752201" y="2713451"/>
            <a:chExt cx="10279624" cy="468751"/>
          </a:xfrm>
        </p:grpSpPr>
        <p:sp>
          <p:nvSpPr>
            <p:cNvPr id="11" name="TextBox 58"/>
            <p:cNvSpPr txBox="1">
              <a:spLocks noChangeArrowheads="1"/>
            </p:cNvSpPr>
            <p:nvPr/>
          </p:nvSpPr>
          <p:spPr bwMode="auto">
            <a:xfrm>
              <a:off x="924483" y="2713451"/>
              <a:ext cx="10047904" cy="468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lang="ka-GE" sz="1600" b="1" dirty="0"/>
                <a:t> </a:t>
              </a:r>
              <a:r>
                <a:rPr lang="ka-GE" sz="2400" b="1" dirty="0" smtClean="0"/>
                <a:t>გენდერული   უთანასწორობის   ინდექსი</a:t>
              </a:r>
              <a:r>
                <a:rPr lang="ka-GE" sz="1600" b="1" dirty="0" smtClean="0"/>
                <a:t>;</a:t>
              </a:r>
              <a:endParaRPr lang="ka-GE" sz="1600" b="1" dirty="0"/>
            </a:p>
          </p:txBody>
        </p:sp>
        <p:cxnSp>
          <p:nvCxnSpPr>
            <p:cNvPr id="12" name="Straight Connector 59"/>
            <p:cNvCxnSpPr/>
            <p:nvPr/>
          </p:nvCxnSpPr>
          <p:spPr>
            <a:xfrm>
              <a:off x="978476" y="3078012"/>
              <a:ext cx="1005334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60"/>
            <p:cNvSpPr/>
            <p:nvPr/>
          </p:nvSpPr>
          <p:spPr>
            <a:xfrm>
              <a:off x="752201" y="2773946"/>
              <a:ext cx="209445" cy="21014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4" name="Group 35"/>
          <p:cNvGrpSpPr>
            <a:grpSpLocks/>
          </p:cNvGrpSpPr>
          <p:nvPr/>
        </p:nvGrpSpPr>
        <p:grpSpPr bwMode="auto">
          <a:xfrm>
            <a:off x="1130979" y="2230439"/>
            <a:ext cx="7659011" cy="467436"/>
            <a:chOff x="768638" y="2604680"/>
            <a:chExt cx="10263189" cy="466134"/>
          </a:xfrm>
        </p:grpSpPr>
        <p:sp>
          <p:nvSpPr>
            <p:cNvPr id="15" name="TextBox 42"/>
            <p:cNvSpPr txBox="1">
              <a:spLocks noChangeArrowheads="1"/>
            </p:cNvSpPr>
            <p:nvPr/>
          </p:nvSpPr>
          <p:spPr bwMode="auto">
            <a:xfrm>
              <a:off x="920100" y="2604680"/>
              <a:ext cx="10111727" cy="466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lang="ka-GE" sz="2400" b="1" dirty="0" smtClean="0"/>
                <a:t>“მესამე    მილიარდის”   ინდექსი;</a:t>
              </a:r>
              <a:endParaRPr lang="ka-GE" sz="2400" b="1" dirty="0"/>
            </a:p>
          </p:txBody>
        </p:sp>
        <p:cxnSp>
          <p:nvCxnSpPr>
            <p:cNvPr id="16" name="Straight Connector 43"/>
            <p:cNvCxnSpPr/>
            <p:nvPr/>
          </p:nvCxnSpPr>
          <p:spPr>
            <a:xfrm>
              <a:off x="978806" y="2971954"/>
              <a:ext cx="1005301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44"/>
            <p:cNvSpPr/>
            <p:nvPr/>
          </p:nvSpPr>
          <p:spPr>
            <a:xfrm>
              <a:off x="768638" y="2688583"/>
              <a:ext cx="210168" cy="20896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8" name="Group 64"/>
          <p:cNvGrpSpPr>
            <a:grpSpLocks/>
          </p:cNvGrpSpPr>
          <p:nvPr/>
        </p:nvGrpSpPr>
        <p:grpSpPr bwMode="auto">
          <a:xfrm>
            <a:off x="1016115" y="2779713"/>
            <a:ext cx="7821498" cy="467436"/>
            <a:chOff x="744741" y="2631953"/>
            <a:chExt cx="10303586" cy="468207"/>
          </a:xfrm>
        </p:grpSpPr>
        <p:sp>
          <p:nvSpPr>
            <p:cNvPr id="19" name="TextBox 65"/>
            <p:cNvSpPr txBox="1">
              <a:spLocks noChangeArrowheads="1"/>
            </p:cNvSpPr>
            <p:nvPr/>
          </p:nvSpPr>
          <p:spPr bwMode="auto">
            <a:xfrm>
              <a:off x="1099724" y="2631953"/>
              <a:ext cx="9872662" cy="468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a-GE" sz="2400" b="1" dirty="0" smtClean="0"/>
                <a:t>ქალთა ეკონომიკური შესაძლებლობების ინდექსი</a:t>
              </a:r>
              <a:r>
                <a:rPr lang="ka-GE" sz="1600" b="1" dirty="0" smtClean="0"/>
                <a:t>;</a:t>
              </a:r>
              <a:endParaRPr lang="ka-GE" sz="1600" b="1" dirty="0"/>
            </a:p>
          </p:txBody>
        </p:sp>
        <p:cxnSp>
          <p:nvCxnSpPr>
            <p:cNvPr id="20" name="Straight Connector 66"/>
            <p:cNvCxnSpPr/>
            <p:nvPr/>
          </p:nvCxnSpPr>
          <p:spPr>
            <a:xfrm>
              <a:off x="995337" y="3011991"/>
              <a:ext cx="1005299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67"/>
            <p:cNvSpPr/>
            <p:nvPr/>
          </p:nvSpPr>
          <p:spPr>
            <a:xfrm>
              <a:off x="744741" y="2697147"/>
              <a:ext cx="209802" cy="20830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2" name="Slide Number Placeholder 13"/>
          <p:cNvSpPr txBox="1">
            <a:spLocks/>
          </p:cNvSpPr>
          <p:nvPr/>
        </p:nvSpPr>
        <p:spPr bwMode="auto">
          <a:xfrm>
            <a:off x="7786689" y="6324601"/>
            <a:ext cx="762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016115" y="3271838"/>
            <a:ext cx="7821498" cy="467436"/>
            <a:chOff x="744741" y="2631953"/>
            <a:chExt cx="10303586" cy="468207"/>
          </a:xfrm>
        </p:grpSpPr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1099724" y="2631953"/>
              <a:ext cx="9872662" cy="468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a-GE" sz="2400" b="1" dirty="0" smtClean="0"/>
                <a:t>გენდერული    სხვაობის    ინდექსი; </a:t>
              </a:r>
              <a:endParaRPr lang="ka-GE" sz="2400" b="1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95337" y="3011991"/>
              <a:ext cx="1005299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7"/>
            <p:cNvSpPr/>
            <p:nvPr/>
          </p:nvSpPr>
          <p:spPr>
            <a:xfrm>
              <a:off x="744741" y="2697147"/>
              <a:ext cx="209802" cy="20830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34E-B67E-49AE-BAC6-A58FB3AB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1701209" y="138224"/>
            <a:ext cx="9493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b="1" dirty="0" smtClean="0"/>
              <a:t>    გენდერული სხვაობის ინდექსი</a:t>
            </a:r>
            <a:endParaRPr lang="ru-RU" b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246911" y="1094510"/>
          <a:ext cx="10252364" cy="3306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034E-B67E-49AE-BAC6-A58FB3AB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92727"/>
            <a:ext cx="12192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b="1" dirty="0" smtClean="0">
                <a:latin typeface="! BPG LE Studio 02 Caps" panose="020B0503020202020204" pitchFamily="34" charset="0"/>
              </a:rPr>
              <a:t>კანონმდებლობა  გენდერული  თანასწორობის   შესახებ</a:t>
            </a:r>
            <a:endParaRPr lang="ka-GE" b="1" dirty="0">
              <a:latin typeface="! BPG LE Studio 02 Caps" panose="020B0503020202020204" pitchFamily="34" charset="0"/>
            </a:endParaRPr>
          </a:p>
        </p:txBody>
      </p:sp>
      <p:grpSp>
        <p:nvGrpSpPr>
          <p:cNvPr id="11" name="Group 9"/>
          <p:cNvGrpSpPr/>
          <p:nvPr/>
        </p:nvGrpSpPr>
        <p:grpSpPr>
          <a:xfrm>
            <a:off x="723901" y="2092037"/>
            <a:ext cx="10339387" cy="958154"/>
            <a:chOff x="723900" y="2355323"/>
            <a:chExt cx="10339387" cy="958154"/>
          </a:xfrm>
        </p:grpSpPr>
        <p:sp>
          <p:nvSpPr>
            <p:cNvPr id="12" name="TextBox 11"/>
            <p:cNvSpPr txBox="1"/>
            <p:nvPr/>
          </p:nvSpPr>
          <p:spPr>
            <a:xfrm>
              <a:off x="886691" y="2355323"/>
              <a:ext cx="10176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ka-GE" sz="1600" b="1" dirty="0">
                <a:latin typeface="!BPG! DejaVu Sans" panose="020B0603030804020204" pitchFamily="34" charset="0"/>
              </a:endParaRPr>
            </a:p>
          </p:txBody>
        </p:sp>
        <p:cxnSp>
          <p:nvCxnSpPr>
            <p:cNvPr id="13" name="Straight Connector 16"/>
            <p:cNvCxnSpPr/>
            <p:nvPr/>
          </p:nvCxnSpPr>
          <p:spPr>
            <a:xfrm>
              <a:off x="1009650" y="3313477"/>
              <a:ext cx="1005363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22"/>
            <p:cNvSpPr/>
            <p:nvPr/>
          </p:nvSpPr>
          <p:spPr>
            <a:xfrm>
              <a:off x="723900" y="2741655"/>
              <a:ext cx="209550" cy="20955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2"/>
          <p:cNvGrpSpPr/>
          <p:nvPr/>
        </p:nvGrpSpPr>
        <p:grpSpPr>
          <a:xfrm>
            <a:off x="1080655" y="1427016"/>
            <a:ext cx="9848201" cy="4433454"/>
            <a:chOff x="556203" y="2317947"/>
            <a:chExt cx="10566615" cy="1664147"/>
          </a:xfrm>
        </p:grpSpPr>
        <p:sp>
          <p:nvSpPr>
            <p:cNvPr id="19" name="TextBox 18"/>
            <p:cNvSpPr txBox="1"/>
            <p:nvPr/>
          </p:nvSpPr>
          <p:spPr>
            <a:xfrm>
              <a:off x="556203" y="2317947"/>
              <a:ext cx="10536815" cy="1559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Font typeface="Wingdings" pitchFamily="2" charset="2"/>
                <a:buChar char="q"/>
              </a:pPr>
              <a:r>
                <a:rPr lang="ka-GE" sz="2400" dirty="0" smtClean="0"/>
                <a:t>გენდერული თანასწორობის სახელმწიფო კონცეფცია (2006);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ka-GE" sz="2400" dirty="0" smtClean="0"/>
                <a:t>კანონი ოჯახური ძალადობის წინააღმდეგ (2006);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ka-GE" sz="2400" dirty="0" smtClean="0"/>
                <a:t>კანონი ტრეფიკინგის წინააღმდეგ (2006);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ka-GE" sz="2400" dirty="0" smtClean="0"/>
                <a:t>პერიოდული ეროვნული სამოქმედო გეგმები გენდერული თანასწორობის თვალსაზრისით მდგომარეობის გაუმჯობესების მიზნით (უკანასკნელი სამოქმედო გეგმა 2014-2016 წლების პერიოდს მოიცავს);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ka-GE" sz="2400" dirty="0" smtClean="0"/>
                <a:t>კანონი გენდერული თანასწორობის შესახებ (2010);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ka-GE" sz="2400" dirty="0" smtClean="0"/>
                <a:t>ეროვნული სამოქმედო გეგმა ქალების, მშვიდობისა და უსაფრთხოების საკითხებზე (2012-2015); </a:t>
              </a:r>
            </a:p>
            <a:p>
              <a:pPr algn="just">
                <a:buFont typeface="Wingdings" pitchFamily="2" charset="2"/>
                <a:buChar char="q"/>
              </a:pPr>
              <a:r>
                <a:rPr lang="ka-GE" sz="2400" dirty="0" smtClean="0"/>
                <a:t>კანონი დისკრიმინაციის აღმოფხვრის შესახებ (2014); </a:t>
              </a:r>
              <a:endParaRPr lang="ka-GE" sz="1600" b="1" dirty="0" smtClean="0">
                <a:latin typeface="!BPG! DejaVu Sans" panose="020B0603030804020204" pitchFamily="34" charset="0"/>
              </a:endParaRPr>
            </a:p>
          </p:txBody>
        </p:sp>
        <p:cxnSp>
          <p:nvCxnSpPr>
            <p:cNvPr id="20" name="Straight Connector 29"/>
            <p:cNvCxnSpPr/>
            <p:nvPr/>
          </p:nvCxnSpPr>
          <p:spPr>
            <a:xfrm>
              <a:off x="1069181" y="3982094"/>
              <a:ext cx="1005363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30"/>
            <p:cNvSpPr/>
            <p:nvPr/>
          </p:nvSpPr>
          <p:spPr>
            <a:xfrm>
              <a:off x="723900" y="3376827"/>
              <a:ext cx="209550" cy="20955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Slide Number Placeholder 3"/>
          <p:cNvSpPr txBox="1">
            <a:spLocks/>
          </p:cNvSpPr>
          <p:nvPr/>
        </p:nvSpPr>
        <p:spPr>
          <a:xfrm>
            <a:off x="8763001" y="65087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Slide Number Placeholder 3"/>
          <p:cNvSpPr txBox="1">
            <a:spLocks/>
          </p:cNvSpPr>
          <p:nvPr/>
        </p:nvSpPr>
        <p:spPr>
          <a:xfrm>
            <a:off x="8915401" y="66611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D034E-B67E-49AE-BAC6-A58FB3ABB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4255</TotalTime>
  <Words>724</Words>
  <Application>Microsoft Office PowerPoint</Application>
  <PresentationFormat>Произвольный</PresentationFormat>
  <Paragraphs>164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Кнопка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AVAZA</cp:lastModifiedBy>
  <cp:revision>220</cp:revision>
  <dcterms:created xsi:type="dcterms:W3CDTF">2016-04-04T15:05:45Z</dcterms:created>
  <dcterms:modified xsi:type="dcterms:W3CDTF">2018-05-01T13:36:08Z</dcterms:modified>
</cp:coreProperties>
</file>