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44" r:id="rId1"/>
  </p:sldMasterIdLst>
  <p:notesMasterIdLst>
    <p:notesMasterId r:id="rId44"/>
  </p:notesMasterIdLst>
  <p:sldIdLst>
    <p:sldId id="263" r:id="rId2"/>
    <p:sldId id="280" r:id="rId3"/>
    <p:sldId id="285" r:id="rId4"/>
    <p:sldId id="286" r:id="rId5"/>
    <p:sldId id="301" r:id="rId6"/>
    <p:sldId id="272" r:id="rId7"/>
    <p:sldId id="300" r:id="rId8"/>
    <p:sldId id="302" r:id="rId9"/>
    <p:sldId id="303" r:id="rId10"/>
    <p:sldId id="281" r:id="rId11"/>
    <p:sldId id="299" r:id="rId12"/>
    <p:sldId id="282" r:id="rId13"/>
    <p:sldId id="298" r:id="rId14"/>
    <p:sldId id="284" r:id="rId15"/>
    <p:sldId id="267" r:id="rId16"/>
    <p:sldId id="291" r:id="rId17"/>
    <p:sldId id="266" r:id="rId18"/>
    <p:sldId id="312" r:id="rId19"/>
    <p:sldId id="288" r:id="rId20"/>
    <p:sldId id="292" r:id="rId21"/>
    <p:sldId id="273" r:id="rId22"/>
    <p:sldId id="268" r:id="rId23"/>
    <p:sldId id="289" r:id="rId24"/>
    <p:sldId id="290" r:id="rId25"/>
    <p:sldId id="293" r:id="rId26"/>
    <p:sldId id="305" r:id="rId27"/>
    <p:sldId id="294" r:id="rId28"/>
    <p:sldId id="306" r:id="rId29"/>
    <p:sldId id="295" r:id="rId30"/>
    <p:sldId id="257" r:id="rId31"/>
    <p:sldId id="313" r:id="rId32"/>
    <p:sldId id="258" r:id="rId33"/>
    <p:sldId id="259" r:id="rId34"/>
    <p:sldId id="307" r:id="rId35"/>
    <p:sldId id="296" r:id="rId36"/>
    <p:sldId id="314" r:id="rId37"/>
    <p:sldId id="260" r:id="rId38"/>
    <p:sldId id="261" r:id="rId39"/>
    <p:sldId id="262" r:id="rId40"/>
    <p:sldId id="304" r:id="rId41"/>
    <p:sldId id="311" r:id="rId42"/>
    <p:sldId id="31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5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ზედა კოლონტიტულის ჩანაცვლების ველი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თარიღის ჩანაცვლების ველი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E8BF5-1C10-446E-9ED4-8D6863DA58A1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სლაიდის გამოსახულების ჩანაცვლების ველი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ჩანაწერების ჩანაცვლების ველი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en-US"/>
          </a:p>
        </p:txBody>
      </p:sp>
      <p:sp>
        <p:nvSpPr>
          <p:cNvPr id="6" name="ქვედა კოლონტიტულის ჩანაცვლების ველი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სლაიდის რიცხვის ჩანაცვლების ველი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43CD1-DCE9-40E4-8D8B-BD9EDC5F4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8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3CD1-DCE9-40E4-8D8B-BD9EDC5F4A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52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ლაიდის გამოსახულების ჩანაცვლების ველი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ჩანაწერების ჩანაცვლების ველი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სლაიდის რიცხვის ჩანაცვლების ველი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3CD1-DCE9-40E4-8D8B-BD9EDC5F4A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91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3CD1-DCE9-40E4-8D8B-BD9EDC5F4A8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15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10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534400" cy="648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a-GE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ერთიანი ევროპა - თეორია მოქმედებაში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Documents\Desktop\eu-countries-map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604000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79512" y="908720"/>
            <a:ext cx="8534400" cy="6480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3"/>
              <a:buNone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ka-GE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ერთიანობა მრავალფეროვნებაში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Created by Lasha Bazhunaishvili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40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:\Documents\Desktop\zionist.getty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3609109"/>
            <a:ext cx="2327564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927"/>
            <a:ext cx="5153891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ka-GE" dirty="0" smtClean="0"/>
              <a:t>მეორე მსოფლიო ომი</a:t>
            </a:r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2514600" y="3276600"/>
            <a:ext cx="67818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ka-GE" sz="2000" i="1" u="sng" dirty="0">
                <a:solidFill>
                  <a:schemeClr val="tx1"/>
                </a:solidFill>
                <a:effectLst/>
              </a:rPr>
              <a:t>„ვერაფერს შემოგთავაზებთ იმაზე მეტს, ვიდრე სისხლი,</a:t>
            </a:r>
            <a:endParaRPr lang="en-US" sz="2000" i="1" u="sng" dirty="0">
              <a:solidFill>
                <a:schemeClr val="tx1"/>
              </a:solidFill>
              <a:effectLst/>
            </a:endParaRPr>
          </a:p>
          <a:p>
            <a:r>
              <a:rPr lang="ka-GE" sz="2000" i="1" u="sng" dirty="0">
                <a:solidFill>
                  <a:schemeClr val="tx1"/>
                </a:solidFill>
                <a:effectLst/>
              </a:rPr>
              <a:t> ძალისხმევა, ოფლი და ცრემლებია...“</a:t>
            </a:r>
            <a:endParaRPr lang="en-US" sz="2000" i="1" u="sng" dirty="0">
              <a:solidFill>
                <a:schemeClr val="tx1"/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52400" y="1066800"/>
            <a:ext cx="67818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sz="2000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152400" y="1295400"/>
            <a:ext cx="8001000" cy="24384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ka-GE" sz="2000" dirty="0" smtClean="0">
                <a:effectLst/>
              </a:rPr>
              <a:t>სტატისტიკა: </a:t>
            </a:r>
          </a:p>
          <a:p>
            <a:endParaRPr lang="ka-GE" sz="2000" dirty="0" smtClean="0">
              <a:effectLst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ka-GE" sz="1800" b="0" dirty="0" smtClean="0">
                <a:solidFill>
                  <a:schemeClr val="tx1"/>
                </a:solidFill>
                <a:effectLst/>
              </a:rPr>
              <a:t>მსხვერპლი: 39/43 მილიონი ადამიანი;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ka-GE" sz="1800" b="0" dirty="0" smtClean="0">
                <a:solidFill>
                  <a:schemeClr val="tx1"/>
                </a:solidFill>
                <a:effectLst/>
              </a:rPr>
              <a:t>დევნლი: 21 მილიონი;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ka-GE" sz="1800" b="0" dirty="0" smtClean="0">
                <a:solidFill>
                  <a:schemeClr val="tx1"/>
                </a:solidFill>
                <a:effectLst/>
              </a:rPr>
              <a:t>ომის შედეგად მიყენებული ზარალი: 4 ტრილიონი აშშ დოლარი;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ka-GE" sz="1800" b="0" dirty="0" smtClean="0">
                <a:solidFill>
                  <a:schemeClr val="tx1"/>
                </a:solidFill>
                <a:effectLst/>
              </a:rPr>
              <a:t>განადგურდა ევროპული ქვეყნების ინფრასტრუქტურა;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ka-GE" sz="1800" b="0" dirty="0" smtClean="0">
                <a:solidFill>
                  <a:schemeClr val="tx1"/>
                </a:solidFill>
                <a:effectLst/>
              </a:rPr>
              <a:t>შიში</a:t>
            </a:r>
            <a:r>
              <a:rPr lang="ka-GE" sz="1800" b="0" dirty="0">
                <a:solidFill>
                  <a:schemeClr val="tx1"/>
                </a:solidFill>
                <a:effectLst/>
              </a:rPr>
              <a:t>ს</a:t>
            </a:r>
            <a:r>
              <a:rPr lang="ka-GE" sz="1800" b="0" dirty="0" smtClean="0">
                <a:solidFill>
                  <a:schemeClr val="tx1"/>
                </a:solidFill>
                <a:effectLst/>
              </a:rPr>
              <a:t>, ტერორის, სტრესი</a:t>
            </a:r>
            <a:r>
              <a:rPr lang="ka-GE" sz="1800" b="0" dirty="0">
                <a:solidFill>
                  <a:schemeClr val="tx1"/>
                </a:solidFill>
                <a:effectLst/>
              </a:rPr>
              <a:t>ს</a:t>
            </a:r>
            <a:r>
              <a:rPr lang="ka-GE" sz="1800" b="0" dirty="0" smtClean="0">
                <a:solidFill>
                  <a:schemeClr val="tx1"/>
                </a:solidFill>
                <a:effectLst/>
              </a:rPr>
              <a:t>, დამცირების და შიმშილის 6 წელი;</a:t>
            </a:r>
          </a:p>
          <a:p>
            <a:endParaRPr lang="ka-GE" sz="2000" dirty="0" smtClean="0"/>
          </a:p>
          <a:p>
            <a:endParaRPr lang="en-US" sz="2000" dirty="0"/>
          </a:p>
        </p:txBody>
      </p:sp>
      <p:pic>
        <p:nvPicPr>
          <p:cNvPr id="2051" name="Picture 3" descr="D:\Documents\Desktop\710075624e460956c41d0c9dcd4396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475313"/>
            <a:ext cx="3269673" cy="238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ocuments\Desktop\E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20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Documents\Desktop\ევროპა 1939-1941 ქართ.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8006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:\Documents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0109"/>
            <a:ext cx="3634483" cy="21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cuments\Desktop\2719013615340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2369127"/>
            <a:ext cx="3634483" cy="1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ocuments\Desktop\p13_0000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43401"/>
            <a:ext cx="363448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Documents\Desktop\Kursk_l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4310253"/>
            <a:ext cx="4392488" cy="2403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307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6927"/>
            <a:ext cx="5153891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ka-GE" sz="3600" i="1" dirty="0"/>
              <a:t>კაცობრიობის </a:t>
            </a:r>
            <a:r>
              <a:rPr lang="ka-GE" sz="3600" i="1" dirty="0" smtClean="0"/>
              <a:t>ტრაგედია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287904"/>
              </p:ext>
            </p:extLst>
          </p:nvPr>
        </p:nvGraphicFramePr>
        <p:xfrm>
          <a:off x="4267200" y="2571744"/>
          <a:ext cx="4876800" cy="5608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6800"/>
              </a:tblGrid>
              <a:tr h="3048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600" dirty="0">
                          <a:effectLst/>
                        </a:rPr>
                        <a:t>„ბატონო პოლიციელო, თქვენ მიზანს ააცდინეთ! გთხოვთ, კიდევ ერთხელ მესროლოთ!!!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pic>
        <p:nvPicPr>
          <p:cNvPr id="9" name="Picture 8" descr="D:\Documents\Desktop\ჰოლოკოსტი\f1f4b8776f7bf6810e33980a40d721a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532" y="4104280"/>
            <a:ext cx="3518535" cy="27047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690017"/>
              </p:ext>
            </p:extLst>
          </p:nvPr>
        </p:nvGraphicFramePr>
        <p:xfrm>
          <a:off x="4232456" y="3429000"/>
          <a:ext cx="2786082" cy="5312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6082"/>
              </a:tblGrid>
              <a:tr h="531266">
                <a:tc>
                  <a:txBody>
                    <a:bodyPr/>
                    <a:lstStyle/>
                    <a:p>
                      <a:r>
                        <a:rPr lang="ka-GE" sz="1400" b="0" dirty="0" smtClean="0"/>
                        <a:t>„ღმერთი თუ არსებობს უნდა </a:t>
                      </a:r>
                      <a:endParaRPr lang="en-US" sz="1400" b="0" dirty="0" smtClean="0"/>
                    </a:p>
                    <a:p>
                      <a:r>
                        <a:rPr lang="ka-GE" sz="1400" b="0" dirty="0" smtClean="0"/>
                        <a:t>შემევედროს, რომ ვაპატიო.“</a:t>
                      </a:r>
                      <a:r>
                        <a:rPr lang="en-US" sz="1400" b="0" dirty="0" smtClean="0"/>
                        <a:t> </a:t>
                      </a:r>
                      <a:endParaRPr lang="en-US" sz="1400" b="0" dirty="0"/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pic>
        <p:nvPicPr>
          <p:cNvPr id="10242" name="Picture 2" descr="D:\Documents\Desktop\RetrieveAss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66828"/>
            <a:ext cx="3962400" cy="26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Documents\Desktop\74d841512bd8a593b7b969b410ce96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253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Documents\Desktop\0c7b1274b9.images.new_photo.omi-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4104280"/>
            <a:ext cx="3939627" cy="247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3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3855" y="0"/>
            <a:ext cx="4572000" cy="907473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გამარჯვება და ტრიუმფი</a:t>
            </a:r>
            <a:endParaRPr lang="en-US" sz="2800" dirty="0"/>
          </a:p>
        </p:txBody>
      </p:sp>
      <p:pic>
        <p:nvPicPr>
          <p:cNvPr id="8194" name="Picture 2" descr="D:\Documents\Desktop\სახელმძღვანელოს თვალსაჩინიოება\2.C. გლობალური ომების შედეგები 1 +\ILW094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152900" cy="297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Documents\Desktop\სახელმძღვანელოს თვალსაჩინიოება\2.C. გლობალური ომების შედეგები 1 +\გამარჯვების დროშა კ. ოვიძიმაზე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27" y="3331953"/>
            <a:ext cx="4305300" cy="327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Documents\Desktop\სახელმძღვანელოს თვალსაჩინიოება\2.C. გლობალური ომების შედეგები 1 +\მელიტონ ქანთარია რაიხსტაგზე გამარჯვების დროშით. ფორტო ფაშიზმზე გამარჯვების სიმბოლოს წარმაოდგენს ფოტო ევგენი ხალდეი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84" y="1633595"/>
            <a:ext cx="308251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5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" y="6927"/>
            <a:ext cx="3581400" cy="907473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lang="ka-GE" dirty="0" smtClean="0"/>
              <a:t>ცივი ომი</a:t>
            </a:r>
            <a:endParaRPr lang="en-US" dirty="0"/>
          </a:p>
        </p:txBody>
      </p:sp>
      <p:pic>
        <p:nvPicPr>
          <p:cNvPr id="5" name="Picture 2" descr="D:\LASHA 1\Desktop\press euro sajaro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01437"/>
            <a:ext cx="5049498" cy="551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ocuments\Desktop\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27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LASHA 1\Desktop\press euro sajaro\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6400800" cy="512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6927"/>
            <a:ext cx="3200400" cy="831273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ევროკომუნიზმი</a:t>
            </a:r>
            <a:endParaRPr lang="en-US" sz="2800" dirty="0"/>
          </a:p>
        </p:txBody>
      </p:sp>
      <p:pic>
        <p:nvPicPr>
          <p:cNvPr id="4" name="Picture 2" descr="D:\Documents\Desktop\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67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6927"/>
            <a:ext cx="5153891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„რკინის ფარდის“ მიღმა</a:t>
            </a:r>
            <a:endParaRPr lang="en-US" sz="2800" dirty="0"/>
          </a:p>
        </p:txBody>
      </p:sp>
      <p:pic>
        <p:nvPicPr>
          <p:cNvPr id="4098" name="Picture 2" descr="D:\Documents\Desktop\სახელმძღვანელოს თვალსაჩინიოება\2.D. ევროპა ბიპოლარულ საერთაშორისო ურთიერთობებში 1\2. რკინის ფარდა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89" y="1306294"/>
            <a:ext cx="467691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-4581" y="2528900"/>
            <a:ext cx="4467089" cy="1656184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ka-GE" b="1" dirty="0" smtClean="0"/>
              <a:t>ბალტიის შტეტინიდან </a:t>
            </a:r>
            <a:r>
              <a:rPr lang="ka-GE" b="1" dirty="0"/>
              <a:t>ადრიატიკის </a:t>
            </a:r>
            <a:r>
              <a:rPr lang="ka-GE" b="1" dirty="0" smtClean="0"/>
              <a:t>ტრიეტამდდე ევროპას რკინის ფარდა ჩამოეფარა</a:t>
            </a:r>
          </a:p>
          <a:p>
            <a:pPr marL="109728" indent="0" algn="ctr">
              <a:buNone/>
            </a:pPr>
            <a:endParaRPr lang="ka-GE" b="1" dirty="0" smtClean="0"/>
          </a:p>
          <a:p>
            <a:pPr marL="109728" indent="0" algn="ctr">
              <a:buNone/>
            </a:pPr>
            <a:r>
              <a:rPr lang="ka-GE" b="1" dirty="0" smtClean="0"/>
              <a:t>უ. ჩერჩილი, ფულტონი, 1946 წ</a:t>
            </a:r>
            <a:endParaRPr lang="en-US" b="1" dirty="0"/>
          </a:p>
        </p:txBody>
      </p:sp>
      <p:pic>
        <p:nvPicPr>
          <p:cNvPr id="6" name="Picture 2" descr="D:\Documents\Desktop\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49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927"/>
            <a:ext cx="5153891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დახმარება და დირექტივები</a:t>
            </a:r>
            <a:endParaRPr lang="en-US" sz="2800" dirty="0"/>
          </a:p>
        </p:txBody>
      </p:sp>
      <p:pic>
        <p:nvPicPr>
          <p:cNvPr id="2" name="Picture 2" descr="D:\Documents\Desktop\publisha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91993"/>
            <a:ext cx="4181619" cy="328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381000" y="1447800"/>
            <a:ext cx="3124200" cy="990600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ka-GE" sz="2000" b="1" dirty="0" smtClean="0">
                <a:solidFill>
                  <a:srgbClr val="FF0000"/>
                </a:solidFill>
              </a:rPr>
              <a:t>17 მილიარდი დოლარის დახმარება</a:t>
            </a:r>
            <a:endParaRPr lang="ka-GE" sz="2000" b="1" dirty="0">
              <a:solidFill>
                <a:srgbClr val="FF0000"/>
              </a:solidFill>
            </a:endParaRPr>
          </a:p>
          <a:p>
            <a:pPr marL="109728" indent="0" algn="ctr">
              <a:buNone/>
            </a:pPr>
            <a:endParaRPr lang="en-US" dirty="0"/>
          </a:p>
        </p:txBody>
      </p:sp>
      <p:pic>
        <p:nvPicPr>
          <p:cNvPr id="3075" name="Picture 3" descr="D:\Documents\Desktop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96512"/>
            <a:ext cx="4419600" cy="24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5329309" y="4838700"/>
            <a:ext cx="3124200" cy="99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Font typeface="Wingdings 3"/>
              <a:buNone/>
            </a:pPr>
            <a:r>
              <a:rPr lang="ka-GE" sz="2000" b="1" dirty="0" smtClean="0"/>
              <a:t>ევროპა უნდა გაერთიანდეს!</a:t>
            </a:r>
          </a:p>
          <a:p>
            <a:pPr marL="109728" indent="0" algn="ctr">
              <a:buFont typeface="Wingdings 3"/>
              <a:buNone/>
            </a:pPr>
            <a:endParaRPr lang="en-US" dirty="0"/>
          </a:p>
        </p:txBody>
      </p:sp>
      <p:pic>
        <p:nvPicPr>
          <p:cNvPr id="8" name="Picture 2" descr="D:\Documents\Desktop\E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76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124745"/>
            <a:ext cx="5940152" cy="93610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ka-GE" sz="2800" b="1" dirty="0" smtClean="0"/>
              <a:t>ჩერჩილი ციურიხში</a:t>
            </a:r>
            <a:endParaRPr lang="en-US" sz="2800" b="1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6927"/>
            <a:ext cx="5153891" cy="990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2400" dirty="0" smtClean="0"/>
              <a:t>“</a:t>
            </a:r>
            <a:r>
              <a:rPr lang="ka-GE" sz="2400" dirty="0" smtClean="0"/>
              <a:t>ევროპის შეერთებული შტატები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4"/>
            <a:ext cx="70104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51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81328"/>
            <a:ext cx="8763000" cy="4525963"/>
          </a:xfrm>
        </p:spPr>
        <p:txBody>
          <a:bodyPr/>
          <a:lstStyle/>
          <a:p>
            <a:r>
              <a:rPr lang="ka-GE" dirty="0" smtClean="0"/>
              <a:t>ბენილუქსი</a:t>
            </a:r>
            <a:r>
              <a:rPr lang="en-US" dirty="0" smtClean="0"/>
              <a:t> - </a:t>
            </a:r>
            <a:r>
              <a:rPr lang="ka-GE" dirty="0" smtClean="0"/>
              <a:t>1943-1944</a:t>
            </a:r>
            <a:r>
              <a:rPr lang="en-US" dirty="0" smtClean="0"/>
              <a:t> </a:t>
            </a:r>
            <a:r>
              <a:rPr lang="ka-GE" dirty="0" smtClean="0"/>
              <a:t>წწ.</a:t>
            </a:r>
          </a:p>
          <a:p>
            <a:pPr marL="109728" indent="0">
              <a:buNone/>
            </a:pPr>
            <a:endParaRPr lang="ka-GE" dirty="0" smtClean="0"/>
          </a:p>
          <a:p>
            <a:r>
              <a:rPr lang="ka-GE" dirty="0" smtClean="0"/>
              <a:t>ევროპის სახელმწიფოთა ეკონომიკური თანამშრომლობის ორგანიზაცია - 1947 წლის 12 ივლისი;</a:t>
            </a:r>
          </a:p>
          <a:p>
            <a:endParaRPr lang="ka-GE" dirty="0" smtClean="0"/>
          </a:p>
          <a:p>
            <a:r>
              <a:rPr lang="ka-GE" dirty="0" smtClean="0"/>
              <a:t>ევროპის საბჭო - 1949 წლის 5 მაისი</a:t>
            </a:r>
          </a:p>
          <a:p>
            <a:pPr marL="109728" indent="0">
              <a:buNone/>
            </a:pPr>
            <a:endParaRPr lang="ka-GE" dirty="0" smtClean="0"/>
          </a:p>
          <a:p>
            <a:r>
              <a:rPr lang="ka-GE" dirty="0" smtClean="0"/>
              <a:t>ნორდიკული კავშირი - 1951-1953 წწ.</a:t>
            </a:r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10910"/>
            <a:ext cx="5153891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პირველი ევროპული ორგანიზაციები</a:t>
            </a:r>
            <a:endParaRPr lang="en-US" sz="2800" dirty="0"/>
          </a:p>
        </p:txBody>
      </p:sp>
      <p:pic>
        <p:nvPicPr>
          <p:cNvPr id="5" name="Picture 2" descr="D:\Documents\Desktop\E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12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1470" y="1295400"/>
            <a:ext cx="8458200" cy="4711891"/>
          </a:xfrm>
        </p:spPr>
        <p:txBody>
          <a:bodyPr/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ka-GE" dirty="0" smtClean="0"/>
              <a:t>დინასტიური ომები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ka-GE" dirty="0" smtClean="0"/>
              <a:t>ასწლიანი ომი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ka-GE" dirty="0" smtClean="0"/>
              <a:t>რელიგიური ომები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ka-GE" dirty="0" smtClean="0"/>
              <a:t>კოლონიური ომები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ka-GE" dirty="0" smtClean="0"/>
              <a:t>იმპერიალისტური ომები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6927"/>
            <a:ext cx="5153891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ათასწლეულის ომები და კონფლიქტები</a:t>
            </a:r>
            <a:endParaRPr lang="en-US" sz="2800" dirty="0"/>
          </a:p>
        </p:txBody>
      </p:sp>
      <p:pic>
        <p:nvPicPr>
          <p:cNvPr id="1027" name="Picture 3" descr="D:\Documents\Desktop\494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2285992"/>
            <a:ext cx="4000528" cy="2210095"/>
          </a:xfrm>
          <a:prstGeom prst="rect">
            <a:avLst/>
          </a:prstGeom>
          <a:noFill/>
        </p:spPr>
      </p:pic>
      <p:pic>
        <p:nvPicPr>
          <p:cNvPr id="1028" name="Picture 4" descr="D:\Documents\Desktop\HTWB-Battle-of-Trafalgar-1024x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572008"/>
            <a:ext cx="4000496" cy="2286016"/>
          </a:xfrm>
          <a:prstGeom prst="rect">
            <a:avLst/>
          </a:prstGeom>
          <a:noFill/>
        </p:spPr>
      </p:pic>
      <p:pic>
        <p:nvPicPr>
          <p:cNvPr id="1029" name="Picture 5" descr="D:\Documents\Desktop\the-battle-of-crecy-43387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"/>
            <a:ext cx="4008423" cy="2214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921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5153891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ბერლინის ბლოკადა</a:t>
            </a:r>
            <a:endParaRPr lang="en-US" sz="2800" dirty="0"/>
          </a:p>
        </p:txBody>
      </p:sp>
      <p:pic>
        <p:nvPicPr>
          <p:cNvPr id="5123" name="Picture 3" descr="D:\Documents\Desktop\სახელმძღვანელოს თვალსაჩინიოება\2.D. ევროპა ბიპოლარულ საერთაშორისო ურთიერთობებში 1\5. სტალინი საჰაერო ხიდის წინააღმდეგ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55974"/>
            <a:ext cx="3429000" cy="473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Documents\Desktop\სახელმძღვანელოს თვალსაჩინიოება\2.D. ევროპა ბიპოლარულ საერთაშორისო ურთიერთობებში 1\საჰაერო ხიდის მორიგი გაფრენა. ფოტო Fritz Esch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5562600" cy="300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720852" y="4581128"/>
            <a:ext cx="5531668" cy="432048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ka-GE" sz="2000" b="1" dirty="0" smtClean="0"/>
              <a:t>ბერლინის ბლოკადა და „საჰაერო ხიდი“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53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1" y="239290"/>
            <a:ext cx="5181599" cy="3189710"/>
          </a:xfrm>
        </p:spPr>
        <p:txBody>
          <a:bodyPr>
            <a:normAutofit/>
          </a:bodyPr>
          <a:lstStyle/>
          <a:p>
            <a:pPr algn="just"/>
            <a:r>
              <a:rPr lang="ka-GE" sz="1600" i="1" dirty="0" smtClean="0"/>
              <a:t>ზეეროვნულ პრინციპზე დაფუძნებული გაერთიანების შექმნა;</a:t>
            </a:r>
          </a:p>
          <a:p>
            <a:pPr algn="just"/>
            <a:r>
              <a:rPr lang="ka-GE" sz="1600" i="1" dirty="0" smtClean="0"/>
              <a:t>თავდაპირველად გაერთიანება მხოლოდ ერთ სფეროში</a:t>
            </a:r>
            <a:r>
              <a:rPr lang="ka-GE" sz="1600" i="1" dirty="0"/>
              <a:t> </a:t>
            </a:r>
            <a:r>
              <a:rPr lang="ka-GE" sz="1600" i="1" dirty="0" smtClean="0"/>
              <a:t>- სტარტეგიულად მნიშვნელოვან ენერგეტიკისა და მეტალურგიის სფეროში;</a:t>
            </a:r>
          </a:p>
          <a:p>
            <a:pPr algn="just"/>
            <a:r>
              <a:rPr lang="ka-GE" sz="1600" i="1" dirty="0" smtClean="0"/>
              <a:t>წარმატების შემთხვევაში თანამშრომლობა და კავშირი ეტაპობრივად სხვადასხვა სფეროებში („გადაღვრის ეფექტი)“; უნდა გადაზრდილიყო;</a:t>
            </a:r>
          </a:p>
          <a:p>
            <a:pPr algn="just"/>
            <a:r>
              <a:rPr lang="ka-GE" sz="1600" i="1" dirty="0" smtClean="0"/>
              <a:t>კავშირის შექმნა გერმანია-საფრანგეთის გაერთიანებით უნდა დაწყებულიყო.</a:t>
            </a:r>
            <a:endParaRPr lang="en-US" sz="1600" dirty="0"/>
          </a:p>
        </p:txBody>
      </p:sp>
      <p:pic>
        <p:nvPicPr>
          <p:cNvPr id="2050" name="Picture 2" descr="D:\LASHA 1\Desktop\sartre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3" y="1597612"/>
            <a:ext cx="4072913" cy="27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187624" y="3753427"/>
            <a:ext cx="4000500" cy="304107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574761" y="4962343"/>
            <a:ext cx="5111924" cy="56825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ka-GE" b="1" i="1" dirty="0" smtClean="0"/>
              <a:t>ჟან მონე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" y="6927"/>
            <a:ext cx="3962400" cy="990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ka-GE" sz="2800" dirty="0" smtClean="0"/>
              <a:t>მონე და შუმანი</a:t>
            </a:r>
            <a:r>
              <a:rPr lang="en-US" sz="2800" dirty="0" smtClean="0"/>
              <a:t>.</a:t>
            </a:r>
          </a:p>
          <a:p>
            <a:r>
              <a:rPr lang="ka-GE" sz="2000" dirty="0" smtClean="0"/>
              <a:t>პირველად იყო სიტყვა...</a:t>
            </a:r>
            <a:endParaRPr lang="en-US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11960" y="4169505"/>
            <a:ext cx="4932040" cy="3041073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Font typeface="Wingdings 3"/>
              <a:buNone/>
            </a:pPr>
            <a:r>
              <a:rPr lang="ka-GE" i="1" dirty="0" smtClean="0"/>
              <a:t>     „ჩვენ აქ შევიკრიბეთ, რათა განვახორციელოთ საერთო მიზანი - მოვილაპარაკოთ არა ჩვენი კერძო ეროვნული კეთილდღეობის, არამედ საყოველთაო კეთილდღეობის შესახებ. გადაწყვეტილებას მხოლოდ იმ შემთხვევაში მივაღწევთ, თუ ჩვენს საუბარში გამოვრიცხავთ პარტიკულარისტულ გრძნობებს.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45" y="2592487"/>
            <a:ext cx="3124199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ka-GE" sz="2000" dirty="0">
                <a:effectLst/>
              </a:rPr>
              <a:t>„</a:t>
            </a:r>
            <a:r>
              <a:rPr lang="ka-GE" sz="2000" dirty="0">
                <a:solidFill>
                  <a:schemeClr val="tx1"/>
                </a:solidFill>
                <a:effectLst/>
              </a:rPr>
              <a:t>ამიერიდან გერმანიასა და საფრანგეთს შორის ომი არა მხოლოდ წარმოუდგენელი, არამედ მატე­რიალურად </a:t>
            </a:r>
            <a:r>
              <a:rPr lang="ka-GE" sz="2000" dirty="0" smtClean="0">
                <a:solidFill>
                  <a:schemeClr val="tx1"/>
                </a:solidFill>
                <a:effectLst/>
              </a:rPr>
              <a:t>შეუძლებელია...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290" name="Picture 2" descr="D:\LASHA 1\Desktop\Zeeland,Schuman,DeGasperi,BechettikkersignentàParisleTraitéinstituantlaCED-Cropped-423x3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744" y="2348880"/>
            <a:ext cx="550810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42894" y="1011382"/>
            <a:ext cx="4343401" cy="879762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ka-GE" sz="2000" dirty="0"/>
              <a:t>1950 წლის </a:t>
            </a:r>
            <a:r>
              <a:rPr lang="ka-GE" sz="2000" dirty="0" smtClean="0"/>
              <a:t>9 </a:t>
            </a:r>
            <a:r>
              <a:rPr lang="ka-GE" sz="2000" dirty="0"/>
              <a:t>მაისი</a:t>
            </a:r>
            <a:endParaRPr lang="en-US" sz="2000" dirty="0"/>
          </a:p>
          <a:p>
            <a:pPr algn="ctr"/>
            <a:r>
              <a:rPr lang="ka-GE" sz="2000" dirty="0" smtClean="0"/>
              <a:t>შუმანის დეკლარაცია. </a:t>
            </a:r>
            <a:endParaRPr lang="en-US" sz="20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" y="6927"/>
            <a:ext cx="3962400" cy="990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ka-GE" sz="2800" dirty="0"/>
              <a:t> </a:t>
            </a:r>
            <a:r>
              <a:rPr lang="ka-GE" sz="2800" dirty="0" smtClean="0"/>
              <a:t>9 მაისი, კე’დორსე</a:t>
            </a:r>
            <a:endParaRPr lang="en-US" sz="2800" dirty="0"/>
          </a:p>
        </p:txBody>
      </p:sp>
      <p:pic>
        <p:nvPicPr>
          <p:cNvPr id="8" name="Picture 2" descr="D:\Documents\Desktop\E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them of Euro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0152" y="42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6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LASHA 1\Desktop\ევროავშირის ისტორია\ევროკავშირის გაფართოების რუკებ\EC19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0600"/>
            <a:ext cx="5909937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6927"/>
            <a:ext cx="5153891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პირველი „ექვსეული“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3200400" cy="3124200"/>
          </a:xfrm>
        </p:spPr>
        <p:txBody>
          <a:bodyPr>
            <a:normAutofit/>
          </a:bodyPr>
          <a:lstStyle/>
          <a:p>
            <a:r>
              <a:rPr lang="ka-GE" sz="2000" dirty="0" smtClean="0"/>
              <a:t>გფრ</a:t>
            </a:r>
          </a:p>
          <a:p>
            <a:r>
              <a:rPr lang="ka-GE" sz="2000" dirty="0" smtClean="0"/>
              <a:t>საფრანგეთი</a:t>
            </a:r>
          </a:p>
          <a:p>
            <a:r>
              <a:rPr lang="ka-GE" sz="2000" dirty="0" smtClean="0"/>
              <a:t>იტალია</a:t>
            </a:r>
          </a:p>
          <a:p>
            <a:r>
              <a:rPr lang="ka-GE" sz="2000" dirty="0" smtClean="0"/>
              <a:t>ბელგია</a:t>
            </a:r>
          </a:p>
          <a:p>
            <a:r>
              <a:rPr lang="ka-GE" sz="2000" dirty="0" smtClean="0"/>
              <a:t>ნიდერლანდები</a:t>
            </a:r>
          </a:p>
          <a:p>
            <a:r>
              <a:rPr lang="ka-GE" sz="2000" dirty="0" smtClean="0"/>
              <a:t>ლუქსემბურგი</a:t>
            </a:r>
            <a:endParaRPr lang="en-US" sz="2000" dirty="0"/>
          </a:p>
        </p:txBody>
      </p:sp>
      <p:pic>
        <p:nvPicPr>
          <p:cNvPr id="6" name="Picture 2" descr="D:\Documents\Desktop\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4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6927"/>
            <a:ext cx="5153891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ბრიტანეთის სკეპტიციზმი</a:t>
            </a:r>
            <a:endParaRPr lang="en-US" sz="2800" dirty="0"/>
          </a:p>
        </p:txBody>
      </p:sp>
      <p:pic>
        <p:nvPicPr>
          <p:cNvPr id="2050" name="Picture 2" descr="D:\Documents\Desktop\სახელმძღვანელოს თვალსაჩინიოება\3. ევროგაერთიანების პირველი გაფართოება 1961-1974 წწ. 1\1. ინგლისი და შუმანის გეგმა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31777"/>
            <a:ext cx="5040560" cy="403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2292736"/>
            <a:ext cx="3051464" cy="1066800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ka-GE" sz="2400" dirty="0" smtClean="0"/>
              <a:t>შუმანის გეგმა და დიდი ბრიტანეთი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07704" y="5064711"/>
            <a:ext cx="7062450" cy="1359921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ka-GE" sz="2400" dirty="0" smtClean="0"/>
              <a:t>„მისი </a:t>
            </a:r>
            <a:r>
              <a:rPr lang="ka-GE" sz="2400" dirty="0"/>
              <a:t>უდიდებულესობის მთავრობა მიესალმება და მხარს უჭერს საფრან­გეთის ინიციატივას, თუმცა დიდი ბრიტანეთის გეოგრაფიული მდებარეობისა და თანამეგ­ბობრობასთან განსაკუთრებული სავაჭრო-ეკონომიკური ურთიერთობების გამო, მასში მონა­წილეობას ვერ </a:t>
            </a:r>
            <a:r>
              <a:rPr lang="ka-GE" sz="2400" dirty="0" smtClean="0"/>
              <a:t>მიიღებს“</a:t>
            </a:r>
            <a:endParaRPr lang="en-US" sz="2400" dirty="0"/>
          </a:p>
        </p:txBody>
      </p:sp>
      <p:pic>
        <p:nvPicPr>
          <p:cNvPr id="7" name="Picture 2" descr="D:\Documents\Desktop\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0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6927"/>
            <a:ext cx="5153891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წარმატებული წლები</a:t>
            </a:r>
            <a:endParaRPr lang="en-US" sz="28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07504" y="1268760"/>
            <a:ext cx="8496944" cy="4536504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ka-GE" sz="2400" dirty="0" smtClean="0"/>
              <a:t>1951-1958 წწ:</a:t>
            </a:r>
          </a:p>
          <a:p>
            <a:r>
              <a:rPr lang="ka-GE" sz="2400" dirty="0" smtClean="0"/>
              <a:t>შეიქმნა ქვანახშირის, ფოლადის და ჯართის საერთო ბაზარი;</a:t>
            </a:r>
          </a:p>
          <a:p>
            <a:r>
              <a:rPr lang="ka-GE" sz="2400" dirty="0" smtClean="0"/>
              <a:t>გაუქმნდა საბაჟო-სატარიფო შეზღუდვები ქვნახშირის, რკინის მადნის, ჯართის და ლითონის პროდუქციაზე;</a:t>
            </a:r>
          </a:p>
          <a:p>
            <a:r>
              <a:rPr lang="ka-GE" sz="2400" dirty="0" smtClean="0"/>
              <a:t>ვაჭრობის, ინვესტირებისა და წარმოების დაწესდა ჯანსაღი კონკურენცია;</a:t>
            </a:r>
          </a:p>
          <a:p>
            <a:r>
              <a:rPr lang="ka-GE" sz="2400" dirty="0" smtClean="0"/>
              <a:t>დაჩქარდა მანქანათმშენებლობისა და მეტალურგიის განვითარების ტემპები</a:t>
            </a:r>
          </a:p>
          <a:p>
            <a:r>
              <a:rPr lang="ka-GE" sz="2400" dirty="0" smtClean="0"/>
              <a:t>გაუმჯობესდა სფეროში დასაქმებული პერსონალის სამუშაო პირობები და სოციალური მდგომარეობა;</a:t>
            </a:r>
          </a:p>
          <a:p>
            <a:r>
              <a:rPr lang="ka-GE" sz="2400" dirty="0" smtClean="0"/>
              <a:t>საფუძველი მოუმზადა საბაჟო კავშირზე დაფუძნებული ეკონომიკური გაერთიანების შექმნას.</a:t>
            </a:r>
            <a:endParaRPr lang="en-US" sz="2400" dirty="0"/>
          </a:p>
        </p:txBody>
      </p:sp>
      <p:pic>
        <p:nvPicPr>
          <p:cNvPr id="5" name="Picture 2" descr="D:\Documents\Desktop\E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6927"/>
            <a:ext cx="3131840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ka-GE" sz="2800" dirty="0" smtClean="0"/>
              <a:t>„გადაღვრა“</a:t>
            </a:r>
            <a:endParaRPr lang="en-US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7504" y="1268760"/>
            <a:ext cx="4968552" cy="26642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ka-GE" sz="2400" dirty="0" smtClean="0"/>
              <a:t>1955 წ. მესინას სამიტი</a:t>
            </a:r>
          </a:p>
          <a:p>
            <a:r>
              <a:rPr lang="ka-GE" sz="2400" dirty="0" smtClean="0"/>
              <a:t>სპააკის კომიტეტი</a:t>
            </a:r>
          </a:p>
          <a:p>
            <a:r>
              <a:rPr lang="ka-GE" sz="2400" dirty="0" smtClean="0"/>
              <a:t>სპააკის „ბიბლია“</a:t>
            </a:r>
          </a:p>
          <a:p>
            <a:r>
              <a:rPr lang="ka-GE" sz="2400" dirty="0" smtClean="0"/>
              <a:t>1958 წ. რომის ხელშეკრულება</a:t>
            </a:r>
            <a:endParaRPr lang="en-US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55568" y="1268760"/>
            <a:ext cx="3888432" cy="14629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ka-GE" sz="2400" dirty="0" smtClean="0"/>
              <a:t>საბაჟო კავშირი </a:t>
            </a:r>
          </a:p>
          <a:p>
            <a:r>
              <a:rPr lang="ka-GE" sz="2400" dirty="0" smtClean="0"/>
              <a:t>საერთო ბაზარი</a:t>
            </a:r>
          </a:p>
          <a:p>
            <a:r>
              <a:rPr lang="ka-GE" sz="2400" dirty="0" smtClean="0"/>
              <a:t>ევრატომი</a:t>
            </a:r>
            <a:endParaRPr lang="en-US" sz="2400" dirty="0"/>
          </a:p>
        </p:txBody>
      </p:sp>
      <p:pic>
        <p:nvPicPr>
          <p:cNvPr id="2050" name="Picture 2" descr="D:\Documents\Desktop\treaty-rome-777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84" y="3284984"/>
            <a:ext cx="6624736" cy="35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ocuments\Desktop\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42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3657600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ცივი ომი „1960“</a:t>
            </a:r>
            <a:endParaRPr lang="en-US" sz="2800" dirty="0"/>
          </a:p>
        </p:txBody>
      </p:sp>
      <p:pic>
        <p:nvPicPr>
          <p:cNvPr id="6149" name="Picture 5" descr="D:\Documents\Desktop\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" y="1124744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38034" y="1340768"/>
            <a:ext cx="4932040" cy="1677266"/>
          </a:xfrm>
        </p:spPr>
        <p:txBody>
          <a:bodyPr>
            <a:normAutofit lnSpcReduction="10000"/>
          </a:bodyPr>
          <a:lstStyle/>
          <a:p>
            <a:pPr marL="109728" indent="0" algn="ctr">
              <a:buNone/>
            </a:pPr>
            <a:r>
              <a:rPr lang="ka-GE" b="1" i="1" dirty="0" smtClean="0"/>
              <a:t>„თავისუფალი სამყარო ამაყობს სიტყვებით - </a:t>
            </a:r>
          </a:p>
          <a:p>
            <a:pPr marL="109728" indent="0" algn="ctr">
              <a:buNone/>
            </a:pPr>
            <a:r>
              <a:rPr lang="ka-GE" b="1" i="1" dirty="0" smtClean="0"/>
              <a:t>მე ბერლინელი ვარ“</a:t>
            </a:r>
          </a:p>
          <a:p>
            <a:pPr marL="109728" indent="0" algn="r">
              <a:buNone/>
            </a:pPr>
            <a:r>
              <a:rPr lang="ka-GE" sz="1800" i="1" dirty="0" smtClean="0"/>
              <a:t>ჯ. ფ. კენედი</a:t>
            </a:r>
            <a:endParaRPr lang="en-US" sz="1800" dirty="0"/>
          </a:p>
          <a:p>
            <a:endParaRPr lang="en-US" dirty="0"/>
          </a:p>
        </p:txBody>
      </p:sp>
      <p:pic>
        <p:nvPicPr>
          <p:cNvPr id="3074" name="Picture 2" descr="D:\Documents\Desktop\151035.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18" y="3440863"/>
            <a:ext cx="4385568" cy="333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67962" y="4509120"/>
            <a:ext cx="3900977" cy="167726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Font typeface="Wingdings 3"/>
              <a:buNone/>
            </a:pPr>
            <a:r>
              <a:rPr lang="ka-GE" b="1" i="1" dirty="0" smtClean="0"/>
              <a:t>„ჩვენ თ თქვენ დაგმარხავთ“</a:t>
            </a:r>
          </a:p>
          <a:p>
            <a:pPr marL="109728" indent="0" algn="r">
              <a:buFont typeface="Wingdings 3"/>
              <a:buNone/>
            </a:pPr>
            <a:r>
              <a:rPr lang="ka-GE" sz="1800" b="1" i="1" dirty="0" smtClean="0"/>
              <a:t>ნ. ხრუშჩოვი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049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3657600" cy="990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ka-GE" sz="2800" dirty="0" smtClean="0"/>
              <a:t>ბერლინის კედელი</a:t>
            </a:r>
            <a:endParaRPr lang="en-US" sz="2800" dirty="0"/>
          </a:p>
        </p:txBody>
      </p:sp>
      <p:pic>
        <p:nvPicPr>
          <p:cNvPr id="4098" name="Picture 2" descr="D:\Documents\Desktop\5836667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0" y="1113160"/>
            <a:ext cx="8399987" cy="546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ocuments\Desktop\BerlinWall-660x5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1" y="1204088"/>
            <a:ext cx="8064896" cy="528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Documents\Desktop\Berlin-Wall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7" y="1113160"/>
            <a:ext cx="8232442" cy="573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75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6927"/>
            <a:ext cx="5153891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კატასტროფის ზღავრზე</a:t>
            </a:r>
            <a:endParaRPr lang="en-US" sz="2800" dirty="0"/>
          </a:p>
        </p:txBody>
      </p:sp>
      <p:pic>
        <p:nvPicPr>
          <p:cNvPr id="5" name="Picture 4" descr="D:\Documents\Desktop\სახელმძღვანელოს თვალსაჩინიოება\2.D. ევროპა ბიპოლარულ საერთაშორისო ურთიერთობებში 1\მშვიდობა მე ვარ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1623"/>
            <a:ext cx="5907329" cy="450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ocuments\Desktop\cuban-missile-crisis-kennedy-kruschev_42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-34312"/>
            <a:ext cx="4067944" cy="273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9764" y="1347354"/>
            <a:ext cx="4637468" cy="949409"/>
          </a:xfrm>
        </p:spPr>
        <p:txBody>
          <a:bodyPr>
            <a:noAutofit/>
          </a:bodyPr>
          <a:lstStyle/>
          <a:p>
            <a:pPr marL="109728" indent="0" algn="ctr">
              <a:buNone/>
            </a:pPr>
            <a:r>
              <a:rPr lang="ka-GE" sz="1800" b="1" dirty="0" smtClean="0"/>
              <a:t>„ბატონებო!</a:t>
            </a:r>
          </a:p>
          <a:p>
            <a:pPr marL="109728" indent="0" algn="ctr">
              <a:buNone/>
            </a:pPr>
            <a:r>
              <a:rPr lang="ka-GE" sz="1800" b="1" dirty="0" smtClean="0"/>
              <a:t>„მშვიდობა აქ მე ვარ!“</a:t>
            </a:r>
            <a:endParaRPr lang="en-US" sz="1800" b="1" dirty="0"/>
          </a:p>
        </p:txBody>
      </p:sp>
      <p:pic>
        <p:nvPicPr>
          <p:cNvPr id="3074" name="Picture 2" descr="D:\Documents\Desktop\სახელმძღვანელოს თვალსაჩინიოება\II მს. ომი და ცივი ომი\ILW242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535" y="2852936"/>
            <a:ext cx="198922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15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32" y="1143000"/>
            <a:ext cx="8458200" cy="5715000"/>
          </a:xfrm>
        </p:spPr>
        <p:txBody>
          <a:bodyPr/>
          <a:lstStyle/>
          <a:p>
            <a:pPr marL="109728" indent="0" algn="just">
              <a:buNone/>
            </a:pPr>
            <a:r>
              <a:rPr lang="ka-GE" sz="2600" b="1" dirty="0" smtClean="0"/>
              <a:t>აბატი სენ პიერი: </a:t>
            </a:r>
          </a:p>
          <a:p>
            <a:pPr marL="109728" indent="0" algn="just">
              <a:buNone/>
            </a:pPr>
            <a:r>
              <a:rPr lang="ka-GE" sz="1900" dirty="0" smtClean="0"/>
              <a:t>„</a:t>
            </a:r>
            <a:r>
              <a:rPr lang="ka-GE" sz="1900" dirty="0"/>
              <a:t>რადგან ომი სუვერენიტეტის ბუნების განუყოფელი </a:t>
            </a:r>
            <a:r>
              <a:rPr lang="ka-GE" sz="1900" dirty="0" smtClean="0"/>
              <a:t>ნაწილია</a:t>
            </a:r>
            <a:r>
              <a:rPr lang="ka-GE" sz="1900" dirty="0"/>
              <a:t>, ევროპის წამყვანმა მონარქიულმა </a:t>
            </a:r>
            <a:r>
              <a:rPr lang="ka-GE" sz="1900" dirty="0" smtClean="0"/>
              <a:t>სახელმწიფოებმა </a:t>
            </a:r>
            <a:r>
              <a:rPr lang="ka-GE" sz="1900" dirty="0"/>
              <a:t>უსაფრთხოებისა და </a:t>
            </a:r>
            <a:r>
              <a:rPr lang="ka-GE" sz="1900" dirty="0" smtClean="0"/>
              <a:t>განვითარების </a:t>
            </a:r>
            <a:r>
              <a:rPr lang="ka-GE" sz="1900" dirty="0"/>
              <a:t>მიზნით უნდა შეკრან ალიანსი </a:t>
            </a:r>
            <a:r>
              <a:rPr lang="ka-GE" sz="2000" dirty="0" smtClean="0"/>
              <a:t>შექმნან </a:t>
            </a:r>
            <a:r>
              <a:rPr lang="ka-GE" sz="2000" dirty="0"/>
              <a:t>მუდმივმოქმედი კონგრესი... </a:t>
            </a:r>
            <a:r>
              <a:rPr lang="ka-GE" sz="2000" b="1" i="1" dirty="0"/>
              <a:t>და ჩამოაყალიბონ ევროპული კავშირი</a:t>
            </a:r>
            <a:r>
              <a:rPr lang="ka-GE" sz="2000" dirty="0" smtClean="0"/>
              <a:t>.“</a:t>
            </a:r>
          </a:p>
          <a:p>
            <a:pPr marL="109728" indent="0" algn="just">
              <a:buNone/>
            </a:pPr>
            <a:r>
              <a:rPr lang="ka-GE" sz="2600" b="1" dirty="0" smtClean="0"/>
              <a:t>გოტფრიდ ვილჰელმ ლეიბნიცი:</a:t>
            </a:r>
          </a:p>
          <a:p>
            <a:pPr marL="109728" indent="0">
              <a:buNone/>
            </a:pPr>
            <a:r>
              <a:rPr lang="ka-GE" sz="2000" dirty="0" smtClean="0"/>
              <a:t>1 </a:t>
            </a:r>
            <a:r>
              <a:rPr lang="ka-GE" sz="2000" dirty="0"/>
              <a:t>- რეფორმაციული მოძრაობის შედეგად დაკარგული ქრის­ტიანული ერთობის </a:t>
            </a:r>
            <a:r>
              <a:rPr lang="ka-GE" sz="2000" dirty="0" smtClean="0"/>
              <a:t>აღდგენა;</a:t>
            </a:r>
          </a:p>
          <a:p>
            <a:pPr marL="109728" indent="0">
              <a:buNone/>
            </a:pPr>
            <a:r>
              <a:rPr lang="ka-GE" sz="2000" dirty="0" smtClean="0"/>
              <a:t>2 - ევროპის </a:t>
            </a:r>
            <a:r>
              <a:rPr lang="ka-GE" sz="2000" dirty="0"/>
              <a:t>სახელმწიფოებს შორის დაძაბულობის </a:t>
            </a:r>
            <a:r>
              <a:rPr lang="ka-GE" sz="2000" dirty="0" smtClean="0"/>
              <a:t>განმუხტვა;</a:t>
            </a:r>
          </a:p>
          <a:p>
            <a:pPr marL="109728" indent="0">
              <a:buNone/>
            </a:pPr>
            <a:r>
              <a:rPr lang="ka-GE" sz="2000" dirty="0" smtClean="0"/>
              <a:t>3 - </a:t>
            </a:r>
            <a:r>
              <a:rPr lang="ka-GE" sz="2000" dirty="0"/>
              <a:t>მშვიდობის დაამყარება და აგრესიის ევროპის საზღვრების მიღმა მიმართვა.</a:t>
            </a:r>
            <a:r>
              <a:rPr lang="en-US" sz="2000" dirty="0"/>
              <a:t> 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6927"/>
            <a:ext cx="5153891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მარადიული მშვიდობა</a:t>
            </a:r>
            <a:endParaRPr lang="en-US" sz="2800" dirty="0"/>
          </a:p>
        </p:txBody>
      </p:sp>
      <p:pic>
        <p:nvPicPr>
          <p:cNvPr id="3074" name="Picture 2" descr="D:\Documents\Desktop\Castel_de_saintpier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840" y="27709"/>
            <a:ext cx="1306805" cy="151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ocuments\Desktop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800600"/>
            <a:ext cx="1610667" cy="189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80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LASHA 1\Desktop\ევროავშირის ისტორია\ევროკავშირის გაფართოების რუკებ\EC197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18" y="1066800"/>
            <a:ext cx="6033655" cy="57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პირველი გაფართოება</a:t>
            </a:r>
            <a:endParaRPr lang="en-US" sz="28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55" y="1981200"/>
            <a:ext cx="3103418" cy="1524000"/>
          </a:xfrm>
        </p:spPr>
        <p:txBody>
          <a:bodyPr>
            <a:normAutofit/>
          </a:bodyPr>
          <a:lstStyle/>
          <a:p>
            <a:r>
              <a:rPr lang="ka-GE" sz="2400" dirty="0" smtClean="0"/>
              <a:t>დიდი ბრიტანეთი</a:t>
            </a:r>
          </a:p>
          <a:p>
            <a:r>
              <a:rPr lang="ka-GE" sz="2400" dirty="0" smtClean="0"/>
              <a:t>დანია</a:t>
            </a:r>
          </a:p>
          <a:p>
            <a:r>
              <a:rPr lang="ka-GE" sz="2400" dirty="0" smtClean="0"/>
              <a:t>ირლანდია</a:t>
            </a:r>
            <a:endParaRPr lang="en-US" sz="2400" dirty="0"/>
          </a:p>
        </p:txBody>
      </p:sp>
      <p:pic>
        <p:nvPicPr>
          <p:cNvPr id="5" name="Picture 2" descr="D:\Documents\Desktop\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41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ცივი ომი. „განმუხტვა“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ka-GE" sz="2000" b="1" dirty="0" smtClean="0"/>
              <a:t>1973 - ევროპის უსაფრთხოებისა და თანამშრომლობის კონფერენცია, ჰელსინკი („ორი ევროპის“ 35 ქვეყანა).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420888"/>
            <a:ext cx="6192688" cy="382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53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LASHA 1\Desktop\ევროავშირის ისტორია\ევროკავშირის გაფართოების რუკებ\EC198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938" y="1371601"/>
            <a:ext cx="599317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მეორე გაფართოება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855" y="1981200"/>
            <a:ext cx="3103418" cy="762000"/>
          </a:xfrm>
        </p:spPr>
        <p:txBody>
          <a:bodyPr>
            <a:normAutofit/>
          </a:bodyPr>
          <a:lstStyle/>
          <a:p>
            <a:r>
              <a:rPr lang="ka-GE" sz="2400" dirty="0" smtClean="0"/>
              <a:t>საბერძნეთი</a:t>
            </a:r>
          </a:p>
        </p:txBody>
      </p:sp>
      <p:pic>
        <p:nvPicPr>
          <p:cNvPr id="4099" name="Picture 3" descr="D:\Documents\Desktop\სახელმძღვანელოს თვალსაჩინიოება\საბერძნეთის ინტეგრაცია\3. პლანტუ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58" y="3212976"/>
            <a:ext cx="2026421" cy="260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32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LASHA 1\Desktop\ევროავშირის ისტორია\ევროკავშირის გაფართოების რუკებ\EC198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424" y="1295400"/>
            <a:ext cx="6272576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მესამე გაფართოება</a:t>
            </a:r>
            <a:endParaRPr 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3855" y="1981200"/>
            <a:ext cx="3103418" cy="762000"/>
          </a:xfrm>
        </p:spPr>
        <p:txBody>
          <a:bodyPr>
            <a:normAutofit fontScale="92500" lnSpcReduction="10000"/>
          </a:bodyPr>
          <a:lstStyle/>
          <a:p>
            <a:r>
              <a:rPr lang="ka-GE" sz="2400" dirty="0" smtClean="0"/>
              <a:t>პორტუგალია</a:t>
            </a:r>
          </a:p>
          <a:p>
            <a:r>
              <a:rPr lang="ka-GE" sz="2400" dirty="0" smtClean="0"/>
              <a:t>ესპანეთი</a:t>
            </a:r>
          </a:p>
        </p:txBody>
      </p:sp>
      <p:pic>
        <p:nvPicPr>
          <p:cNvPr id="7" name="Picture 2" descr="D:\Documents\Desktop\სახელმძღვანელოს თვალსაჩინიოება\საბერძნეთის ინტეგრაცია\4. საბერძნეთი, პორტ. ესპანა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268269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ocuments\Desktop\E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30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196752"/>
            <a:ext cx="8229600" cy="4525963"/>
          </a:xfrm>
        </p:spPr>
        <p:txBody>
          <a:bodyPr/>
          <a:lstStyle/>
          <a:p>
            <a:r>
              <a:rPr lang="ka-GE" dirty="0" smtClean="0"/>
              <a:t>1984 - შენგენის ზონა</a:t>
            </a:r>
          </a:p>
          <a:p>
            <a:r>
              <a:rPr lang="ka-GE" dirty="0" smtClean="0"/>
              <a:t>1986 - ერთიანი ევროპული აქტი</a:t>
            </a:r>
          </a:p>
          <a:p>
            <a:r>
              <a:rPr lang="ka-GE" dirty="0" smtClean="0"/>
              <a:t>1992 - მაასტრიხტის ხელშეკრულება</a:t>
            </a:r>
          </a:p>
          <a:p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დიდი გარდაქმნა</a:t>
            </a:r>
            <a:endParaRPr lang="en-US" sz="2800" dirty="0"/>
          </a:p>
        </p:txBody>
      </p:sp>
      <p:pic>
        <p:nvPicPr>
          <p:cNvPr id="5122" name="Picture 2" descr="D:\Documents\Desktop\scheng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24944"/>
            <a:ext cx="5616624" cy="32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ocuments\Desktop\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1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ცივი ომის დასასრული</a:t>
            </a:r>
            <a:endParaRPr lang="en-US" sz="2800" dirty="0"/>
          </a:p>
        </p:txBody>
      </p:sp>
      <p:pic>
        <p:nvPicPr>
          <p:cNvPr id="7170" name="Picture 2" descr="D:\Documents\Desktop\ap89111001348_slide-73c82e0f3c6e88fb9ce68991028afa61120c5144-s6-c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08650"/>
            <a:ext cx="4572000" cy="305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Documents\Desktop\History_Speeches_1046_Reagan_Demands_Fall_Berlin_Wall_still_624x3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1" y="1202998"/>
            <a:ext cx="4429559" cy="24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495800" y="1295400"/>
            <a:ext cx="4655127" cy="1677266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ka-GE" i="1" dirty="0" smtClean="0"/>
              <a:t>„მისტერ გორბაჩოვ, გახსენით ჭიშკარი!“</a:t>
            </a:r>
          </a:p>
          <a:p>
            <a:pPr marL="109728" indent="0" algn="r">
              <a:buNone/>
            </a:pPr>
            <a:r>
              <a:rPr lang="ka-GE" sz="1800" i="1" dirty="0" smtClean="0"/>
              <a:t>რ. რეიგანი</a:t>
            </a:r>
            <a:endParaRPr lang="en-US" sz="1800" dirty="0"/>
          </a:p>
          <a:p>
            <a:endParaRPr lang="en-US" dirty="0"/>
          </a:p>
        </p:txBody>
      </p:sp>
      <p:pic>
        <p:nvPicPr>
          <p:cNvPr id="6" name="Picture 2" descr="D:\Documents\Desktop\E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-346364" y="4581128"/>
            <a:ext cx="4655127" cy="167726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Font typeface="Wingdings 3"/>
              <a:buNone/>
            </a:pPr>
            <a:r>
              <a:rPr lang="ka-GE" i="1" dirty="0" smtClean="0"/>
              <a:t>ბერლინის კედლის დასასრული</a:t>
            </a:r>
            <a:endParaRPr lang="en-US" sz="1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4283968" cy="836712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400" dirty="0" smtClean="0"/>
              <a:t>აღმოსავლეთით გაფართოება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7848872" cy="469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31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LASHA 1\Desktop\ევროავშირის ისტორია\ევროკავშირის გაფართოების რუკებ\EU199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70" y="1447800"/>
            <a:ext cx="622173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მეოთხე გაფართოება</a:t>
            </a:r>
            <a:endParaRPr 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3103418" cy="1295400"/>
          </a:xfrm>
        </p:spPr>
        <p:txBody>
          <a:bodyPr>
            <a:normAutofit/>
          </a:bodyPr>
          <a:lstStyle/>
          <a:p>
            <a:r>
              <a:rPr lang="ka-GE" sz="2400" dirty="0" smtClean="0"/>
              <a:t>ავსტრია</a:t>
            </a:r>
          </a:p>
          <a:p>
            <a:r>
              <a:rPr lang="ka-GE" sz="2400" dirty="0" smtClean="0"/>
              <a:t>შვედეთი</a:t>
            </a:r>
          </a:p>
          <a:p>
            <a:r>
              <a:rPr lang="ka-GE" sz="2400" dirty="0" smtClean="0"/>
              <a:t>ფინეთი</a:t>
            </a:r>
          </a:p>
        </p:txBody>
      </p:sp>
      <p:pic>
        <p:nvPicPr>
          <p:cNvPr id="7" name="Picture 2" descr="D:\Documents\Desktop\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99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LASHA 1\Desktop\ევროავშირის ისტორია\ევროკავშირის გაფართოების რუკებ\EU20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995" y="1219200"/>
            <a:ext cx="591000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მეხუთე გაფართოება</a:t>
            </a:r>
            <a:endParaRPr 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3103418" cy="3810000"/>
          </a:xfrm>
        </p:spPr>
        <p:txBody>
          <a:bodyPr>
            <a:normAutofit/>
          </a:bodyPr>
          <a:lstStyle/>
          <a:p>
            <a:r>
              <a:rPr lang="ka-GE" sz="2400" dirty="0" smtClean="0"/>
              <a:t>კვიპროსი</a:t>
            </a:r>
          </a:p>
          <a:p>
            <a:r>
              <a:rPr lang="ka-GE" sz="2400" dirty="0" smtClean="0"/>
              <a:t>პოლონეთი</a:t>
            </a:r>
          </a:p>
          <a:p>
            <a:r>
              <a:rPr lang="ka-GE" sz="2400" dirty="0" smtClean="0"/>
              <a:t>ჩეხეთი</a:t>
            </a:r>
          </a:p>
          <a:p>
            <a:r>
              <a:rPr lang="ka-GE" sz="2400" dirty="0" smtClean="0"/>
              <a:t>სლოვაკეთი</a:t>
            </a:r>
          </a:p>
          <a:p>
            <a:r>
              <a:rPr lang="ka-GE" sz="2400" dirty="0" smtClean="0"/>
              <a:t>უნგრეთი</a:t>
            </a:r>
          </a:p>
          <a:p>
            <a:r>
              <a:rPr lang="ka-GE" sz="2400" dirty="0" smtClean="0"/>
              <a:t>ლატვია</a:t>
            </a:r>
          </a:p>
          <a:p>
            <a:r>
              <a:rPr lang="ka-GE" sz="2400" dirty="0" smtClean="0"/>
              <a:t>ლიტვა</a:t>
            </a:r>
          </a:p>
          <a:p>
            <a:r>
              <a:rPr lang="ka-GE" sz="2400" dirty="0" smtClean="0"/>
              <a:t>ესტონეთი</a:t>
            </a:r>
          </a:p>
          <a:p>
            <a:endParaRPr lang="ka-GE" sz="2400" dirty="0" smtClean="0"/>
          </a:p>
        </p:txBody>
      </p:sp>
      <p:pic>
        <p:nvPicPr>
          <p:cNvPr id="7" name="Picture 2" descr="D:\Documents\Desktop\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53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LASHA 1\Desktop\ევროავშირის ისტორია\ევროკავშირის გაფართოების რუკებ\EU2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68267"/>
            <a:ext cx="6324600" cy="578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მექვსე გაფართოება</a:t>
            </a:r>
            <a:endParaRPr 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3103418" cy="1295400"/>
          </a:xfrm>
        </p:spPr>
        <p:txBody>
          <a:bodyPr>
            <a:normAutofit/>
          </a:bodyPr>
          <a:lstStyle/>
          <a:p>
            <a:r>
              <a:rPr lang="ka-GE" sz="2400" dirty="0" smtClean="0"/>
              <a:t>ბულგარეთი</a:t>
            </a:r>
          </a:p>
          <a:p>
            <a:r>
              <a:rPr lang="ka-GE" sz="2400" dirty="0" smtClean="0"/>
              <a:t>რუმინეთი</a:t>
            </a:r>
          </a:p>
        </p:txBody>
      </p:sp>
      <p:pic>
        <p:nvPicPr>
          <p:cNvPr id="7" name="Picture 2" descr="D:\Documents\Desktop\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80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6927"/>
            <a:ext cx="5153891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ევროპის გაერთიანების იდეა</a:t>
            </a:r>
            <a:endParaRPr lang="en-US" sz="2800" dirty="0"/>
          </a:p>
        </p:txBody>
      </p:sp>
      <p:pic>
        <p:nvPicPr>
          <p:cNvPr id="4098" name="Picture 2" descr="D:\Documents\Desktop\download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0"/>
            <a:ext cx="23431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-32" y="1371600"/>
            <a:ext cx="6572249" cy="5334000"/>
          </a:xfrm>
          <a:scene3d>
            <a:camera prst="orthographicFront"/>
            <a:lightRig rig="threePt" dir="t"/>
          </a:scene3d>
          <a:sp3d prstMaterial="dkEdge"/>
        </p:spPr>
        <p:txBody>
          <a:bodyPr/>
          <a:lstStyle/>
          <a:p>
            <a:pPr marL="109728" indent="0" algn="just">
              <a:buNone/>
            </a:pPr>
            <a:r>
              <a:rPr lang="ka-GE" sz="2600" b="1" dirty="0" smtClean="0"/>
              <a:t>ჟან ჟაკ რუსო:</a:t>
            </a:r>
          </a:p>
          <a:p>
            <a:pPr marL="109728" indent="0" algn="just">
              <a:buNone/>
            </a:pPr>
            <a:r>
              <a:rPr lang="ka-GE" sz="1800" dirty="0"/>
              <a:t>„...ევროპული სახელწმიფოები რელიგიური იდენტობის, მორალური სტანდარტების, საერთაშორისო სამართალის, დამწერლობის და ვაჭრობის თვალსაზრისით წარმოადგენს ერთ მთელს</a:t>
            </a:r>
            <a:r>
              <a:rPr lang="ka-GE" sz="1800" dirty="0" smtClean="0"/>
              <a:t>... რაც </a:t>
            </a:r>
            <a:r>
              <a:rPr lang="ka-GE" sz="1800" dirty="0"/>
              <a:t>გაერთიანების საფუძველს </a:t>
            </a:r>
            <a:r>
              <a:rPr lang="ka-GE" sz="1800" dirty="0" smtClean="0"/>
              <a:t>ქმნის“.</a:t>
            </a:r>
          </a:p>
          <a:p>
            <a:pPr marL="109728" indent="0" algn="just">
              <a:buNone/>
            </a:pPr>
            <a:endParaRPr lang="ka-GE" sz="1800" dirty="0"/>
          </a:p>
          <a:p>
            <a:pPr marL="109728" indent="0" algn="just">
              <a:buNone/>
            </a:pPr>
            <a:r>
              <a:rPr lang="ka-GE" sz="1800" dirty="0"/>
              <a:t>მაგრამ „...საკმარისია ევროპას სხვა კუთხით შევხედოთ, ცხადი ხდება, რომ არსებობს მუდმივი დაპირისპირება, ომები, აჯანყებები, ამბოხი, ძარცვა-რბევა და პოლიტიკური მკვლელობები, რომელიც ყოველდღიურად ანგრევს ფილოსოფიის ღირსშესანიშნავ სახლს, ხელოვნებისა და მეცნერების ბრწყინვალე ტაძარს“. “...მათ შორის მუდმივი წინააღმდეგობა</a:t>
            </a:r>
            <a:r>
              <a:rPr lang="en-US" sz="1800" dirty="0"/>
              <a:t> (</a:t>
            </a:r>
            <a:r>
              <a:rPr lang="ka-GE" sz="1800" dirty="0"/>
              <a:t>კონფლიქტი</a:t>
            </a:r>
            <a:r>
              <a:rPr lang="en-US" sz="1800" dirty="0"/>
              <a:t>) </a:t>
            </a:r>
            <a:r>
              <a:rPr lang="ka-GE" sz="1800" dirty="0"/>
              <a:t>მკაცრი სამოქალაქო ომია...“ „ჩვენი რელიგია გულმოწყალეა, ჩვენ კი სასტიკი შეუწყნარებლები. სახელმძღვანელოებში ჩვენი პოლიტიკა რბილია, ხოლო უხეში და ულმობელი რეალობაში“</a:t>
            </a:r>
            <a:endParaRPr lang="en-US" sz="1800" dirty="0"/>
          </a:p>
          <a:p>
            <a:pPr marL="109728" indent="0" algn="just">
              <a:buNone/>
            </a:pPr>
            <a:endParaRPr lang="ka-GE" sz="1800" dirty="0" smtClean="0"/>
          </a:p>
          <a:p>
            <a:pPr marL="109728" indent="0" algn="just">
              <a:buNone/>
            </a:pPr>
            <a:endParaRPr lang="ka-GE" sz="1800" b="1" dirty="0"/>
          </a:p>
          <a:p>
            <a:pPr marL="109728" indent="0" algn="just">
              <a:buNone/>
            </a:pPr>
            <a:endParaRPr lang="ka-GE" sz="2000" b="1" dirty="0" smtClean="0"/>
          </a:p>
          <a:p>
            <a:pPr marL="109728" indent="0" algn="just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128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მეშვიდე გაფართოება</a:t>
            </a:r>
            <a:endParaRPr lang="en-US" sz="2800" dirty="0"/>
          </a:p>
        </p:txBody>
      </p:sp>
      <p:pic>
        <p:nvPicPr>
          <p:cNvPr id="11266" name="Picture 2" descr="D:\Documents\Desktop\680px-European_Union_Croatia_Locator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835" y="1676400"/>
            <a:ext cx="6716165" cy="51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3103418" cy="1295400"/>
          </a:xfrm>
        </p:spPr>
        <p:txBody>
          <a:bodyPr>
            <a:normAutofit/>
          </a:bodyPr>
          <a:lstStyle/>
          <a:p>
            <a:r>
              <a:rPr lang="ka-GE" sz="2400" dirty="0" smtClean="0"/>
              <a:t>ხორვატია</a:t>
            </a:r>
          </a:p>
        </p:txBody>
      </p:sp>
      <p:pic>
        <p:nvPicPr>
          <p:cNvPr id="5" name="Picture 2" descr="D:\Documents\Desktop\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86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196752"/>
            <a:ext cx="8973080" cy="4752528"/>
          </a:xfrm>
        </p:spPr>
        <p:txBody>
          <a:bodyPr/>
          <a:lstStyle/>
          <a:p>
            <a:pPr algn="just"/>
            <a:r>
              <a:rPr lang="ka-GE" sz="2300" b="1" dirty="0" smtClean="0"/>
              <a:t>სტატუსი:</a:t>
            </a:r>
            <a:r>
              <a:rPr lang="ka-GE" sz="2300" dirty="0" smtClean="0"/>
              <a:t> რეგიონალური საერთაშორისო ორგანიზაცია</a:t>
            </a:r>
          </a:p>
          <a:p>
            <a:pPr algn="just"/>
            <a:r>
              <a:rPr lang="ka-GE" sz="2300" b="1" dirty="0" smtClean="0"/>
              <a:t>კლასიფიკაცია: </a:t>
            </a:r>
            <a:r>
              <a:rPr lang="ka-GE" sz="2300" dirty="0" smtClean="0"/>
              <a:t>პოლიტიკური და ეკონომიკური კავშირი</a:t>
            </a:r>
          </a:p>
          <a:p>
            <a:pPr algn="just"/>
            <a:r>
              <a:rPr lang="ka-GE" sz="2300" b="1" dirty="0" smtClean="0"/>
              <a:t>წევრთა რაოდენობა</a:t>
            </a:r>
            <a:r>
              <a:rPr lang="ka-GE" sz="2300" dirty="0" smtClean="0"/>
              <a:t>: 28 სახელ</a:t>
            </a:r>
            <a:r>
              <a:rPr lang="ka-GE" sz="2300" dirty="0"/>
              <a:t>მ</a:t>
            </a:r>
            <a:r>
              <a:rPr lang="ka-GE" sz="2300" dirty="0" smtClean="0"/>
              <a:t>წიფო</a:t>
            </a:r>
          </a:p>
          <a:p>
            <a:pPr algn="just"/>
            <a:r>
              <a:rPr lang="ka-GE" sz="2300" b="1" dirty="0" smtClean="0"/>
              <a:t>ინსტიტუციური ცენტრი: </a:t>
            </a:r>
            <a:r>
              <a:rPr lang="ka-GE" sz="2300" dirty="0" smtClean="0"/>
              <a:t>ბრიუსელი, ლუქსემბურგი, სტრასბურგი</a:t>
            </a:r>
          </a:p>
          <a:p>
            <a:pPr algn="just"/>
            <a:r>
              <a:rPr lang="ka-GE" sz="2300" b="1" dirty="0" smtClean="0"/>
              <a:t>ინსტიტუციური მოდელი: </a:t>
            </a:r>
            <a:r>
              <a:rPr lang="ka-GE" sz="2300" dirty="0" smtClean="0"/>
              <a:t>ზეეროვნული, მთავრობათაშორისი</a:t>
            </a:r>
          </a:p>
          <a:p>
            <a:pPr algn="just"/>
            <a:r>
              <a:rPr lang="ka-GE" sz="2300" b="1" dirty="0" smtClean="0"/>
              <a:t>საერთო ტერიტორია: </a:t>
            </a:r>
            <a:r>
              <a:rPr lang="en-US" sz="2300" dirty="0"/>
              <a:t>4,475,757 </a:t>
            </a:r>
            <a:r>
              <a:rPr lang="ka-GE" sz="2300" dirty="0" smtClean="0"/>
              <a:t>კმ</a:t>
            </a:r>
            <a:r>
              <a:rPr lang="en-US" sz="2300" dirty="0" smtClean="0"/>
              <a:t>2</a:t>
            </a:r>
            <a:endParaRPr lang="ka-GE" sz="2300" dirty="0" smtClean="0"/>
          </a:p>
          <a:p>
            <a:pPr algn="just"/>
            <a:r>
              <a:rPr lang="ka-GE" sz="2300" b="1" dirty="0" smtClean="0"/>
              <a:t>მოსახლეობის საერთო რაოდენობა:</a:t>
            </a:r>
            <a:r>
              <a:rPr lang="ka-GE" sz="2300" dirty="0" smtClean="0"/>
              <a:t> 511 მილიონი</a:t>
            </a:r>
          </a:p>
          <a:p>
            <a:pPr algn="just"/>
            <a:r>
              <a:rPr lang="ka-GE" sz="2300" b="1" dirty="0" smtClean="0"/>
              <a:t>ვალუტა: </a:t>
            </a:r>
            <a:r>
              <a:rPr lang="ka-GE" sz="2300" dirty="0" smtClean="0"/>
              <a:t>ევრო </a:t>
            </a:r>
          </a:p>
          <a:p>
            <a:pPr algn="just"/>
            <a:r>
              <a:rPr lang="ka-GE" sz="2300" b="1" dirty="0" smtClean="0"/>
              <a:t>მთლიანი შიდა პროდუქტი: </a:t>
            </a:r>
            <a:r>
              <a:rPr lang="ka-GE" sz="2300" dirty="0" smtClean="0"/>
              <a:t>21,7 ტრილიონი ევრო</a:t>
            </a:r>
          </a:p>
          <a:p>
            <a:pPr algn="just"/>
            <a:endParaRPr lang="ka-GE" sz="2300" dirty="0" smtClean="0"/>
          </a:p>
          <a:p>
            <a:endParaRPr lang="ka-GE" dirty="0" smtClean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-2767"/>
            <a:ext cx="3707904" cy="990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ka-GE" sz="2400" dirty="0" smtClean="0"/>
              <a:t>ევროკავშირი დღეს</a:t>
            </a:r>
            <a:endParaRPr lang="en-US" sz="2400" dirty="0"/>
          </a:p>
        </p:txBody>
      </p:sp>
      <p:pic>
        <p:nvPicPr>
          <p:cNvPr id="5" name="Picture 2" descr="D:\Documents\Desktop\E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Documents\Desktop\Member_States_of_the_European_Union_(polar_stereographic_projection)_E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279" y="5067452"/>
            <a:ext cx="1887225" cy="174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0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cuments\Desktop\20150705144653271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6672"/>
            <a:ext cx="562704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CDD6-576F-4699-9072-CFAEAFB761C8}" type="datetime1">
              <a:rPr lang="en-US" smtClean="0"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L.B.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9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6927"/>
            <a:ext cx="5153891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ევროპის გაერთიანების იდეა</a:t>
            </a:r>
            <a:endParaRPr lang="en-US" sz="2800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52400" y="1371600"/>
            <a:ext cx="8686800" cy="5334000"/>
          </a:xfrm>
          <a:scene3d>
            <a:camera prst="orthographicFront"/>
            <a:lightRig rig="threePt" dir="t"/>
          </a:scene3d>
          <a:sp3d prstMaterial="dkEdge"/>
        </p:spPr>
        <p:txBody>
          <a:bodyPr/>
          <a:lstStyle/>
          <a:p>
            <a:pPr marL="109728" indent="0" algn="just">
              <a:buNone/>
            </a:pPr>
            <a:r>
              <a:rPr lang="ka-GE" sz="2600" b="1" dirty="0" smtClean="0"/>
              <a:t>ჟან ჟაკ რუსო:</a:t>
            </a:r>
          </a:p>
          <a:p>
            <a:pPr marL="109728" indent="0" algn="just">
              <a:buNone/>
            </a:pPr>
            <a:endParaRPr lang="ka-GE" sz="1800" dirty="0" smtClean="0"/>
          </a:p>
          <a:p>
            <a:pPr marL="109728" indent="0" algn="just">
              <a:buNone/>
            </a:pPr>
            <a:r>
              <a:rPr lang="ka-GE" sz="2600" dirty="0" smtClean="0"/>
              <a:t>„...მშვიდობის </a:t>
            </a:r>
            <a:r>
              <a:rPr lang="ka-GE" sz="2600" dirty="0"/>
              <a:t>მტკიცედ დაცვა ევროპის ფედერაციაში სუვერენული ერების გაერთიანებით, საერთო კანონმდებლობისა და ინსტიტუტების მეშვეობით უნდა მოხდეს.“ </a:t>
            </a:r>
            <a:endParaRPr lang="ka-GE" sz="2600" b="1" dirty="0"/>
          </a:p>
          <a:p>
            <a:pPr marL="109728" indent="0" algn="just">
              <a:buNone/>
            </a:pPr>
            <a:endParaRPr lang="ka-GE" sz="2000" b="1" dirty="0" smtClean="0"/>
          </a:p>
          <a:p>
            <a:pPr marL="109728" indent="0" algn="just">
              <a:buNone/>
            </a:pPr>
            <a:endParaRPr lang="en-US" sz="2000" dirty="0"/>
          </a:p>
        </p:txBody>
      </p:sp>
      <p:pic>
        <p:nvPicPr>
          <p:cNvPr id="2050" name="Picture 2" descr="D:\Documents\Desktop\images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4857760"/>
            <a:ext cx="2657475" cy="1724025"/>
          </a:xfrm>
          <a:prstGeom prst="rect">
            <a:avLst/>
          </a:prstGeom>
          <a:noFill/>
        </p:spPr>
      </p:pic>
      <p:pic>
        <p:nvPicPr>
          <p:cNvPr id="2" name="Picture 2" descr="D:\Documents\Desktop\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800681" cy="80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23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" y="1447800"/>
            <a:ext cx="6572296" cy="4731510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ka-GE" sz="2400" b="1" dirty="0" smtClean="0">
                <a:latin typeface="Sylfaen" pitchFamily="18" charset="0"/>
              </a:rPr>
              <a:t>ვიქტორ ჰიუგო:</a:t>
            </a:r>
            <a:endParaRPr lang="ka-GE" sz="2400" b="1" dirty="0">
              <a:latin typeface="Sylfaen" pitchFamily="18" charset="0"/>
            </a:endParaRPr>
          </a:p>
          <a:p>
            <a:pPr marL="109728" indent="0" algn="just">
              <a:buNone/>
            </a:pPr>
            <a:r>
              <a:rPr lang="en-US" sz="1900" dirty="0" smtClean="0">
                <a:latin typeface="Sylfaen" pitchFamily="18" charset="0"/>
              </a:rPr>
              <a:t> </a:t>
            </a:r>
            <a:r>
              <a:rPr lang="ka-GE" sz="1900" dirty="0" smtClean="0">
                <a:latin typeface="Sylfaen" pitchFamily="18" charset="0"/>
              </a:rPr>
              <a:t>„</a:t>
            </a:r>
            <a:r>
              <a:rPr lang="ka-GE" sz="1900" dirty="0">
                <a:latin typeface="Sylfaen" pitchFamily="18" charset="0"/>
              </a:rPr>
              <a:t>დადგება დღე, როდესაც ამ კონტინენტის ყველა ერი, </a:t>
            </a:r>
            <a:r>
              <a:rPr lang="ka-GE" sz="1900" dirty="0" smtClean="0">
                <a:latin typeface="Sylfaen" pitchFamily="18" charset="0"/>
              </a:rPr>
              <a:t>საკუთარი ინდივიდუალურობის </a:t>
            </a:r>
            <a:r>
              <a:rPr lang="ka-GE" sz="1900" dirty="0">
                <a:latin typeface="Sylfaen" pitchFamily="18" charset="0"/>
              </a:rPr>
              <a:t>დათმობის გარეშე, </a:t>
            </a:r>
            <a:r>
              <a:rPr lang="ka-GE" sz="1900" dirty="0" smtClean="0">
                <a:latin typeface="Sylfaen" pitchFamily="18" charset="0"/>
              </a:rPr>
              <a:t>მჭიდრო</a:t>
            </a:r>
            <a:r>
              <a:rPr lang="en-US" sz="1900" dirty="0" smtClean="0">
                <a:latin typeface="Sylfaen" pitchFamily="18" charset="0"/>
              </a:rPr>
              <a:t> </a:t>
            </a:r>
            <a:r>
              <a:rPr lang="ka-GE" sz="1900" dirty="0" smtClean="0">
                <a:latin typeface="Sylfaen" pitchFamily="18" charset="0"/>
              </a:rPr>
              <a:t>გაერთიანებად </a:t>
            </a:r>
            <a:r>
              <a:rPr lang="ka-GE" sz="1900" dirty="0">
                <a:latin typeface="Sylfaen" pitchFamily="18" charset="0"/>
              </a:rPr>
              <a:t>შეიკვრება და დიდ ევროპულ ძმობას დაუდებს საფუძველს. დადგება დღე, როდესაც აღარ იარსებებს საბრძოლო ველი, გარდა ბაზრისა </a:t>
            </a:r>
            <a:r>
              <a:rPr lang="ka-GE" sz="1900" dirty="0" smtClean="0">
                <a:latin typeface="Sylfaen" pitchFamily="18" charset="0"/>
              </a:rPr>
              <a:t>(რომელიც </a:t>
            </a:r>
            <a:r>
              <a:rPr lang="ka-GE" sz="1900" dirty="0">
                <a:latin typeface="Sylfaen" pitchFamily="18" charset="0"/>
              </a:rPr>
              <a:t>იხსნება ვაჭრებისათვის) და სულიერებისა (რომელიც იხსნება იდეებისათვის).</a:t>
            </a:r>
            <a:r>
              <a:rPr lang="en-US" sz="1900" dirty="0">
                <a:latin typeface="Sylfaen" pitchFamily="18" charset="0"/>
              </a:rPr>
              <a:t> </a:t>
            </a:r>
            <a:r>
              <a:rPr lang="ka-GE" sz="1900" dirty="0">
                <a:latin typeface="Sylfaen" pitchFamily="18" charset="0"/>
              </a:rPr>
              <a:t>დადგება დღე, როდესაც ტყვიებსა და </a:t>
            </a:r>
            <a:r>
              <a:rPr lang="ka-GE" sz="1900" dirty="0" smtClean="0">
                <a:latin typeface="Sylfaen" pitchFamily="18" charset="0"/>
              </a:rPr>
              <a:t>ჭურვებს </a:t>
            </a:r>
            <a:r>
              <a:rPr lang="ka-GE" sz="1900" dirty="0">
                <a:latin typeface="Sylfaen" pitchFamily="18" charset="0"/>
              </a:rPr>
              <a:t>ხმის მისაცემად გამზადებული </a:t>
            </a:r>
            <a:r>
              <a:rPr lang="ka-GE" sz="1900" dirty="0" smtClean="0">
                <a:latin typeface="Sylfaen" pitchFamily="18" charset="0"/>
              </a:rPr>
              <a:t>ბიულეტენები შეცვლის“.</a:t>
            </a:r>
          </a:p>
          <a:p>
            <a:pPr marL="109728" indent="0" algn="just">
              <a:buNone/>
            </a:pPr>
            <a:endParaRPr lang="ka-GE" sz="1900" dirty="0">
              <a:latin typeface="Sylfaen" pitchFamily="18" charset="0"/>
            </a:endParaRPr>
          </a:p>
          <a:p>
            <a:pPr marL="109728" indent="0" algn="r">
              <a:buNone/>
            </a:pPr>
            <a:r>
              <a:rPr lang="ka-GE" sz="2000" dirty="0" smtClean="0"/>
              <a:t>1849 </a:t>
            </a:r>
            <a:r>
              <a:rPr lang="ka-GE" sz="2000" dirty="0"/>
              <a:t>წლის 22-24 ივნისს </a:t>
            </a:r>
            <a:endParaRPr lang="ka-GE" sz="2000" dirty="0" smtClean="0"/>
          </a:p>
          <a:p>
            <a:pPr marL="109728" indent="0" algn="r">
              <a:buNone/>
            </a:pPr>
            <a:r>
              <a:rPr lang="ka-GE" sz="2000" dirty="0" smtClean="0"/>
              <a:t>მშვიდობის კონგრესი, </a:t>
            </a:r>
            <a:r>
              <a:rPr lang="ka-GE" sz="2000" dirty="0"/>
              <a:t>პარიზში </a:t>
            </a:r>
            <a:endParaRPr lang="en-US" sz="1900" dirty="0">
              <a:latin typeface="Sylfaen" pitchFamily="18" charset="0"/>
            </a:endParaRPr>
          </a:p>
          <a:p>
            <a:endParaRPr lang="en-US" dirty="0"/>
          </a:p>
        </p:txBody>
      </p:sp>
      <p:pic>
        <p:nvPicPr>
          <p:cNvPr id="1026" name="Picture 2" descr="D:\LASHA 1\Desktop\250px-Victor_hu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21" y="0"/>
            <a:ext cx="243312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6927"/>
            <a:ext cx="5153891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„ევროპული კონცერტი“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60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cuments\Desktop\kaler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5" y="-24"/>
            <a:ext cx="4000496" cy="203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6927"/>
            <a:ext cx="5153891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პან-ევროპული მოძრაობა</a:t>
            </a:r>
            <a:endParaRPr lang="en-US" sz="2800" dirty="0"/>
          </a:p>
        </p:txBody>
      </p:sp>
      <p:pic>
        <p:nvPicPr>
          <p:cNvPr id="5123" name="Picture 3" descr="D:\Documents\Desktop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46" y="3730798"/>
            <a:ext cx="2185554" cy="312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6400800" cy="4731510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ka-GE" sz="2400" b="1" dirty="0" smtClean="0">
                <a:latin typeface="Sylfaen" pitchFamily="18" charset="0"/>
              </a:rPr>
              <a:t>რიჩარდ კუდენჰოვ კალერგი:</a:t>
            </a:r>
          </a:p>
          <a:p>
            <a:pPr marL="109728" indent="0" algn="just">
              <a:buNone/>
            </a:pPr>
            <a:endParaRPr lang="ka-GE" sz="2000" dirty="0" smtClean="0"/>
          </a:p>
          <a:p>
            <a:pPr marL="109728" indent="0" algn="just">
              <a:buNone/>
            </a:pPr>
            <a:r>
              <a:rPr lang="ka-GE" sz="2000" dirty="0" smtClean="0"/>
              <a:t>„</a:t>
            </a:r>
            <a:r>
              <a:rPr lang="ka-GE" sz="2400" dirty="0"/>
              <a:t>ამჟამად ევროპა ახალი ომის გზაზე დგას, რომლის შედეგადაც იგი ხელოვნური საზღვრებით ორ ნაწილად გაიყოფა... ერთი ნაწილი საბჭოთა კოლონია, მეორე ამერიკის პროტექტორატის ქვეშ იქნება“. </a:t>
            </a:r>
            <a:r>
              <a:rPr lang="ka-GE" sz="2400" dirty="0" smtClean="0"/>
              <a:t> </a:t>
            </a:r>
          </a:p>
          <a:p>
            <a:pPr marL="109728" indent="0" algn="just">
              <a:buNone/>
            </a:pPr>
            <a:endParaRPr lang="ka-GE" sz="2000" dirty="0" smtClean="0"/>
          </a:p>
          <a:p>
            <a:pPr marL="109728" indent="0" algn="just">
              <a:buNone/>
            </a:pPr>
            <a:r>
              <a:rPr lang="ka-GE" sz="2000" dirty="0" smtClean="0"/>
              <a:t>„ევროპის </a:t>
            </a:r>
            <a:r>
              <a:rPr lang="ka-GE" sz="2000" dirty="0"/>
              <a:t>საკითხი იმ შემთ</a:t>
            </a:r>
            <a:r>
              <a:rPr lang="en-US" sz="2000" dirty="0"/>
              <a:t>­</a:t>
            </a:r>
            <a:r>
              <a:rPr lang="ka-GE" sz="2000" dirty="0"/>
              <a:t>ხვევაში გადაწყდება თუკი მისი ერები გაერთიანდება</a:t>
            </a:r>
            <a:r>
              <a:rPr lang="ka-GE" sz="2000" dirty="0" smtClean="0"/>
              <a:t>...“</a:t>
            </a:r>
            <a:endParaRPr lang="en-US" sz="2000" dirty="0">
              <a:latin typeface="Sylfaen" pitchFamily="18" charset="0"/>
            </a:endParaRPr>
          </a:p>
          <a:p>
            <a:pPr marL="109728" indent="0">
              <a:buNone/>
            </a:pPr>
            <a:endParaRPr lang="ka-GE" dirty="0" smtClean="0"/>
          </a:p>
        </p:txBody>
      </p:sp>
    </p:spTree>
    <p:extLst>
      <p:ext uri="{BB962C8B-B14F-4D97-AF65-F5344CB8AC3E}">
        <p14:creationId xmlns:p14="http://schemas.microsoft.com/office/powerpoint/2010/main" val="10986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ნაციზმი.  ომის გზაზე</a:t>
            </a:r>
            <a:endParaRPr lang="en-US" sz="28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2032172"/>
            <a:ext cx="7039805" cy="2057400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ka-GE" sz="2000" b="1" dirty="0" smtClean="0"/>
              <a:t>ადოლფ ჰიტლერი:</a:t>
            </a:r>
          </a:p>
          <a:p>
            <a:pPr marL="109728" indent="0" algn="just">
              <a:buNone/>
            </a:pPr>
            <a:r>
              <a:rPr lang="ka-GE" sz="2000" dirty="0" smtClean="0"/>
              <a:t>„ჩვენ უნდა უზურნველვყოთ </a:t>
            </a:r>
            <a:r>
              <a:rPr lang="ka-GE" sz="2000" dirty="0"/>
              <a:t>გერმანელი ერი მისთვის ღირსეული სასიცოცხლოდ მნიშვნელოვანი სივრცით... და ეს ამართლებს </a:t>
            </a:r>
            <a:r>
              <a:rPr lang="ka-GE" sz="2000" dirty="0" smtClean="0"/>
              <a:t>სისხლისღვრას</a:t>
            </a:r>
            <a:r>
              <a:rPr lang="ka-GE" sz="2000" dirty="0"/>
              <a:t>, როგორც ღმერთის ისე ჩვენი შთამომავლობის </a:t>
            </a:r>
            <a:r>
              <a:rPr lang="ka-GE" sz="2000" dirty="0" smtClean="0"/>
              <a:t>წინაშე...“</a:t>
            </a:r>
          </a:p>
        </p:txBody>
      </p:sp>
      <p:pic>
        <p:nvPicPr>
          <p:cNvPr id="6150" name="Picture 1" descr="Description: D:\Documents\Desktop\Chamberlain_Mun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0877"/>
            <a:ext cx="3646827" cy="198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252875" y="4114800"/>
            <a:ext cx="5967325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a-GE" sz="1600" b="1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ka-GE" b="1" dirty="0" smtClean="0">
                <a:latin typeface="Arial" pitchFamily="34" charset="0"/>
                <a:cs typeface="Arial" pitchFamily="34" charset="0"/>
              </a:rPr>
              <a:t>გერმანიიდან ჩვენი დროის მშვიდობა ჩამოვიტანე...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a-G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...წადით</a:t>
            </a:r>
            <a:r>
              <a:rPr kumimoji="0" lang="ka-GE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სახლებში და მშვიდად იძინეთ...“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a-GE" b="1" dirty="0" smtClean="0">
                <a:latin typeface="Arial" pitchFamily="34" charset="0"/>
                <a:cs typeface="Arial" pitchFamily="34" charset="0"/>
              </a:rPr>
              <a:t>ნევილ ჩემბერლენი</a:t>
            </a:r>
            <a:endParaRPr kumimoji="0" lang="ka-GE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5" name="Picture 11" descr="D:\Documents\Desktop\La concepción presentista de la Historia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"/>
            <a:ext cx="2646218" cy="190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5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9906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ka-GE" sz="2800" dirty="0" smtClean="0"/>
              <a:t>1939 წ. 1 სექტემბერი</a:t>
            </a:r>
            <a:endParaRPr lang="en-US" sz="2800" dirty="0"/>
          </a:p>
        </p:txBody>
      </p:sp>
      <p:pic>
        <p:nvPicPr>
          <p:cNvPr id="9218" name="Picture 2" descr="D:\Documents\Desktop\f64f92d4563fabccf19ed27c1564045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4216135"/>
            <a:ext cx="4000496" cy="264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Documents\Desktop\invasion-of-po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09"/>
            <a:ext cx="5072066" cy="25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43504" y="2805114"/>
            <a:ext cx="4180609" cy="909638"/>
          </a:xfrm>
        </p:spPr>
        <p:txBody>
          <a:bodyPr>
            <a:normAutofit fontScale="92500" lnSpcReduction="10000"/>
          </a:bodyPr>
          <a:lstStyle/>
          <a:p>
            <a:pPr marL="109728" indent="0" algn="just">
              <a:buNone/>
            </a:pPr>
            <a:r>
              <a:rPr lang="ka-GE" sz="1800" b="1" dirty="0"/>
              <a:t>„მაშ ასე, ბოლოსდაბოლოს </a:t>
            </a:r>
            <a:endParaRPr lang="ka-GE" sz="1800" b="1" dirty="0" smtClean="0"/>
          </a:p>
          <a:p>
            <a:pPr marL="109728" indent="0" algn="just">
              <a:buNone/>
            </a:pPr>
            <a:r>
              <a:rPr lang="ka-GE" sz="1800" b="1" dirty="0" smtClean="0"/>
              <a:t>დაიწყო</a:t>
            </a:r>
            <a:r>
              <a:rPr lang="ka-GE" sz="1800" b="1" dirty="0"/>
              <a:t>. ღმერთმა </a:t>
            </a:r>
            <a:r>
              <a:rPr lang="ka-GE" sz="1800" b="1" dirty="0" smtClean="0"/>
              <a:t>გვიშველოს...“</a:t>
            </a:r>
          </a:p>
          <a:p>
            <a:pPr marL="109728" indent="0" algn="just">
              <a:buNone/>
            </a:pPr>
            <a:r>
              <a:rPr lang="ka-GE" sz="1800" b="1" dirty="0" smtClean="0"/>
              <a:t>                             </a:t>
            </a:r>
            <a:r>
              <a:rPr lang="ka-GE" sz="1500" b="1" dirty="0" smtClean="0"/>
              <a:t>ფრანკლინ დ. რუზველტი</a:t>
            </a:r>
          </a:p>
        </p:txBody>
      </p:sp>
      <p:pic>
        <p:nvPicPr>
          <p:cNvPr id="9220" name="Picture 4" descr="D:\Documents\Desktop\FDR-image-for-web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53251"/>
            <a:ext cx="2172983" cy="261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Documents\Desktop\სახელმძღვანელოს თვალსაჩინიოება\2.C. გლობალური ომების შედეგები 1 +\1. ლოუ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49"/>
            <a:ext cx="5105400" cy="3257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4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ოფისის თემა">
  <a:themeElements>
    <a:clrScheme name="ოფისი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ოფისი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ოფის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2922</TotalTime>
  <Words>1023</Words>
  <Application>Microsoft Office PowerPoint</Application>
  <PresentationFormat>On-screen Show (4:3)</PresentationFormat>
  <Paragraphs>187</Paragraphs>
  <Slides>42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Lucida Sans Unicode</vt:lpstr>
      <vt:lpstr>Sylfaen</vt:lpstr>
      <vt:lpstr>Times New Roman</vt:lpstr>
      <vt:lpstr>Verdana</vt:lpstr>
      <vt:lpstr>Wingdings</vt:lpstr>
      <vt:lpstr>Wingdings 2</vt:lpstr>
      <vt:lpstr>Wingdings 3</vt:lpstr>
      <vt:lpstr>Concourse</vt:lpstr>
      <vt:lpstr>PowerPoint Presentation</vt:lpstr>
      <vt:lpstr>ათასწლეულის ომები და კონფლიქტები</vt:lpstr>
      <vt:lpstr>მარადიული მშვიდობა</vt:lpstr>
      <vt:lpstr>ევროპის გაერთიანების იდეა</vt:lpstr>
      <vt:lpstr>ევროპის გაერთიანების იდეა</vt:lpstr>
      <vt:lpstr>„ევროპული კონცერტი“</vt:lpstr>
      <vt:lpstr>პან-ევროპული მოძრაობა</vt:lpstr>
      <vt:lpstr>ნაციზმი.  ომის გზაზე</vt:lpstr>
      <vt:lpstr>1939 წ. 1 სექტემბერი</vt:lpstr>
      <vt:lpstr>მეორე მსოფლიო ომი</vt:lpstr>
      <vt:lpstr>PowerPoint Presentation</vt:lpstr>
      <vt:lpstr>კაცობრიობის ტრაგედია</vt:lpstr>
      <vt:lpstr>გამარჯვება და ტრიუმფი</vt:lpstr>
      <vt:lpstr>ცივი ომი</vt:lpstr>
      <vt:lpstr>ევროკომუნიზმი</vt:lpstr>
      <vt:lpstr>„რკინის ფარდის“ მიღმა</vt:lpstr>
      <vt:lpstr>დახმარება და დირექტივები</vt:lpstr>
      <vt:lpstr>PowerPoint Presentation</vt:lpstr>
      <vt:lpstr>პირველი ევროპული ორგანიზაციები</vt:lpstr>
      <vt:lpstr>ბერლინის ბლოკადა</vt:lpstr>
      <vt:lpstr>PowerPoint Presentation</vt:lpstr>
      <vt:lpstr>„ამიერიდან გერმანიასა და საფრანგეთს შორის ომი არა მხოლოდ წარმოუდგენელი, არამედ მატე­რიალურად შეუძლებელია...</vt:lpstr>
      <vt:lpstr>პირველი „ექვსეული“</vt:lpstr>
      <vt:lpstr>ბრიტანეთის სკეპტიციზმი</vt:lpstr>
      <vt:lpstr>წარმატებული წლები</vt:lpstr>
      <vt:lpstr>„გადაღვრა“</vt:lpstr>
      <vt:lpstr>ცივი ომი „1960“</vt:lpstr>
      <vt:lpstr>PowerPoint Presentation</vt:lpstr>
      <vt:lpstr>კატასტროფის ზღავრზე</vt:lpstr>
      <vt:lpstr>პირველი გაფართოება</vt:lpstr>
      <vt:lpstr>ცივი ომი. „განმუხტვა“</vt:lpstr>
      <vt:lpstr>მეორე გაფართოება</vt:lpstr>
      <vt:lpstr>მესამე გაფართოება</vt:lpstr>
      <vt:lpstr>დიდი გარდაქმნა</vt:lpstr>
      <vt:lpstr>ცივი ომის დასასრული</vt:lpstr>
      <vt:lpstr>აღმოსავლეთით გაფართოება</vt:lpstr>
      <vt:lpstr>მეოთხე გაფართოება</vt:lpstr>
      <vt:lpstr>მეხუთე გაფართოება</vt:lpstr>
      <vt:lpstr>მექვსე გაფართოება</vt:lpstr>
      <vt:lpstr>მეშვიდე გაფართოება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LASHA</dc:creator>
  <cp:lastModifiedBy>BSUadmin</cp:lastModifiedBy>
  <cp:revision>79</cp:revision>
  <dcterms:created xsi:type="dcterms:W3CDTF">2006-08-16T00:00:00Z</dcterms:created>
  <dcterms:modified xsi:type="dcterms:W3CDTF">2018-04-30T13:12:43Z</dcterms:modified>
</cp:coreProperties>
</file>