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sldIdLst>
    <p:sldId id="256" r:id="rId2"/>
    <p:sldId id="376" r:id="rId3"/>
    <p:sldId id="378" r:id="rId4"/>
    <p:sldId id="377" r:id="rId5"/>
    <p:sldId id="333" r:id="rId6"/>
    <p:sldId id="346" r:id="rId7"/>
    <p:sldId id="340" r:id="rId8"/>
    <p:sldId id="372" r:id="rId9"/>
    <p:sldId id="374" r:id="rId10"/>
    <p:sldId id="341" r:id="rId11"/>
    <p:sldId id="373" r:id="rId12"/>
    <p:sldId id="375" r:id="rId13"/>
    <p:sldId id="345" r:id="rId14"/>
    <p:sldId id="371" r:id="rId1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8" autoAdjust="0"/>
    <p:restoredTop sz="94660"/>
  </p:normalViewPr>
  <p:slideViewPr>
    <p:cSldViewPr>
      <p:cViewPr>
        <p:scale>
          <a:sx n="100" d="100"/>
          <a:sy n="100" d="100"/>
        </p:scale>
        <p:origin x="-111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.wmf"/><Relationship Id="rId7" Type="http://schemas.openxmlformats.org/officeDocument/2006/relationships/image" Target="../media/image18.wmf"/><Relationship Id="rId12" Type="http://schemas.openxmlformats.org/officeDocument/2006/relationships/image" Target="../media/image23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11" Type="http://schemas.openxmlformats.org/officeDocument/2006/relationships/image" Target="../media/image22.wmf"/><Relationship Id="rId5" Type="http://schemas.openxmlformats.org/officeDocument/2006/relationships/image" Target="../media/image16.wmf"/><Relationship Id="rId10" Type="http://schemas.openxmlformats.org/officeDocument/2006/relationships/image" Target="../media/image21.wmf"/><Relationship Id="rId4" Type="http://schemas.openxmlformats.org/officeDocument/2006/relationships/image" Target="../media/image15.wmf"/><Relationship Id="rId9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3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2.wmf"/><Relationship Id="rId16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28.wmf"/><Relationship Id="rId11" Type="http://schemas.openxmlformats.org/officeDocument/2006/relationships/image" Target="../media/image19.wmf"/><Relationship Id="rId5" Type="http://schemas.openxmlformats.org/officeDocument/2006/relationships/image" Target="../media/image27.wmf"/><Relationship Id="rId15" Type="http://schemas.openxmlformats.org/officeDocument/2006/relationships/image" Target="../media/image23.wmf"/><Relationship Id="rId10" Type="http://schemas.openxmlformats.org/officeDocument/2006/relationships/image" Target="../media/image18.wmf"/><Relationship Id="rId4" Type="http://schemas.openxmlformats.org/officeDocument/2006/relationships/image" Target="../media/image26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3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2.wmf"/><Relationship Id="rId16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34.wmf"/><Relationship Id="rId11" Type="http://schemas.openxmlformats.org/officeDocument/2006/relationships/image" Target="../media/image19.wmf"/><Relationship Id="rId5" Type="http://schemas.openxmlformats.org/officeDocument/2006/relationships/image" Target="../media/image27.wmf"/><Relationship Id="rId15" Type="http://schemas.openxmlformats.org/officeDocument/2006/relationships/image" Target="../media/image23.wmf"/><Relationship Id="rId10" Type="http://schemas.openxmlformats.org/officeDocument/2006/relationships/image" Target="../media/image18.wmf"/><Relationship Id="rId4" Type="http://schemas.openxmlformats.org/officeDocument/2006/relationships/image" Target="../media/image26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F128CE7-DC6D-4B30-82FA-90C20EAFD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346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3CCA6A-585B-4C9A-8086-3B0C5D285882}" type="slidenum">
              <a:rPr lang="ru-RU" smtClean="0"/>
              <a:pPr eaLnBrk="1" hangingPunct="1"/>
              <a:t>1</a:t>
            </a:fld>
            <a:endParaRPr 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46F238-235D-4A85-9399-6B985809ED60}" type="slidenum">
              <a:rPr lang="ru-RU" smtClean="0"/>
              <a:pPr eaLnBrk="1" hangingPunct="1"/>
              <a:t>14</a:t>
            </a:fld>
            <a:endParaRPr lang="ru-RU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464D5-3FB8-4E50-BF0E-6B8068999E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97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B4A6C-53EA-440F-9AC9-282579C91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69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3F585-E032-4088-9FA2-50E09E663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46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923C7-E26C-4734-840C-231A336B2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80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D44A6-E6F8-478A-A820-477BB4E88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9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2B584-7A27-495D-9F78-2E706BDCF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6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112AB-C422-43EE-8C3F-4F3D23965E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77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26CC1-2CE6-45D0-8616-C4CADC333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26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D870A-77B9-4969-A83E-22ADCE40F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00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883AB-B986-450A-9084-CBFD18811C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42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F909-AF7B-4B1B-8CB6-BA42FDF25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4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IEEE EWDTS, Batumi, Georgia, September 26-29, 2015</a:t>
            </a: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19DDC56-BB88-461F-A702-2C9C10837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229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229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3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oleObject" Target="../embeddings/oleObject46.bin"/><Relationship Id="rId18" Type="http://schemas.openxmlformats.org/officeDocument/2006/relationships/oleObject" Target="../embeddings/oleObject48.bin"/><Relationship Id="rId26" Type="http://schemas.openxmlformats.org/officeDocument/2006/relationships/image" Target="../media/image18.wmf"/><Relationship Id="rId3" Type="http://schemas.openxmlformats.org/officeDocument/2006/relationships/image" Target="../media/image4.png"/><Relationship Id="rId21" Type="http://schemas.openxmlformats.org/officeDocument/2006/relationships/oleObject" Target="../embeddings/oleObject50.bin"/><Relationship Id="rId34" Type="http://schemas.openxmlformats.org/officeDocument/2006/relationships/image" Target="../media/image22.wmf"/><Relationship Id="rId7" Type="http://schemas.openxmlformats.org/officeDocument/2006/relationships/image" Target="../media/image2.wmf"/><Relationship Id="rId12" Type="http://schemas.openxmlformats.org/officeDocument/2006/relationships/image" Target="../media/image26.wmf"/><Relationship Id="rId17" Type="http://schemas.openxmlformats.org/officeDocument/2006/relationships/image" Target="../media/image34.wmf"/><Relationship Id="rId25" Type="http://schemas.openxmlformats.org/officeDocument/2006/relationships/oleObject" Target="../embeddings/oleObject52.bin"/><Relationship Id="rId33" Type="http://schemas.openxmlformats.org/officeDocument/2006/relationships/oleObject" Target="../embeddings/oleObject56.bin"/><Relationship Id="rId38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20" Type="http://schemas.openxmlformats.org/officeDocument/2006/relationships/image" Target="../media/image15.wmf"/><Relationship Id="rId29" Type="http://schemas.openxmlformats.org/officeDocument/2006/relationships/oleObject" Target="../embeddings/oleObject5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11" Type="http://schemas.openxmlformats.org/officeDocument/2006/relationships/oleObject" Target="../embeddings/oleObject45.bin"/><Relationship Id="rId24" Type="http://schemas.openxmlformats.org/officeDocument/2006/relationships/image" Target="../media/image17.wmf"/><Relationship Id="rId32" Type="http://schemas.openxmlformats.org/officeDocument/2006/relationships/image" Target="../media/image21.wmf"/><Relationship Id="rId37" Type="http://schemas.openxmlformats.org/officeDocument/2006/relationships/oleObject" Target="../embeddings/oleObject58.bin"/><Relationship Id="rId5" Type="http://schemas.openxmlformats.org/officeDocument/2006/relationships/image" Target="../media/image1.wmf"/><Relationship Id="rId15" Type="http://schemas.openxmlformats.org/officeDocument/2006/relationships/image" Target="../media/image35.png"/><Relationship Id="rId23" Type="http://schemas.openxmlformats.org/officeDocument/2006/relationships/oleObject" Target="../embeddings/oleObject51.bin"/><Relationship Id="rId28" Type="http://schemas.openxmlformats.org/officeDocument/2006/relationships/image" Target="../media/image19.wmf"/><Relationship Id="rId36" Type="http://schemas.openxmlformats.org/officeDocument/2006/relationships/image" Target="../media/image23.wmf"/><Relationship Id="rId10" Type="http://schemas.openxmlformats.org/officeDocument/2006/relationships/oleObject" Target="../embeddings/oleObject44.bin"/><Relationship Id="rId19" Type="http://schemas.openxmlformats.org/officeDocument/2006/relationships/oleObject" Target="../embeddings/oleObject49.bin"/><Relationship Id="rId31" Type="http://schemas.openxmlformats.org/officeDocument/2006/relationships/oleObject" Target="../embeddings/oleObject55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3.wmf"/><Relationship Id="rId14" Type="http://schemas.openxmlformats.org/officeDocument/2006/relationships/image" Target="../media/image27.wmf"/><Relationship Id="rId22" Type="http://schemas.openxmlformats.org/officeDocument/2006/relationships/image" Target="../media/image16.wmf"/><Relationship Id="rId27" Type="http://schemas.openxmlformats.org/officeDocument/2006/relationships/oleObject" Target="../embeddings/oleObject53.bin"/><Relationship Id="rId30" Type="http://schemas.openxmlformats.org/officeDocument/2006/relationships/image" Target="../media/image20.wmf"/><Relationship Id="rId35" Type="http://schemas.openxmlformats.org/officeDocument/2006/relationships/oleObject" Target="../embeddings/oleObject5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ompaq\Desktop\Aprobacia\Batumi%202015\Relax_SOR_Cheb_BS_PDE_k-2.avi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ompaq\Desktop\Aprobacia\Batumi%202015\Relax_SOR_Cheb_BS_PDE_k%20-%20kveta-%20%202.avi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3.wmf"/><Relationship Id="rId4" Type="http://schemas.openxmlformats.org/officeDocument/2006/relationships/image" Target="../media/image4.png"/><Relationship Id="rId9" Type="http://schemas.openxmlformats.org/officeDocument/2006/relationships/oleObject" Target="../embeddings/oleObject6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9.wmf"/><Relationship Id="rId26" Type="http://schemas.openxmlformats.org/officeDocument/2006/relationships/image" Target="../media/image23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8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20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22.wmf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1.bin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7.wmf"/><Relationship Id="rId22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30.bin"/><Relationship Id="rId26" Type="http://schemas.openxmlformats.org/officeDocument/2006/relationships/image" Target="../media/image18.wmf"/><Relationship Id="rId3" Type="http://schemas.openxmlformats.org/officeDocument/2006/relationships/image" Target="../media/image30.png"/><Relationship Id="rId21" Type="http://schemas.openxmlformats.org/officeDocument/2006/relationships/oleObject" Target="../embeddings/oleObject32.bin"/><Relationship Id="rId34" Type="http://schemas.openxmlformats.org/officeDocument/2006/relationships/image" Target="../media/image22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28.wmf"/><Relationship Id="rId25" Type="http://schemas.openxmlformats.org/officeDocument/2006/relationships/oleObject" Target="../embeddings/oleObject34.bin"/><Relationship Id="rId33" Type="http://schemas.openxmlformats.org/officeDocument/2006/relationships/oleObject" Target="../embeddings/oleObject38.bin"/><Relationship Id="rId38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20" Type="http://schemas.openxmlformats.org/officeDocument/2006/relationships/image" Target="../media/image15.wmf"/><Relationship Id="rId29" Type="http://schemas.openxmlformats.org/officeDocument/2006/relationships/oleObject" Target="../embeddings/oleObject3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6.bin"/><Relationship Id="rId24" Type="http://schemas.openxmlformats.org/officeDocument/2006/relationships/image" Target="../media/image17.wmf"/><Relationship Id="rId32" Type="http://schemas.openxmlformats.org/officeDocument/2006/relationships/image" Target="../media/image21.wmf"/><Relationship Id="rId37" Type="http://schemas.openxmlformats.org/officeDocument/2006/relationships/oleObject" Target="../embeddings/oleObject40.bin"/><Relationship Id="rId5" Type="http://schemas.openxmlformats.org/officeDocument/2006/relationships/image" Target="../media/image1.wmf"/><Relationship Id="rId15" Type="http://schemas.openxmlformats.org/officeDocument/2006/relationships/image" Target="../media/image27.wmf"/><Relationship Id="rId23" Type="http://schemas.openxmlformats.org/officeDocument/2006/relationships/oleObject" Target="../embeddings/oleObject33.bin"/><Relationship Id="rId28" Type="http://schemas.openxmlformats.org/officeDocument/2006/relationships/image" Target="../media/image19.wmf"/><Relationship Id="rId36" Type="http://schemas.openxmlformats.org/officeDocument/2006/relationships/image" Target="../media/image23.wmf"/><Relationship Id="rId10" Type="http://schemas.openxmlformats.org/officeDocument/2006/relationships/image" Target="../media/image31.png"/><Relationship Id="rId19" Type="http://schemas.openxmlformats.org/officeDocument/2006/relationships/oleObject" Target="../embeddings/oleObject31.bin"/><Relationship Id="rId31" Type="http://schemas.openxmlformats.org/officeDocument/2006/relationships/oleObject" Target="../embeddings/oleObject37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28.bin"/><Relationship Id="rId22" Type="http://schemas.openxmlformats.org/officeDocument/2006/relationships/image" Target="../media/image16.wmf"/><Relationship Id="rId27" Type="http://schemas.openxmlformats.org/officeDocument/2006/relationships/oleObject" Target="../embeddings/oleObject35.bin"/><Relationship Id="rId30" Type="http://schemas.openxmlformats.org/officeDocument/2006/relationships/image" Target="../media/image20.wmf"/><Relationship Id="rId35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ompaq\Desktop\Aprobacia\Batumi%202015\Relax_SOR_Cheb_BS_PDE_k.avi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Compaq\Desktop\Aprobacia\Batumi%202015\Relax_SOR_Cheb_BS_PDE_k%20-%20kveta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68" y="4643446"/>
            <a:ext cx="5572132" cy="838200"/>
          </a:xfrm>
        </p:spPr>
        <p:txBody>
          <a:bodyPr/>
          <a:lstStyle/>
          <a:p>
            <a:pPr algn="ctr"/>
            <a:r>
              <a:rPr lang="ka-GE" sz="2400" i="1" dirty="0" smtClean="0"/>
              <a:t>დავით დევაძე</a:t>
            </a:r>
            <a:endParaRPr lang="ru-RU" sz="2400" b="1" i="1" dirty="0">
              <a:latin typeface="Sylfaen" pitchFamily="18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3768" y="1857364"/>
            <a:ext cx="6336704" cy="2143140"/>
          </a:xfrm>
        </p:spPr>
        <p:txBody>
          <a:bodyPr/>
          <a:lstStyle/>
          <a:p>
            <a:pPr algn="just"/>
            <a:r>
              <a:rPr lang="en-US" sz="2800" b="1" dirty="0"/>
              <a:t>„</a:t>
            </a:r>
            <a:r>
              <a:rPr lang="ka-GE" sz="2800" b="1" dirty="0" smtClean="0"/>
              <a:t>ოპტიმალური</a:t>
            </a:r>
            <a:r>
              <a:rPr lang="en-US" sz="2800" b="1" dirty="0" smtClean="0"/>
              <a:t> </a:t>
            </a:r>
            <a:r>
              <a:rPr lang="ka-GE" sz="2800" b="1" dirty="0" smtClean="0"/>
              <a:t>მართვის </a:t>
            </a:r>
            <a:r>
              <a:rPr lang="ka-GE" sz="2800" b="1" dirty="0"/>
              <a:t>ამოცანები </a:t>
            </a:r>
            <a:r>
              <a:rPr lang="en-US" sz="2800" b="1" dirty="0"/>
              <a:t>M-</a:t>
            </a:r>
            <a:r>
              <a:rPr lang="ka-GE" sz="2800" b="1" dirty="0"/>
              <a:t>წერტილოვანი არალოკალური სასაზღვო ამოცანებისთვის</a:t>
            </a:r>
            <a:endParaRPr lang="ru-RU" sz="2800" b="1" dirty="0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643306" y="5556440"/>
            <a:ext cx="53482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r"/>
            <a:r>
              <a:rPr lang="ka-GE" sz="2000" dirty="0"/>
              <a:t>ფიზიკა-მათემატიკისა და </a:t>
            </a:r>
            <a:r>
              <a:rPr lang="ka-GE" sz="2000" dirty="0" smtClean="0"/>
              <a:t>კომპიუტერულ მეცნიერებათა </a:t>
            </a:r>
            <a:r>
              <a:rPr lang="en-US" sz="2000" dirty="0" err="1" smtClean="0"/>
              <a:t>ფაკულტეტი</a:t>
            </a:r>
            <a:r>
              <a:rPr lang="en-US" sz="2000" dirty="0" smtClean="0"/>
              <a:t>, </a:t>
            </a:r>
            <a:r>
              <a:rPr lang="ka-GE" sz="2000" dirty="0" smtClean="0"/>
              <a:t>კომპიუტერულ </a:t>
            </a:r>
            <a:r>
              <a:rPr lang="ka-GE" sz="2000" dirty="0"/>
              <a:t>მეცნიერებათა </a:t>
            </a:r>
            <a:r>
              <a:rPr lang="en-US" sz="2000" dirty="0" err="1" smtClean="0"/>
              <a:t>დეპარტამენტი</a:t>
            </a:r>
            <a:r>
              <a:rPr lang="en-US" sz="2000" i="1" dirty="0" smtClean="0"/>
              <a:t>.</a:t>
            </a:r>
            <a:endParaRPr lang="ka-GE" sz="3200" b="1" dirty="0">
              <a:ea typeface="Times New Roman" pitchFamily="18" charset="0"/>
              <a:cs typeface="AcadNusx" pitchFamily="2" charset="0"/>
            </a:endParaRPr>
          </a:p>
        </p:txBody>
      </p:sp>
      <p:grpSp>
        <p:nvGrpSpPr>
          <p:cNvPr id="7" name="Группа 13"/>
          <p:cNvGrpSpPr>
            <a:grpSpLocks/>
          </p:cNvGrpSpPr>
          <p:nvPr/>
        </p:nvGrpSpPr>
        <p:grpSpPr bwMode="auto">
          <a:xfrm>
            <a:off x="-32" y="4214818"/>
            <a:ext cx="3643338" cy="2786082"/>
            <a:chOff x="3886200" y="990600"/>
            <a:chExt cx="5181600" cy="3316288"/>
          </a:xfrm>
        </p:grpSpPr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703" t="17941" r="9447" b="19398"/>
            <a:stretch>
              <a:fillRect/>
            </a:stretch>
          </p:blipFill>
          <p:spPr bwMode="auto">
            <a:xfrm>
              <a:off x="3886200" y="990600"/>
              <a:ext cx="5181600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9" name="Object 54"/>
            <p:cNvGraphicFramePr>
              <a:graphicFrameLocks noChangeAspect="1"/>
            </p:cNvGraphicFramePr>
            <p:nvPr/>
          </p:nvGraphicFramePr>
          <p:xfrm>
            <a:off x="5019675" y="3770313"/>
            <a:ext cx="3556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2" name="Equation" r:id="rId5" imgW="177646" imgH="228402" progId="Equation.DSMT4">
                    <p:embed/>
                  </p:oleObj>
                </mc:Choice>
                <mc:Fallback>
                  <p:oleObj name="Equation" r:id="rId5" imgW="177646" imgH="228402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9675" y="3770313"/>
                          <a:ext cx="3556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3886200" y="3733800"/>
            <a:ext cx="228600" cy="32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3" name="Equation" r:id="rId7" imgW="126725" imgH="177415" progId="Equation.DSMT4">
                    <p:embed/>
                  </p:oleObj>
                </mc:Choice>
                <mc:Fallback>
                  <p:oleObj name="Equation" r:id="rId7" imgW="126725" imgH="177415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3733800"/>
                          <a:ext cx="228600" cy="322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4"/>
            <p:cNvGraphicFramePr>
              <a:graphicFrameLocks noChangeAspect="1"/>
            </p:cNvGraphicFramePr>
            <p:nvPr/>
          </p:nvGraphicFramePr>
          <p:xfrm>
            <a:off x="6426200" y="4013200"/>
            <a:ext cx="155575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4" name="Equation" r:id="rId9" imgW="88707" imgH="164742" progId="Equation.DSMT4">
                    <p:embed/>
                  </p:oleObj>
                </mc:Choice>
                <mc:Fallback>
                  <p:oleObj name="Equation" r:id="rId9" imgW="88707" imgH="164742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6200" y="4013200"/>
                          <a:ext cx="155575" cy="293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4" name="Группа 13"/>
          <p:cNvGrpSpPr>
            <a:grpSpLocks/>
          </p:cNvGrpSpPr>
          <p:nvPr/>
        </p:nvGrpSpPr>
        <p:grpSpPr bwMode="auto">
          <a:xfrm>
            <a:off x="76200" y="3276600"/>
            <a:ext cx="5181600" cy="3316288"/>
            <a:chOff x="3886200" y="990600"/>
            <a:chExt cx="5181600" cy="3316288"/>
          </a:xfrm>
        </p:grpSpPr>
        <p:pic>
          <p:nvPicPr>
            <p:cNvPr id="6178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703" t="17941" r="9447" b="19398"/>
            <a:stretch>
              <a:fillRect/>
            </a:stretch>
          </p:blipFill>
          <p:spPr bwMode="auto">
            <a:xfrm>
              <a:off x="3886200" y="990600"/>
              <a:ext cx="5181600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7" name="Object 54"/>
            <p:cNvGraphicFramePr>
              <a:graphicFrameLocks noChangeAspect="1"/>
            </p:cNvGraphicFramePr>
            <p:nvPr/>
          </p:nvGraphicFramePr>
          <p:xfrm>
            <a:off x="5019675" y="3770313"/>
            <a:ext cx="3556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3" name="Equation" r:id="rId4" imgW="177646" imgH="228402" progId="Equation.DSMT4">
                    <p:embed/>
                  </p:oleObj>
                </mc:Choice>
                <mc:Fallback>
                  <p:oleObj name="Equation" r:id="rId4" imgW="177646" imgH="228402" progId="Equation.DSMT4">
                    <p:embed/>
                    <p:pic>
                      <p:nvPicPr>
                        <p:cNvPr id="0" name="Picture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9675" y="3770313"/>
                          <a:ext cx="3556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3886200" y="3733800"/>
            <a:ext cx="228600" cy="32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4" name="Equation" r:id="rId6" imgW="126725" imgH="177415" progId="Equation.DSMT4">
                    <p:embed/>
                  </p:oleObj>
                </mc:Choice>
                <mc:Fallback>
                  <p:oleObj name="Equation" r:id="rId6" imgW="126725" imgH="177415" progId="Equation.DSMT4">
                    <p:embed/>
                    <p:pic>
                      <p:nvPicPr>
                        <p:cNvPr id="0" name="Picture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3733800"/>
                          <a:ext cx="228600" cy="322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4"/>
            <p:cNvGraphicFramePr>
              <a:graphicFrameLocks noChangeAspect="1"/>
            </p:cNvGraphicFramePr>
            <p:nvPr/>
          </p:nvGraphicFramePr>
          <p:xfrm>
            <a:off x="6426200" y="4013200"/>
            <a:ext cx="155575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5" name="Equation" r:id="rId8" imgW="88707" imgH="164742" progId="Equation.DSMT4">
                    <p:embed/>
                  </p:oleObj>
                </mc:Choice>
                <mc:Fallback>
                  <p:oleObj name="Equation" r:id="rId8" imgW="88707" imgH="164742" progId="Equation.DSMT4">
                    <p:embed/>
                    <p:pic>
                      <p:nvPicPr>
                        <p:cNvPr id="0" name="Picture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6200" y="4013200"/>
                          <a:ext cx="155575" cy="293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65" name="Группа 12"/>
          <p:cNvGrpSpPr>
            <a:grpSpLocks/>
          </p:cNvGrpSpPr>
          <p:nvPr/>
        </p:nvGrpSpPr>
        <p:grpSpPr bwMode="auto">
          <a:xfrm>
            <a:off x="5405438" y="3962400"/>
            <a:ext cx="3509962" cy="2387600"/>
            <a:chOff x="457200" y="4394200"/>
            <a:chExt cx="3509963" cy="2387600"/>
          </a:xfrm>
        </p:grpSpPr>
        <p:graphicFrame>
          <p:nvGraphicFramePr>
            <p:cNvPr id="112649" name="Object 9"/>
            <p:cNvGraphicFramePr>
              <a:graphicFrameLocks noChangeAspect="1"/>
            </p:cNvGraphicFramePr>
            <p:nvPr/>
          </p:nvGraphicFramePr>
          <p:xfrm>
            <a:off x="2058988" y="6324600"/>
            <a:ext cx="354012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6" name="Equation" r:id="rId10" imgW="177646" imgH="228402" progId="Equation.DSMT4">
                    <p:embed/>
                  </p:oleObj>
                </mc:Choice>
                <mc:Fallback>
                  <p:oleObj name="Equation" r:id="rId10" imgW="177646" imgH="228402" progId="Equation.DSMT4">
                    <p:embed/>
                    <p:pic>
                      <p:nvPicPr>
                        <p:cNvPr id="0" name="Picture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8988" y="6324600"/>
                          <a:ext cx="354012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50" name="Object 10"/>
            <p:cNvGraphicFramePr>
              <a:graphicFrameLocks noChangeAspect="1"/>
            </p:cNvGraphicFramePr>
            <p:nvPr/>
          </p:nvGraphicFramePr>
          <p:xfrm>
            <a:off x="457200" y="6400800"/>
            <a:ext cx="228600" cy="32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7" name="Equation" r:id="rId11" imgW="126725" imgH="177415" progId="Equation.DSMT4">
                    <p:embed/>
                  </p:oleObj>
                </mc:Choice>
                <mc:Fallback>
                  <p:oleObj name="Equation" r:id="rId11" imgW="126725" imgH="177415" progId="Equation.DSMT4">
                    <p:embed/>
                    <p:pic>
                      <p:nvPicPr>
                        <p:cNvPr id="0" name="Picture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6400800"/>
                          <a:ext cx="228600" cy="322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51" name="Object 11"/>
            <p:cNvGraphicFramePr>
              <a:graphicFrameLocks noChangeAspect="1"/>
            </p:cNvGraphicFramePr>
            <p:nvPr/>
          </p:nvGraphicFramePr>
          <p:xfrm>
            <a:off x="3811588" y="6400800"/>
            <a:ext cx="155575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38" name="Equation" r:id="rId13" imgW="88707" imgH="164742" progId="Equation.DSMT4">
                    <p:embed/>
                  </p:oleObj>
                </mc:Choice>
                <mc:Fallback>
                  <p:oleObj name="Equation" r:id="rId13" imgW="88707" imgH="164742" progId="Equation.DSMT4">
                    <p:embed/>
                    <p:pic>
                      <p:nvPicPr>
                        <p:cNvPr id="0" name="Picture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1588" y="6400800"/>
                          <a:ext cx="155575" cy="293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6177" name="Picture 9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78" t="5182" r="18585" b="11905"/>
            <a:stretch>
              <a:fillRect/>
            </a:stretch>
          </p:blipFill>
          <p:spPr bwMode="auto">
            <a:xfrm>
              <a:off x="458788" y="4394200"/>
              <a:ext cx="3505200" cy="2025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13675" name="Object 8"/>
          <p:cNvGraphicFramePr>
            <a:graphicFrameLocks noChangeAspect="1"/>
          </p:cNvGraphicFramePr>
          <p:nvPr/>
        </p:nvGraphicFramePr>
        <p:xfrm>
          <a:off x="19050" y="855663"/>
          <a:ext cx="5414963" cy="1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Equation" r:id="rId16" imgW="3251200" imgH="1168400" progId="Equation.DSMT4">
                  <p:embed/>
                </p:oleObj>
              </mc:Choice>
              <mc:Fallback>
                <p:oleObj name="Equation" r:id="rId16" imgW="3251200" imgH="11684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" y="855663"/>
                        <a:ext cx="5414963" cy="194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1752600" y="76200"/>
            <a:ext cx="7391400" cy="381000"/>
          </a:xfrm>
        </p:spPr>
        <p:txBody>
          <a:bodyPr/>
          <a:lstStyle/>
          <a:p>
            <a:pPr>
              <a:defRPr/>
            </a:pPr>
            <a:r>
              <a:rPr lang="en-US" sz="2000" b="1" dirty="0"/>
              <a:t>An example of the solution the </a:t>
            </a:r>
            <a:r>
              <a:rPr lang="en-US" sz="2000" b="1" dirty="0" err="1">
                <a:solidFill>
                  <a:schemeClr val="accent4"/>
                </a:solidFill>
              </a:rPr>
              <a:t>Bitsadze-Samarski</a:t>
            </a:r>
            <a:r>
              <a:rPr lang="en-US" sz="2000" b="1" dirty="0"/>
              <a:t> problem</a:t>
            </a:r>
            <a:endParaRPr lang="ru-RU" sz="2000" dirty="0">
              <a:solidFill>
                <a:srgbClr val="FFC000"/>
              </a:solidFill>
            </a:endParaRPr>
          </a:p>
        </p:txBody>
      </p:sp>
      <p:grpSp>
        <p:nvGrpSpPr>
          <p:cNvPr id="6167" name="Группа 14"/>
          <p:cNvGrpSpPr>
            <a:grpSpLocks/>
          </p:cNvGrpSpPr>
          <p:nvPr/>
        </p:nvGrpSpPr>
        <p:grpSpPr bwMode="auto">
          <a:xfrm>
            <a:off x="6096000" y="536575"/>
            <a:ext cx="2751138" cy="2592388"/>
            <a:chOff x="6085469" y="536575"/>
            <a:chExt cx="2826756" cy="2663825"/>
          </a:xfrm>
        </p:grpSpPr>
        <p:grpSp>
          <p:nvGrpSpPr>
            <p:cNvPr id="6169" name="Группа 33"/>
            <p:cNvGrpSpPr>
              <a:grpSpLocks/>
            </p:cNvGrpSpPr>
            <p:nvPr/>
          </p:nvGrpSpPr>
          <p:grpSpPr bwMode="auto">
            <a:xfrm>
              <a:off x="6200775" y="536575"/>
              <a:ext cx="2711450" cy="2663825"/>
              <a:chOff x="6200775" y="536575"/>
              <a:chExt cx="2711450" cy="2663825"/>
            </a:xfrm>
          </p:grpSpPr>
          <p:grpSp>
            <p:nvGrpSpPr>
              <p:cNvPr id="6171" name="Группа 110"/>
              <p:cNvGrpSpPr>
                <a:grpSpLocks/>
              </p:cNvGrpSpPr>
              <p:nvPr/>
            </p:nvGrpSpPr>
            <p:grpSpPr bwMode="auto">
              <a:xfrm>
                <a:off x="7304440" y="1165225"/>
                <a:ext cx="315331" cy="2035175"/>
                <a:chOff x="2209800" y="2058474"/>
                <a:chExt cx="457200" cy="2950933"/>
              </a:xfrm>
            </p:grpSpPr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rot="5400000">
                  <a:off x="1142313" y="3275678"/>
                  <a:ext cx="2438572" cy="2364"/>
                </a:xfrm>
                <a:prstGeom prst="line">
                  <a:avLst/>
                </a:prstGeom>
                <a:ln w="28575">
                  <a:prstDash val="lgDash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6157" name="Object 12"/>
                <p:cNvGraphicFramePr>
                  <a:graphicFrameLocks noChangeAspect="1"/>
                </p:cNvGraphicFramePr>
                <p:nvPr/>
              </p:nvGraphicFramePr>
              <p:xfrm>
                <a:off x="2209800" y="4419600"/>
                <a:ext cx="457200" cy="5898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6240" name="Equation" r:id="rId18" imgW="177646" imgH="228402" progId="Equation.DSMT4">
                        <p:embed/>
                      </p:oleObj>
                    </mc:Choice>
                    <mc:Fallback>
                      <p:oleObj name="Equation" r:id="rId18" imgW="177646" imgH="228402" progId="Equation.DSMT4">
                        <p:embed/>
                        <p:pic>
                          <p:nvPicPr>
                            <p:cNvPr id="0" name="Picture 6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209800" y="4419600"/>
                              <a:ext cx="457200" cy="5898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cxnSp>
            <p:nvCxnSpPr>
              <p:cNvPr id="20" name="Прямая со стрелкой 19"/>
              <p:cNvCxnSpPr/>
              <p:nvPr/>
            </p:nvCxnSpPr>
            <p:spPr bwMode="auto">
              <a:xfrm>
                <a:off x="6201281" y="2846419"/>
                <a:ext cx="2699526" cy="0"/>
              </a:xfrm>
              <a:prstGeom prst="straightConnector1">
                <a:avLst/>
              </a:prstGeom>
              <a:ln w="28575">
                <a:headEnd type="none" w="med" len="med"/>
                <a:tailEnd type="arrow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 стрелкой 20"/>
              <p:cNvCxnSpPr/>
              <p:nvPr/>
            </p:nvCxnSpPr>
            <p:spPr bwMode="auto">
              <a:xfrm rot="5400000" flipH="1" flipV="1">
                <a:off x="5281232" y="1872566"/>
                <a:ext cx="2575738" cy="1632"/>
              </a:xfrm>
              <a:prstGeom prst="straightConnector1">
                <a:avLst/>
              </a:prstGeom>
              <a:ln w="28575">
                <a:headEnd type="none" w="med" len="med"/>
                <a:tailEnd type="arrow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 bwMode="auto">
              <a:xfrm>
                <a:off x="6569917" y="1162973"/>
                <a:ext cx="1680068" cy="1632"/>
              </a:xfrm>
              <a:prstGeom prst="line">
                <a:avLst/>
              </a:prstGeom>
              <a:ln w="28575"/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 bwMode="auto">
              <a:xfrm rot="5400000">
                <a:off x="7409078" y="2003880"/>
                <a:ext cx="1683446" cy="163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aphicFrame>
            <p:nvGraphicFramePr>
              <p:cNvPr id="6148" name="Object 77"/>
              <p:cNvGraphicFramePr>
                <a:graphicFrameLocks noChangeAspect="1"/>
              </p:cNvGraphicFramePr>
              <p:nvPr/>
            </p:nvGraphicFramePr>
            <p:xfrm>
              <a:off x="8171553" y="2864404"/>
              <a:ext cx="131385" cy="2454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1" name="Equation" r:id="rId19" imgW="88707" imgH="164742" progId="Equation.DSMT4">
                      <p:embed/>
                    </p:oleObj>
                  </mc:Choice>
                  <mc:Fallback>
                    <p:oleObj name="Equation" r:id="rId19" imgW="88707" imgH="164742" progId="Equation.DSMT4">
                      <p:embed/>
                      <p:pic>
                        <p:nvPicPr>
                          <p:cNvPr id="0" name="Picture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71553" y="2864404"/>
                            <a:ext cx="131385" cy="24543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49" name="Object 78"/>
              <p:cNvGraphicFramePr>
                <a:graphicFrameLocks noChangeAspect="1"/>
              </p:cNvGraphicFramePr>
              <p:nvPr/>
            </p:nvGraphicFramePr>
            <p:xfrm>
              <a:off x="6410991" y="1058829"/>
              <a:ext cx="131385" cy="2454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2" name="Equation" r:id="rId21" imgW="88707" imgH="164742" progId="Equation.DSMT4">
                      <p:embed/>
                    </p:oleObj>
                  </mc:Choice>
                  <mc:Fallback>
                    <p:oleObj name="Equation" r:id="rId21" imgW="88707" imgH="164742" progId="Equation.DSMT4">
                      <p:embed/>
                      <p:pic>
                        <p:nvPicPr>
                          <p:cNvPr id="0" name="Picture 6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10991" y="1058829"/>
                            <a:ext cx="131385" cy="24543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50" name="Object 79"/>
              <p:cNvGraphicFramePr>
                <a:graphicFrameLocks noChangeAspect="1"/>
              </p:cNvGraphicFramePr>
              <p:nvPr/>
            </p:nvGraphicFramePr>
            <p:xfrm>
              <a:off x="6245666" y="536575"/>
              <a:ext cx="225544" cy="2945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3" name="Equation" r:id="rId23" imgW="126780" imgH="164814" progId="Equation.DSMT4">
                      <p:embed/>
                    </p:oleObj>
                  </mc:Choice>
                  <mc:Fallback>
                    <p:oleObj name="Equation" r:id="rId23" imgW="126780" imgH="164814" progId="Equation.DSMT4">
                      <p:embed/>
                      <p:pic>
                        <p:nvPicPr>
                          <p:cNvPr id="0" name="Picture 6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45666" y="536575"/>
                            <a:ext cx="225544" cy="29452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51" name="Object 80"/>
              <p:cNvGraphicFramePr>
                <a:graphicFrameLocks noChangeAspect="1"/>
              </p:cNvGraphicFramePr>
              <p:nvPr/>
            </p:nvGraphicFramePr>
            <p:xfrm>
              <a:off x="8686681" y="2879603"/>
              <a:ext cx="225544" cy="2266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4" name="Equation" r:id="rId25" imgW="126725" imgH="126725" progId="Equation.DSMT4">
                      <p:embed/>
                    </p:oleObj>
                  </mc:Choice>
                  <mc:Fallback>
                    <p:oleObj name="Equation" r:id="rId25" imgW="126725" imgH="126725" progId="Equation.DSMT4">
                      <p:embed/>
                      <p:pic>
                        <p:nvPicPr>
                          <p:cNvPr id="0" name="Picture 6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86681" y="2879603"/>
                            <a:ext cx="225544" cy="2266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52" name="Object 81"/>
              <p:cNvGraphicFramePr>
                <a:graphicFrameLocks noChangeAspect="1"/>
              </p:cNvGraphicFramePr>
              <p:nvPr/>
            </p:nvGraphicFramePr>
            <p:xfrm>
              <a:off x="6383620" y="2836903"/>
              <a:ext cx="187224" cy="26386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5" name="Equation" r:id="rId27" imgW="126725" imgH="177415" progId="Equation.DSMT4">
                      <p:embed/>
                    </p:oleObj>
                  </mc:Choice>
                  <mc:Fallback>
                    <p:oleObj name="Equation" r:id="rId27" imgW="126725" imgH="177415" progId="Equation.DSMT4">
                      <p:embed/>
                      <p:pic>
                        <p:nvPicPr>
                          <p:cNvPr id="0" name="Picture 6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383620" y="2836903"/>
                            <a:ext cx="187224" cy="26386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250" name="Object 82"/>
              <p:cNvGraphicFramePr>
                <a:graphicFrameLocks noChangeAspect="1"/>
              </p:cNvGraphicFramePr>
              <p:nvPr/>
            </p:nvGraphicFramePr>
            <p:xfrm>
              <a:off x="7409519" y="1371600"/>
              <a:ext cx="367879" cy="5091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6" name="Equation" r:id="rId29" imgW="165028" imgH="228501" progId="Equation.DSMT4">
                      <p:embed/>
                    </p:oleObj>
                  </mc:Choice>
                  <mc:Fallback>
                    <p:oleObj name="Equation" r:id="rId29" imgW="165028" imgH="228501" progId="Equation.DSMT4">
                      <p:embed/>
                      <p:pic>
                        <p:nvPicPr>
                          <p:cNvPr id="0" name="Picture 6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409519" y="1371600"/>
                            <a:ext cx="367879" cy="50911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4" name="Object 19"/>
              <p:cNvGraphicFramePr>
                <a:graphicFrameLocks noChangeAspect="1"/>
              </p:cNvGraphicFramePr>
              <p:nvPr/>
            </p:nvGraphicFramePr>
            <p:xfrm>
              <a:off x="8250385" y="1474518"/>
              <a:ext cx="274814" cy="3974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7" name="Equation" r:id="rId31" imgW="114151" imgH="164885" progId="Equation.DSMT4">
                      <p:embed/>
                    </p:oleObj>
                  </mc:Choice>
                  <mc:Fallback>
                    <p:oleObj name="Equation" r:id="rId31" imgW="114151" imgH="164885" progId="Equation.DSMT4">
                      <p:embed/>
                      <p:pic>
                        <p:nvPicPr>
                          <p:cNvPr id="0" name="Picture 6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250385" y="1474518"/>
                            <a:ext cx="274814" cy="3974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" name="Object 21"/>
              <p:cNvGraphicFramePr>
                <a:graphicFrameLocks noChangeAspect="1"/>
              </p:cNvGraphicFramePr>
              <p:nvPr/>
            </p:nvGraphicFramePr>
            <p:xfrm>
              <a:off x="6898585" y="855663"/>
              <a:ext cx="264215" cy="2905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8" name="Equation" r:id="rId33" imgW="139639" imgH="152334" progId="Equation.DSMT4">
                      <p:embed/>
                    </p:oleObj>
                  </mc:Choice>
                  <mc:Fallback>
                    <p:oleObj name="Equation" r:id="rId33" imgW="139639" imgH="152334" progId="Equation.DSMT4">
                      <p:embed/>
                      <p:pic>
                        <p:nvPicPr>
                          <p:cNvPr id="0" name="Picture 6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98585" y="855663"/>
                            <a:ext cx="264215" cy="2905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" name="Object 40"/>
              <p:cNvGraphicFramePr>
                <a:graphicFrameLocks noChangeAspect="1"/>
              </p:cNvGraphicFramePr>
              <p:nvPr/>
            </p:nvGraphicFramePr>
            <p:xfrm>
              <a:off x="6781800" y="1489985"/>
              <a:ext cx="312737" cy="3397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9" name="Equation" r:id="rId35" imgW="164814" imgH="177492" progId="Equation.DSMT4">
                      <p:embed/>
                    </p:oleObj>
                  </mc:Choice>
                  <mc:Fallback>
                    <p:oleObj name="Equation" r:id="rId35" imgW="164814" imgH="177492" progId="Equation.DSMT4">
                      <p:embed/>
                      <p:pic>
                        <p:nvPicPr>
                          <p:cNvPr id="0" name="Picture 6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81800" y="1489985"/>
                            <a:ext cx="312737" cy="3397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6325246" y="2048740"/>
              <a:ext cx="2513577" cy="815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147" name="Object 23"/>
            <p:cNvGraphicFramePr>
              <a:graphicFrameLocks noChangeAspect="1"/>
            </p:cNvGraphicFramePr>
            <p:nvPr/>
          </p:nvGraphicFramePr>
          <p:xfrm>
            <a:off x="6085469" y="1905000"/>
            <a:ext cx="315331" cy="4067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0" name="Equation" r:id="rId37" imgW="177646" imgH="228402" progId="Equation.DSMT4">
                    <p:embed/>
                  </p:oleObj>
                </mc:Choice>
                <mc:Fallback>
                  <p:oleObj name="Equation" r:id="rId37" imgW="177646" imgH="228402" progId="Equation.DSMT4">
                    <p:embed/>
                    <p:pic>
                      <p:nvPicPr>
                        <p:cNvPr id="0" name="Picture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5469" y="1905000"/>
                          <a:ext cx="315331" cy="4067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lax_SOR_Cheb_BS_PDE_k-2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7924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lax_SOR_Cheb_BS_PDE_k - kveta-  2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988"/>
            <a:ext cx="8229600" cy="680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38" y="381000"/>
            <a:ext cx="6494462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46386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Заголовок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4495800" cy="990600"/>
          </a:xfrm>
        </p:spPr>
        <p:txBody>
          <a:bodyPr/>
          <a:lstStyle/>
          <a:p>
            <a:pPr algn="ctr"/>
            <a:r>
              <a:rPr lang="en-US" sz="1800" b="1"/>
              <a:t>A fragment of the Mathcad solution the adjoint problem</a:t>
            </a:r>
            <a:endParaRPr lang="ru-RU" sz="1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828800"/>
            <a:ext cx="6096000" cy="2209800"/>
          </a:xfrm>
        </p:spPr>
        <p:txBody>
          <a:bodyPr/>
          <a:lstStyle/>
          <a:p>
            <a:pPr algn="ctr"/>
            <a:r>
              <a:rPr lang="en-US" sz="3600" b="1"/>
              <a:t>Thank you for your attention</a:t>
            </a:r>
            <a:endParaRPr lang="ru-RU" sz="3600" b="1"/>
          </a:p>
        </p:txBody>
      </p:sp>
      <p:grpSp>
        <p:nvGrpSpPr>
          <p:cNvPr id="4" name="Группа 13"/>
          <p:cNvGrpSpPr>
            <a:grpSpLocks/>
          </p:cNvGrpSpPr>
          <p:nvPr/>
        </p:nvGrpSpPr>
        <p:grpSpPr bwMode="auto">
          <a:xfrm>
            <a:off x="-32" y="4214818"/>
            <a:ext cx="5436128" cy="2786082"/>
            <a:chOff x="3886200" y="990600"/>
            <a:chExt cx="5181600" cy="3316288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703" t="17941" r="9447" b="19398"/>
            <a:stretch>
              <a:fillRect/>
            </a:stretch>
          </p:blipFill>
          <p:spPr bwMode="auto">
            <a:xfrm>
              <a:off x="3886200" y="990600"/>
              <a:ext cx="5181600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6" name="Object 54"/>
            <p:cNvGraphicFramePr>
              <a:graphicFrameLocks noChangeAspect="1"/>
            </p:cNvGraphicFramePr>
            <p:nvPr/>
          </p:nvGraphicFramePr>
          <p:xfrm>
            <a:off x="5019675" y="3770313"/>
            <a:ext cx="3556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0" name="Equation" r:id="rId5" imgW="177646" imgH="228402" progId="Equation.DSMT4">
                    <p:embed/>
                  </p:oleObj>
                </mc:Choice>
                <mc:Fallback>
                  <p:oleObj name="Equation" r:id="rId5" imgW="177646" imgH="228402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9675" y="3770313"/>
                          <a:ext cx="355600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7"/>
            <p:cNvGraphicFramePr>
              <a:graphicFrameLocks noChangeAspect="1"/>
            </p:cNvGraphicFramePr>
            <p:nvPr/>
          </p:nvGraphicFramePr>
          <p:xfrm>
            <a:off x="3886200" y="3733800"/>
            <a:ext cx="228600" cy="32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1" name="Equation" r:id="rId7" imgW="126725" imgH="177415" progId="Equation.DSMT4">
                    <p:embed/>
                  </p:oleObj>
                </mc:Choice>
                <mc:Fallback>
                  <p:oleObj name="Equation" r:id="rId7" imgW="126725" imgH="177415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3733800"/>
                          <a:ext cx="228600" cy="322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4"/>
            <p:cNvGraphicFramePr>
              <a:graphicFrameLocks noChangeAspect="1"/>
            </p:cNvGraphicFramePr>
            <p:nvPr/>
          </p:nvGraphicFramePr>
          <p:xfrm>
            <a:off x="6426200" y="4013200"/>
            <a:ext cx="155575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2" name="Equation" r:id="rId9" imgW="88707" imgH="164742" progId="Equation.DSMT4">
                    <p:embed/>
                  </p:oleObj>
                </mc:Choice>
                <mc:Fallback>
                  <p:oleObj name="Equation" r:id="rId9" imgW="88707" imgH="164742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6200" y="4013200"/>
                          <a:ext cx="155575" cy="293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36" name="Picture 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94232"/>
            <a:ext cx="4214842" cy="2782915"/>
          </a:xfrm>
          <a:prstGeom prst="rect">
            <a:avLst/>
          </a:prstGeom>
          <a:noFill/>
        </p:spPr>
      </p:pic>
      <p:sp>
        <p:nvSpPr>
          <p:cNvPr id="33880" name="Rectangle 8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81" name="Rectangle 89"/>
          <p:cNvSpPr>
            <a:spLocks noChangeArrowheads="1"/>
          </p:cNvSpPr>
          <p:nvPr/>
        </p:nvSpPr>
        <p:spPr bwMode="auto">
          <a:xfrm>
            <a:off x="0" y="992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82" name="Rectangle 90"/>
          <p:cNvSpPr>
            <a:spLocks noChangeArrowheads="1"/>
          </p:cNvSpPr>
          <p:nvPr/>
        </p:nvSpPr>
        <p:spPr bwMode="auto">
          <a:xfrm>
            <a:off x="0" y="1449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83" name="Rectangle 91"/>
          <p:cNvSpPr>
            <a:spLocks noChangeArrowheads="1"/>
          </p:cNvSpPr>
          <p:nvPr/>
        </p:nvSpPr>
        <p:spPr bwMode="auto">
          <a:xfrm>
            <a:off x="0" y="2135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87" name="Rectangle 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886" name="Object 94"/>
          <p:cNvGraphicFramePr>
            <a:graphicFrameLocks noChangeAspect="1"/>
          </p:cNvGraphicFramePr>
          <p:nvPr/>
        </p:nvGraphicFramePr>
        <p:xfrm>
          <a:off x="785786" y="3643314"/>
          <a:ext cx="4857784" cy="290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9" name="Equation" r:id="rId4" imgW="2755900" imgH="1651000" progId="Equation.DSMT4">
                  <p:embed/>
                </p:oleObj>
              </mc:Choice>
              <mc:Fallback>
                <p:oleObj name="Equation" r:id="rId4" imgW="2755900" imgH="165100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643314"/>
                        <a:ext cx="4857784" cy="29079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TextBox 110"/>
          <p:cNvSpPr txBox="1"/>
          <p:nvPr/>
        </p:nvSpPr>
        <p:spPr>
          <a:xfrm>
            <a:off x="4286248" y="71414"/>
            <a:ext cx="4810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1. Existence of a Generalized Solution</a:t>
            </a:r>
            <a:endParaRPr lang="ru-RU" sz="2000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6215074" y="4429132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(1.1</a:t>
            </a:r>
            <a:r>
              <a:rPr lang="en-US" sz="2000" dirty="0"/>
              <a:t>)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00033" y="1428736"/>
          <a:ext cx="7381563" cy="2571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2" name="Equation" r:id="rId3" imgW="3581400" imgH="1244600" progId="Equation.DSMT4">
                  <p:embed/>
                </p:oleObj>
              </mc:Choice>
              <mc:Fallback>
                <p:oleObj name="Equation" r:id="rId3" imgW="3581400" imgH="1244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1428736"/>
                        <a:ext cx="7381563" cy="25717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86248" y="71414"/>
            <a:ext cx="4810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1. Existence of a Generalized Solution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1473" y="4286256"/>
            <a:ext cx="8286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a-GE" sz="2000" dirty="0" smtClean="0"/>
              <a:t>    </a:t>
            </a:r>
            <a:r>
              <a:rPr lang="en-US" sz="2000" dirty="0" smtClean="0"/>
              <a:t>           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423011"/>
              </p:ext>
            </p:extLst>
          </p:nvPr>
        </p:nvGraphicFramePr>
        <p:xfrm>
          <a:off x="1259632" y="4323676"/>
          <a:ext cx="785818" cy="479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3" name="Equation" r:id="rId5" imgW="393529" imgH="241195" progId="Equation.DSMT4">
                  <p:embed/>
                </p:oleObj>
              </mc:Choice>
              <mc:Fallback>
                <p:oleObj name="Equation" r:id="rId5" imgW="393529" imgH="241195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323676"/>
                        <a:ext cx="785818" cy="4791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500034" y="1571612"/>
          <a:ext cx="7228383" cy="2428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Equation" r:id="rId3" imgW="3543300" imgH="1193800" progId="Equation.DSMT4">
                  <p:embed/>
                </p:oleObj>
              </mc:Choice>
              <mc:Fallback>
                <p:oleObj name="Equation" r:id="rId3" imgW="3543300" imgH="11938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1571612"/>
                        <a:ext cx="7228383" cy="2428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6248" y="71414"/>
            <a:ext cx="4357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2. Linear Problem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00034" y="714356"/>
            <a:ext cx="7929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 </a:t>
            </a:r>
            <a:r>
              <a:rPr lang="ka-GE" sz="2000" dirty="0" smtClean="0"/>
              <a:t>არეზეწრფივ</a:t>
            </a:r>
            <a:r>
              <a:rPr lang="en-US" sz="2000" dirty="0" smtClean="0"/>
              <a:t> m-</a:t>
            </a:r>
            <a:r>
              <a:rPr lang="ka-GE" sz="2000" dirty="0" smtClean="0"/>
              <a:t>წერტილოვა არალოკალურ ამოცანას შემდეგი სახე ექნება:</a:t>
            </a:r>
            <a:endParaRPr lang="ru-RU" sz="2000" dirty="0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2397110" y="4214818"/>
          <a:ext cx="4889534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3" name="Equation" r:id="rId5" imgW="2933700" imgH="254000" progId="Equation.DSMT4">
                  <p:embed/>
                </p:oleObj>
              </mc:Choice>
              <mc:Fallback>
                <p:oleObj name="Equation" r:id="rId5" imgW="2933700" imgH="2540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10" y="4214818"/>
                        <a:ext cx="4889534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714348" y="4857760"/>
            <a:ext cx="8143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/>
              <a:t>Theorem .</a:t>
            </a:r>
            <a:r>
              <a:rPr lang="en-US" sz="2000" i="1" dirty="0"/>
              <a:t> </a:t>
            </a:r>
            <a:r>
              <a:rPr lang="ka-GE" sz="2000" dirty="0" smtClean="0"/>
              <a:t>ვთქვათ</a:t>
            </a:r>
            <a:r>
              <a:rPr lang="en-US" sz="2000" dirty="0" smtClean="0"/>
              <a:t>   </a:t>
            </a:r>
            <a:r>
              <a:rPr lang="en-US" sz="2000" i="1" dirty="0" smtClean="0"/>
              <a:t>                                  </a:t>
            </a:r>
            <a:r>
              <a:rPr lang="en-US" sz="2000" i="1" dirty="0"/>
              <a:t>, </a:t>
            </a:r>
            <a:r>
              <a:rPr lang="ka-GE" sz="2000" dirty="0" smtClean="0"/>
              <a:t>მაშინ </a:t>
            </a:r>
            <a:r>
              <a:rPr lang="ka-GE" sz="2000" i="1" dirty="0" smtClean="0"/>
              <a:t> </a:t>
            </a:r>
            <a:r>
              <a:rPr lang="en-US" sz="2000" dirty="0"/>
              <a:t>(2.1</a:t>
            </a:r>
            <a:r>
              <a:rPr lang="en-US" sz="2000" dirty="0" smtClean="0"/>
              <a:t>)</a:t>
            </a:r>
            <a:r>
              <a:rPr lang="ka-GE" sz="2000" dirty="0" smtClean="0"/>
              <a:t>-ის</a:t>
            </a:r>
            <a:r>
              <a:rPr lang="en-US" sz="2000" i="1" dirty="0" smtClean="0"/>
              <a:t> </a:t>
            </a:r>
            <a:r>
              <a:rPr lang="en-US" sz="2000" i="1" dirty="0"/>
              <a:t>W(z</a:t>
            </a:r>
            <a:r>
              <a:rPr lang="en-US" sz="2000" i="1" dirty="0" smtClean="0"/>
              <a:t>)</a:t>
            </a:r>
            <a:r>
              <a:rPr lang="ka-GE" sz="2000" i="1" dirty="0" smtClean="0"/>
              <a:t> </a:t>
            </a:r>
            <a:r>
              <a:rPr lang="ka-GE" sz="2000" dirty="0" smtClean="0"/>
              <a:t>განზოგადოებული</a:t>
            </a:r>
            <a:r>
              <a:rPr lang="en-US" sz="2000" dirty="0" smtClean="0"/>
              <a:t> </a:t>
            </a:r>
            <a:r>
              <a:rPr lang="ka-GE" sz="2000" dirty="0" smtClean="0"/>
              <a:t>ამონახსნი</a:t>
            </a:r>
            <a:r>
              <a:rPr lang="ka-GE" sz="2000" dirty="0"/>
              <a:t> </a:t>
            </a:r>
            <a:r>
              <a:rPr lang="ka-GE" sz="2000" dirty="0" smtClean="0"/>
              <a:t>არის                  სივრციდან.</a:t>
            </a:r>
            <a:endParaRPr lang="ru-RU" sz="2000" dirty="0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8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317541"/>
              </p:ext>
            </p:extLst>
          </p:nvPr>
        </p:nvGraphicFramePr>
        <p:xfrm>
          <a:off x="3063864" y="4865525"/>
          <a:ext cx="244476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7" imgW="1256755" imgH="253890" progId="Equation.DSMT4">
                  <p:embed/>
                </p:oleObj>
              </mc:Choice>
              <mc:Fallback>
                <p:oleObj name="Equation" r:id="rId7" imgW="1256755" imgH="25389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64" y="4865525"/>
                        <a:ext cx="244476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715272" y="235743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(2.1)</a:t>
            </a:r>
            <a:endParaRPr lang="ru-RU" sz="2000" b="1" dirty="0"/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8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850655"/>
              </p:ext>
            </p:extLst>
          </p:nvPr>
        </p:nvGraphicFramePr>
        <p:xfrm>
          <a:off x="5076056" y="5379437"/>
          <a:ext cx="928694" cy="493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Equation" r:id="rId9" imgW="444307" imgH="241195" progId="Equation.DSMT4">
                  <p:embed/>
                </p:oleObj>
              </mc:Choice>
              <mc:Fallback>
                <p:oleObj name="Equation" r:id="rId9" imgW="444307" imgH="241195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379437"/>
                        <a:ext cx="928694" cy="4939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Заголовок 1"/>
          <p:cNvSpPr>
            <a:spLocks noGrp="1"/>
          </p:cNvSpPr>
          <p:nvPr>
            <p:ph type="title"/>
          </p:nvPr>
        </p:nvSpPr>
        <p:spPr>
          <a:xfrm>
            <a:off x="633413" y="76200"/>
            <a:ext cx="8510587" cy="381000"/>
          </a:xfrm>
        </p:spPr>
        <p:txBody>
          <a:bodyPr/>
          <a:lstStyle/>
          <a:p>
            <a:pPr algn="ctr">
              <a:defRPr/>
            </a:pPr>
            <a:r>
              <a:rPr lang="en-US" sz="2000" b="1" dirty="0">
                <a:solidFill>
                  <a:schemeClr val="accent4"/>
                </a:solidFill>
              </a:rPr>
              <a:t>Algorithm of the solution of </a:t>
            </a:r>
            <a:r>
              <a:rPr lang="en-US" sz="2000" b="1" dirty="0" err="1">
                <a:solidFill>
                  <a:schemeClr val="accent4"/>
                </a:solidFill>
              </a:rPr>
              <a:t>Bitsadze-Samarski</a:t>
            </a:r>
            <a:r>
              <a:rPr lang="en-US" sz="2000" b="1" dirty="0">
                <a:solidFill>
                  <a:schemeClr val="accent4"/>
                </a:solidFill>
              </a:rPr>
              <a:t> problem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111" name="Rectangle 7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2" name="Rectangle 5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3" name="Rectangle 7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4" name="Rectangle 9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5" name="Rectangle 7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6" name="Rectangle 9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7" name="Rectangle 11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8" name="Rectangle 13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9" name="Rectangle 20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20" name="Rectangle 22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21" name="TextBox 35"/>
          <p:cNvSpPr txBox="1">
            <a:spLocks noChangeArrowheads="1"/>
          </p:cNvSpPr>
          <p:nvPr/>
        </p:nvSpPr>
        <p:spPr bwMode="auto">
          <a:xfrm>
            <a:off x="6122988" y="4570413"/>
            <a:ext cx="466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/>
              <a:t>(</a:t>
            </a:r>
            <a:r>
              <a:rPr lang="ka-GE" b="1"/>
              <a:t>6</a:t>
            </a:r>
            <a:r>
              <a:rPr lang="ru-RU" b="1"/>
              <a:t>)</a:t>
            </a:r>
          </a:p>
        </p:txBody>
      </p:sp>
      <p:sp>
        <p:nvSpPr>
          <p:cNvPr id="4122" name="Rectangle 9"/>
          <p:cNvSpPr>
            <a:spLocks noChangeArrowheads="1"/>
          </p:cNvSpPr>
          <p:nvPr/>
        </p:nvSpPr>
        <p:spPr bwMode="auto">
          <a:xfrm>
            <a:off x="0" y="233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8"/>
          <p:cNvGraphicFramePr>
            <a:graphicFrameLocks noChangeAspect="1"/>
          </p:cNvGraphicFramePr>
          <p:nvPr/>
        </p:nvGraphicFramePr>
        <p:xfrm>
          <a:off x="101600" y="3749675"/>
          <a:ext cx="6188075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" name="Equation" r:id="rId3" imgW="3873500" imgH="1193800" progId="Equation.DSMT4">
                  <p:embed/>
                </p:oleObj>
              </mc:Choice>
              <mc:Fallback>
                <p:oleObj name="Equation" r:id="rId3" imgW="3873500" imgH="1193800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" y="3749675"/>
                        <a:ext cx="6188075" cy="191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3" name="Rectangle 9"/>
          <p:cNvSpPr>
            <a:spLocks noChangeArrowheads="1"/>
          </p:cNvSpPr>
          <p:nvPr/>
        </p:nvSpPr>
        <p:spPr bwMode="auto">
          <a:xfrm>
            <a:off x="0" y="307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24" name="Rectangle 11"/>
          <p:cNvSpPr>
            <a:spLocks noChangeArrowheads="1"/>
          </p:cNvSpPr>
          <p:nvPr/>
        </p:nvSpPr>
        <p:spPr bwMode="auto">
          <a:xfrm>
            <a:off x="0" y="307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9" name="Object 18"/>
          <p:cNvGraphicFramePr>
            <a:graphicFrameLocks noChangeAspect="1"/>
          </p:cNvGraphicFramePr>
          <p:nvPr/>
        </p:nvGraphicFramePr>
        <p:xfrm>
          <a:off x="88900" y="787400"/>
          <a:ext cx="5975350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tion" r:id="rId5" imgW="3733800" imgH="1168400" progId="Equation.DSMT4">
                  <p:embed/>
                </p:oleObj>
              </mc:Choice>
              <mc:Fallback>
                <p:oleObj name="Equation" r:id="rId5" imgW="3733800" imgH="116840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" y="787400"/>
                        <a:ext cx="5975350" cy="187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5" name="Прямоугольник 18"/>
          <p:cNvSpPr>
            <a:spLocks noChangeArrowheads="1"/>
          </p:cNvSpPr>
          <p:nvPr/>
        </p:nvSpPr>
        <p:spPr bwMode="auto">
          <a:xfrm>
            <a:off x="5430838" y="1566863"/>
            <a:ext cx="493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(</a:t>
            </a:r>
            <a:r>
              <a:rPr lang="ka-GE" sz="1600" b="1"/>
              <a:t>5</a:t>
            </a:r>
            <a:r>
              <a:rPr lang="en-US" sz="1600" b="1"/>
              <a:t>)</a:t>
            </a:r>
            <a:r>
              <a:rPr lang="ka-GE" sz="1600" b="1"/>
              <a:t> </a:t>
            </a:r>
            <a:endParaRPr lang="ru-RU" sz="1600" b="1"/>
          </a:p>
        </p:txBody>
      </p:sp>
      <p:cxnSp>
        <p:nvCxnSpPr>
          <p:cNvPr id="24" name="Прямая соединительная линия 23"/>
          <p:cNvCxnSpPr/>
          <p:nvPr/>
        </p:nvCxnSpPr>
        <p:spPr bwMode="auto">
          <a:xfrm>
            <a:off x="279400" y="3503613"/>
            <a:ext cx="5435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 bwMode="auto">
          <a:xfrm>
            <a:off x="228600" y="5789613"/>
            <a:ext cx="8686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8" name="Rectangle 39"/>
          <p:cNvSpPr>
            <a:spLocks noChangeArrowheads="1"/>
          </p:cNvSpPr>
          <p:nvPr/>
        </p:nvSpPr>
        <p:spPr bwMode="auto">
          <a:xfrm>
            <a:off x="0" y="307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29" name="Rectangle 37"/>
          <p:cNvSpPr>
            <a:spLocks noChangeArrowheads="1"/>
          </p:cNvSpPr>
          <p:nvPr/>
        </p:nvSpPr>
        <p:spPr bwMode="auto">
          <a:xfrm>
            <a:off x="0" y="307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30" name="Rectangle 39"/>
          <p:cNvSpPr>
            <a:spLocks noChangeArrowheads="1"/>
          </p:cNvSpPr>
          <p:nvPr/>
        </p:nvSpPr>
        <p:spPr bwMode="auto">
          <a:xfrm>
            <a:off x="0" y="307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131" name="Группа 29"/>
          <p:cNvGrpSpPr>
            <a:grpSpLocks/>
          </p:cNvGrpSpPr>
          <p:nvPr/>
        </p:nvGrpSpPr>
        <p:grpSpPr bwMode="auto">
          <a:xfrm>
            <a:off x="6200775" y="460375"/>
            <a:ext cx="2711450" cy="2663825"/>
            <a:chOff x="6200775" y="76200"/>
            <a:chExt cx="2711450" cy="2663825"/>
          </a:xfrm>
        </p:grpSpPr>
        <p:grpSp>
          <p:nvGrpSpPr>
            <p:cNvPr id="4133" name="Группа 110"/>
            <p:cNvGrpSpPr>
              <a:grpSpLocks/>
            </p:cNvGrpSpPr>
            <p:nvPr/>
          </p:nvGrpSpPr>
          <p:grpSpPr bwMode="auto">
            <a:xfrm>
              <a:off x="7304440" y="704850"/>
              <a:ext cx="315331" cy="2035175"/>
              <a:chOff x="2209800" y="2058474"/>
              <a:chExt cx="457200" cy="2950933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 rot="5400000">
                <a:off x="1143540" y="3276137"/>
                <a:ext cx="2437628" cy="2301"/>
              </a:xfrm>
              <a:prstGeom prst="line">
                <a:avLst/>
              </a:prstGeom>
              <a:ln w="28575">
                <a:prstDash val="lgDash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aphicFrame>
            <p:nvGraphicFramePr>
              <p:cNvPr id="4109" name="Object 12"/>
              <p:cNvGraphicFramePr>
                <a:graphicFrameLocks noChangeAspect="1"/>
              </p:cNvGraphicFramePr>
              <p:nvPr/>
            </p:nvGraphicFramePr>
            <p:xfrm>
              <a:off x="2209800" y="4419600"/>
              <a:ext cx="457200" cy="58980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77" name="Equation" r:id="rId7" imgW="177646" imgH="228402" progId="Equation.DSMT4">
                      <p:embed/>
                    </p:oleObj>
                  </mc:Choice>
                  <mc:Fallback>
                    <p:oleObj name="Equation" r:id="rId7" imgW="177646" imgH="228402" progId="Equation.DSMT4">
                      <p:embed/>
                      <p:pic>
                        <p:nvPicPr>
                          <p:cNvPr id="0" name="Picture 5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09800" y="4419600"/>
                            <a:ext cx="457200" cy="58980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32" name="Прямая со стрелкой 31"/>
            <p:cNvCxnSpPr/>
            <p:nvPr/>
          </p:nvCxnSpPr>
          <p:spPr bwMode="auto">
            <a:xfrm>
              <a:off x="6200775" y="2386013"/>
              <a:ext cx="2700338" cy="0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 bwMode="auto">
            <a:xfrm rot="5400000" flipH="1" flipV="1">
              <a:off x="5280819" y="1412082"/>
              <a:ext cx="2574925" cy="1587"/>
            </a:xfrm>
            <a:prstGeom prst="straightConnector1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 bwMode="auto">
            <a:xfrm>
              <a:off x="6569075" y="703263"/>
              <a:ext cx="1681163" cy="1587"/>
            </a:xfrm>
            <a:prstGeom prst="line">
              <a:avLst/>
            </a:prstGeom>
            <a:ln w="28575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 bwMode="auto">
            <a:xfrm rot="5400000">
              <a:off x="7409657" y="1543844"/>
              <a:ext cx="1682750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graphicFrame>
          <p:nvGraphicFramePr>
            <p:cNvPr id="4100" name="Object 77"/>
            <p:cNvGraphicFramePr>
              <a:graphicFrameLocks noChangeAspect="1"/>
            </p:cNvGraphicFramePr>
            <p:nvPr/>
          </p:nvGraphicFramePr>
          <p:xfrm>
            <a:off x="8171553" y="2404029"/>
            <a:ext cx="131385" cy="245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8" name="Equation" r:id="rId9" imgW="88707" imgH="164742" progId="Equation.DSMT4">
                    <p:embed/>
                  </p:oleObj>
                </mc:Choice>
                <mc:Fallback>
                  <p:oleObj name="Equation" r:id="rId9" imgW="88707" imgH="164742" progId="Equation.DSMT4">
                    <p:embed/>
                    <p:pic>
                      <p:nvPicPr>
                        <p:cNvPr id="0" name="Picture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71553" y="2404029"/>
                          <a:ext cx="131385" cy="2454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1" name="Object 78"/>
            <p:cNvGraphicFramePr>
              <a:graphicFrameLocks noChangeAspect="1"/>
            </p:cNvGraphicFramePr>
            <p:nvPr/>
          </p:nvGraphicFramePr>
          <p:xfrm>
            <a:off x="6410991" y="598454"/>
            <a:ext cx="131385" cy="245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9" name="Equation" r:id="rId11" imgW="88707" imgH="164742" progId="Equation.DSMT4">
                    <p:embed/>
                  </p:oleObj>
                </mc:Choice>
                <mc:Fallback>
                  <p:oleObj name="Equation" r:id="rId11" imgW="88707" imgH="164742" progId="Equation.DSMT4">
                    <p:embed/>
                    <p:pic>
                      <p:nvPicPr>
                        <p:cNvPr id="0" name="Picture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10991" y="598454"/>
                          <a:ext cx="131385" cy="2454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2" name="Object 79"/>
            <p:cNvGraphicFramePr>
              <a:graphicFrameLocks noChangeAspect="1"/>
            </p:cNvGraphicFramePr>
            <p:nvPr/>
          </p:nvGraphicFramePr>
          <p:xfrm>
            <a:off x="6245666" y="76200"/>
            <a:ext cx="225544" cy="2945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0" name="Equation" r:id="rId13" imgW="126780" imgH="164814" progId="Equation.DSMT4">
                    <p:embed/>
                  </p:oleObj>
                </mc:Choice>
                <mc:Fallback>
                  <p:oleObj name="Equation" r:id="rId13" imgW="126780" imgH="164814" progId="Equation.DSMT4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5666" y="76200"/>
                          <a:ext cx="225544" cy="2945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3" name="Object 80"/>
            <p:cNvGraphicFramePr>
              <a:graphicFrameLocks noChangeAspect="1"/>
            </p:cNvGraphicFramePr>
            <p:nvPr/>
          </p:nvGraphicFramePr>
          <p:xfrm>
            <a:off x="8686681" y="2419228"/>
            <a:ext cx="225544" cy="226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1" name="Equation" r:id="rId15" imgW="126725" imgH="126725" progId="Equation.DSMT4">
                    <p:embed/>
                  </p:oleObj>
                </mc:Choice>
                <mc:Fallback>
                  <p:oleObj name="Equation" r:id="rId15" imgW="126725" imgH="126725" progId="Equation.DSMT4">
                    <p:embed/>
                    <p:pic>
                      <p:nvPicPr>
                        <p:cNvPr id="0" name="Picture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86681" y="2419228"/>
                          <a:ext cx="225544" cy="2266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4" name="Object 81"/>
            <p:cNvGraphicFramePr>
              <a:graphicFrameLocks noChangeAspect="1"/>
            </p:cNvGraphicFramePr>
            <p:nvPr/>
          </p:nvGraphicFramePr>
          <p:xfrm>
            <a:off x="6383620" y="2376528"/>
            <a:ext cx="187224" cy="2638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2" name="Equation" r:id="rId17" imgW="126725" imgH="177415" progId="Equation.DSMT4">
                    <p:embed/>
                  </p:oleObj>
                </mc:Choice>
                <mc:Fallback>
                  <p:oleObj name="Equation" r:id="rId17" imgW="126725" imgH="177415" progId="Equation.DSMT4">
                    <p:embed/>
                    <p:pic>
                      <p:nvPicPr>
                        <p:cNvPr id="0" name="Picture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83620" y="2376528"/>
                          <a:ext cx="187224" cy="2638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50" name="Object 82"/>
            <p:cNvGraphicFramePr>
              <a:graphicFrameLocks noChangeAspect="1"/>
            </p:cNvGraphicFramePr>
            <p:nvPr/>
          </p:nvGraphicFramePr>
          <p:xfrm>
            <a:off x="7409519" y="1229403"/>
            <a:ext cx="367879" cy="5091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3" name="Equation" r:id="rId19" imgW="165028" imgH="228501" progId="Equation.DSMT4">
                    <p:embed/>
                  </p:oleObj>
                </mc:Choice>
                <mc:Fallback>
                  <p:oleObj name="Equation" r:id="rId19" imgW="165028" imgH="228501" progId="Equation.DSMT4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09519" y="1229403"/>
                          <a:ext cx="367879" cy="5091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4" name="Object 19"/>
            <p:cNvGraphicFramePr>
              <a:graphicFrameLocks noChangeAspect="1"/>
            </p:cNvGraphicFramePr>
            <p:nvPr/>
          </p:nvGraphicFramePr>
          <p:xfrm>
            <a:off x="8250385" y="1332321"/>
            <a:ext cx="274814" cy="397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4" name="Equation" r:id="rId21" imgW="114151" imgH="164885" progId="Equation.DSMT4">
                    <p:embed/>
                  </p:oleObj>
                </mc:Choice>
                <mc:Fallback>
                  <p:oleObj name="Equation" r:id="rId21" imgW="114151" imgH="164885" progId="Equation.DSMT4">
                    <p:embed/>
                    <p:pic>
                      <p:nvPicPr>
                        <p:cNvPr id="0" name="Picture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50385" y="1332321"/>
                          <a:ext cx="274814" cy="397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28"/>
            <p:cNvGraphicFramePr>
              <a:graphicFrameLocks noChangeAspect="1"/>
            </p:cNvGraphicFramePr>
            <p:nvPr/>
          </p:nvGraphicFramePr>
          <p:xfrm>
            <a:off x="6898585" y="395288"/>
            <a:ext cx="264215" cy="290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5" name="Equation" r:id="rId23" imgW="139639" imgH="152334" progId="Equation.DSMT4">
                    <p:embed/>
                  </p:oleObj>
                </mc:Choice>
                <mc:Fallback>
                  <p:oleObj name="Equation" r:id="rId23" imgW="139639" imgH="152334" progId="Equation.DSMT4">
                    <p:embed/>
                    <p:pic>
                      <p:nvPicPr>
                        <p:cNvPr id="0" name="Picture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98585" y="395288"/>
                          <a:ext cx="264215" cy="290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40"/>
            <p:cNvGraphicFramePr>
              <a:graphicFrameLocks noChangeAspect="1"/>
            </p:cNvGraphicFramePr>
            <p:nvPr/>
          </p:nvGraphicFramePr>
          <p:xfrm>
            <a:off x="6781800" y="1347788"/>
            <a:ext cx="312737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6" name="Equation" r:id="rId25" imgW="164814" imgH="177492" progId="Equation.DSMT4">
                    <p:embed/>
                  </p:oleObj>
                </mc:Choice>
                <mc:Fallback>
                  <p:oleObj name="Equation" r:id="rId25" imgW="164814" imgH="177492" progId="Equation.DSMT4">
                    <p:embed/>
                    <p:pic>
                      <p:nvPicPr>
                        <p:cNvPr id="0" name="Picture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1800" y="1347788"/>
                          <a:ext cx="312737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1143000"/>
            <a:ext cx="6172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2057400"/>
            <a:ext cx="4791075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838200"/>
          </a:xfrm>
        </p:spPr>
        <p:txBody>
          <a:bodyPr/>
          <a:lstStyle/>
          <a:p>
            <a:pPr algn="ctr">
              <a:defRPr/>
            </a:pPr>
            <a:r>
              <a:rPr lang="ka-GE" sz="1800" b="1" dirty="0" smtClean="0"/>
              <a:t>პროგრამის ფრაგმენტი </a:t>
            </a:r>
            <a:r>
              <a:rPr lang="en-US" sz="1800" b="1" dirty="0" smtClean="0"/>
              <a:t>Mathcad </a:t>
            </a:r>
            <a:r>
              <a:rPr lang="ka-GE" sz="1800" b="1" dirty="0" smtClean="0"/>
              <a:t>-ში:</a:t>
            </a: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0" name="Группа 13"/>
          <p:cNvGrpSpPr>
            <a:grpSpLocks/>
          </p:cNvGrpSpPr>
          <p:nvPr/>
        </p:nvGrpSpPr>
        <p:grpSpPr bwMode="auto">
          <a:xfrm>
            <a:off x="0" y="3319463"/>
            <a:ext cx="5232400" cy="3538537"/>
            <a:chOff x="787400" y="1219200"/>
            <a:chExt cx="5232400" cy="3538538"/>
          </a:xfrm>
        </p:grpSpPr>
        <p:pic>
          <p:nvPicPr>
            <p:cNvPr id="5154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73" t="19733" r="9064" b="17609"/>
            <a:stretch>
              <a:fillRect/>
            </a:stretch>
          </p:blipFill>
          <p:spPr bwMode="auto">
            <a:xfrm>
              <a:off x="838200" y="1219200"/>
              <a:ext cx="5181600" cy="3276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7" name="Object 54"/>
            <p:cNvGraphicFramePr>
              <a:graphicFrameLocks noChangeAspect="1"/>
            </p:cNvGraphicFramePr>
            <p:nvPr/>
          </p:nvGraphicFramePr>
          <p:xfrm>
            <a:off x="1752600" y="4173538"/>
            <a:ext cx="354013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9" name="Equation" r:id="rId4" imgW="177646" imgH="228402" progId="Equation.DSMT4">
                    <p:embed/>
                  </p:oleObj>
                </mc:Choice>
                <mc:Fallback>
                  <p:oleObj name="Equation" r:id="rId4" imgW="177646" imgH="228402" progId="Equation.DSMT4">
                    <p:embed/>
                    <p:pic>
                      <p:nvPicPr>
                        <p:cNvPr id="0" name="Picture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2600" y="4173538"/>
                          <a:ext cx="354013" cy="457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787400" y="4079875"/>
            <a:ext cx="228600" cy="32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0" name="Equation" r:id="rId6" imgW="126725" imgH="177415" progId="Equation.DSMT4">
                    <p:embed/>
                  </p:oleObj>
                </mc:Choice>
                <mc:Fallback>
                  <p:oleObj name="Equation" r:id="rId6" imgW="126725" imgH="177415" progId="Equation.DSMT4">
                    <p:embed/>
                    <p:pic>
                      <p:nvPicPr>
                        <p:cNvPr id="0" name="Picture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7400" y="4079875"/>
                          <a:ext cx="228600" cy="3222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/>
          </p:nvGraphicFramePr>
          <p:xfrm>
            <a:off x="3159125" y="4464050"/>
            <a:ext cx="155575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1" name="Equation" r:id="rId8" imgW="88707" imgH="164742" progId="Equation.DSMT4">
                    <p:embed/>
                  </p:oleObj>
                </mc:Choice>
                <mc:Fallback>
                  <p:oleObj name="Equation" r:id="rId8" imgW="88707" imgH="164742" progId="Equation.DSMT4">
                    <p:embed/>
                    <p:pic>
                      <p:nvPicPr>
                        <p:cNvPr id="0" name="Picture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9125" y="4464050"/>
                          <a:ext cx="155575" cy="293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41" name="Группа 14"/>
          <p:cNvGrpSpPr>
            <a:grpSpLocks/>
          </p:cNvGrpSpPr>
          <p:nvPr/>
        </p:nvGrpSpPr>
        <p:grpSpPr bwMode="auto">
          <a:xfrm>
            <a:off x="5410200" y="3886200"/>
            <a:ext cx="3506788" cy="2263775"/>
            <a:chOff x="5410200" y="3886200"/>
            <a:chExt cx="3506787" cy="2264138"/>
          </a:xfrm>
        </p:grpSpPr>
        <p:pic>
          <p:nvPicPr>
            <p:cNvPr id="5153" name="Picture 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67" t="4520" r="17868" b="11864"/>
            <a:stretch>
              <a:fillRect/>
            </a:stretch>
          </p:blipFill>
          <p:spPr bwMode="auto">
            <a:xfrm>
              <a:off x="5487987" y="3886200"/>
              <a:ext cx="3429000" cy="1952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12649" name="Object 9"/>
            <p:cNvGraphicFramePr>
              <a:graphicFrameLocks noChangeAspect="1"/>
            </p:cNvGraphicFramePr>
            <p:nvPr/>
          </p:nvGraphicFramePr>
          <p:xfrm>
            <a:off x="7011988" y="5691551"/>
            <a:ext cx="355600" cy="458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2" name="Equation" r:id="rId11" imgW="177646" imgH="228402" progId="Equation.DSMT4">
                    <p:embed/>
                  </p:oleObj>
                </mc:Choice>
                <mc:Fallback>
                  <p:oleObj name="Equation" r:id="rId11" imgW="177646" imgH="228402" progId="Equation.DSMT4">
                    <p:embed/>
                    <p:pic>
                      <p:nvPicPr>
                        <p:cNvPr id="0" name="Picture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1988" y="5691551"/>
                          <a:ext cx="355600" cy="458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50" name="Object 10"/>
            <p:cNvGraphicFramePr>
              <a:graphicFrameLocks noChangeAspect="1"/>
            </p:cNvGraphicFramePr>
            <p:nvPr/>
          </p:nvGraphicFramePr>
          <p:xfrm>
            <a:off x="5410200" y="5791200"/>
            <a:ext cx="228600" cy="322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3" name="Equation" r:id="rId12" imgW="126725" imgH="177415" progId="Equation.DSMT4">
                    <p:embed/>
                  </p:oleObj>
                </mc:Choice>
                <mc:Fallback>
                  <p:oleObj name="Equation" r:id="rId12" imgW="126725" imgH="177415" progId="Equation.DSMT4">
                    <p:embed/>
                    <p:pic>
                      <p:nvPicPr>
                        <p:cNvPr id="0" name="Picture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0200" y="5791200"/>
                          <a:ext cx="228600" cy="3222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651" name="Object 11"/>
            <p:cNvGraphicFramePr>
              <a:graphicFrameLocks noChangeAspect="1"/>
            </p:cNvGraphicFramePr>
            <p:nvPr/>
          </p:nvGraphicFramePr>
          <p:xfrm>
            <a:off x="8764588" y="5791200"/>
            <a:ext cx="147637" cy="277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14" name="Equation" r:id="rId14" imgW="88707" imgH="164742" progId="Equation.DSMT4">
                    <p:embed/>
                  </p:oleObj>
                </mc:Choice>
                <mc:Fallback>
                  <p:oleObj name="Equation" r:id="rId14" imgW="88707" imgH="164742" progId="Equation.DSMT4">
                    <p:embed/>
                    <p:pic>
                      <p:nvPicPr>
                        <p:cNvPr id="0" name="Picture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64588" y="5791200"/>
                          <a:ext cx="147637" cy="277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3675" name="Object 13"/>
          <p:cNvGraphicFramePr>
            <a:graphicFrameLocks noChangeAspect="1"/>
          </p:cNvGraphicFramePr>
          <p:nvPr/>
        </p:nvGraphicFramePr>
        <p:xfrm>
          <a:off x="695325" y="855663"/>
          <a:ext cx="4414838" cy="211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Equation" r:id="rId16" imgW="2438400" imgH="1168400" progId="Equation.DSMT4">
                  <p:embed/>
                </p:oleObj>
              </mc:Choice>
              <mc:Fallback>
                <p:oleObj name="Equation" r:id="rId16" imgW="2438400" imgH="116840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855663"/>
                        <a:ext cx="4414838" cy="211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1676400" y="76200"/>
            <a:ext cx="7467600" cy="381000"/>
          </a:xfrm>
        </p:spPr>
        <p:txBody>
          <a:bodyPr/>
          <a:lstStyle/>
          <a:p>
            <a:pPr>
              <a:defRPr/>
            </a:pPr>
            <a:endParaRPr lang="ru-RU" sz="2000" dirty="0">
              <a:solidFill>
                <a:srgbClr val="FFC000"/>
              </a:solidFill>
            </a:endParaRPr>
          </a:p>
        </p:txBody>
      </p:sp>
      <p:grpSp>
        <p:nvGrpSpPr>
          <p:cNvPr id="5143" name="Группа 18"/>
          <p:cNvGrpSpPr>
            <a:grpSpLocks/>
          </p:cNvGrpSpPr>
          <p:nvPr/>
        </p:nvGrpSpPr>
        <p:grpSpPr bwMode="auto">
          <a:xfrm>
            <a:off x="6096000" y="536575"/>
            <a:ext cx="2751138" cy="2592388"/>
            <a:chOff x="6085469" y="536575"/>
            <a:chExt cx="2826756" cy="2663825"/>
          </a:xfrm>
        </p:grpSpPr>
        <p:grpSp>
          <p:nvGrpSpPr>
            <p:cNvPr id="5145" name="Группа 33"/>
            <p:cNvGrpSpPr>
              <a:grpSpLocks/>
            </p:cNvGrpSpPr>
            <p:nvPr/>
          </p:nvGrpSpPr>
          <p:grpSpPr bwMode="auto">
            <a:xfrm>
              <a:off x="6200775" y="536575"/>
              <a:ext cx="2711450" cy="2663825"/>
              <a:chOff x="6200775" y="536575"/>
              <a:chExt cx="2711450" cy="2663825"/>
            </a:xfrm>
          </p:grpSpPr>
          <p:grpSp>
            <p:nvGrpSpPr>
              <p:cNvPr id="5147" name="Группа 110"/>
              <p:cNvGrpSpPr>
                <a:grpSpLocks/>
              </p:cNvGrpSpPr>
              <p:nvPr/>
            </p:nvGrpSpPr>
            <p:grpSpPr bwMode="auto">
              <a:xfrm>
                <a:off x="7304440" y="1165225"/>
                <a:ext cx="315331" cy="2035175"/>
                <a:chOff x="2209800" y="2058474"/>
                <a:chExt cx="457200" cy="2950933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 rot="5400000">
                  <a:off x="1142313" y="3275678"/>
                  <a:ext cx="2438572" cy="2364"/>
                </a:xfrm>
                <a:prstGeom prst="line">
                  <a:avLst/>
                </a:prstGeom>
                <a:ln w="28575">
                  <a:prstDash val="lgDash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5133" name="Object 12"/>
                <p:cNvGraphicFramePr>
                  <a:graphicFrameLocks noChangeAspect="1"/>
                </p:cNvGraphicFramePr>
                <p:nvPr/>
              </p:nvGraphicFramePr>
              <p:xfrm>
                <a:off x="2209800" y="4419600"/>
                <a:ext cx="457200" cy="5898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16" name="Equation" r:id="rId18" imgW="177646" imgH="228402" progId="Equation.DSMT4">
                        <p:embed/>
                      </p:oleObj>
                    </mc:Choice>
                    <mc:Fallback>
                      <p:oleObj name="Equation" r:id="rId18" imgW="177646" imgH="228402" progId="Equation.DSMT4">
                        <p:embed/>
                        <p:pic>
                          <p:nvPicPr>
                            <p:cNvPr id="0" name="Picture 6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209800" y="4419600"/>
                              <a:ext cx="457200" cy="5898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cxnSp>
            <p:nvCxnSpPr>
              <p:cNvPr id="24" name="Прямая со стрелкой 23"/>
              <p:cNvCxnSpPr/>
              <p:nvPr/>
            </p:nvCxnSpPr>
            <p:spPr bwMode="auto">
              <a:xfrm>
                <a:off x="6201281" y="2846419"/>
                <a:ext cx="2699526" cy="0"/>
              </a:xfrm>
              <a:prstGeom prst="straightConnector1">
                <a:avLst/>
              </a:prstGeom>
              <a:ln w="28575">
                <a:headEnd type="none" w="med" len="med"/>
                <a:tailEnd type="arrow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 bwMode="auto">
              <a:xfrm rot="5400000" flipH="1" flipV="1">
                <a:off x="5281232" y="1872566"/>
                <a:ext cx="2575738" cy="1632"/>
              </a:xfrm>
              <a:prstGeom prst="straightConnector1">
                <a:avLst/>
              </a:prstGeom>
              <a:ln w="28575">
                <a:headEnd type="none" w="med" len="med"/>
                <a:tailEnd type="arrow" w="med" len="med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 bwMode="auto">
              <a:xfrm>
                <a:off x="6569917" y="1162973"/>
                <a:ext cx="1680068" cy="1632"/>
              </a:xfrm>
              <a:prstGeom prst="line">
                <a:avLst/>
              </a:prstGeom>
              <a:ln w="28575"/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 bwMode="auto">
              <a:xfrm rot="5400000">
                <a:off x="7409078" y="2003880"/>
                <a:ext cx="1683446" cy="1631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aphicFrame>
            <p:nvGraphicFramePr>
              <p:cNvPr id="5124" name="Object 77"/>
              <p:cNvGraphicFramePr>
                <a:graphicFrameLocks noChangeAspect="1"/>
              </p:cNvGraphicFramePr>
              <p:nvPr/>
            </p:nvGraphicFramePr>
            <p:xfrm>
              <a:off x="8171553" y="2864404"/>
              <a:ext cx="131385" cy="2454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17" name="Equation" r:id="rId19" imgW="88707" imgH="164742" progId="Equation.DSMT4">
                      <p:embed/>
                    </p:oleObj>
                  </mc:Choice>
                  <mc:Fallback>
                    <p:oleObj name="Equation" r:id="rId19" imgW="88707" imgH="164742" progId="Equation.DSMT4">
                      <p:embed/>
                      <p:pic>
                        <p:nvPicPr>
                          <p:cNvPr id="0" name="Picture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71553" y="2864404"/>
                            <a:ext cx="131385" cy="24543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25" name="Object 78"/>
              <p:cNvGraphicFramePr>
                <a:graphicFrameLocks noChangeAspect="1"/>
              </p:cNvGraphicFramePr>
              <p:nvPr/>
            </p:nvGraphicFramePr>
            <p:xfrm>
              <a:off x="6410991" y="1058829"/>
              <a:ext cx="131385" cy="2454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18" name="Equation" r:id="rId21" imgW="88707" imgH="164742" progId="Equation.DSMT4">
                      <p:embed/>
                    </p:oleObj>
                  </mc:Choice>
                  <mc:Fallback>
                    <p:oleObj name="Equation" r:id="rId21" imgW="88707" imgH="164742" progId="Equation.DSMT4">
                      <p:embed/>
                      <p:pic>
                        <p:nvPicPr>
                          <p:cNvPr id="0" name="Picture 6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10991" y="1058829"/>
                            <a:ext cx="131385" cy="24543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26" name="Object 79"/>
              <p:cNvGraphicFramePr>
                <a:graphicFrameLocks noChangeAspect="1"/>
              </p:cNvGraphicFramePr>
              <p:nvPr/>
            </p:nvGraphicFramePr>
            <p:xfrm>
              <a:off x="6245666" y="536575"/>
              <a:ext cx="225544" cy="2945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19" name="Equation" r:id="rId23" imgW="126780" imgH="164814" progId="Equation.DSMT4">
                      <p:embed/>
                    </p:oleObj>
                  </mc:Choice>
                  <mc:Fallback>
                    <p:oleObj name="Equation" r:id="rId23" imgW="126780" imgH="164814" progId="Equation.DSMT4">
                      <p:embed/>
                      <p:pic>
                        <p:nvPicPr>
                          <p:cNvPr id="0" name="Picture 6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45666" y="536575"/>
                            <a:ext cx="225544" cy="29452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27" name="Object 80"/>
              <p:cNvGraphicFramePr>
                <a:graphicFrameLocks noChangeAspect="1"/>
              </p:cNvGraphicFramePr>
              <p:nvPr/>
            </p:nvGraphicFramePr>
            <p:xfrm>
              <a:off x="8686681" y="2879603"/>
              <a:ext cx="225544" cy="2266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0" name="Equation" r:id="rId25" imgW="126725" imgH="126725" progId="Equation.DSMT4">
                      <p:embed/>
                    </p:oleObj>
                  </mc:Choice>
                  <mc:Fallback>
                    <p:oleObj name="Equation" r:id="rId25" imgW="126725" imgH="126725" progId="Equation.DSMT4">
                      <p:embed/>
                      <p:pic>
                        <p:nvPicPr>
                          <p:cNvPr id="0" name="Picture 6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86681" y="2879603"/>
                            <a:ext cx="225544" cy="2266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28" name="Object 81"/>
              <p:cNvGraphicFramePr>
                <a:graphicFrameLocks noChangeAspect="1"/>
              </p:cNvGraphicFramePr>
              <p:nvPr/>
            </p:nvGraphicFramePr>
            <p:xfrm>
              <a:off x="6383620" y="2836903"/>
              <a:ext cx="187224" cy="26386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1" name="Equation" r:id="rId27" imgW="126725" imgH="177415" progId="Equation.DSMT4">
                      <p:embed/>
                    </p:oleObj>
                  </mc:Choice>
                  <mc:Fallback>
                    <p:oleObj name="Equation" r:id="rId27" imgW="126725" imgH="177415" progId="Equation.DSMT4">
                      <p:embed/>
                      <p:pic>
                        <p:nvPicPr>
                          <p:cNvPr id="0" name="Picture 6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383620" y="2836903"/>
                            <a:ext cx="187224" cy="26386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250" name="Object 82"/>
              <p:cNvGraphicFramePr>
                <a:graphicFrameLocks noChangeAspect="1"/>
              </p:cNvGraphicFramePr>
              <p:nvPr/>
            </p:nvGraphicFramePr>
            <p:xfrm>
              <a:off x="7409519" y="1371600"/>
              <a:ext cx="367879" cy="5091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2" name="Equation" r:id="rId29" imgW="165028" imgH="228501" progId="Equation.DSMT4">
                      <p:embed/>
                    </p:oleObj>
                  </mc:Choice>
                  <mc:Fallback>
                    <p:oleObj name="Equation" r:id="rId29" imgW="165028" imgH="228501" progId="Equation.DSMT4">
                      <p:embed/>
                      <p:pic>
                        <p:nvPicPr>
                          <p:cNvPr id="0" name="Picture 6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409519" y="1371600"/>
                            <a:ext cx="367879" cy="50911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4" name="Object 19"/>
              <p:cNvGraphicFramePr>
                <a:graphicFrameLocks noChangeAspect="1"/>
              </p:cNvGraphicFramePr>
              <p:nvPr/>
            </p:nvGraphicFramePr>
            <p:xfrm>
              <a:off x="8250385" y="1474518"/>
              <a:ext cx="274814" cy="3974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3" name="Equation" r:id="rId31" imgW="114151" imgH="164885" progId="Equation.DSMT4">
                      <p:embed/>
                    </p:oleObj>
                  </mc:Choice>
                  <mc:Fallback>
                    <p:oleObj name="Equation" r:id="rId31" imgW="114151" imgH="164885" progId="Equation.DSMT4">
                      <p:embed/>
                      <p:pic>
                        <p:nvPicPr>
                          <p:cNvPr id="0" name="Picture 6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250385" y="1474518"/>
                            <a:ext cx="274814" cy="3974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" name="Object 22"/>
              <p:cNvGraphicFramePr>
                <a:graphicFrameLocks noChangeAspect="1"/>
              </p:cNvGraphicFramePr>
              <p:nvPr/>
            </p:nvGraphicFramePr>
            <p:xfrm>
              <a:off x="6898585" y="855663"/>
              <a:ext cx="264215" cy="2905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4" name="Equation" r:id="rId33" imgW="139639" imgH="152334" progId="Equation.DSMT4">
                      <p:embed/>
                    </p:oleObj>
                  </mc:Choice>
                  <mc:Fallback>
                    <p:oleObj name="Equation" r:id="rId33" imgW="139639" imgH="152334" progId="Equation.DSMT4">
                      <p:embed/>
                      <p:pic>
                        <p:nvPicPr>
                          <p:cNvPr id="0" name="Picture 6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98585" y="855663"/>
                            <a:ext cx="264215" cy="2905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" name="Object 40"/>
              <p:cNvGraphicFramePr>
                <a:graphicFrameLocks noChangeAspect="1"/>
              </p:cNvGraphicFramePr>
              <p:nvPr/>
            </p:nvGraphicFramePr>
            <p:xfrm>
              <a:off x="6781800" y="1489985"/>
              <a:ext cx="312737" cy="3397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25" name="Equation" r:id="rId35" imgW="164814" imgH="177492" progId="Equation.DSMT4">
                      <p:embed/>
                    </p:oleObj>
                  </mc:Choice>
                  <mc:Fallback>
                    <p:oleObj name="Equation" r:id="rId35" imgW="164814" imgH="177492" progId="Equation.DSMT4">
                      <p:embed/>
                      <p:pic>
                        <p:nvPicPr>
                          <p:cNvPr id="0" name="Picture 6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81800" y="1489985"/>
                            <a:ext cx="312737" cy="3397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6325246" y="2048740"/>
              <a:ext cx="2513577" cy="815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3" name="Object 24"/>
            <p:cNvGraphicFramePr>
              <a:graphicFrameLocks noChangeAspect="1"/>
            </p:cNvGraphicFramePr>
            <p:nvPr/>
          </p:nvGraphicFramePr>
          <p:xfrm>
            <a:off x="6085469" y="1905000"/>
            <a:ext cx="315331" cy="4067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26" name="Equation" r:id="rId37" imgW="177646" imgH="228402" progId="Equation.DSMT4">
                    <p:embed/>
                  </p:oleObj>
                </mc:Choice>
                <mc:Fallback>
                  <p:oleObj name="Equation" r:id="rId37" imgW="177646" imgH="228402" progId="Equation.DSMT4">
                    <p:embed/>
                    <p:pic>
                      <p:nvPicPr>
                        <p:cNvPr id="0" name="Picture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5469" y="1905000"/>
                          <a:ext cx="315331" cy="4067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lax_SOR_Cheb_BS_PDE_k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7924800" cy="681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lax_SOR_Cheb_BS_PDE_k - kveta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938"/>
            <a:ext cx="8488363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3513</TotalTime>
  <Words>117</Words>
  <Application>Microsoft Office PowerPoint</Application>
  <PresentationFormat>On-screen Show (4:3)</PresentationFormat>
  <Paragraphs>26</Paragraphs>
  <Slides>14</Slides>
  <Notes>2</Notes>
  <HiddenSlides>0</HiddenSlides>
  <MMClips>4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Пиксел</vt:lpstr>
      <vt:lpstr>Equation</vt:lpstr>
      <vt:lpstr>„ოპტიმალური მართვის ამოცანები M-წერტილოვანი არალოკალური სასაზღვო ამოცანებისთვის</vt:lpstr>
      <vt:lpstr>PowerPoint Presentation</vt:lpstr>
      <vt:lpstr>PowerPoint Presentation</vt:lpstr>
      <vt:lpstr>PowerPoint Presentation</vt:lpstr>
      <vt:lpstr>Algorithm of the solution of Bitsadze-Samarski problem</vt:lpstr>
      <vt:lpstr>პროგრამის ფრაგმენტი Mathcad -ში:</vt:lpstr>
      <vt:lpstr>PowerPoint Presentation</vt:lpstr>
      <vt:lpstr>PowerPoint Presentation</vt:lpstr>
      <vt:lpstr>PowerPoint Presentation</vt:lpstr>
      <vt:lpstr>An example of the solution the Bitsadze-Samarski problem</vt:lpstr>
      <vt:lpstr>PowerPoint Presentation</vt:lpstr>
      <vt:lpstr>PowerPoint Presentation</vt:lpstr>
      <vt:lpstr>A fragment of the Mathcad solution the adjoint problem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Vaxo</dc:creator>
  <cp:lastModifiedBy>Admin</cp:lastModifiedBy>
  <cp:revision>285</cp:revision>
  <cp:lastPrinted>1601-01-01T00:00:00Z</cp:lastPrinted>
  <dcterms:created xsi:type="dcterms:W3CDTF">1601-01-01T00:00:00Z</dcterms:created>
  <dcterms:modified xsi:type="dcterms:W3CDTF">2018-05-14T08:59:13Z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