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256" r:id="rId2"/>
    <p:sldId id="354" r:id="rId3"/>
    <p:sldId id="344" r:id="rId4"/>
    <p:sldId id="343" r:id="rId5"/>
    <p:sldId id="342" r:id="rId6"/>
    <p:sldId id="345" r:id="rId7"/>
    <p:sldId id="333" r:id="rId8"/>
    <p:sldId id="282" r:id="rId9"/>
    <p:sldId id="280" r:id="rId10"/>
    <p:sldId id="335" r:id="rId11"/>
    <p:sldId id="336" r:id="rId12"/>
    <p:sldId id="341" r:id="rId13"/>
    <p:sldId id="299" r:id="rId14"/>
    <p:sldId id="321" r:id="rId15"/>
    <p:sldId id="314" r:id="rId16"/>
    <p:sldId id="347" r:id="rId17"/>
    <p:sldId id="348" r:id="rId18"/>
    <p:sldId id="322" r:id="rId19"/>
    <p:sldId id="323" r:id="rId20"/>
    <p:sldId id="349" r:id="rId21"/>
    <p:sldId id="350" r:id="rId22"/>
    <p:sldId id="315" r:id="rId23"/>
    <p:sldId id="324" r:id="rId24"/>
    <p:sldId id="325" r:id="rId25"/>
    <p:sldId id="351" r:id="rId26"/>
    <p:sldId id="313" r:id="rId27"/>
    <p:sldId id="312" r:id="rId28"/>
    <p:sldId id="346" r:id="rId29"/>
    <p:sldId id="327" r:id="rId30"/>
    <p:sldId id="329" r:id="rId31"/>
    <p:sldId id="352" r:id="rId32"/>
    <p:sldId id="340" r:id="rId33"/>
    <p:sldId id="316" r:id="rId34"/>
    <p:sldId id="317" r:id="rId35"/>
    <p:sldId id="318" r:id="rId36"/>
    <p:sldId id="306" r:id="rId37"/>
    <p:sldId id="328" r:id="rId38"/>
    <p:sldId id="353" r:id="rId39"/>
    <p:sldId id="320" r:id="rId40"/>
    <p:sldId id="257" r:id="rId41"/>
    <p:sldId id="356" r:id="rId42"/>
    <p:sldId id="308" r:id="rId43"/>
    <p:sldId id="355" r:id="rId44"/>
    <p:sldId id="319" r:id="rId45"/>
    <p:sldId id="337" r:id="rId46"/>
    <p:sldId id="339" r:id="rId47"/>
    <p:sldId id="31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0066"/>
    <a:srgbClr val="800080"/>
    <a:srgbClr val="0000CC"/>
    <a:srgbClr val="00FF00"/>
    <a:srgbClr val="FF0066"/>
    <a:srgbClr val="00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60" d="100"/>
          <a:sy n="6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0D146-2E23-4E76-BF07-6A939FE3FC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576F7-BE95-4565-8C62-1A57A218BD4C}">
      <dgm:prSet phldrT="[Текст]"/>
      <dgm:spPr/>
      <dgm:t>
        <a:bodyPr/>
        <a:lstStyle/>
        <a:p>
          <a:r>
            <a:rPr lang="ka-GE" b="1" i="1" dirty="0" smtClean="0"/>
            <a:t>ქიმიური </a:t>
          </a:r>
          <a:r>
            <a:rPr lang="en-US" b="1" i="1" dirty="0" smtClean="0"/>
            <a:t> </a:t>
          </a:r>
          <a:r>
            <a:rPr lang="ka-GE" b="1" i="1" dirty="0" smtClean="0"/>
            <a:t>ანალიზი;</a:t>
          </a:r>
          <a:endParaRPr lang="ru-RU" dirty="0"/>
        </a:p>
      </dgm:t>
    </dgm:pt>
    <dgm:pt modelId="{EE241236-6802-45BA-B65B-25C3C5F261C1}" type="parTrans" cxnId="{4E587364-4D31-46B4-8088-239710CB0325}">
      <dgm:prSet/>
      <dgm:spPr/>
      <dgm:t>
        <a:bodyPr/>
        <a:lstStyle/>
        <a:p>
          <a:endParaRPr lang="ru-RU"/>
        </a:p>
      </dgm:t>
    </dgm:pt>
    <dgm:pt modelId="{3103E929-4053-4C34-911E-BDCDBC69798C}" type="sibTrans" cxnId="{4E587364-4D31-46B4-8088-239710CB0325}">
      <dgm:prSet/>
      <dgm:spPr/>
      <dgm:t>
        <a:bodyPr/>
        <a:lstStyle/>
        <a:p>
          <a:endParaRPr lang="ru-RU"/>
        </a:p>
      </dgm:t>
    </dgm:pt>
    <dgm:pt modelId="{B69018A4-6E1B-4673-913A-08277C786636}">
      <dgm:prSet phldrT="[Текст]"/>
      <dgm:spPr/>
      <dgm:t>
        <a:bodyPr/>
        <a:lstStyle/>
        <a:p>
          <a:r>
            <a:rPr lang="ru-RU" dirty="0" smtClean="0">
              <a:sym typeface="Wingdings"/>
            </a:rPr>
            <a:t></a:t>
          </a:r>
          <a:endParaRPr lang="ru-RU" dirty="0"/>
        </a:p>
      </dgm:t>
    </dgm:pt>
    <dgm:pt modelId="{EA4CD300-ED00-47B1-ACDE-335431DA2FF1}" type="parTrans" cxnId="{8CE213D8-D40C-4159-B82F-CDD4DCA7BF1B}">
      <dgm:prSet/>
      <dgm:spPr/>
      <dgm:t>
        <a:bodyPr/>
        <a:lstStyle/>
        <a:p>
          <a:endParaRPr lang="ru-RU"/>
        </a:p>
      </dgm:t>
    </dgm:pt>
    <dgm:pt modelId="{B1165FC7-3DBC-4906-A0AF-2131B18C8156}" type="sibTrans" cxnId="{8CE213D8-D40C-4159-B82F-CDD4DCA7BF1B}">
      <dgm:prSet/>
      <dgm:spPr/>
      <dgm:t>
        <a:bodyPr/>
        <a:lstStyle/>
        <a:p>
          <a:endParaRPr lang="ru-RU"/>
        </a:p>
      </dgm:t>
    </dgm:pt>
    <dgm:pt modelId="{3F0C2162-D2DB-4494-9BC6-2B0BF207D594}">
      <dgm:prSet phldrT="[Текст]"/>
      <dgm:spPr/>
      <dgm:t>
        <a:bodyPr/>
        <a:lstStyle/>
        <a:p>
          <a:r>
            <a:rPr lang="ka-GE" b="1" i="1" dirty="0" smtClean="0"/>
            <a:t>სპექტროსკოპული </a:t>
          </a:r>
          <a:r>
            <a:rPr lang="en-US" b="1" i="1" dirty="0" smtClean="0"/>
            <a:t> </a:t>
          </a:r>
          <a:r>
            <a:rPr lang="ka-GE" b="1" i="1" dirty="0" smtClean="0"/>
            <a:t>ანალიზი;</a:t>
          </a:r>
          <a:endParaRPr lang="ru-RU" dirty="0"/>
        </a:p>
      </dgm:t>
    </dgm:pt>
    <dgm:pt modelId="{B98C3186-C32C-4D90-A234-DDFD902995EB}" type="parTrans" cxnId="{610B352A-7E36-4E72-A722-2085AF1273A9}">
      <dgm:prSet/>
      <dgm:spPr/>
      <dgm:t>
        <a:bodyPr/>
        <a:lstStyle/>
        <a:p>
          <a:endParaRPr lang="ru-RU"/>
        </a:p>
      </dgm:t>
    </dgm:pt>
    <dgm:pt modelId="{C5B57E3C-A954-4A00-8F6D-3C99C79F8B6D}" type="sibTrans" cxnId="{610B352A-7E36-4E72-A722-2085AF1273A9}">
      <dgm:prSet/>
      <dgm:spPr/>
      <dgm:t>
        <a:bodyPr/>
        <a:lstStyle/>
        <a:p>
          <a:endParaRPr lang="ru-RU"/>
        </a:p>
      </dgm:t>
    </dgm:pt>
    <dgm:pt modelId="{E45505D9-D1B4-4340-8329-E27F05087551}">
      <dgm:prSet phldrT="[Текст]"/>
      <dgm:spPr/>
      <dgm:t>
        <a:bodyPr/>
        <a:lstStyle/>
        <a:p>
          <a:r>
            <a:rPr lang="ru-RU" dirty="0" smtClean="0">
              <a:sym typeface="Wingdings"/>
            </a:rPr>
            <a:t></a:t>
          </a:r>
          <a:endParaRPr lang="ru-RU" dirty="0"/>
        </a:p>
      </dgm:t>
    </dgm:pt>
    <dgm:pt modelId="{345A5FC1-717B-49CD-8F82-336786E2ACB9}" type="parTrans" cxnId="{A315A0E7-2B42-4FBB-9C65-F5D3094AF4F8}">
      <dgm:prSet/>
      <dgm:spPr/>
      <dgm:t>
        <a:bodyPr/>
        <a:lstStyle/>
        <a:p>
          <a:endParaRPr lang="ru-RU"/>
        </a:p>
      </dgm:t>
    </dgm:pt>
    <dgm:pt modelId="{557FEE61-331B-4F9C-A397-DA324319BD4B}" type="sibTrans" cxnId="{A315A0E7-2B42-4FBB-9C65-F5D3094AF4F8}">
      <dgm:prSet/>
      <dgm:spPr/>
      <dgm:t>
        <a:bodyPr/>
        <a:lstStyle/>
        <a:p>
          <a:endParaRPr lang="ru-RU"/>
        </a:p>
      </dgm:t>
    </dgm:pt>
    <dgm:pt modelId="{5707A810-7C70-4EBA-99CD-970BB45FAD88}">
      <dgm:prSet phldrT="[Текст]"/>
      <dgm:spPr/>
      <dgm:t>
        <a:bodyPr/>
        <a:lstStyle/>
        <a:p>
          <a:r>
            <a:rPr lang="ka-GE" b="1" i="1" dirty="0" smtClean="0"/>
            <a:t>თერმოგრავიმეტრული  ანალიზი;</a:t>
          </a:r>
          <a:endParaRPr lang="ru-RU" dirty="0"/>
        </a:p>
      </dgm:t>
    </dgm:pt>
    <dgm:pt modelId="{3CA5D64A-9DF4-4695-BD33-EE9C7EAD8444}" type="parTrans" cxnId="{78A91258-A792-4415-AFCD-94885A1477E6}">
      <dgm:prSet/>
      <dgm:spPr/>
      <dgm:t>
        <a:bodyPr/>
        <a:lstStyle/>
        <a:p>
          <a:endParaRPr lang="ru-RU"/>
        </a:p>
      </dgm:t>
    </dgm:pt>
    <dgm:pt modelId="{9CDC7A99-CF1E-4689-9C72-96349BA2C305}" type="sibTrans" cxnId="{78A91258-A792-4415-AFCD-94885A1477E6}">
      <dgm:prSet/>
      <dgm:spPr/>
      <dgm:t>
        <a:bodyPr/>
        <a:lstStyle/>
        <a:p>
          <a:endParaRPr lang="ru-RU"/>
        </a:p>
      </dgm:t>
    </dgm:pt>
    <dgm:pt modelId="{B035897B-ECCD-4A81-A3A4-985DA903760F}">
      <dgm:prSet phldrT="[Текст]"/>
      <dgm:spPr/>
      <dgm:t>
        <a:bodyPr/>
        <a:lstStyle/>
        <a:p>
          <a:r>
            <a:rPr lang="ru-RU" dirty="0" smtClean="0">
              <a:sym typeface="Wingdings"/>
            </a:rPr>
            <a:t></a:t>
          </a:r>
          <a:endParaRPr lang="ru-RU" dirty="0"/>
        </a:p>
      </dgm:t>
    </dgm:pt>
    <dgm:pt modelId="{1EF530BC-16D2-4E6A-A55C-6E56E5F131E9}" type="sibTrans" cxnId="{28478BB7-499D-4FEB-8E69-06C3891C488F}">
      <dgm:prSet/>
      <dgm:spPr/>
      <dgm:t>
        <a:bodyPr/>
        <a:lstStyle/>
        <a:p>
          <a:endParaRPr lang="ru-RU"/>
        </a:p>
      </dgm:t>
    </dgm:pt>
    <dgm:pt modelId="{FDAFABA2-4205-4514-9E55-F0BC9B3D77A0}" type="parTrans" cxnId="{28478BB7-499D-4FEB-8E69-06C3891C488F}">
      <dgm:prSet/>
      <dgm:spPr/>
      <dgm:t>
        <a:bodyPr/>
        <a:lstStyle/>
        <a:p>
          <a:endParaRPr lang="ru-RU"/>
        </a:p>
      </dgm:t>
    </dgm:pt>
    <dgm:pt modelId="{06B4EF57-45D2-444E-BD42-6128E52B8D6A}" type="pres">
      <dgm:prSet presAssocID="{3700D146-2E23-4E76-BF07-6A939FE3FC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B97F-8820-4CBA-A0DF-FA2C6B06C417}" type="pres">
      <dgm:prSet presAssocID="{B035897B-ECCD-4A81-A3A4-985DA903760F}" presName="composite" presStyleCnt="0"/>
      <dgm:spPr/>
    </dgm:pt>
    <dgm:pt modelId="{7F97C106-60AB-4441-93A1-CEBA72905C25}" type="pres">
      <dgm:prSet presAssocID="{B035897B-ECCD-4A81-A3A4-985DA90376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759FB-B18D-4238-9F70-F24CC1F7D997}" type="pres">
      <dgm:prSet presAssocID="{B035897B-ECCD-4A81-A3A4-985DA90376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3E150-F0C1-482B-82A4-6082B8751C8A}" type="pres">
      <dgm:prSet presAssocID="{1EF530BC-16D2-4E6A-A55C-6E56E5F131E9}" presName="sp" presStyleCnt="0"/>
      <dgm:spPr/>
    </dgm:pt>
    <dgm:pt modelId="{21D5F0D5-BE96-4A7C-89C7-5AE6AD870274}" type="pres">
      <dgm:prSet presAssocID="{B69018A4-6E1B-4673-913A-08277C786636}" presName="composite" presStyleCnt="0"/>
      <dgm:spPr/>
    </dgm:pt>
    <dgm:pt modelId="{F4444664-E6FB-4AC5-A3F5-9858DD3BB40C}" type="pres">
      <dgm:prSet presAssocID="{B69018A4-6E1B-4673-913A-08277C7866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B1C43-3A01-48D0-B5D2-4AB66E6A139E}" type="pres">
      <dgm:prSet presAssocID="{B69018A4-6E1B-4673-913A-08277C7866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5203-2041-44CA-9712-2401361C1A0C}" type="pres">
      <dgm:prSet presAssocID="{B1165FC7-3DBC-4906-A0AF-2131B18C8156}" presName="sp" presStyleCnt="0"/>
      <dgm:spPr/>
    </dgm:pt>
    <dgm:pt modelId="{B682EE58-25DC-47B8-8418-0CAE52FEC342}" type="pres">
      <dgm:prSet presAssocID="{E45505D9-D1B4-4340-8329-E27F05087551}" presName="composite" presStyleCnt="0"/>
      <dgm:spPr/>
    </dgm:pt>
    <dgm:pt modelId="{09E8F20E-A514-4D32-B5B2-E84237DC5A19}" type="pres">
      <dgm:prSet presAssocID="{E45505D9-D1B4-4340-8329-E27F050875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BD935-5F97-4033-A63F-5D626AEDBDA6}" type="pres">
      <dgm:prSet presAssocID="{E45505D9-D1B4-4340-8329-E27F050875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3B97D-0B36-4033-BB04-A5D27FD284F0}" type="presOf" srcId="{B035897B-ECCD-4A81-A3A4-985DA903760F}" destId="{7F97C106-60AB-4441-93A1-CEBA72905C25}" srcOrd="0" destOrd="0" presId="urn:microsoft.com/office/officeart/2005/8/layout/chevron2"/>
    <dgm:cxn modelId="{93D913D3-F90C-4BF0-BA2D-9BF04D256094}" type="presOf" srcId="{FF2576F7-BE95-4565-8C62-1A57A218BD4C}" destId="{C69759FB-B18D-4238-9F70-F24CC1F7D997}" srcOrd="0" destOrd="0" presId="urn:microsoft.com/office/officeart/2005/8/layout/chevron2"/>
    <dgm:cxn modelId="{78A91258-A792-4415-AFCD-94885A1477E6}" srcId="{E45505D9-D1B4-4340-8329-E27F05087551}" destId="{5707A810-7C70-4EBA-99CD-970BB45FAD88}" srcOrd="0" destOrd="0" parTransId="{3CA5D64A-9DF4-4695-BD33-EE9C7EAD8444}" sibTransId="{9CDC7A99-CF1E-4689-9C72-96349BA2C305}"/>
    <dgm:cxn modelId="{50B0429D-AD1D-4A95-879F-61F5321D5284}" type="presOf" srcId="{3700D146-2E23-4E76-BF07-6A939FE3FCBB}" destId="{06B4EF57-45D2-444E-BD42-6128E52B8D6A}" srcOrd="0" destOrd="0" presId="urn:microsoft.com/office/officeart/2005/8/layout/chevron2"/>
    <dgm:cxn modelId="{43CE770A-E201-4915-BDDF-6F77FD499077}" type="presOf" srcId="{5707A810-7C70-4EBA-99CD-970BB45FAD88}" destId="{8D8BD935-5F97-4033-A63F-5D626AEDBDA6}" srcOrd="0" destOrd="0" presId="urn:microsoft.com/office/officeart/2005/8/layout/chevron2"/>
    <dgm:cxn modelId="{E4EA3338-B402-475D-BCDC-70283C11BBA7}" type="presOf" srcId="{E45505D9-D1B4-4340-8329-E27F05087551}" destId="{09E8F20E-A514-4D32-B5B2-E84237DC5A19}" srcOrd="0" destOrd="0" presId="urn:microsoft.com/office/officeart/2005/8/layout/chevron2"/>
    <dgm:cxn modelId="{4E587364-4D31-46B4-8088-239710CB0325}" srcId="{B035897B-ECCD-4A81-A3A4-985DA903760F}" destId="{FF2576F7-BE95-4565-8C62-1A57A218BD4C}" srcOrd="0" destOrd="0" parTransId="{EE241236-6802-45BA-B65B-25C3C5F261C1}" sibTransId="{3103E929-4053-4C34-911E-BDCDBC69798C}"/>
    <dgm:cxn modelId="{B66D0143-0E26-4AAA-A19A-CEB33257DEB1}" type="presOf" srcId="{3F0C2162-D2DB-4494-9BC6-2B0BF207D594}" destId="{DE2B1C43-3A01-48D0-B5D2-4AB66E6A139E}" srcOrd="0" destOrd="0" presId="urn:microsoft.com/office/officeart/2005/8/layout/chevron2"/>
    <dgm:cxn modelId="{A315A0E7-2B42-4FBB-9C65-F5D3094AF4F8}" srcId="{3700D146-2E23-4E76-BF07-6A939FE3FCBB}" destId="{E45505D9-D1B4-4340-8329-E27F05087551}" srcOrd="2" destOrd="0" parTransId="{345A5FC1-717B-49CD-8F82-336786E2ACB9}" sibTransId="{557FEE61-331B-4F9C-A397-DA324319BD4B}"/>
    <dgm:cxn modelId="{8CE213D8-D40C-4159-B82F-CDD4DCA7BF1B}" srcId="{3700D146-2E23-4E76-BF07-6A939FE3FCBB}" destId="{B69018A4-6E1B-4673-913A-08277C786636}" srcOrd="1" destOrd="0" parTransId="{EA4CD300-ED00-47B1-ACDE-335431DA2FF1}" sibTransId="{B1165FC7-3DBC-4906-A0AF-2131B18C8156}"/>
    <dgm:cxn modelId="{171E119A-BB80-4671-A26F-832E4337221B}" type="presOf" srcId="{B69018A4-6E1B-4673-913A-08277C786636}" destId="{F4444664-E6FB-4AC5-A3F5-9858DD3BB40C}" srcOrd="0" destOrd="0" presId="urn:microsoft.com/office/officeart/2005/8/layout/chevron2"/>
    <dgm:cxn modelId="{28478BB7-499D-4FEB-8E69-06C3891C488F}" srcId="{3700D146-2E23-4E76-BF07-6A939FE3FCBB}" destId="{B035897B-ECCD-4A81-A3A4-985DA903760F}" srcOrd="0" destOrd="0" parTransId="{FDAFABA2-4205-4514-9E55-F0BC9B3D77A0}" sibTransId="{1EF530BC-16D2-4E6A-A55C-6E56E5F131E9}"/>
    <dgm:cxn modelId="{610B352A-7E36-4E72-A722-2085AF1273A9}" srcId="{B69018A4-6E1B-4673-913A-08277C786636}" destId="{3F0C2162-D2DB-4494-9BC6-2B0BF207D594}" srcOrd="0" destOrd="0" parTransId="{B98C3186-C32C-4D90-A234-DDFD902995EB}" sibTransId="{C5B57E3C-A954-4A00-8F6D-3C99C79F8B6D}"/>
    <dgm:cxn modelId="{30CFC5CE-BEF5-403A-B122-F4E62319CECE}" type="presParOf" srcId="{06B4EF57-45D2-444E-BD42-6128E52B8D6A}" destId="{5526B97F-8820-4CBA-A0DF-FA2C6B06C417}" srcOrd="0" destOrd="0" presId="urn:microsoft.com/office/officeart/2005/8/layout/chevron2"/>
    <dgm:cxn modelId="{B9CB51B7-BD7E-4F8D-BB2E-1B558731E071}" type="presParOf" srcId="{5526B97F-8820-4CBA-A0DF-FA2C6B06C417}" destId="{7F97C106-60AB-4441-93A1-CEBA72905C25}" srcOrd="0" destOrd="0" presId="urn:microsoft.com/office/officeart/2005/8/layout/chevron2"/>
    <dgm:cxn modelId="{673CC233-DAD2-4643-9C07-36EE8D4E04F6}" type="presParOf" srcId="{5526B97F-8820-4CBA-A0DF-FA2C6B06C417}" destId="{C69759FB-B18D-4238-9F70-F24CC1F7D997}" srcOrd="1" destOrd="0" presId="urn:microsoft.com/office/officeart/2005/8/layout/chevron2"/>
    <dgm:cxn modelId="{9D2F644A-4AAF-4AD1-8E24-9AD24F9BDAE0}" type="presParOf" srcId="{06B4EF57-45D2-444E-BD42-6128E52B8D6A}" destId="{C893E150-F0C1-482B-82A4-6082B8751C8A}" srcOrd="1" destOrd="0" presId="urn:microsoft.com/office/officeart/2005/8/layout/chevron2"/>
    <dgm:cxn modelId="{0471DA90-51CA-49CF-AE43-B144CD6048DC}" type="presParOf" srcId="{06B4EF57-45D2-444E-BD42-6128E52B8D6A}" destId="{21D5F0D5-BE96-4A7C-89C7-5AE6AD870274}" srcOrd="2" destOrd="0" presId="urn:microsoft.com/office/officeart/2005/8/layout/chevron2"/>
    <dgm:cxn modelId="{F4BCF7E6-A7A2-4ECA-A383-004B3FF76307}" type="presParOf" srcId="{21D5F0D5-BE96-4A7C-89C7-5AE6AD870274}" destId="{F4444664-E6FB-4AC5-A3F5-9858DD3BB40C}" srcOrd="0" destOrd="0" presId="urn:microsoft.com/office/officeart/2005/8/layout/chevron2"/>
    <dgm:cxn modelId="{6207968E-D014-4FEC-8D20-3A07AFE0C720}" type="presParOf" srcId="{21D5F0D5-BE96-4A7C-89C7-5AE6AD870274}" destId="{DE2B1C43-3A01-48D0-B5D2-4AB66E6A139E}" srcOrd="1" destOrd="0" presId="urn:microsoft.com/office/officeart/2005/8/layout/chevron2"/>
    <dgm:cxn modelId="{FF462DF5-F81E-41D5-8D72-848BDD598828}" type="presParOf" srcId="{06B4EF57-45D2-444E-BD42-6128E52B8D6A}" destId="{E5CA5203-2041-44CA-9712-2401361C1A0C}" srcOrd="3" destOrd="0" presId="urn:microsoft.com/office/officeart/2005/8/layout/chevron2"/>
    <dgm:cxn modelId="{E13838DD-9602-47BE-9ED8-83D6E5A9BD7B}" type="presParOf" srcId="{06B4EF57-45D2-444E-BD42-6128E52B8D6A}" destId="{B682EE58-25DC-47B8-8418-0CAE52FEC342}" srcOrd="4" destOrd="0" presId="urn:microsoft.com/office/officeart/2005/8/layout/chevron2"/>
    <dgm:cxn modelId="{01FB54CB-621A-4B1E-ACA6-DBA06E01D11D}" type="presParOf" srcId="{B682EE58-25DC-47B8-8418-0CAE52FEC342}" destId="{09E8F20E-A514-4D32-B5B2-E84237DC5A19}" srcOrd="0" destOrd="0" presId="urn:microsoft.com/office/officeart/2005/8/layout/chevron2"/>
    <dgm:cxn modelId="{714E2078-599A-4C09-94FE-5768660B7CBC}" type="presParOf" srcId="{B682EE58-25DC-47B8-8418-0CAE52FEC342}" destId="{8D8BD935-5F97-4033-A63F-5D626AEDBD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8D401-B0F4-434D-9CD5-E2537122B091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94D1C-B9CC-48B1-A465-FE6D224A61E2}">
      <dgm:prSet phldrT="[Text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ka-GE" sz="2200" b="1" i="1" dirty="0" smtClean="0">
              <a:solidFill>
                <a:schemeClr val="tx1"/>
              </a:solidFill>
            </a:rPr>
            <a:t> მეტალები</a:t>
          </a:r>
          <a:endParaRPr lang="en-US" sz="2200" b="1" i="1" dirty="0">
            <a:solidFill>
              <a:schemeClr val="tx1"/>
            </a:solidFill>
          </a:endParaRPr>
        </a:p>
      </dgm:t>
    </dgm:pt>
    <dgm:pt modelId="{2B9D4036-8AE3-4F98-9C87-BCA8AA29DF6A}" type="parTrans" cxnId="{A636A1C3-4319-47E9-A5AD-8B32670DC601}">
      <dgm:prSet/>
      <dgm:spPr/>
      <dgm:t>
        <a:bodyPr/>
        <a:lstStyle/>
        <a:p>
          <a:endParaRPr lang="en-US"/>
        </a:p>
      </dgm:t>
    </dgm:pt>
    <dgm:pt modelId="{667B8E27-16B8-43C1-A2B3-C16A6250FF43}" type="sibTrans" cxnId="{A636A1C3-4319-47E9-A5AD-8B32670DC601}">
      <dgm:prSet/>
      <dgm:spPr/>
      <dgm:t>
        <a:bodyPr/>
        <a:lstStyle/>
        <a:p>
          <a:endParaRPr lang="en-US"/>
        </a:p>
      </dgm:t>
    </dgm:pt>
    <dgm:pt modelId="{6E1DEA66-D4DB-4DB0-A17C-EEB1D54BC32C}">
      <dgm:prSet phldrT="[Text]" custT="1"/>
      <dgm:spPr/>
      <dgm:t>
        <a:bodyPr/>
        <a:lstStyle/>
        <a:p>
          <a:r>
            <a:rPr lang="en-US" sz="3600" b="1" dirty="0" smtClean="0">
              <a:latin typeface="Sylfaen" pitchFamily="18" charset="0"/>
            </a:rPr>
            <a:t>Zn</a:t>
          </a:r>
          <a:endParaRPr lang="en-US" sz="3600" b="1" dirty="0">
            <a:latin typeface="Sylfaen" pitchFamily="18" charset="0"/>
          </a:endParaRPr>
        </a:p>
      </dgm:t>
    </dgm:pt>
    <dgm:pt modelId="{90DF0EC6-9854-4948-B296-2FCDEE7EEBAF}" type="parTrans" cxnId="{3C58D90D-1E9D-462E-A5A1-BE6286E7BDF9}">
      <dgm:prSet/>
      <dgm:spPr/>
      <dgm:t>
        <a:bodyPr/>
        <a:lstStyle/>
        <a:p>
          <a:endParaRPr lang="en-US"/>
        </a:p>
      </dgm:t>
    </dgm:pt>
    <dgm:pt modelId="{5AB140A5-086E-47A2-ACF7-365ED3C66DD5}" type="sibTrans" cxnId="{3C58D90D-1E9D-462E-A5A1-BE6286E7BDF9}">
      <dgm:prSet/>
      <dgm:spPr/>
      <dgm:t>
        <a:bodyPr/>
        <a:lstStyle/>
        <a:p>
          <a:endParaRPr lang="en-US"/>
        </a:p>
      </dgm:t>
    </dgm:pt>
    <dgm:pt modelId="{DD300699-5447-40BA-A2F9-6D667FEB070F}">
      <dgm:prSet phldrT="[Text]"/>
      <dgm:spPr/>
      <dgm:t>
        <a:bodyPr/>
        <a:lstStyle/>
        <a:p>
          <a:r>
            <a:rPr lang="en-US" b="1" dirty="0" smtClean="0"/>
            <a:t>Co(II)</a:t>
          </a:r>
          <a:endParaRPr lang="en-US" dirty="0"/>
        </a:p>
      </dgm:t>
    </dgm:pt>
    <dgm:pt modelId="{2AECADAB-28F3-40BF-AC79-704D65FA2CCB}" type="parTrans" cxnId="{6FC8FF6F-7E20-44FE-BF08-3623A65A2EF5}">
      <dgm:prSet/>
      <dgm:spPr/>
      <dgm:t>
        <a:bodyPr/>
        <a:lstStyle/>
        <a:p>
          <a:endParaRPr lang="en-US"/>
        </a:p>
      </dgm:t>
    </dgm:pt>
    <dgm:pt modelId="{0786FE89-1C8B-4596-8CBC-32A086841EBB}" type="sibTrans" cxnId="{6FC8FF6F-7E20-44FE-BF08-3623A65A2EF5}">
      <dgm:prSet/>
      <dgm:spPr/>
      <dgm:t>
        <a:bodyPr/>
        <a:lstStyle/>
        <a:p>
          <a:endParaRPr lang="en-US"/>
        </a:p>
      </dgm:t>
    </dgm:pt>
    <dgm:pt modelId="{0E48AA1A-2D7C-4462-A302-9D49D3804D0E}">
      <dgm:prSet phldrT="[Text]"/>
      <dgm:spPr/>
      <dgm:t>
        <a:bodyPr/>
        <a:lstStyle/>
        <a:p>
          <a:r>
            <a:rPr lang="en-US" b="1" dirty="0" smtClean="0"/>
            <a:t>Ni(II)</a:t>
          </a:r>
          <a:endParaRPr lang="en-US" dirty="0"/>
        </a:p>
      </dgm:t>
    </dgm:pt>
    <dgm:pt modelId="{C8497526-14EC-4EF0-BF54-6505138CF1F1}" type="parTrans" cxnId="{FABB085D-E649-4F43-AA75-9FFC9494AF1D}">
      <dgm:prSet/>
      <dgm:spPr/>
      <dgm:t>
        <a:bodyPr/>
        <a:lstStyle/>
        <a:p>
          <a:endParaRPr lang="en-US"/>
        </a:p>
      </dgm:t>
    </dgm:pt>
    <dgm:pt modelId="{D92418F6-BC34-45C4-BB3C-12E0ED811DD0}" type="sibTrans" cxnId="{FABB085D-E649-4F43-AA75-9FFC9494AF1D}">
      <dgm:prSet/>
      <dgm:spPr/>
      <dgm:t>
        <a:bodyPr/>
        <a:lstStyle/>
        <a:p>
          <a:endParaRPr lang="en-US"/>
        </a:p>
      </dgm:t>
    </dgm:pt>
    <dgm:pt modelId="{DA86DE2C-E7F7-4DF8-A936-78FFDE843484}">
      <dgm:prSet phldrT="[Text]"/>
      <dgm:spPr/>
      <dgm:t>
        <a:bodyPr/>
        <a:lstStyle/>
        <a:p>
          <a:r>
            <a:rPr lang="en-US" b="1" dirty="0" err="1" smtClean="0"/>
            <a:t>Mn</a:t>
          </a:r>
          <a:r>
            <a:rPr lang="en-US" b="1" dirty="0" smtClean="0"/>
            <a:t>(II)</a:t>
          </a:r>
          <a:endParaRPr lang="en-US" dirty="0"/>
        </a:p>
      </dgm:t>
    </dgm:pt>
    <dgm:pt modelId="{A7B59538-0BC3-4D9C-B645-C5770A21B8B6}" type="parTrans" cxnId="{2ADADCFE-3553-4092-AC3D-D5C1C1571F1F}">
      <dgm:prSet/>
      <dgm:spPr/>
      <dgm:t>
        <a:bodyPr/>
        <a:lstStyle/>
        <a:p>
          <a:endParaRPr lang="en-US"/>
        </a:p>
      </dgm:t>
    </dgm:pt>
    <dgm:pt modelId="{3C7CA22C-B9B2-4EE9-81AD-2FB3B2325F14}" type="sibTrans" cxnId="{2ADADCFE-3553-4092-AC3D-D5C1C1571F1F}">
      <dgm:prSet/>
      <dgm:spPr/>
      <dgm:t>
        <a:bodyPr/>
        <a:lstStyle/>
        <a:p>
          <a:endParaRPr lang="en-US"/>
        </a:p>
      </dgm:t>
    </dgm:pt>
    <dgm:pt modelId="{FC18E8F8-EF28-4866-941E-F630154E5A57}">
      <dgm:prSet phldrT="[Text]" custT="1"/>
      <dgm:spPr/>
      <dgm:t>
        <a:bodyPr/>
        <a:lstStyle/>
        <a:p>
          <a:r>
            <a:rPr lang="en-US" sz="3600" b="1" dirty="0" err="1" smtClean="0"/>
            <a:t>Cd</a:t>
          </a:r>
          <a:endParaRPr lang="en-US" sz="3600" b="1" dirty="0"/>
        </a:p>
      </dgm:t>
    </dgm:pt>
    <dgm:pt modelId="{2DD2D570-E96E-44D9-83E5-F252BC7C2DE0}" type="parTrans" cxnId="{6CD6F383-E558-4410-8298-0C964C5B33AF}">
      <dgm:prSet/>
      <dgm:spPr/>
      <dgm:t>
        <a:bodyPr/>
        <a:lstStyle/>
        <a:p>
          <a:endParaRPr lang="en-US"/>
        </a:p>
      </dgm:t>
    </dgm:pt>
    <dgm:pt modelId="{18527E58-A27B-43E8-A39F-241311E8AD95}" type="sibTrans" cxnId="{6CD6F383-E558-4410-8298-0C964C5B33AF}">
      <dgm:prSet/>
      <dgm:spPr/>
      <dgm:t>
        <a:bodyPr/>
        <a:lstStyle/>
        <a:p>
          <a:endParaRPr lang="en-US"/>
        </a:p>
      </dgm:t>
    </dgm:pt>
    <dgm:pt modelId="{7CB53C77-47AF-4CDA-8315-AA48D5C79927}">
      <dgm:prSet/>
      <dgm:spPr/>
      <dgm:t>
        <a:bodyPr/>
        <a:lstStyle/>
        <a:p>
          <a:r>
            <a:rPr lang="en-US" b="1" dirty="0" smtClean="0"/>
            <a:t>Cu</a:t>
          </a:r>
          <a:r>
            <a:rPr lang="ka-GE" b="1" dirty="0" smtClean="0"/>
            <a:t> </a:t>
          </a:r>
          <a:r>
            <a:rPr lang="en-US" b="1" dirty="0" smtClean="0"/>
            <a:t>(II) </a:t>
          </a:r>
          <a:endParaRPr lang="en-US" dirty="0"/>
        </a:p>
      </dgm:t>
    </dgm:pt>
    <dgm:pt modelId="{C7B5A25C-7937-4341-9B8F-5BE34E6BFA01}" type="parTrans" cxnId="{1BFD8AEB-86F2-46BD-8D71-C5B7D0345DAD}">
      <dgm:prSet/>
      <dgm:spPr/>
      <dgm:t>
        <a:bodyPr/>
        <a:lstStyle/>
        <a:p>
          <a:endParaRPr lang="en-US"/>
        </a:p>
      </dgm:t>
    </dgm:pt>
    <dgm:pt modelId="{02802136-BF07-4A65-93F3-5D7D172749F3}" type="sibTrans" cxnId="{1BFD8AEB-86F2-46BD-8D71-C5B7D0345DAD}">
      <dgm:prSet/>
      <dgm:spPr/>
      <dgm:t>
        <a:bodyPr/>
        <a:lstStyle/>
        <a:p>
          <a:endParaRPr lang="en-US"/>
        </a:p>
      </dgm:t>
    </dgm:pt>
    <dgm:pt modelId="{46EC1A0D-C9D6-43E1-A586-388ED4A4EAB2}" type="pres">
      <dgm:prSet presAssocID="{B1A8D401-B0F4-434D-9CD5-E2537122B0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D0C36-B277-4BA7-959D-1A12A3F3A79F}" type="pres">
      <dgm:prSet presAssocID="{5CF94D1C-B9CC-48B1-A465-FE6D224A61E2}" presName="centerShape" presStyleLbl="node0" presStyleIdx="0" presStyleCnt="1" custScaleX="261064" custLinFactNeighborX="585" custLinFactNeighborY="1507"/>
      <dgm:spPr/>
      <dgm:t>
        <a:bodyPr/>
        <a:lstStyle/>
        <a:p>
          <a:endParaRPr lang="en-US"/>
        </a:p>
      </dgm:t>
    </dgm:pt>
    <dgm:pt modelId="{327B9C7E-48BE-4359-956A-5ADDD03DACFC}" type="pres">
      <dgm:prSet presAssocID="{90DF0EC6-9854-4948-B296-2FCDEE7EEBAF}" presName="parTrans" presStyleLbl="bgSibTrans2D1" presStyleIdx="0" presStyleCnt="6" custAng="20207374" custScaleX="96030" custLinFactNeighborX="19374" custLinFactNeighborY="-28019"/>
      <dgm:spPr/>
      <dgm:t>
        <a:bodyPr/>
        <a:lstStyle/>
        <a:p>
          <a:endParaRPr lang="en-US"/>
        </a:p>
      </dgm:t>
    </dgm:pt>
    <dgm:pt modelId="{27380C8A-0565-4B65-A7F9-EE971AAB7A49}" type="pres">
      <dgm:prSet presAssocID="{6E1DEA66-D4DB-4DB0-A17C-EEB1D54BC32C}" presName="node" presStyleLbl="node1" presStyleIdx="0" presStyleCnt="6" custScaleX="105467" custScaleY="114803" custRadScaleRad="147716" custRadScaleInc="-5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241FC-1286-43BB-A277-0F93EEC9B916}" type="pres">
      <dgm:prSet presAssocID="{2AECADAB-28F3-40BF-AC79-704D65FA2CCB}" presName="parTrans" presStyleLbl="bgSibTrans2D1" presStyleIdx="1" presStyleCnt="6" custLinFactNeighborX="-8625" custLinFactNeighborY="31388"/>
      <dgm:spPr/>
      <dgm:t>
        <a:bodyPr/>
        <a:lstStyle/>
        <a:p>
          <a:endParaRPr lang="en-US"/>
        </a:p>
      </dgm:t>
    </dgm:pt>
    <dgm:pt modelId="{F20B73DA-0A52-4E97-B820-F5D165B9CC24}" type="pres">
      <dgm:prSet presAssocID="{DD300699-5447-40BA-A2F9-6D667FEB070F}" presName="node" presStyleLbl="node1" presStyleIdx="1" presStyleCnt="6" custScaleX="122279" custScaleY="116382" custRadScaleRad="129431" custRadScaleInc="-12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6DAF7-B925-425D-A6E5-F36873A6802C}" type="pres">
      <dgm:prSet presAssocID="{C8497526-14EC-4EF0-BF54-6505138CF1F1}" presName="parTrans" presStyleLbl="bgSibTrans2D1" presStyleIdx="2" presStyleCnt="6" custLinFactNeighborX="-8527" custLinFactNeighborY="42599"/>
      <dgm:spPr/>
      <dgm:t>
        <a:bodyPr/>
        <a:lstStyle/>
        <a:p>
          <a:endParaRPr lang="en-US"/>
        </a:p>
      </dgm:t>
    </dgm:pt>
    <dgm:pt modelId="{EA9CE5D7-C57D-4D49-98A7-9D3AFE290DB5}" type="pres">
      <dgm:prSet presAssocID="{0E48AA1A-2D7C-4462-A302-9D49D3804D0E}" presName="node" presStyleLbl="node1" presStyleIdx="2" presStyleCnt="6" custScaleX="123493" custScaleY="115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89EDF-418E-4F32-B1E1-76B74F872A65}" type="pres">
      <dgm:prSet presAssocID="{A7B59538-0BC3-4D9C-B645-C5770A21B8B6}" presName="parTrans" presStyleLbl="bgSibTrans2D1" presStyleIdx="3" presStyleCnt="6" custLinFactNeighborX="5451" custLinFactNeighborY="41541"/>
      <dgm:spPr/>
      <dgm:t>
        <a:bodyPr/>
        <a:lstStyle/>
        <a:p>
          <a:endParaRPr lang="en-US"/>
        </a:p>
      </dgm:t>
    </dgm:pt>
    <dgm:pt modelId="{5B443948-0D5F-494D-BA22-FBD89E87ED11}" type="pres">
      <dgm:prSet presAssocID="{DA86DE2C-E7F7-4DF8-A936-78FFDE843484}" presName="node" presStyleLbl="node1" presStyleIdx="3" presStyleCnt="6" custScaleX="118278" custScaleY="114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0744-234A-4D27-A027-BC39FE4229A8}" type="pres">
      <dgm:prSet presAssocID="{C7B5A25C-7937-4341-9B8F-5BE34E6BFA01}" presName="parTrans" presStyleLbl="bgSibTrans2D1" presStyleIdx="4" presStyleCnt="6" custLinFactNeighborX="3747" custLinFactNeighborY="31531"/>
      <dgm:spPr/>
      <dgm:t>
        <a:bodyPr/>
        <a:lstStyle/>
        <a:p>
          <a:endParaRPr lang="en-US"/>
        </a:p>
      </dgm:t>
    </dgm:pt>
    <dgm:pt modelId="{17328241-D362-4E6B-B3FB-6F48318A5867}" type="pres">
      <dgm:prSet presAssocID="{7CB53C77-47AF-4CDA-8315-AA48D5C79927}" presName="node" presStyleLbl="node1" presStyleIdx="4" presStyleCnt="6" custScaleX="107754" custScaleY="114426" custRadScaleRad="128951" custRadScaleInc="1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B2B28-5460-4CAD-B14C-89DC885E9CEB}" type="pres">
      <dgm:prSet presAssocID="{2DD2D570-E96E-44D9-83E5-F252BC7C2DE0}" presName="parTrans" presStyleLbl="bgSibTrans2D1" presStyleIdx="5" presStyleCnt="6" custAng="793907" custScaleX="135099" custLinFactNeighborX="-18110" custLinFactNeighborY="11981"/>
      <dgm:spPr/>
      <dgm:t>
        <a:bodyPr/>
        <a:lstStyle/>
        <a:p>
          <a:endParaRPr lang="en-US"/>
        </a:p>
      </dgm:t>
    </dgm:pt>
    <dgm:pt modelId="{68D60507-8F4E-4AB6-BE29-9ED8BF24FBEE}" type="pres">
      <dgm:prSet presAssocID="{FC18E8F8-EF28-4866-941E-F630154E5A57}" presName="node" presStyleLbl="node1" presStyleIdx="5" presStyleCnt="6" custAng="0" custScaleX="105634" custScaleY="144409" custRadScaleRad="137160" custRadScaleInc="14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D8AEB-86F2-46BD-8D71-C5B7D0345DAD}" srcId="{5CF94D1C-B9CC-48B1-A465-FE6D224A61E2}" destId="{7CB53C77-47AF-4CDA-8315-AA48D5C79927}" srcOrd="4" destOrd="0" parTransId="{C7B5A25C-7937-4341-9B8F-5BE34E6BFA01}" sibTransId="{02802136-BF07-4A65-93F3-5D7D172749F3}"/>
    <dgm:cxn modelId="{6FC8FF6F-7E20-44FE-BF08-3623A65A2EF5}" srcId="{5CF94D1C-B9CC-48B1-A465-FE6D224A61E2}" destId="{DD300699-5447-40BA-A2F9-6D667FEB070F}" srcOrd="1" destOrd="0" parTransId="{2AECADAB-28F3-40BF-AC79-704D65FA2CCB}" sibTransId="{0786FE89-1C8B-4596-8CBC-32A086841EBB}"/>
    <dgm:cxn modelId="{81371D67-C962-474F-B887-7FA80975DB66}" type="presOf" srcId="{A7B59538-0BC3-4D9C-B645-C5770A21B8B6}" destId="{17189EDF-418E-4F32-B1E1-76B74F872A65}" srcOrd="0" destOrd="0" presId="urn:microsoft.com/office/officeart/2005/8/layout/radial4"/>
    <dgm:cxn modelId="{31923058-24E2-4BD6-AB05-E337F3CCC585}" type="presOf" srcId="{6E1DEA66-D4DB-4DB0-A17C-EEB1D54BC32C}" destId="{27380C8A-0565-4B65-A7F9-EE971AAB7A49}" srcOrd="0" destOrd="0" presId="urn:microsoft.com/office/officeart/2005/8/layout/radial4"/>
    <dgm:cxn modelId="{69D54A91-21E0-45BD-B6E6-3120B02C0076}" type="presOf" srcId="{90DF0EC6-9854-4948-B296-2FCDEE7EEBAF}" destId="{327B9C7E-48BE-4359-956A-5ADDD03DACFC}" srcOrd="0" destOrd="0" presId="urn:microsoft.com/office/officeart/2005/8/layout/radial4"/>
    <dgm:cxn modelId="{7A03CFC2-1316-4655-9179-5CFD70E8510F}" type="presOf" srcId="{5CF94D1C-B9CC-48B1-A465-FE6D224A61E2}" destId="{E04D0C36-B277-4BA7-959D-1A12A3F3A79F}" srcOrd="0" destOrd="0" presId="urn:microsoft.com/office/officeart/2005/8/layout/radial4"/>
    <dgm:cxn modelId="{7E5FA340-63B3-484C-A331-0A7F3A39F536}" type="presOf" srcId="{2DD2D570-E96E-44D9-83E5-F252BC7C2DE0}" destId="{3B9B2B28-5460-4CAD-B14C-89DC885E9CEB}" srcOrd="0" destOrd="0" presId="urn:microsoft.com/office/officeart/2005/8/layout/radial4"/>
    <dgm:cxn modelId="{3C58D90D-1E9D-462E-A5A1-BE6286E7BDF9}" srcId="{5CF94D1C-B9CC-48B1-A465-FE6D224A61E2}" destId="{6E1DEA66-D4DB-4DB0-A17C-EEB1D54BC32C}" srcOrd="0" destOrd="0" parTransId="{90DF0EC6-9854-4948-B296-2FCDEE7EEBAF}" sibTransId="{5AB140A5-086E-47A2-ACF7-365ED3C66DD5}"/>
    <dgm:cxn modelId="{3EB3E026-B3C9-405E-A956-9FBEDD5E250A}" type="presOf" srcId="{C8497526-14EC-4EF0-BF54-6505138CF1F1}" destId="{DCA6DAF7-B925-425D-A6E5-F36873A6802C}" srcOrd="0" destOrd="0" presId="urn:microsoft.com/office/officeart/2005/8/layout/radial4"/>
    <dgm:cxn modelId="{E88051CD-0131-4DF2-807E-CBCB735D05CB}" type="presOf" srcId="{7CB53C77-47AF-4CDA-8315-AA48D5C79927}" destId="{17328241-D362-4E6B-B3FB-6F48318A5867}" srcOrd="0" destOrd="0" presId="urn:microsoft.com/office/officeart/2005/8/layout/radial4"/>
    <dgm:cxn modelId="{A636A1C3-4319-47E9-A5AD-8B32670DC601}" srcId="{B1A8D401-B0F4-434D-9CD5-E2537122B091}" destId="{5CF94D1C-B9CC-48B1-A465-FE6D224A61E2}" srcOrd="0" destOrd="0" parTransId="{2B9D4036-8AE3-4F98-9C87-BCA8AA29DF6A}" sibTransId="{667B8E27-16B8-43C1-A2B3-C16A6250FF43}"/>
    <dgm:cxn modelId="{EC3B3A62-3C60-46B9-81C2-6ECB11972015}" type="presOf" srcId="{C7B5A25C-7937-4341-9B8F-5BE34E6BFA01}" destId="{92120744-234A-4D27-A027-BC39FE4229A8}" srcOrd="0" destOrd="0" presId="urn:microsoft.com/office/officeart/2005/8/layout/radial4"/>
    <dgm:cxn modelId="{6CD6F383-E558-4410-8298-0C964C5B33AF}" srcId="{5CF94D1C-B9CC-48B1-A465-FE6D224A61E2}" destId="{FC18E8F8-EF28-4866-941E-F630154E5A57}" srcOrd="5" destOrd="0" parTransId="{2DD2D570-E96E-44D9-83E5-F252BC7C2DE0}" sibTransId="{18527E58-A27B-43E8-A39F-241311E8AD95}"/>
    <dgm:cxn modelId="{90813BB2-156A-41FD-B7E4-CADD6C5A62C3}" type="presOf" srcId="{FC18E8F8-EF28-4866-941E-F630154E5A57}" destId="{68D60507-8F4E-4AB6-BE29-9ED8BF24FBEE}" srcOrd="0" destOrd="0" presId="urn:microsoft.com/office/officeart/2005/8/layout/radial4"/>
    <dgm:cxn modelId="{A34FEE8E-AFF5-4876-9F85-EA7AA8E9E8E4}" type="presOf" srcId="{DD300699-5447-40BA-A2F9-6D667FEB070F}" destId="{F20B73DA-0A52-4E97-B820-F5D165B9CC24}" srcOrd="0" destOrd="0" presId="urn:microsoft.com/office/officeart/2005/8/layout/radial4"/>
    <dgm:cxn modelId="{D0BC39AD-A79F-4F91-9724-A5AFC3917033}" type="presOf" srcId="{B1A8D401-B0F4-434D-9CD5-E2537122B091}" destId="{46EC1A0D-C9D6-43E1-A586-388ED4A4EAB2}" srcOrd="0" destOrd="0" presId="urn:microsoft.com/office/officeart/2005/8/layout/radial4"/>
    <dgm:cxn modelId="{2AFA9560-4E0E-4F00-A79E-A1D1B1D435BD}" type="presOf" srcId="{0E48AA1A-2D7C-4462-A302-9D49D3804D0E}" destId="{EA9CE5D7-C57D-4D49-98A7-9D3AFE290DB5}" srcOrd="0" destOrd="0" presId="urn:microsoft.com/office/officeart/2005/8/layout/radial4"/>
    <dgm:cxn modelId="{B3AB0265-172D-4D26-A02A-6F8CEBB526C8}" type="presOf" srcId="{DA86DE2C-E7F7-4DF8-A936-78FFDE843484}" destId="{5B443948-0D5F-494D-BA22-FBD89E87ED11}" srcOrd="0" destOrd="0" presId="urn:microsoft.com/office/officeart/2005/8/layout/radial4"/>
    <dgm:cxn modelId="{FABB085D-E649-4F43-AA75-9FFC9494AF1D}" srcId="{5CF94D1C-B9CC-48B1-A465-FE6D224A61E2}" destId="{0E48AA1A-2D7C-4462-A302-9D49D3804D0E}" srcOrd="2" destOrd="0" parTransId="{C8497526-14EC-4EF0-BF54-6505138CF1F1}" sibTransId="{D92418F6-BC34-45C4-BB3C-12E0ED811DD0}"/>
    <dgm:cxn modelId="{3B0C165D-DC9B-4E7A-98F7-E9CB187C3118}" type="presOf" srcId="{2AECADAB-28F3-40BF-AC79-704D65FA2CCB}" destId="{E35241FC-1286-43BB-A277-0F93EEC9B916}" srcOrd="0" destOrd="0" presId="urn:microsoft.com/office/officeart/2005/8/layout/radial4"/>
    <dgm:cxn modelId="{2ADADCFE-3553-4092-AC3D-D5C1C1571F1F}" srcId="{5CF94D1C-B9CC-48B1-A465-FE6D224A61E2}" destId="{DA86DE2C-E7F7-4DF8-A936-78FFDE843484}" srcOrd="3" destOrd="0" parTransId="{A7B59538-0BC3-4D9C-B645-C5770A21B8B6}" sibTransId="{3C7CA22C-B9B2-4EE9-81AD-2FB3B2325F14}"/>
    <dgm:cxn modelId="{EE4CBB19-39C2-4FBD-9C08-80CF77317CFC}" type="presParOf" srcId="{46EC1A0D-C9D6-43E1-A586-388ED4A4EAB2}" destId="{E04D0C36-B277-4BA7-959D-1A12A3F3A79F}" srcOrd="0" destOrd="0" presId="urn:microsoft.com/office/officeart/2005/8/layout/radial4"/>
    <dgm:cxn modelId="{35D9ECD1-6BAD-47FF-B195-FB6C038F93A4}" type="presParOf" srcId="{46EC1A0D-C9D6-43E1-A586-388ED4A4EAB2}" destId="{327B9C7E-48BE-4359-956A-5ADDD03DACFC}" srcOrd="1" destOrd="0" presId="urn:microsoft.com/office/officeart/2005/8/layout/radial4"/>
    <dgm:cxn modelId="{F6634D54-30B1-474C-BC12-EFDECA75AFEE}" type="presParOf" srcId="{46EC1A0D-C9D6-43E1-A586-388ED4A4EAB2}" destId="{27380C8A-0565-4B65-A7F9-EE971AAB7A49}" srcOrd="2" destOrd="0" presId="urn:microsoft.com/office/officeart/2005/8/layout/radial4"/>
    <dgm:cxn modelId="{B4124E8E-67D5-465E-AEF8-5ACD107D8C40}" type="presParOf" srcId="{46EC1A0D-C9D6-43E1-A586-388ED4A4EAB2}" destId="{E35241FC-1286-43BB-A277-0F93EEC9B916}" srcOrd="3" destOrd="0" presId="urn:microsoft.com/office/officeart/2005/8/layout/radial4"/>
    <dgm:cxn modelId="{28683F11-4577-403A-B56B-993909209E53}" type="presParOf" srcId="{46EC1A0D-C9D6-43E1-A586-388ED4A4EAB2}" destId="{F20B73DA-0A52-4E97-B820-F5D165B9CC24}" srcOrd="4" destOrd="0" presId="urn:microsoft.com/office/officeart/2005/8/layout/radial4"/>
    <dgm:cxn modelId="{CDE1BFC3-21DB-4811-964D-0944C4E3043E}" type="presParOf" srcId="{46EC1A0D-C9D6-43E1-A586-388ED4A4EAB2}" destId="{DCA6DAF7-B925-425D-A6E5-F36873A6802C}" srcOrd="5" destOrd="0" presId="urn:microsoft.com/office/officeart/2005/8/layout/radial4"/>
    <dgm:cxn modelId="{99984A75-1EDD-49B3-A77B-DB69BEABEDB2}" type="presParOf" srcId="{46EC1A0D-C9D6-43E1-A586-388ED4A4EAB2}" destId="{EA9CE5D7-C57D-4D49-98A7-9D3AFE290DB5}" srcOrd="6" destOrd="0" presId="urn:microsoft.com/office/officeart/2005/8/layout/radial4"/>
    <dgm:cxn modelId="{0B0B9B28-871F-4C42-9A03-4C2CD7D9C116}" type="presParOf" srcId="{46EC1A0D-C9D6-43E1-A586-388ED4A4EAB2}" destId="{17189EDF-418E-4F32-B1E1-76B74F872A65}" srcOrd="7" destOrd="0" presId="urn:microsoft.com/office/officeart/2005/8/layout/radial4"/>
    <dgm:cxn modelId="{22A27E99-5C34-4040-A9DB-9D07B4EE7166}" type="presParOf" srcId="{46EC1A0D-C9D6-43E1-A586-388ED4A4EAB2}" destId="{5B443948-0D5F-494D-BA22-FBD89E87ED11}" srcOrd="8" destOrd="0" presId="urn:microsoft.com/office/officeart/2005/8/layout/radial4"/>
    <dgm:cxn modelId="{1E257ADF-9C46-4542-AF05-923CC16D6A60}" type="presParOf" srcId="{46EC1A0D-C9D6-43E1-A586-388ED4A4EAB2}" destId="{92120744-234A-4D27-A027-BC39FE4229A8}" srcOrd="9" destOrd="0" presId="urn:microsoft.com/office/officeart/2005/8/layout/radial4"/>
    <dgm:cxn modelId="{4F1600A7-7CD5-473C-8702-B848BD4605B4}" type="presParOf" srcId="{46EC1A0D-C9D6-43E1-A586-388ED4A4EAB2}" destId="{17328241-D362-4E6B-B3FB-6F48318A5867}" srcOrd="10" destOrd="0" presId="urn:microsoft.com/office/officeart/2005/8/layout/radial4"/>
    <dgm:cxn modelId="{40B0EB76-966B-471A-9D18-DB772E48F90A}" type="presParOf" srcId="{46EC1A0D-C9D6-43E1-A586-388ED4A4EAB2}" destId="{3B9B2B28-5460-4CAD-B14C-89DC885E9CEB}" srcOrd="11" destOrd="0" presId="urn:microsoft.com/office/officeart/2005/8/layout/radial4"/>
    <dgm:cxn modelId="{8FA4E44E-E8F6-4D1F-96A6-25A77DA56F27}" type="presParOf" srcId="{46EC1A0D-C9D6-43E1-A586-388ED4A4EAB2}" destId="{68D60507-8F4E-4AB6-BE29-9ED8BF24FBE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BDD631-7998-4AE0-9697-1CAFA496542D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E60A8-B61F-4783-AD4C-C2C7579986CA}">
      <dgm:prSet phldrT="[Text]" custT="1"/>
      <dgm:spPr/>
      <dgm:t>
        <a:bodyPr/>
        <a:lstStyle/>
        <a:p>
          <a:r>
            <a:rPr lang="en-US" sz="1800" b="1" dirty="0" smtClean="0">
              <a:latin typeface="Sylfaen" panose="010A0502050306030303" pitchFamily="18" charset="0"/>
            </a:rPr>
            <a:t>2,3 – </a:t>
          </a:r>
          <a:r>
            <a:rPr lang="ka-GE" sz="1800" b="1" dirty="0" smtClean="0">
              <a:latin typeface="Sylfaen" panose="010A0502050306030303" pitchFamily="18" charset="0"/>
            </a:rPr>
            <a:t>ტეტრამეთილენ</a:t>
          </a:r>
          <a:r>
            <a:rPr lang="en-US" sz="1800" b="1" dirty="0" smtClean="0">
              <a:latin typeface="Sylfaen" panose="010A0502050306030303" pitchFamily="18" charset="0"/>
            </a:rPr>
            <a:t>- 4- </a:t>
          </a:r>
          <a:r>
            <a:rPr lang="ka-GE" sz="1800" b="1" dirty="0" smtClean="0">
              <a:latin typeface="Sylfaen" panose="010A0502050306030303" pitchFamily="18" charset="0"/>
            </a:rPr>
            <a:t>თიოფენკარბონმჟავას  ჰიდრაზიდი</a:t>
          </a:r>
          <a:r>
            <a:rPr lang="en-US" sz="1800" b="1" dirty="0" smtClean="0">
              <a:latin typeface="Sylfaen" panose="010A0502050306030303" pitchFamily="18" charset="0"/>
            </a:rPr>
            <a:t> </a:t>
          </a:r>
        </a:p>
      </dgm:t>
    </dgm:pt>
    <dgm:pt modelId="{D8C3D521-A286-44CD-BBBF-451DBFB5AF54}" type="parTrans" cxnId="{FB6569DD-745C-45BF-AA53-33BAAB9B39A2}">
      <dgm:prSet/>
      <dgm:spPr/>
      <dgm:t>
        <a:bodyPr/>
        <a:lstStyle/>
        <a:p>
          <a:endParaRPr lang="en-US"/>
        </a:p>
      </dgm:t>
    </dgm:pt>
    <dgm:pt modelId="{7C7D1CE1-4E3D-4CA4-BD8E-60EE610E751D}" type="sibTrans" cxnId="{FB6569DD-745C-45BF-AA53-33BAAB9B39A2}">
      <dgm:prSet/>
      <dgm:spPr/>
      <dgm:t>
        <a:bodyPr/>
        <a:lstStyle/>
        <a:p>
          <a:endParaRPr lang="en-US"/>
        </a:p>
      </dgm:t>
    </dgm:pt>
    <dgm:pt modelId="{4A7294A0-C81E-460D-9719-BD8BEFFD816E}">
      <dgm:prSet phldrT="[Text]" custT="1"/>
      <dgm:spPr/>
      <dgm:t>
        <a:bodyPr/>
        <a:lstStyle/>
        <a:p>
          <a:pPr algn="l"/>
          <a:r>
            <a:rPr lang="en-US" sz="1800" b="1" dirty="0" err="1" smtClean="0">
              <a:latin typeface="Sylfaen" panose="010A0502050306030303" pitchFamily="18" charset="0"/>
            </a:rPr>
            <a:t>სალიცილის</a:t>
          </a:r>
          <a:r>
            <a:rPr lang="en-US" sz="1800" b="1" dirty="0" smtClean="0">
              <a:latin typeface="Sylfaen" panose="010A0502050306030303" pitchFamily="18" charset="0"/>
            </a:rPr>
            <a:t> </a:t>
          </a:r>
          <a:r>
            <a:rPr lang="en-US" sz="1800" b="1" dirty="0" err="1" smtClean="0">
              <a:latin typeface="Sylfaen" panose="010A0502050306030303" pitchFamily="18" charset="0"/>
            </a:rPr>
            <a:t>მჟავას</a:t>
          </a:r>
          <a:r>
            <a:rPr lang="en-US" sz="1800" b="1" dirty="0" smtClean="0">
              <a:latin typeface="Sylfaen" panose="010A0502050306030303" pitchFamily="18" charset="0"/>
            </a:rPr>
            <a:t> </a:t>
          </a:r>
          <a:r>
            <a:rPr lang="en-US" sz="1800" b="1" dirty="0" err="1" smtClean="0">
              <a:latin typeface="Sylfaen" panose="010A0502050306030303" pitchFamily="18" charset="0"/>
            </a:rPr>
            <a:t>ჰიდრაზიდ</a:t>
          </a:r>
          <a:r>
            <a:rPr lang="ka-GE" sz="1800" b="1" dirty="0" smtClean="0">
              <a:latin typeface="Sylfaen" panose="010A0502050306030303" pitchFamily="18" charset="0"/>
            </a:rPr>
            <a:t>ი</a:t>
          </a:r>
          <a:r>
            <a:rPr lang="en-US" sz="1800" b="1" dirty="0" smtClean="0">
              <a:latin typeface="Sylfaen" panose="010A0502050306030303" pitchFamily="18" charset="0"/>
            </a:rPr>
            <a:t> (</a:t>
          </a:r>
          <a:r>
            <a:rPr lang="en-US" sz="1800" b="1" dirty="0" err="1" smtClean="0">
              <a:latin typeface="Sylfaen" panose="010A0502050306030303" pitchFamily="18" charset="0"/>
            </a:rPr>
            <a:t>ორთოჰიდროქსი</a:t>
          </a:r>
          <a:r>
            <a:rPr lang="ka-GE" sz="1800" b="1" dirty="0" smtClean="0">
              <a:latin typeface="Sylfaen" panose="010A0502050306030303" pitchFamily="18" charset="0"/>
            </a:rPr>
            <a:t>ლ</a:t>
          </a:r>
          <a:r>
            <a:rPr lang="en-US" sz="1800" b="1" dirty="0" smtClean="0">
              <a:latin typeface="Sylfaen" panose="010A0502050306030303" pitchFamily="18" charset="0"/>
            </a:rPr>
            <a:t>-  </a:t>
          </a:r>
        </a:p>
        <a:p>
          <a:pPr algn="l"/>
          <a:r>
            <a:rPr lang="en-US" sz="1800" b="1" dirty="0" err="1" smtClean="0">
              <a:latin typeface="Sylfaen" panose="010A0502050306030303" pitchFamily="18" charset="0"/>
            </a:rPr>
            <a:t>ბენზოილ</a:t>
          </a:r>
          <a:r>
            <a:rPr lang="en-US" sz="1800" b="1" dirty="0" smtClean="0">
              <a:latin typeface="Sylfaen" panose="010A0502050306030303" pitchFamily="18" charset="0"/>
            </a:rPr>
            <a:t> </a:t>
          </a:r>
          <a:r>
            <a:rPr lang="en-US" sz="1800" b="1" dirty="0" err="1" smtClean="0">
              <a:latin typeface="Sylfaen" panose="010A0502050306030303" pitchFamily="18" charset="0"/>
            </a:rPr>
            <a:t>ჰიდრაზინი</a:t>
          </a:r>
          <a:r>
            <a:rPr lang="en-US" sz="1800" b="1" dirty="0" smtClean="0">
              <a:latin typeface="Sylfaen" panose="010A0502050306030303" pitchFamily="18" charset="0"/>
            </a:rPr>
            <a:t>) </a:t>
          </a:r>
          <a:r>
            <a:rPr lang="en-US" sz="1800" b="1" dirty="0" smtClean="0">
              <a:solidFill>
                <a:srgbClr val="000066"/>
              </a:solidFill>
              <a:latin typeface="Sylfaen" panose="010A0502050306030303" pitchFamily="18" charset="0"/>
            </a:rPr>
            <a:t>(o</a:t>
          </a:r>
          <a:r>
            <a:rPr lang="ka-GE" sz="1800" b="1" dirty="0" smtClean="0">
              <a:solidFill>
                <a:srgbClr val="000066"/>
              </a:solidFill>
              <a:latin typeface="Sylfaen" panose="010A0502050306030303" pitchFamily="18" charset="0"/>
            </a:rPr>
            <a:t>-OBH</a:t>
          </a:r>
          <a:r>
            <a:rPr lang="en-US" sz="1800" b="1" dirty="0" smtClean="0">
              <a:solidFill>
                <a:srgbClr val="000066"/>
              </a:solidFill>
              <a:latin typeface="Sylfaen" panose="010A0502050306030303" pitchFamily="18" charset="0"/>
            </a:rPr>
            <a:t>)</a:t>
          </a:r>
          <a:r>
            <a:rPr lang="ka-GE" sz="1800" b="1" dirty="0" smtClean="0">
              <a:solidFill>
                <a:srgbClr val="000066"/>
              </a:solidFill>
              <a:latin typeface="Sylfaen" panose="010A0502050306030303" pitchFamily="18" charset="0"/>
            </a:rPr>
            <a:t> </a:t>
          </a:r>
          <a:r>
            <a:rPr lang="en-US" sz="1800" b="1" dirty="0" smtClean="0">
              <a:latin typeface="Sylfaen" panose="010A0502050306030303" pitchFamily="18" charset="0"/>
            </a:rPr>
            <a:t>o</a:t>
          </a:r>
          <a:r>
            <a:rPr lang="ka-GE" sz="1800" b="1" dirty="0" smtClean="0">
              <a:latin typeface="Sylfaen" panose="010A0502050306030303" pitchFamily="18" charset="0"/>
            </a:rPr>
            <a:t> -HOC</a:t>
          </a:r>
          <a:r>
            <a:rPr lang="ka-GE" sz="1800" b="1" baseline="-25000" dirty="0" smtClean="0">
              <a:latin typeface="Sylfaen" panose="010A0502050306030303" pitchFamily="18" charset="0"/>
            </a:rPr>
            <a:t>6</a:t>
          </a:r>
          <a:r>
            <a:rPr lang="ka-GE" sz="1800" b="1" dirty="0" smtClean="0">
              <a:latin typeface="Sylfaen" panose="010A0502050306030303" pitchFamily="18" charset="0"/>
            </a:rPr>
            <a:t>H</a:t>
          </a:r>
          <a:r>
            <a:rPr lang="ka-GE" sz="1800" b="1" baseline="-25000" dirty="0" smtClean="0">
              <a:latin typeface="Sylfaen" panose="010A0502050306030303" pitchFamily="18" charset="0"/>
            </a:rPr>
            <a:t>4</a:t>
          </a:r>
          <a:r>
            <a:rPr lang="ka-GE" sz="1800" b="1" dirty="0" smtClean="0">
              <a:latin typeface="Sylfaen" panose="010A0502050306030303" pitchFamily="18" charset="0"/>
            </a:rPr>
            <a:t>CONHNH</a:t>
          </a:r>
          <a:r>
            <a:rPr lang="ka-GE" sz="1800" b="1" baseline="-25000" dirty="0" smtClean="0">
              <a:latin typeface="Sylfaen" panose="010A0502050306030303" pitchFamily="18" charset="0"/>
            </a:rPr>
            <a:t>2</a:t>
          </a:r>
          <a:endParaRPr lang="en-US" sz="1800" b="1" baseline="-25000" dirty="0" smtClean="0">
            <a:latin typeface="Sylfaen" panose="010A0502050306030303" pitchFamily="18" charset="0"/>
          </a:endParaRPr>
        </a:p>
      </dgm:t>
    </dgm:pt>
    <dgm:pt modelId="{1EBCFEBE-520A-4360-97F3-3FAAA1A29C47}" type="parTrans" cxnId="{91CE8E69-6258-40B5-89F7-12026467279A}">
      <dgm:prSet/>
      <dgm:spPr/>
      <dgm:t>
        <a:bodyPr/>
        <a:lstStyle/>
        <a:p>
          <a:endParaRPr lang="en-US"/>
        </a:p>
      </dgm:t>
    </dgm:pt>
    <dgm:pt modelId="{04692DF1-E3FE-497A-9F5C-14278680FE0D}" type="sibTrans" cxnId="{91CE8E69-6258-40B5-89F7-12026467279A}">
      <dgm:prSet/>
      <dgm:spPr/>
      <dgm:t>
        <a:bodyPr/>
        <a:lstStyle/>
        <a:p>
          <a:endParaRPr lang="en-US"/>
        </a:p>
      </dgm:t>
    </dgm:pt>
    <dgm:pt modelId="{217BA9F2-363D-43A2-AA5A-584FFBBFA15F}">
      <dgm:prSet phldrT="[Text]" custT="1"/>
      <dgm:spPr/>
      <dgm:t>
        <a:bodyPr/>
        <a:lstStyle/>
        <a:p>
          <a:pPr algn="l"/>
          <a:r>
            <a:rPr lang="en-US" sz="1700" b="1" dirty="0" smtClean="0">
              <a:latin typeface="Sylfaen" panose="010A0502050306030303" pitchFamily="18" charset="0"/>
            </a:rPr>
            <a:t>   </a:t>
          </a:r>
          <a:r>
            <a:rPr lang="ka-GE" sz="1700" b="1" dirty="0" smtClean="0">
              <a:latin typeface="Sylfaen" panose="010A0502050306030303" pitchFamily="18" charset="0"/>
            </a:rPr>
            <a:t>დიაცეტილჰიდრაზინი </a:t>
          </a:r>
          <a:r>
            <a:rPr lang="en-US" sz="1700" b="1" dirty="0" smtClean="0">
              <a:solidFill>
                <a:srgbClr val="000066"/>
              </a:solidFill>
              <a:latin typeface="Sylfaen" panose="010A0502050306030303" pitchFamily="18" charset="0"/>
            </a:rPr>
            <a:t>(DAH)</a:t>
          </a:r>
          <a:r>
            <a:rPr lang="ka-GE" sz="1700" b="1" dirty="0" smtClean="0">
              <a:latin typeface="Sylfaen" panose="010A0502050306030303" pitchFamily="18" charset="0"/>
            </a:rPr>
            <a:t>    </a:t>
          </a:r>
          <a:r>
            <a:rPr lang="en-US" sz="1700" b="1" dirty="0" smtClean="0">
              <a:latin typeface="Sylfaen" panose="010A0502050306030303" pitchFamily="18" charset="0"/>
            </a:rPr>
            <a:t>  H</a:t>
          </a:r>
          <a:r>
            <a:rPr lang="en-US" sz="1700" b="1" baseline="-25000" dirty="0" smtClean="0">
              <a:latin typeface="Sylfaen" panose="010A0502050306030303" pitchFamily="18" charset="0"/>
            </a:rPr>
            <a:t>3</a:t>
          </a:r>
          <a:r>
            <a:rPr lang="en-US" sz="1700" b="1" dirty="0" smtClean="0">
              <a:latin typeface="Sylfaen" panose="010A0502050306030303" pitchFamily="18" charset="0"/>
            </a:rPr>
            <a:t>CCONHNHOCCH</a:t>
          </a:r>
          <a:r>
            <a:rPr lang="en-US" sz="1700" b="1" baseline="-25000" dirty="0" smtClean="0">
              <a:latin typeface="Sylfaen" panose="010A0502050306030303" pitchFamily="18" charset="0"/>
            </a:rPr>
            <a:t>3</a:t>
          </a:r>
          <a:endParaRPr lang="ka-GE" sz="1700" dirty="0" smtClean="0">
            <a:latin typeface="Sylfaen" panose="010A0502050306030303" pitchFamily="18" charset="0"/>
          </a:endParaRPr>
        </a:p>
      </dgm:t>
    </dgm:pt>
    <dgm:pt modelId="{7235D522-3AA9-4BD0-A7C7-BDB8A63665C6}" type="parTrans" cxnId="{6B87B83B-E729-476D-B5D9-2AB02F844B23}">
      <dgm:prSet/>
      <dgm:spPr/>
      <dgm:t>
        <a:bodyPr/>
        <a:lstStyle/>
        <a:p>
          <a:endParaRPr lang="en-US"/>
        </a:p>
      </dgm:t>
    </dgm:pt>
    <dgm:pt modelId="{7B78C7BA-B59C-40E7-A6A3-2DAEECA71AED}" type="sibTrans" cxnId="{6B87B83B-E729-476D-B5D9-2AB02F844B23}">
      <dgm:prSet/>
      <dgm:spPr/>
      <dgm:t>
        <a:bodyPr/>
        <a:lstStyle/>
        <a:p>
          <a:endParaRPr lang="en-US"/>
        </a:p>
      </dgm:t>
    </dgm:pt>
    <dgm:pt modelId="{29207334-1077-45C6-9E56-9AB16651ED23}">
      <dgm:prSet phldrT="[Text]" custT="1"/>
      <dgm:spPr/>
      <dgm:t>
        <a:bodyPr/>
        <a:lstStyle/>
        <a:p>
          <a:r>
            <a:rPr lang="ka-GE" sz="1800" b="1" dirty="0" smtClean="0">
              <a:latin typeface="Sylfaen" panose="010A0502050306030303" pitchFamily="18" charset="0"/>
            </a:rPr>
            <a:t>დიფორმილჰიდრაზინი </a:t>
          </a:r>
          <a:r>
            <a:rPr lang="en-US" sz="1800" b="1" dirty="0" smtClean="0">
              <a:solidFill>
                <a:srgbClr val="000066"/>
              </a:solidFill>
              <a:latin typeface="Sylfaen" panose="010A0502050306030303" pitchFamily="18" charset="0"/>
            </a:rPr>
            <a:t>(DFH)</a:t>
          </a:r>
          <a:r>
            <a:rPr lang="ka-GE" sz="1800" b="1" dirty="0" smtClean="0">
              <a:latin typeface="Sylfaen" panose="010A0502050306030303" pitchFamily="18" charset="0"/>
            </a:rPr>
            <a:t>   </a:t>
          </a:r>
          <a:r>
            <a:rPr lang="en-US" sz="1800" b="1" dirty="0" smtClean="0">
              <a:latin typeface="Sylfaen" panose="010A0502050306030303" pitchFamily="18" charset="0"/>
            </a:rPr>
            <a:t>    HCONHNHOCH</a:t>
          </a:r>
          <a:endParaRPr lang="ka-GE" sz="1800" dirty="0" smtClean="0">
            <a:latin typeface="Sylfaen" panose="010A0502050306030303" pitchFamily="18" charset="0"/>
          </a:endParaRPr>
        </a:p>
      </dgm:t>
    </dgm:pt>
    <dgm:pt modelId="{43238FBC-9A1F-47B5-BA60-466A7DFB4010}" type="parTrans" cxnId="{9654E60A-EEDF-4190-ADCB-4ACE9722AE56}">
      <dgm:prSet/>
      <dgm:spPr/>
      <dgm:t>
        <a:bodyPr/>
        <a:lstStyle/>
        <a:p>
          <a:endParaRPr lang="ru-RU"/>
        </a:p>
      </dgm:t>
    </dgm:pt>
    <dgm:pt modelId="{52231B9F-E035-410B-80DB-1632E8A57C3C}" type="sibTrans" cxnId="{9654E60A-EEDF-4190-ADCB-4ACE9722AE56}">
      <dgm:prSet/>
      <dgm:spPr/>
      <dgm:t>
        <a:bodyPr/>
        <a:lstStyle/>
        <a:p>
          <a:endParaRPr lang="ru-RU"/>
        </a:p>
      </dgm:t>
    </dgm:pt>
    <dgm:pt modelId="{4BFE898E-8446-4B5B-91F3-A487379EDF46}">
      <dgm:prSet custT="1"/>
      <dgm:spPr/>
      <dgm:t>
        <a:bodyPr/>
        <a:lstStyle/>
        <a:p>
          <a:r>
            <a:rPr lang="ka-GE" altLang="ru-RU" sz="1800" b="1" dirty="0" smtClean="0">
              <a:latin typeface="Sylfaen" panose="010A0502050306030303" pitchFamily="18" charset="0"/>
            </a:rPr>
            <a:t>სალიცილის ალდეჰიდის ფორმილ– და ბენზოილჰიდრაზონი</a:t>
          </a:r>
          <a:endParaRPr lang="ru-RU" sz="1800" dirty="0">
            <a:latin typeface="Sylfaen" panose="010A0502050306030303" pitchFamily="18" charset="0"/>
          </a:endParaRPr>
        </a:p>
      </dgm:t>
    </dgm:pt>
    <dgm:pt modelId="{4D566F8C-81A9-42E3-9F67-3369DFE09AD1}" type="parTrans" cxnId="{39C97DFD-6084-4F37-9E5F-7B2E7D262D5F}">
      <dgm:prSet/>
      <dgm:spPr/>
      <dgm:t>
        <a:bodyPr/>
        <a:lstStyle/>
        <a:p>
          <a:endParaRPr lang="ru-RU"/>
        </a:p>
      </dgm:t>
    </dgm:pt>
    <dgm:pt modelId="{0E78EDFF-4506-4EF3-A04D-EBDD321AD449}" type="sibTrans" cxnId="{39C97DFD-6084-4F37-9E5F-7B2E7D262D5F}">
      <dgm:prSet/>
      <dgm:spPr/>
      <dgm:t>
        <a:bodyPr/>
        <a:lstStyle/>
        <a:p>
          <a:endParaRPr lang="ru-RU"/>
        </a:p>
      </dgm:t>
    </dgm:pt>
    <dgm:pt modelId="{D76DA5B1-D64E-465F-BFD2-7CA1B571EF4D}" type="pres">
      <dgm:prSet presAssocID="{FCBDD631-7998-4AE0-9697-1CAFA496542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7FF32D6-CC69-4E55-A13D-7327B7906E26}" type="pres">
      <dgm:prSet presAssocID="{FCBDD631-7998-4AE0-9697-1CAFA496542D}" presName="pyramid" presStyleLbl="node1" presStyleIdx="0" presStyleCnt="1" custLinFactNeighborX="-17258" custLinFactNeighborY="2784"/>
      <dgm:spPr/>
    </dgm:pt>
    <dgm:pt modelId="{18611D7E-83E7-469D-A09C-F999E11BE8BF}" type="pres">
      <dgm:prSet presAssocID="{FCBDD631-7998-4AE0-9697-1CAFA496542D}" presName="theList" presStyleCnt="0"/>
      <dgm:spPr/>
    </dgm:pt>
    <dgm:pt modelId="{C10B96B5-05C5-4ADE-98C1-A77324EE5523}" type="pres">
      <dgm:prSet presAssocID="{4A9E60A8-B61F-4783-AD4C-C2C7579986CA}" presName="aNode" presStyleLbl="fgAcc1" presStyleIdx="0" presStyleCnt="5" custScaleX="163877" custLinFactY="-2020" custLinFactNeighborX="205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E3DE7-C083-4F8E-A8A6-3C15BC36615F}" type="pres">
      <dgm:prSet presAssocID="{4A9E60A8-B61F-4783-AD4C-C2C7579986CA}" presName="aSpace" presStyleCnt="0"/>
      <dgm:spPr/>
    </dgm:pt>
    <dgm:pt modelId="{40DD272E-BB69-4CB7-9E78-5B7F2FD38EFE}" type="pres">
      <dgm:prSet presAssocID="{4A7294A0-C81E-460D-9719-BD8BEFFD816E}" presName="aNode" presStyleLbl="fgAcc1" presStyleIdx="1" presStyleCnt="5" custScaleX="165705" custLinFactY="-2763" custLinFactNeighborX="230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1E6B7-8573-497B-AF0E-2389466681CD}" type="pres">
      <dgm:prSet presAssocID="{4A7294A0-C81E-460D-9719-BD8BEFFD816E}" presName="aSpace" presStyleCnt="0"/>
      <dgm:spPr/>
    </dgm:pt>
    <dgm:pt modelId="{8CA34C7E-477D-4A25-A8AA-53C435FC14BF}" type="pres">
      <dgm:prSet presAssocID="{217BA9F2-363D-43A2-AA5A-584FFBBFA15F}" presName="aNode" presStyleLbl="fgAcc1" presStyleIdx="2" presStyleCnt="5" custScaleX="166481" custLinFactNeighborX="27156" custLinFactNeighborY="-5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1D490-AF03-4E9D-A033-D2C0D911F98E}" type="pres">
      <dgm:prSet presAssocID="{217BA9F2-363D-43A2-AA5A-584FFBBFA15F}" presName="aSpace" presStyleCnt="0"/>
      <dgm:spPr/>
    </dgm:pt>
    <dgm:pt modelId="{EE587C0A-2B40-4641-979C-6C54DBBF8E54}" type="pres">
      <dgm:prSet presAssocID="{29207334-1077-45C6-9E56-9AB16651ED23}" presName="aNode" presStyleLbl="fgAcc1" presStyleIdx="3" presStyleCnt="5" custScaleX="167343" custLinFactNeighborX="27173" custLinFactNeighborY="1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0DEF-5B5F-462C-911C-188B57F666DA}" type="pres">
      <dgm:prSet presAssocID="{29207334-1077-45C6-9E56-9AB16651ED23}" presName="aSpace" presStyleCnt="0"/>
      <dgm:spPr/>
    </dgm:pt>
    <dgm:pt modelId="{12D75F95-B182-41CB-9EDB-506173C8787A}" type="pres">
      <dgm:prSet presAssocID="{4BFE898E-8446-4B5B-91F3-A487379EDF46}" presName="aNode" presStyleLbl="fgAcc1" presStyleIdx="4" presStyleCnt="5" custScaleX="167420" custLinFactY="7260" custLinFactNeighborX="253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3BD8C-1DD1-47F7-93DA-3ED4F49ABCC3}" type="pres">
      <dgm:prSet presAssocID="{4BFE898E-8446-4B5B-91F3-A487379EDF46}" presName="aSpace" presStyleCnt="0"/>
      <dgm:spPr/>
    </dgm:pt>
  </dgm:ptLst>
  <dgm:cxnLst>
    <dgm:cxn modelId="{6B87B83B-E729-476D-B5D9-2AB02F844B23}" srcId="{FCBDD631-7998-4AE0-9697-1CAFA496542D}" destId="{217BA9F2-363D-43A2-AA5A-584FFBBFA15F}" srcOrd="2" destOrd="0" parTransId="{7235D522-3AA9-4BD0-A7C7-BDB8A63665C6}" sibTransId="{7B78C7BA-B59C-40E7-A6A3-2DAEECA71AED}"/>
    <dgm:cxn modelId="{0FF66A1F-D6B5-4E3F-8C37-6E1BE542A9A0}" type="presOf" srcId="{4BFE898E-8446-4B5B-91F3-A487379EDF46}" destId="{12D75F95-B182-41CB-9EDB-506173C8787A}" srcOrd="0" destOrd="0" presId="urn:microsoft.com/office/officeart/2005/8/layout/pyramid2"/>
    <dgm:cxn modelId="{28747550-9D8F-4614-B98A-1EA3ED4B6D20}" type="presOf" srcId="{29207334-1077-45C6-9E56-9AB16651ED23}" destId="{EE587C0A-2B40-4641-979C-6C54DBBF8E54}" srcOrd="0" destOrd="0" presId="urn:microsoft.com/office/officeart/2005/8/layout/pyramid2"/>
    <dgm:cxn modelId="{F5F6B28D-8BEF-40A6-A136-EE43D398ED34}" type="presOf" srcId="{217BA9F2-363D-43A2-AA5A-584FFBBFA15F}" destId="{8CA34C7E-477D-4A25-A8AA-53C435FC14BF}" srcOrd="0" destOrd="0" presId="urn:microsoft.com/office/officeart/2005/8/layout/pyramid2"/>
    <dgm:cxn modelId="{9654E60A-EEDF-4190-ADCB-4ACE9722AE56}" srcId="{FCBDD631-7998-4AE0-9697-1CAFA496542D}" destId="{29207334-1077-45C6-9E56-9AB16651ED23}" srcOrd="3" destOrd="0" parTransId="{43238FBC-9A1F-47B5-BA60-466A7DFB4010}" sibTransId="{52231B9F-E035-410B-80DB-1632E8A57C3C}"/>
    <dgm:cxn modelId="{42C8FB89-E1FD-4A80-B03F-8E0A4CFCFF26}" type="presOf" srcId="{FCBDD631-7998-4AE0-9697-1CAFA496542D}" destId="{D76DA5B1-D64E-465F-BFD2-7CA1B571EF4D}" srcOrd="0" destOrd="0" presId="urn:microsoft.com/office/officeart/2005/8/layout/pyramid2"/>
    <dgm:cxn modelId="{FB6569DD-745C-45BF-AA53-33BAAB9B39A2}" srcId="{FCBDD631-7998-4AE0-9697-1CAFA496542D}" destId="{4A9E60A8-B61F-4783-AD4C-C2C7579986CA}" srcOrd="0" destOrd="0" parTransId="{D8C3D521-A286-44CD-BBBF-451DBFB5AF54}" sibTransId="{7C7D1CE1-4E3D-4CA4-BD8E-60EE610E751D}"/>
    <dgm:cxn modelId="{E275F50D-802A-4358-AB86-E2728BC7F960}" type="presOf" srcId="{4A9E60A8-B61F-4783-AD4C-C2C7579986CA}" destId="{C10B96B5-05C5-4ADE-98C1-A77324EE5523}" srcOrd="0" destOrd="0" presId="urn:microsoft.com/office/officeart/2005/8/layout/pyramid2"/>
    <dgm:cxn modelId="{69C4FE28-C59E-47DA-A519-25014C435C97}" type="presOf" srcId="{4A7294A0-C81E-460D-9719-BD8BEFFD816E}" destId="{40DD272E-BB69-4CB7-9E78-5B7F2FD38EFE}" srcOrd="0" destOrd="0" presId="urn:microsoft.com/office/officeart/2005/8/layout/pyramid2"/>
    <dgm:cxn modelId="{39C97DFD-6084-4F37-9E5F-7B2E7D262D5F}" srcId="{FCBDD631-7998-4AE0-9697-1CAFA496542D}" destId="{4BFE898E-8446-4B5B-91F3-A487379EDF46}" srcOrd="4" destOrd="0" parTransId="{4D566F8C-81A9-42E3-9F67-3369DFE09AD1}" sibTransId="{0E78EDFF-4506-4EF3-A04D-EBDD321AD449}"/>
    <dgm:cxn modelId="{91CE8E69-6258-40B5-89F7-12026467279A}" srcId="{FCBDD631-7998-4AE0-9697-1CAFA496542D}" destId="{4A7294A0-C81E-460D-9719-BD8BEFFD816E}" srcOrd="1" destOrd="0" parTransId="{1EBCFEBE-520A-4360-97F3-3FAAA1A29C47}" sibTransId="{04692DF1-E3FE-497A-9F5C-14278680FE0D}"/>
    <dgm:cxn modelId="{FB868B58-BDA0-482A-9582-1BD73B050754}" type="presParOf" srcId="{D76DA5B1-D64E-465F-BFD2-7CA1B571EF4D}" destId="{67FF32D6-CC69-4E55-A13D-7327B7906E26}" srcOrd="0" destOrd="0" presId="urn:microsoft.com/office/officeart/2005/8/layout/pyramid2"/>
    <dgm:cxn modelId="{409F1792-2E78-4B9F-944D-92F353F89A79}" type="presParOf" srcId="{D76DA5B1-D64E-465F-BFD2-7CA1B571EF4D}" destId="{18611D7E-83E7-469D-A09C-F999E11BE8BF}" srcOrd="1" destOrd="0" presId="urn:microsoft.com/office/officeart/2005/8/layout/pyramid2"/>
    <dgm:cxn modelId="{40D91E0B-F207-4719-A87C-A43263E53CFE}" type="presParOf" srcId="{18611D7E-83E7-469D-A09C-F999E11BE8BF}" destId="{C10B96B5-05C5-4ADE-98C1-A77324EE5523}" srcOrd="0" destOrd="0" presId="urn:microsoft.com/office/officeart/2005/8/layout/pyramid2"/>
    <dgm:cxn modelId="{FFDFB0F5-7360-4EB2-A09D-D479438CBBE9}" type="presParOf" srcId="{18611D7E-83E7-469D-A09C-F999E11BE8BF}" destId="{BD2E3DE7-C083-4F8E-A8A6-3C15BC36615F}" srcOrd="1" destOrd="0" presId="urn:microsoft.com/office/officeart/2005/8/layout/pyramid2"/>
    <dgm:cxn modelId="{DB8B43B2-AA94-4C43-A14C-A5445347870A}" type="presParOf" srcId="{18611D7E-83E7-469D-A09C-F999E11BE8BF}" destId="{40DD272E-BB69-4CB7-9E78-5B7F2FD38EFE}" srcOrd="2" destOrd="0" presId="urn:microsoft.com/office/officeart/2005/8/layout/pyramid2"/>
    <dgm:cxn modelId="{8B99AF93-4A3D-4D63-B1FC-0C3A148947FE}" type="presParOf" srcId="{18611D7E-83E7-469D-A09C-F999E11BE8BF}" destId="{A061E6B7-8573-497B-AF0E-2389466681CD}" srcOrd="3" destOrd="0" presId="urn:microsoft.com/office/officeart/2005/8/layout/pyramid2"/>
    <dgm:cxn modelId="{C431B56D-EE6F-4D13-86E7-6B4FC3EB6870}" type="presParOf" srcId="{18611D7E-83E7-469D-A09C-F999E11BE8BF}" destId="{8CA34C7E-477D-4A25-A8AA-53C435FC14BF}" srcOrd="4" destOrd="0" presId="urn:microsoft.com/office/officeart/2005/8/layout/pyramid2"/>
    <dgm:cxn modelId="{007831BF-38EA-49C9-816E-53129F04E942}" type="presParOf" srcId="{18611D7E-83E7-469D-A09C-F999E11BE8BF}" destId="{3861D490-AF03-4E9D-A033-D2C0D911F98E}" srcOrd="5" destOrd="0" presId="urn:microsoft.com/office/officeart/2005/8/layout/pyramid2"/>
    <dgm:cxn modelId="{E3FC29F6-711E-4496-A1E4-8A36648B33F6}" type="presParOf" srcId="{18611D7E-83E7-469D-A09C-F999E11BE8BF}" destId="{EE587C0A-2B40-4641-979C-6C54DBBF8E54}" srcOrd="6" destOrd="0" presId="urn:microsoft.com/office/officeart/2005/8/layout/pyramid2"/>
    <dgm:cxn modelId="{7C6279B1-7948-4CAA-AFE4-BF94A1F00DF2}" type="presParOf" srcId="{18611D7E-83E7-469D-A09C-F999E11BE8BF}" destId="{5A890DEF-5B5F-462C-911C-188B57F666DA}" srcOrd="7" destOrd="0" presId="urn:microsoft.com/office/officeart/2005/8/layout/pyramid2"/>
    <dgm:cxn modelId="{44882B92-CDD0-45E2-B066-0C5EFFB1A20D}" type="presParOf" srcId="{18611D7E-83E7-469D-A09C-F999E11BE8BF}" destId="{12D75F95-B182-41CB-9EDB-506173C8787A}" srcOrd="8" destOrd="0" presId="urn:microsoft.com/office/officeart/2005/8/layout/pyramid2"/>
    <dgm:cxn modelId="{067C5358-0D96-4346-A4C0-6CAE2024E5E4}" type="presParOf" srcId="{18611D7E-83E7-469D-A09C-F999E11BE8BF}" destId="{5933BD8C-1DD1-47F7-93DA-3ED4F49ABCC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7C106-60AB-4441-93A1-CEBA72905C25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ym typeface="Wingdings"/>
            </a:rPr>
            <a:t></a:t>
          </a:r>
          <a:endParaRPr lang="ru-RU" sz="3200" kern="1200" dirty="0"/>
        </a:p>
      </dsp:txBody>
      <dsp:txXfrm rot="5400000">
        <a:off x="-247798" y="249366"/>
        <a:ext cx="1651992" cy="1156394"/>
      </dsp:txXfrm>
    </dsp:sp>
    <dsp:sp modelId="{C69759FB-B18D-4238-9F70-F24CC1F7D997}">
      <dsp:nvSpPr>
        <dsp:cNvPr id="0" name=""/>
        <dsp:cNvSpPr/>
      </dsp:nvSpPr>
      <dsp:spPr>
        <a:xfrm rot="5400000">
          <a:off x="3980846" y="-2822884"/>
          <a:ext cx="1073794" cy="672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3000" b="1" i="1" kern="1200" dirty="0" smtClean="0"/>
            <a:t>ქიმიური </a:t>
          </a:r>
          <a:r>
            <a:rPr lang="en-US" sz="3000" b="1" i="1" kern="1200" dirty="0" smtClean="0"/>
            <a:t> </a:t>
          </a:r>
          <a:r>
            <a:rPr lang="ka-GE" sz="3000" b="1" i="1" kern="1200" dirty="0" smtClean="0"/>
            <a:t>ანალიზი;</a:t>
          </a:r>
          <a:endParaRPr lang="ru-RU" sz="3000" kern="1200" dirty="0"/>
        </a:p>
      </dsp:txBody>
      <dsp:txXfrm rot="5400000">
        <a:off x="3980846" y="-2822884"/>
        <a:ext cx="1073794" cy="6722699"/>
      </dsp:txXfrm>
    </dsp:sp>
    <dsp:sp modelId="{F4444664-E6FB-4AC5-A3F5-9858DD3BB40C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ym typeface="Wingdings"/>
            </a:rPr>
            <a:t></a:t>
          </a:r>
          <a:endParaRPr lang="ru-RU" sz="3200" kern="1200" dirty="0"/>
        </a:p>
      </dsp:txBody>
      <dsp:txXfrm rot="5400000">
        <a:off x="-247798" y="1707802"/>
        <a:ext cx="1651992" cy="1156394"/>
      </dsp:txXfrm>
    </dsp:sp>
    <dsp:sp modelId="{DE2B1C43-3A01-48D0-B5D2-4AB66E6A139E}">
      <dsp:nvSpPr>
        <dsp:cNvPr id="0" name=""/>
        <dsp:cNvSpPr/>
      </dsp:nvSpPr>
      <dsp:spPr>
        <a:xfrm rot="5400000">
          <a:off x="3980846" y="-1364448"/>
          <a:ext cx="1073794" cy="672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3000" b="1" i="1" kern="1200" dirty="0" smtClean="0"/>
            <a:t>სპექტროსკოპული </a:t>
          </a:r>
          <a:r>
            <a:rPr lang="en-US" sz="3000" b="1" i="1" kern="1200" dirty="0" smtClean="0"/>
            <a:t> </a:t>
          </a:r>
          <a:r>
            <a:rPr lang="ka-GE" sz="3000" b="1" i="1" kern="1200" dirty="0" smtClean="0"/>
            <a:t>ანალიზი;</a:t>
          </a:r>
          <a:endParaRPr lang="ru-RU" sz="3000" kern="1200" dirty="0"/>
        </a:p>
      </dsp:txBody>
      <dsp:txXfrm rot="5400000">
        <a:off x="3980846" y="-1364448"/>
        <a:ext cx="1073794" cy="6722699"/>
      </dsp:txXfrm>
    </dsp:sp>
    <dsp:sp modelId="{09E8F20E-A514-4D32-B5B2-E84237DC5A19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ym typeface="Wingdings"/>
            </a:rPr>
            <a:t></a:t>
          </a:r>
          <a:endParaRPr lang="ru-RU" sz="3200" kern="1200" dirty="0"/>
        </a:p>
      </dsp:txBody>
      <dsp:txXfrm rot="5400000">
        <a:off x="-247798" y="3166238"/>
        <a:ext cx="1651992" cy="1156394"/>
      </dsp:txXfrm>
    </dsp:sp>
    <dsp:sp modelId="{8D8BD935-5F97-4033-A63F-5D626AEDBDA6}">
      <dsp:nvSpPr>
        <dsp:cNvPr id="0" name=""/>
        <dsp:cNvSpPr/>
      </dsp:nvSpPr>
      <dsp:spPr>
        <a:xfrm rot="5400000">
          <a:off x="3980846" y="93987"/>
          <a:ext cx="1073794" cy="672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3000" b="1" i="1" kern="1200" dirty="0" smtClean="0"/>
            <a:t>თერმოგრავიმეტრული  ანალიზი;</a:t>
          </a:r>
          <a:endParaRPr lang="ru-RU" sz="3000" kern="1200" dirty="0"/>
        </a:p>
      </dsp:txBody>
      <dsp:txXfrm rot="5400000">
        <a:off x="3980846" y="93987"/>
        <a:ext cx="1073794" cy="67226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D0C36-B277-4BA7-959D-1A12A3F3A79F}">
      <dsp:nvSpPr>
        <dsp:cNvPr id="0" name=""/>
        <dsp:cNvSpPr/>
      </dsp:nvSpPr>
      <dsp:spPr>
        <a:xfrm>
          <a:off x="2245172" y="2140790"/>
          <a:ext cx="4499451" cy="1723505"/>
        </a:xfrm>
        <a:prstGeom prst="ellipse">
          <a:avLst/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b="1" i="1" kern="1200" dirty="0" smtClean="0">
              <a:solidFill>
                <a:schemeClr val="tx1"/>
              </a:solidFill>
            </a:rPr>
            <a:t> მეტალები</a:t>
          </a:r>
          <a:endParaRPr lang="en-US" sz="2200" b="1" i="1" kern="1200" dirty="0">
            <a:solidFill>
              <a:schemeClr val="tx1"/>
            </a:solidFill>
          </a:endParaRPr>
        </a:p>
      </dsp:txBody>
      <dsp:txXfrm>
        <a:off x="2245172" y="2140790"/>
        <a:ext cx="4499451" cy="1723505"/>
      </dsp:txXfrm>
    </dsp:sp>
    <dsp:sp modelId="{327B9C7E-48BE-4359-956A-5ADDD03DACFC}">
      <dsp:nvSpPr>
        <dsp:cNvPr id="0" name=""/>
        <dsp:cNvSpPr/>
      </dsp:nvSpPr>
      <dsp:spPr>
        <a:xfrm rot="9157129">
          <a:off x="1065082" y="2839208"/>
          <a:ext cx="1389290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80C8A-0565-4B65-A7F9-EE971AAB7A49}">
      <dsp:nvSpPr>
        <dsp:cNvPr id="0" name=""/>
        <dsp:cNvSpPr/>
      </dsp:nvSpPr>
      <dsp:spPr>
        <a:xfrm>
          <a:off x="121786" y="2721027"/>
          <a:ext cx="1272410" cy="1108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Sylfaen" pitchFamily="18" charset="0"/>
            </a:rPr>
            <a:t>Zn</a:t>
          </a:r>
          <a:endParaRPr lang="en-US" sz="3600" b="1" kern="1200" dirty="0">
            <a:latin typeface="Sylfaen" pitchFamily="18" charset="0"/>
          </a:endParaRPr>
        </a:p>
      </dsp:txBody>
      <dsp:txXfrm>
        <a:off x="121786" y="2721027"/>
        <a:ext cx="1272410" cy="1108036"/>
      </dsp:txXfrm>
    </dsp:sp>
    <dsp:sp modelId="{E35241FC-1286-43BB-A277-0F93EEC9B916}">
      <dsp:nvSpPr>
        <dsp:cNvPr id="0" name=""/>
        <dsp:cNvSpPr/>
      </dsp:nvSpPr>
      <dsp:spPr>
        <a:xfrm rot="12712524">
          <a:off x="1295725" y="1616012"/>
          <a:ext cx="1904479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B73DA-0A52-4E97-B820-F5D165B9CC24}">
      <dsp:nvSpPr>
        <dsp:cNvPr id="0" name=""/>
        <dsp:cNvSpPr/>
      </dsp:nvSpPr>
      <dsp:spPr>
        <a:xfrm>
          <a:off x="865965" y="642943"/>
          <a:ext cx="1475239" cy="112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Co(II)</a:t>
          </a:r>
          <a:endParaRPr lang="en-US" sz="3000" kern="1200" dirty="0"/>
        </a:p>
      </dsp:txBody>
      <dsp:txXfrm>
        <a:off x="865965" y="642943"/>
        <a:ext cx="1475239" cy="1123275"/>
      </dsp:txXfrm>
    </dsp:sp>
    <dsp:sp modelId="{DCA6DAF7-B925-425D-A6E5-F36873A6802C}">
      <dsp:nvSpPr>
        <dsp:cNvPr id="0" name=""/>
        <dsp:cNvSpPr/>
      </dsp:nvSpPr>
      <dsp:spPr>
        <a:xfrm rot="15081886">
          <a:off x="2966766" y="1252701"/>
          <a:ext cx="1623705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CE5D7-C57D-4D49-98A7-9D3AFE290DB5}">
      <dsp:nvSpPr>
        <dsp:cNvPr id="0" name=""/>
        <dsp:cNvSpPr/>
      </dsp:nvSpPr>
      <dsp:spPr>
        <a:xfrm>
          <a:off x="2912709" y="-35231"/>
          <a:ext cx="1489885" cy="1109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Ni(II)</a:t>
          </a:r>
          <a:endParaRPr lang="en-US" sz="3000" kern="1200" dirty="0"/>
        </a:p>
      </dsp:txBody>
      <dsp:txXfrm>
        <a:off x="2912709" y="-35231"/>
        <a:ext cx="1489885" cy="1109995"/>
      </dsp:txXfrm>
    </dsp:sp>
    <dsp:sp modelId="{17189EDF-418E-4F32-B1E1-76B74F872A65}">
      <dsp:nvSpPr>
        <dsp:cNvPr id="0" name=""/>
        <dsp:cNvSpPr/>
      </dsp:nvSpPr>
      <dsp:spPr>
        <a:xfrm rot="17241610">
          <a:off x="4313013" y="1247037"/>
          <a:ext cx="1611030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43948-0D5F-494D-BA22-FBD89E87ED11}">
      <dsp:nvSpPr>
        <dsp:cNvPr id="0" name=""/>
        <dsp:cNvSpPr/>
      </dsp:nvSpPr>
      <dsp:spPr>
        <a:xfrm>
          <a:off x="4557573" y="-32041"/>
          <a:ext cx="1426969" cy="1103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Mn</a:t>
          </a:r>
          <a:r>
            <a:rPr lang="en-US" sz="3000" b="1" kern="1200" dirty="0" smtClean="0"/>
            <a:t>(II)</a:t>
          </a:r>
          <a:endParaRPr lang="en-US" sz="3000" kern="1200" dirty="0"/>
        </a:p>
      </dsp:txBody>
      <dsp:txXfrm>
        <a:off x="4557573" y="-32041"/>
        <a:ext cx="1426969" cy="1103615"/>
      </dsp:txXfrm>
    </dsp:sp>
    <dsp:sp modelId="{92120744-234A-4D27-A027-BC39FE4229A8}">
      <dsp:nvSpPr>
        <dsp:cNvPr id="0" name=""/>
        <dsp:cNvSpPr/>
      </dsp:nvSpPr>
      <dsp:spPr>
        <a:xfrm rot="19457507">
          <a:off x="5535073" y="1523712"/>
          <a:ext cx="1926362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28241-D362-4E6B-B3FB-6F48318A5867}">
      <dsp:nvSpPr>
        <dsp:cNvPr id="0" name=""/>
        <dsp:cNvSpPr/>
      </dsp:nvSpPr>
      <dsp:spPr>
        <a:xfrm>
          <a:off x="6558176" y="500065"/>
          <a:ext cx="1300002" cy="1104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Cu</a:t>
          </a:r>
          <a:r>
            <a:rPr lang="ka-GE" sz="3000" b="1" kern="1200" dirty="0" smtClean="0"/>
            <a:t> </a:t>
          </a:r>
          <a:r>
            <a:rPr lang="en-US" sz="3000" b="1" kern="1200" dirty="0" smtClean="0"/>
            <a:t>(II) </a:t>
          </a:r>
          <a:endParaRPr lang="en-US" sz="3000" kern="1200" dirty="0"/>
        </a:p>
      </dsp:txBody>
      <dsp:txXfrm>
        <a:off x="6558176" y="500065"/>
        <a:ext cx="1300002" cy="1104397"/>
      </dsp:txXfrm>
    </dsp:sp>
    <dsp:sp modelId="{3B9B2B28-5460-4CAD-B14C-89DC885E9CEB}">
      <dsp:nvSpPr>
        <dsp:cNvPr id="0" name=""/>
        <dsp:cNvSpPr/>
      </dsp:nvSpPr>
      <dsp:spPr>
        <a:xfrm rot="919750">
          <a:off x="6367104" y="2922926"/>
          <a:ext cx="1660918" cy="4911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60507-8F4E-4AB6-BE29-9ED8BF24FBEE}">
      <dsp:nvSpPr>
        <dsp:cNvPr id="0" name=""/>
        <dsp:cNvSpPr/>
      </dsp:nvSpPr>
      <dsp:spPr>
        <a:xfrm>
          <a:off x="7397289" y="2435281"/>
          <a:ext cx="1274425" cy="1393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/>
            <a:t>Cd</a:t>
          </a:r>
          <a:endParaRPr lang="en-US" sz="3600" b="1" kern="1200" dirty="0"/>
        </a:p>
      </dsp:txBody>
      <dsp:txXfrm>
        <a:off x="7397289" y="2435281"/>
        <a:ext cx="1274425" cy="1393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FF32D6-CC69-4E55-A13D-7327B7906E26}">
      <dsp:nvSpPr>
        <dsp:cNvPr id="0" name=""/>
        <dsp:cNvSpPr/>
      </dsp:nvSpPr>
      <dsp:spPr>
        <a:xfrm>
          <a:off x="0" y="0"/>
          <a:ext cx="5437838" cy="54378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0B96B5-05C5-4ADE-98C1-A77324EE5523}">
      <dsp:nvSpPr>
        <dsp:cNvPr id="0" name=""/>
        <dsp:cNvSpPr/>
      </dsp:nvSpPr>
      <dsp:spPr>
        <a:xfrm>
          <a:off x="3059823" y="432047"/>
          <a:ext cx="5792387" cy="773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Sylfaen" panose="010A0502050306030303" pitchFamily="18" charset="0"/>
            </a:rPr>
            <a:t>2,3 – </a:t>
          </a:r>
          <a:r>
            <a:rPr lang="ka-GE" sz="1800" b="1" kern="1200" dirty="0" smtClean="0">
              <a:latin typeface="Sylfaen" panose="010A0502050306030303" pitchFamily="18" charset="0"/>
            </a:rPr>
            <a:t>ტეტრამეთილენ</a:t>
          </a:r>
          <a:r>
            <a:rPr lang="en-US" sz="1800" b="1" kern="1200" dirty="0" smtClean="0">
              <a:latin typeface="Sylfaen" panose="010A0502050306030303" pitchFamily="18" charset="0"/>
            </a:rPr>
            <a:t>- 4- </a:t>
          </a:r>
          <a:r>
            <a:rPr lang="ka-GE" sz="1800" b="1" kern="1200" dirty="0" smtClean="0">
              <a:latin typeface="Sylfaen" panose="010A0502050306030303" pitchFamily="18" charset="0"/>
            </a:rPr>
            <a:t>თიოფენკარბონმჟავას  ჰიდრაზიდი</a:t>
          </a:r>
          <a:r>
            <a:rPr lang="en-US" sz="1800" b="1" kern="1200" dirty="0" smtClean="0">
              <a:latin typeface="Sylfaen" panose="010A0502050306030303" pitchFamily="18" charset="0"/>
            </a:rPr>
            <a:t> </a:t>
          </a:r>
        </a:p>
      </dsp:txBody>
      <dsp:txXfrm>
        <a:off x="3059823" y="432047"/>
        <a:ext cx="5792387" cy="773192"/>
      </dsp:txXfrm>
    </dsp:sp>
    <dsp:sp modelId="{40DD272E-BB69-4CB7-9E78-5B7F2FD38EFE}">
      <dsp:nvSpPr>
        <dsp:cNvPr id="0" name=""/>
        <dsp:cNvSpPr/>
      </dsp:nvSpPr>
      <dsp:spPr>
        <a:xfrm>
          <a:off x="3072717" y="1296144"/>
          <a:ext cx="5857000" cy="773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Sylfaen" panose="010A0502050306030303" pitchFamily="18" charset="0"/>
            </a:rPr>
            <a:t>სალიცილის</a:t>
          </a:r>
          <a:r>
            <a:rPr lang="en-US" sz="1800" b="1" kern="1200" dirty="0" smtClean="0">
              <a:latin typeface="Sylfaen" panose="010A0502050306030303" pitchFamily="18" charset="0"/>
            </a:rPr>
            <a:t> </a:t>
          </a:r>
          <a:r>
            <a:rPr lang="en-US" sz="1800" b="1" kern="1200" dirty="0" err="1" smtClean="0">
              <a:latin typeface="Sylfaen" panose="010A0502050306030303" pitchFamily="18" charset="0"/>
            </a:rPr>
            <a:t>მჟავას</a:t>
          </a:r>
          <a:r>
            <a:rPr lang="en-US" sz="1800" b="1" kern="1200" dirty="0" smtClean="0">
              <a:latin typeface="Sylfaen" panose="010A0502050306030303" pitchFamily="18" charset="0"/>
            </a:rPr>
            <a:t> </a:t>
          </a:r>
          <a:r>
            <a:rPr lang="en-US" sz="1800" b="1" kern="1200" dirty="0" err="1" smtClean="0">
              <a:latin typeface="Sylfaen" panose="010A0502050306030303" pitchFamily="18" charset="0"/>
            </a:rPr>
            <a:t>ჰიდრაზიდ</a:t>
          </a:r>
          <a:r>
            <a:rPr lang="ka-GE" sz="1800" b="1" kern="1200" dirty="0" smtClean="0">
              <a:latin typeface="Sylfaen" panose="010A0502050306030303" pitchFamily="18" charset="0"/>
            </a:rPr>
            <a:t>ი</a:t>
          </a:r>
          <a:r>
            <a:rPr lang="en-US" sz="1800" b="1" kern="1200" dirty="0" smtClean="0">
              <a:latin typeface="Sylfaen" panose="010A0502050306030303" pitchFamily="18" charset="0"/>
            </a:rPr>
            <a:t> (</a:t>
          </a:r>
          <a:r>
            <a:rPr lang="en-US" sz="1800" b="1" kern="1200" dirty="0" err="1" smtClean="0">
              <a:latin typeface="Sylfaen" panose="010A0502050306030303" pitchFamily="18" charset="0"/>
            </a:rPr>
            <a:t>ორთოჰიდროქსი</a:t>
          </a:r>
          <a:r>
            <a:rPr lang="ka-GE" sz="1800" b="1" kern="1200" dirty="0" smtClean="0">
              <a:latin typeface="Sylfaen" panose="010A0502050306030303" pitchFamily="18" charset="0"/>
            </a:rPr>
            <a:t>ლ</a:t>
          </a:r>
          <a:r>
            <a:rPr lang="en-US" sz="1800" b="1" kern="1200" dirty="0" smtClean="0">
              <a:latin typeface="Sylfaen" panose="010A0502050306030303" pitchFamily="18" charset="0"/>
            </a:rPr>
            <a:t>-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Sylfaen" panose="010A0502050306030303" pitchFamily="18" charset="0"/>
            </a:rPr>
            <a:t>ბენზოილ</a:t>
          </a:r>
          <a:r>
            <a:rPr lang="en-US" sz="1800" b="1" kern="1200" dirty="0" smtClean="0">
              <a:latin typeface="Sylfaen" panose="010A0502050306030303" pitchFamily="18" charset="0"/>
            </a:rPr>
            <a:t> </a:t>
          </a:r>
          <a:r>
            <a:rPr lang="en-US" sz="1800" b="1" kern="1200" dirty="0" err="1" smtClean="0">
              <a:latin typeface="Sylfaen" panose="010A0502050306030303" pitchFamily="18" charset="0"/>
            </a:rPr>
            <a:t>ჰიდრაზინი</a:t>
          </a:r>
          <a:r>
            <a:rPr lang="en-US" sz="1800" b="1" kern="1200" dirty="0" smtClean="0">
              <a:latin typeface="Sylfaen" panose="010A0502050306030303" pitchFamily="18" charset="0"/>
            </a:rPr>
            <a:t>) </a:t>
          </a:r>
          <a:r>
            <a:rPr lang="en-US" sz="18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(o</a:t>
          </a:r>
          <a:r>
            <a:rPr lang="ka-GE" sz="18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-OBH</a:t>
          </a:r>
          <a:r>
            <a:rPr lang="en-US" sz="18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)</a:t>
          </a:r>
          <a:r>
            <a:rPr lang="ka-GE" sz="18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 </a:t>
          </a:r>
          <a:r>
            <a:rPr lang="en-US" sz="1800" b="1" kern="1200" dirty="0" smtClean="0">
              <a:latin typeface="Sylfaen" panose="010A0502050306030303" pitchFamily="18" charset="0"/>
            </a:rPr>
            <a:t>o</a:t>
          </a:r>
          <a:r>
            <a:rPr lang="ka-GE" sz="1800" b="1" kern="1200" dirty="0" smtClean="0">
              <a:latin typeface="Sylfaen" panose="010A0502050306030303" pitchFamily="18" charset="0"/>
            </a:rPr>
            <a:t> -HOC</a:t>
          </a:r>
          <a:r>
            <a:rPr lang="ka-GE" sz="1800" b="1" kern="1200" baseline="-25000" dirty="0" smtClean="0">
              <a:latin typeface="Sylfaen" panose="010A0502050306030303" pitchFamily="18" charset="0"/>
            </a:rPr>
            <a:t>6</a:t>
          </a:r>
          <a:r>
            <a:rPr lang="ka-GE" sz="1800" b="1" kern="1200" dirty="0" smtClean="0">
              <a:latin typeface="Sylfaen" panose="010A0502050306030303" pitchFamily="18" charset="0"/>
            </a:rPr>
            <a:t>H</a:t>
          </a:r>
          <a:r>
            <a:rPr lang="ka-GE" sz="1800" b="1" kern="1200" baseline="-25000" dirty="0" smtClean="0">
              <a:latin typeface="Sylfaen" panose="010A0502050306030303" pitchFamily="18" charset="0"/>
            </a:rPr>
            <a:t>4</a:t>
          </a:r>
          <a:r>
            <a:rPr lang="ka-GE" sz="1800" b="1" kern="1200" dirty="0" smtClean="0">
              <a:latin typeface="Sylfaen" panose="010A0502050306030303" pitchFamily="18" charset="0"/>
            </a:rPr>
            <a:t>CONHNH</a:t>
          </a:r>
          <a:r>
            <a:rPr lang="ka-GE" sz="1800" b="1" kern="1200" baseline="-25000" dirty="0" smtClean="0">
              <a:latin typeface="Sylfaen" panose="010A0502050306030303" pitchFamily="18" charset="0"/>
            </a:rPr>
            <a:t>2</a:t>
          </a:r>
          <a:endParaRPr lang="en-US" sz="1800" b="1" kern="1200" baseline="-25000" dirty="0" smtClean="0">
            <a:latin typeface="Sylfaen" panose="010A0502050306030303" pitchFamily="18" charset="0"/>
          </a:endParaRPr>
        </a:p>
      </dsp:txBody>
      <dsp:txXfrm>
        <a:off x="3072717" y="1296144"/>
        <a:ext cx="5857000" cy="773192"/>
      </dsp:txXfrm>
    </dsp:sp>
    <dsp:sp modelId="{8CA34C7E-477D-4A25-A8AA-53C435FC14BF}">
      <dsp:nvSpPr>
        <dsp:cNvPr id="0" name=""/>
        <dsp:cNvSpPr/>
      </dsp:nvSpPr>
      <dsp:spPr>
        <a:xfrm>
          <a:off x="3045289" y="2232248"/>
          <a:ext cx="5884428" cy="773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ylfaen" panose="010A0502050306030303" pitchFamily="18" charset="0"/>
            </a:rPr>
            <a:t>   </a:t>
          </a:r>
          <a:r>
            <a:rPr lang="ka-GE" sz="1700" b="1" kern="1200" dirty="0" smtClean="0">
              <a:latin typeface="Sylfaen" panose="010A0502050306030303" pitchFamily="18" charset="0"/>
            </a:rPr>
            <a:t>დიაცეტილჰიდრაზინი </a:t>
          </a:r>
          <a:r>
            <a:rPr lang="en-US" sz="17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(DAH)</a:t>
          </a:r>
          <a:r>
            <a:rPr lang="ka-GE" sz="1700" b="1" kern="1200" dirty="0" smtClean="0">
              <a:latin typeface="Sylfaen" panose="010A0502050306030303" pitchFamily="18" charset="0"/>
            </a:rPr>
            <a:t>    </a:t>
          </a:r>
          <a:r>
            <a:rPr lang="en-US" sz="1700" b="1" kern="1200" dirty="0" smtClean="0">
              <a:latin typeface="Sylfaen" panose="010A0502050306030303" pitchFamily="18" charset="0"/>
            </a:rPr>
            <a:t>  H</a:t>
          </a:r>
          <a:r>
            <a:rPr lang="en-US" sz="1700" b="1" kern="1200" baseline="-25000" dirty="0" smtClean="0">
              <a:latin typeface="Sylfaen" panose="010A0502050306030303" pitchFamily="18" charset="0"/>
            </a:rPr>
            <a:t>3</a:t>
          </a:r>
          <a:r>
            <a:rPr lang="en-US" sz="1700" b="1" kern="1200" dirty="0" smtClean="0">
              <a:latin typeface="Sylfaen" panose="010A0502050306030303" pitchFamily="18" charset="0"/>
            </a:rPr>
            <a:t>CCONHNHOCCH</a:t>
          </a:r>
          <a:r>
            <a:rPr lang="en-US" sz="1700" b="1" kern="1200" baseline="-25000" dirty="0" smtClean="0">
              <a:latin typeface="Sylfaen" panose="010A0502050306030303" pitchFamily="18" charset="0"/>
            </a:rPr>
            <a:t>3</a:t>
          </a:r>
          <a:endParaRPr lang="ka-GE" sz="1700" kern="1200" dirty="0" smtClean="0">
            <a:latin typeface="Sylfaen" panose="010A0502050306030303" pitchFamily="18" charset="0"/>
          </a:endParaRPr>
        </a:p>
      </dsp:txBody>
      <dsp:txXfrm>
        <a:off x="3045289" y="2232248"/>
        <a:ext cx="5884428" cy="773192"/>
      </dsp:txXfrm>
    </dsp:sp>
    <dsp:sp modelId="{EE587C0A-2B40-4641-979C-6C54DBBF8E54}">
      <dsp:nvSpPr>
        <dsp:cNvPr id="0" name=""/>
        <dsp:cNvSpPr/>
      </dsp:nvSpPr>
      <dsp:spPr>
        <a:xfrm>
          <a:off x="3014821" y="3168352"/>
          <a:ext cx="5914896" cy="773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latin typeface="Sylfaen" panose="010A0502050306030303" pitchFamily="18" charset="0"/>
            </a:rPr>
            <a:t>დიფორმილჰიდრაზინი </a:t>
          </a:r>
          <a:r>
            <a:rPr lang="en-US" sz="1800" b="1" kern="1200" dirty="0" smtClean="0">
              <a:solidFill>
                <a:srgbClr val="000066"/>
              </a:solidFill>
              <a:latin typeface="Sylfaen" panose="010A0502050306030303" pitchFamily="18" charset="0"/>
            </a:rPr>
            <a:t>(DFH)</a:t>
          </a:r>
          <a:r>
            <a:rPr lang="ka-GE" sz="1800" b="1" kern="1200" dirty="0" smtClean="0">
              <a:latin typeface="Sylfaen" panose="010A0502050306030303" pitchFamily="18" charset="0"/>
            </a:rPr>
            <a:t>   </a:t>
          </a:r>
          <a:r>
            <a:rPr lang="en-US" sz="1800" b="1" kern="1200" dirty="0" smtClean="0">
              <a:latin typeface="Sylfaen" panose="010A0502050306030303" pitchFamily="18" charset="0"/>
            </a:rPr>
            <a:t>    HCONHNHOCH</a:t>
          </a:r>
          <a:endParaRPr lang="ka-GE" sz="1800" kern="1200" dirty="0" smtClean="0">
            <a:latin typeface="Sylfaen" panose="010A0502050306030303" pitchFamily="18" charset="0"/>
          </a:endParaRPr>
        </a:p>
      </dsp:txBody>
      <dsp:txXfrm>
        <a:off x="3014821" y="3168352"/>
        <a:ext cx="5914896" cy="773192"/>
      </dsp:txXfrm>
    </dsp:sp>
    <dsp:sp modelId="{12D75F95-B182-41CB-9EDB-506173C8787A}">
      <dsp:nvSpPr>
        <dsp:cNvPr id="0" name=""/>
        <dsp:cNvSpPr/>
      </dsp:nvSpPr>
      <dsp:spPr>
        <a:xfrm>
          <a:off x="3012099" y="4176464"/>
          <a:ext cx="5917618" cy="773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altLang="ru-RU" sz="1800" b="1" kern="1200" dirty="0" smtClean="0">
              <a:latin typeface="Sylfaen" panose="010A0502050306030303" pitchFamily="18" charset="0"/>
            </a:rPr>
            <a:t>სალიცილის ალდეჰიდის ფორმილ– და ბენზოილჰიდრაზონი</a:t>
          </a:r>
          <a:endParaRPr lang="ru-RU" sz="1800" kern="1200" dirty="0">
            <a:latin typeface="Sylfaen" panose="010A0502050306030303" pitchFamily="18" charset="0"/>
          </a:endParaRPr>
        </a:p>
      </dsp:txBody>
      <dsp:txXfrm>
        <a:off x="3012099" y="4176464"/>
        <a:ext cx="5917618" cy="773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A8CD-7F29-4E16-B933-AF06F45C966B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98829-37B3-4CE3-82D9-FB0CA1FAF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6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8829-37B3-4CE3-82D9-FB0CA1FAFF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17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D273B-BCB5-4787-9721-F9A7F499A35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ka-GE" altLang="ru-RU" sz="1200" b="1" dirty="0" smtClean="0">
                <a:latin typeface="Sylfaen" panose="010A0502050306030303" pitchFamily="18" charset="0"/>
              </a:rPr>
              <a:t>სალიცილის ალდეჰიდის აცეტილჰიდრაზონთან</a:t>
            </a:r>
            <a:endParaRPr lang="en-US" altLang="ru-RU" sz="1200" b="1" dirty="0" smtClean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altLang="ru-RU" sz="1200" dirty="0" smtClean="0">
                <a:latin typeface="Sylfaen" panose="010A0502050306030303" pitchFamily="18" charset="0"/>
              </a:rPr>
              <a:t>            </a:t>
            </a:r>
            <a:r>
              <a:rPr lang="en-US" sz="1200" b="1" dirty="0" smtClean="0">
                <a:latin typeface="Sylfaen" panose="010A0502050306030303" pitchFamily="18" charset="0"/>
              </a:rPr>
              <a:t>M = </a:t>
            </a:r>
            <a:r>
              <a:rPr lang="en-US" altLang="ru-RU" sz="1200" dirty="0" smtClean="0">
                <a:latin typeface="Sylfaen" panose="010A0502050306030303" pitchFamily="18" charset="0"/>
              </a:rPr>
              <a:t>Cu</a:t>
            </a:r>
            <a:endParaRPr lang="ka-GE" altLang="ru-RU" sz="1200" dirty="0" smtClean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1200" b="1" dirty="0" smtClean="0">
                <a:latin typeface="Sylfaen" panose="010A0502050306030303" pitchFamily="18" charset="0"/>
              </a:rPr>
              <a:t>      Cu(AHS</a:t>
            </a:r>
            <a:r>
              <a:rPr lang="ru-RU" altLang="ru-RU" sz="1200" b="1" dirty="0" smtClean="0">
                <a:latin typeface="Sylfaen" panose="010A0502050306030303" pitchFamily="18" charset="0"/>
              </a:rPr>
              <a:t>А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)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2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X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2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•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 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nH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2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O;       </a:t>
            </a:r>
            <a:endParaRPr lang="ka-GE" altLang="ru-RU" sz="1200" b="1" dirty="0" smtClean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altLang="ru-RU" sz="1200" b="1" dirty="0" smtClean="0">
                <a:latin typeface="Sylfaen" panose="010A0502050306030303" pitchFamily="18" charset="0"/>
              </a:rPr>
              <a:t>    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 </a:t>
            </a:r>
            <a:r>
              <a:rPr lang="ka-GE" altLang="ru-RU" sz="1200" b="1" dirty="0" smtClean="0">
                <a:latin typeface="Sylfaen" panose="010A0502050306030303" pitchFamily="18" charset="0"/>
              </a:rPr>
              <a:t>სადაც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 X= </a:t>
            </a:r>
            <a:r>
              <a:rPr lang="en-US" altLang="ru-RU" sz="1200" b="1" dirty="0" err="1" smtClean="0">
                <a:latin typeface="Sylfaen" panose="010A0502050306030303" pitchFamily="18" charset="0"/>
              </a:rPr>
              <a:t>Cl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,</a:t>
            </a:r>
            <a:r>
              <a:rPr lang="ka-GE" altLang="ru-RU" sz="1200" b="1" dirty="0" smtClean="0">
                <a:latin typeface="Sylfaen" panose="010A0502050306030303" pitchFamily="18" charset="0"/>
              </a:rPr>
              <a:t>  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Br,</a:t>
            </a:r>
            <a:r>
              <a:rPr lang="ka-GE" altLang="ru-RU" sz="12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 NO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3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, 1/2SO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4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, n= 2</a:t>
            </a:r>
            <a:r>
              <a:rPr lang="ka-GE" altLang="ru-RU" sz="12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- 3  </a:t>
            </a:r>
          </a:p>
          <a:p>
            <a:pPr>
              <a:buFont typeface="Wingdings" pitchFamily="2" charset="2"/>
              <a:buNone/>
            </a:pPr>
            <a:r>
              <a:rPr lang="en-US" altLang="ru-RU" sz="1200" b="1" dirty="0" smtClean="0">
                <a:latin typeface="Sylfaen" panose="010A0502050306030303" pitchFamily="18" charset="0"/>
              </a:rPr>
              <a:t>    AHSA= H</a:t>
            </a:r>
            <a:r>
              <a:rPr lang="en-US" altLang="ru-RU" sz="1200" b="1" baseline="-25000" dirty="0" smtClean="0">
                <a:effectLst/>
                <a:latin typeface="Sylfaen" panose="010A0502050306030303" pitchFamily="18" charset="0"/>
              </a:rPr>
              <a:t>3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CCONHNC(H)C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6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H</a:t>
            </a:r>
            <a:r>
              <a:rPr lang="en-US" altLang="ru-RU" sz="1200" b="1" baseline="-25000" dirty="0" smtClean="0">
                <a:latin typeface="Sylfaen" panose="010A0502050306030303" pitchFamily="18" charset="0"/>
              </a:rPr>
              <a:t>4</a:t>
            </a:r>
            <a:r>
              <a:rPr lang="en-US" altLang="ru-RU" sz="1200" b="1" dirty="0" smtClean="0">
                <a:latin typeface="Sylfaen" panose="010A0502050306030303" pitchFamily="18" charset="0"/>
              </a:rPr>
              <a:t>OH</a:t>
            </a: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DDD42-B535-42DA-9C74-35064426602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A08BE-F203-4283-B4EB-941F0F725737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5DD00-C3A1-4105-AFDD-5B13575007A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AB107-2702-475F-AECC-E74D96AF3BE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4445A-BADA-4150-ABB4-10FB0A2001E3}" type="slidenum">
              <a:rPr lang="ru-RU"/>
              <a:pPr/>
              <a:t>22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B759-15F3-4C7A-AC60-1A8BAF15F307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A86D7-9A8C-4054-8455-26FB62535A2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BD286-38BB-40C3-975B-691E7FFE1B59}" type="slidenum">
              <a:rPr lang="ru-RU"/>
              <a:pPr/>
              <a:t>26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9F9D0-C452-4268-A335-54B5BBC21221}" type="slidenum">
              <a:rPr lang="ru-RU"/>
              <a:pPr/>
              <a:t>27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b="1" i="1" dirty="0" smtClean="0"/>
              <a:t>კვლევის აქტუალობა: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8829-37B3-4CE3-82D9-FB0CA1FAFF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669B4-1E10-497C-BFDD-47BC1F1178A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501D-65A0-4D44-BAF9-75C801B2CC28}" type="slidenum">
              <a:rPr lang="ru-RU"/>
              <a:pPr/>
              <a:t>33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F6587-742F-47E6-AA7E-FA1085E191AA}" type="slidenum">
              <a:rPr lang="ru-RU"/>
              <a:pPr/>
              <a:t>34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13715-3FB2-4A2F-A9F2-1611A47C1A38}" type="slidenum">
              <a:rPr lang="ru-RU"/>
              <a:pPr/>
              <a:t>35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787E3-AF6A-4FDD-90C0-FF081545A6BD}" type="slidenum">
              <a:rPr lang="ru-RU"/>
              <a:pPr/>
              <a:t>36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6AD1A-660D-4A89-B83C-CABAC60E2D0B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09084-C11C-41BD-B8A1-C81455C94208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2055F-8C40-4ED9-B866-BE1542B68354}" type="slidenum">
              <a:rPr lang="ru-RU"/>
              <a:pPr/>
              <a:t>39</a:t>
            </a:fld>
            <a:endParaRPr 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EC360-E33E-431A-B758-F0369D0B889C}" type="slidenum">
              <a:rPr lang="ru-RU"/>
              <a:pPr/>
              <a:t>41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A1010-A706-4EA0-A304-87DF62CCE58A}" type="slidenum">
              <a:rPr lang="ru-RU"/>
              <a:pPr/>
              <a:t>42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აღნიშნული  მიმართულებით კვლევები აქტუალური და პერსპექტიულია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8829-37B3-4CE3-82D9-FB0CA1FAFF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3EE4A-E4E3-4C40-A334-A8F60D560ADB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B81AC-9E5B-4493-8459-AEB8351A70E2}" type="slidenum">
              <a:rPr lang="ru-RU"/>
              <a:pPr/>
              <a:t>47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b="1">
                <a:solidFill>
                  <a:srgbClr val="000066"/>
                </a:solidFill>
              </a:rPr>
              <a:t>გმადლობთ   ყურადღებისათვის!</a:t>
            </a:r>
            <a:endParaRPr lang="ru-RU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8A600-6F0B-4A14-A3D6-77CFFD8C51B6}" type="slidenum">
              <a:rPr lang="ru-RU"/>
              <a:pPr/>
              <a:t>9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8829-37B3-4CE3-82D9-FB0CA1FAFF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17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კომპლექსნაერთთა</a:t>
            </a:r>
            <a:r>
              <a:rPr lang="ka-GE" baseline="0" dirty="0" smtClean="0"/>
              <a:t> სინთეზი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8829-37B3-4CE3-82D9-FB0CA1FAFF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7B09E-57D5-4E41-A886-E760F950D0AF}" type="slidenum">
              <a:rPr lang="ru-RU"/>
              <a:pPr/>
              <a:t>13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99172-0CD4-42CB-9A45-9A1940F2A82A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7B09E-57D5-4E41-A886-E760F950D0AF}" type="slidenum">
              <a:rPr lang="ru-RU"/>
              <a:pPr/>
              <a:t>15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B6B3EC-A11E-4D26-8ECC-2F0AFA064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0092E6-EB9F-4622-A369-9FEDF4251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64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4A8680-1F13-4D8F-9854-56CADC9A6472}" type="datetimeFigureOut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C23B3DA-F9AF-4D9F-A8F1-B0D4B8274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5500702"/>
            <a:ext cx="5429256" cy="13572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3200" b="1" i="1" dirty="0" smtClean="0">
                <a:solidFill>
                  <a:schemeClr val="tx1"/>
                </a:solidFill>
              </a:rPr>
              <a:t>ასოცირებული  პროფესორი  ნატო დიდმანიძე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143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a-GE" sz="4000" b="1" i="1" spc="50" dirty="0" smtClean="0">
              <a:ln w="11430"/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a-GE" sz="4000" b="1" i="1" spc="50" dirty="0" smtClean="0">
              <a:ln w="11430"/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spc="50" dirty="0" smtClean="0">
                <a:ln w="11430"/>
                <a:solidFill>
                  <a:srgbClr val="000066"/>
                </a:solidFill>
                <a:latin typeface="+mn-lt"/>
              </a:rPr>
              <a:t>d - </a:t>
            </a:r>
            <a:r>
              <a:rPr lang="ka-GE" sz="4000" b="1" i="1" spc="50" dirty="0" smtClean="0">
                <a:ln w="11430"/>
                <a:solidFill>
                  <a:srgbClr val="000066"/>
                </a:solidFill>
                <a:latin typeface="+mn-lt"/>
              </a:rPr>
              <a:t> მეტალების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4000" b="1" i="1" spc="50" dirty="0" smtClean="0">
                <a:ln w="11430"/>
                <a:solidFill>
                  <a:srgbClr val="000066"/>
                </a:solidFill>
                <a:latin typeface="+mn-lt"/>
              </a:rPr>
              <a:t>კოორდინაციული ნაერთები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4000" b="1" i="1" spc="50" dirty="0" smtClean="0">
                <a:ln w="11430"/>
                <a:solidFill>
                  <a:srgbClr val="000066"/>
                </a:solidFill>
                <a:latin typeface="+mn-lt"/>
              </a:rPr>
              <a:t>ზოგიერთ ჰიდრაზიდსა და მათ ნაწარმებთან</a:t>
            </a:r>
            <a:endParaRPr lang="ru-RU" sz="4000" b="1" i="1" spc="50" dirty="0">
              <a:ln w="11430"/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3600" b="1" i="1" dirty="0" smtClean="0"/>
              <a:t>კომპლექსწარმომქმნელი  მეტალები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929718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ka-GE" sz="3600" b="1" i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სამუშაო   ლიგანდები</a:t>
            </a:r>
            <a:endParaRPr lang="en-US" sz="3600" b="1" i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8976315"/>
              </p:ext>
            </p:extLst>
          </p:nvPr>
        </p:nvGraphicFramePr>
        <p:xfrm>
          <a:off x="0" y="1268760"/>
          <a:ext cx="8929718" cy="543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esktop\სტატიებისთვის საჭირო\pri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2291"/>
            <a:ext cx="8794279" cy="6595709"/>
          </a:xfrm>
          <a:prstGeom prst="rect">
            <a:avLst/>
          </a:prstGeom>
          <a:noFill/>
        </p:spPr>
      </p:pic>
      <p:pic>
        <p:nvPicPr>
          <p:cNvPr id="3" name="Picture 2" descr="C:\Users\user\Desktop\მასალები 2016 წ.  II სემესტრი\გამოდგება თავფურცელისთვის\химия-ск-янок-394699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60648"/>
            <a:ext cx="7416824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640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sz="3600" b="1" i="1" dirty="0" smtClean="0">
                <a:solidFill>
                  <a:srgbClr val="002060"/>
                </a:solidFill>
                <a:latin typeface="Sylfaen" panose="010A0502050306030303" pitchFamily="18" charset="0"/>
                <a:cs typeface="AngsanaUPC" panose="02020603050405020304" pitchFamily="18" charset="-34"/>
              </a:rPr>
              <a:t>კომპლექსნაერთთა </a:t>
            </a:r>
            <a:r>
              <a:rPr lang="ka-GE" sz="3600" b="1" i="1" dirty="0">
                <a:solidFill>
                  <a:srgbClr val="002060"/>
                </a:solidFill>
                <a:latin typeface="Sylfaen" panose="010A0502050306030303" pitchFamily="18" charset="0"/>
                <a:cs typeface="AngsanaUPC" panose="02020603050405020304" pitchFamily="18" charset="-34"/>
              </a:rPr>
              <a:t>სინთეზი</a:t>
            </a:r>
            <a:endParaRPr lang="en-US" sz="3600" b="1" i="1" dirty="0">
              <a:solidFill>
                <a:srgbClr val="002060"/>
              </a:solidFill>
              <a:latin typeface="Sylfaen" panose="010A0502050306030303" pitchFamily="18" charset="0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743052"/>
            <a:ext cx="8786874" cy="51149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M(HCONNOCH) . 2H</a:t>
            </a:r>
            <a:r>
              <a:rPr lang="en-US" sz="3600" b="1" baseline="-25000" dirty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O</a:t>
            </a:r>
            <a:endParaRPr lang="ka-GE" sz="3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M(CH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</a:rPr>
              <a:t>CONNOCCH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600" b="1" dirty="0">
                <a:solidFill>
                  <a:srgbClr val="002060"/>
                </a:solidFill>
              </a:rPr>
              <a:t>) . </a:t>
            </a:r>
            <a:r>
              <a:rPr lang="en-US" sz="3600" b="1" dirty="0" smtClean="0">
                <a:solidFill>
                  <a:srgbClr val="002060"/>
                </a:solidFill>
              </a:rPr>
              <a:t>2H</a:t>
            </a:r>
            <a:r>
              <a:rPr lang="en-US" sz="36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O</a:t>
            </a:r>
            <a:endParaRPr lang="en-US" sz="3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a-GE" sz="2800" dirty="0" smtClean="0"/>
              <a:t>სადაც </a:t>
            </a:r>
            <a:r>
              <a:rPr lang="en-US" sz="2800" b="1" dirty="0"/>
              <a:t>M = </a:t>
            </a:r>
            <a:r>
              <a:rPr lang="en-US" sz="2800" b="1" dirty="0" smtClean="0"/>
              <a:t>Co</a:t>
            </a:r>
            <a:r>
              <a:rPr lang="en-US" sz="2800" b="1" dirty="0"/>
              <a:t>, </a:t>
            </a:r>
            <a:r>
              <a:rPr lang="en-US" sz="2800" b="1" dirty="0" smtClean="0"/>
              <a:t>Ni</a:t>
            </a:r>
            <a:r>
              <a:rPr lang="en-US" sz="2800" b="1" dirty="0"/>
              <a:t>, </a:t>
            </a:r>
            <a:r>
              <a:rPr lang="en-US" sz="2800" b="1" dirty="0" err="1"/>
              <a:t>Mn</a:t>
            </a:r>
            <a:r>
              <a:rPr lang="en-US" sz="2800" b="1" dirty="0" smtClean="0"/>
              <a:t>,</a:t>
            </a:r>
            <a:r>
              <a:rPr lang="ka-GE" sz="2800" b="1" dirty="0" smtClean="0"/>
              <a:t> </a:t>
            </a:r>
            <a:r>
              <a:rPr lang="en-US" sz="2800" b="1" dirty="0" smtClean="0"/>
              <a:t>Zn</a:t>
            </a:r>
            <a:r>
              <a:rPr lang="ka-GE" sz="2800" b="1" dirty="0" smtClean="0"/>
              <a:t> </a:t>
            </a:r>
            <a:r>
              <a:rPr lang="en-US" sz="2800" b="1" dirty="0" smtClean="0"/>
              <a:t>,</a:t>
            </a:r>
            <a:r>
              <a:rPr lang="en-US" sz="2800" b="1" dirty="0" err="1" smtClean="0"/>
              <a:t>Cd</a:t>
            </a:r>
            <a:r>
              <a:rPr lang="ka-GE" sz="2800" b="1" dirty="0" smtClean="0"/>
              <a:t>      </a:t>
            </a:r>
            <a:r>
              <a:rPr lang="en-US" sz="2800" b="1" dirty="0"/>
              <a:t>X = </a:t>
            </a:r>
            <a:r>
              <a:rPr lang="en-US" sz="2800" b="1" dirty="0" err="1"/>
              <a:t>Cl</a:t>
            </a:r>
            <a:r>
              <a:rPr lang="ka-GE" sz="2800" b="1" dirty="0"/>
              <a:t> </a:t>
            </a:r>
            <a:r>
              <a:rPr lang="en-US" sz="2800" b="1" baseline="30000" dirty="0"/>
              <a:t>-</a:t>
            </a:r>
            <a:r>
              <a:rPr lang="en-US" sz="2800" b="1" dirty="0"/>
              <a:t> , Br</a:t>
            </a:r>
            <a:r>
              <a:rPr lang="ka-GE" sz="2800" b="1" dirty="0"/>
              <a:t> 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, </a:t>
            </a:r>
            <a:r>
              <a:rPr lang="en-US" sz="2800" b="1" dirty="0"/>
              <a:t>NO</a:t>
            </a:r>
            <a:r>
              <a:rPr lang="en-US" sz="2800" b="1" baseline="-25000" dirty="0"/>
              <a:t>3</a:t>
            </a:r>
            <a:r>
              <a:rPr lang="en-US" sz="2800" b="1" baseline="30000" dirty="0"/>
              <a:t>-</a:t>
            </a:r>
            <a:r>
              <a:rPr lang="en-US" sz="2800" b="1" dirty="0"/>
              <a:t> , </a:t>
            </a:r>
            <a:r>
              <a:rPr lang="en-US" sz="2800" b="1" dirty="0" smtClean="0"/>
              <a:t>SO</a:t>
            </a:r>
            <a:r>
              <a:rPr lang="en-US" sz="2800" b="1" baseline="-25000" dirty="0" smtClean="0"/>
              <a:t>4</a:t>
            </a:r>
            <a:r>
              <a:rPr lang="en-US" sz="2800" b="1" baseline="30000" dirty="0" smtClean="0"/>
              <a:t>2-</a:t>
            </a:r>
            <a:r>
              <a:rPr lang="en-US" sz="2800" b="1" dirty="0" smtClean="0"/>
              <a:t> </a:t>
            </a:r>
            <a:r>
              <a:rPr lang="ka-GE" sz="2800" b="1" dirty="0" smtClean="0"/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2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a-GE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8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 ≈ 8 – 10</a:t>
            </a:r>
            <a:endParaRPr lang="ka-GE" sz="28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a-GE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a-GE" i="1" dirty="0" smtClean="0">
                <a:latin typeface="Sylfaen" pitchFamily="18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MLn</a:t>
            </a:r>
            <a:r>
              <a:rPr lang="en-US" b="1" i="1" dirty="0" smtClean="0">
                <a:solidFill>
                  <a:srgbClr val="002060"/>
                </a:solidFill>
                <a:latin typeface="Sylfaen" pitchFamily="18" charset="0"/>
              </a:rPr>
              <a:t>SO</a:t>
            </a:r>
            <a:r>
              <a:rPr lang="en-US" b="1" i="1" baseline="-25000" dirty="0" smtClean="0">
                <a:solidFill>
                  <a:srgbClr val="002060"/>
                </a:solidFill>
                <a:latin typeface="Sylfaen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Sylfaen" pitchFamily="18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mH</a:t>
            </a:r>
            <a:r>
              <a:rPr lang="ru-RU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O</a:t>
            </a:r>
            <a:endParaRPr lang="ka-GE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</a:t>
            </a:r>
            <a:r>
              <a:rPr lang="ka-GE" b="1" dirty="0" smtClean="0"/>
              <a:t>სადაც </a:t>
            </a:r>
            <a:r>
              <a:rPr lang="ru-RU" b="1" dirty="0" smtClean="0"/>
              <a:t> (</a:t>
            </a:r>
            <a:r>
              <a:rPr lang="en-US" b="1" dirty="0" smtClean="0"/>
              <a:t>M</a:t>
            </a:r>
            <a:r>
              <a:rPr lang="ru-RU" b="1" dirty="0" smtClean="0"/>
              <a:t>=</a:t>
            </a:r>
            <a:r>
              <a:rPr lang="en-US" b="1" dirty="0" smtClean="0"/>
              <a:t>Co</a:t>
            </a:r>
            <a:r>
              <a:rPr lang="ru-RU" b="1" dirty="0" smtClean="0"/>
              <a:t>,</a:t>
            </a:r>
            <a:r>
              <a:rPr lang="en-US" b="1" dirty="0" smtClean="0"/>
              <a:t>Ni</a:t>
            </a:r>
            <a:r>
              <a:rPr lang="ru-RU" b="1" dirty="0" smtClean="0"/>
              <a:t>, </a:t>
            </a:r>
            <a:r>
              <a:rPr lang="en-US" b="1" dirty="0" smtClean="0"/>
              <a:t>n</a:t>
            </a:r>
            <a:r>
              <a:rPr lang="ru-RU" b="1" dirty="0" smtClean="0"/>
              <a:t>=3; </a:t>
            </a:r>
            <a:r>
              <a:rPr lang="en-US" b="1" dirty="0" smtClean="0"/>
              <a:t>m</a:t>
            </a:r>
            <a:r>
              <a:rPr lang="ru-RU" b="1" dirty="0" smtClean="0"/>
              <a:t>=2; </a:t>
            </a:r>
            <a:r>
              <a:rPr lang="en-US" b="1" dirty="0" smtClean="0"/>
              <a:t>M</a:t>
            </a:r>
            <a:r>
              <a:rPr lang="ru-RU" b="1" dirty="0" smtClean="0"/>
              <a:t>=</a:t>
            </a:r>
            <a:r>
              <a:rPr lang="en-US" b="1" dirty="0" err="1" smtClean="0"/>
              <a:t>Cd</a:t>
            </a:r>
            <a:r>
              <a:rPr lang="ru-RU" b="1" dirty="0" smtClean="0"/>
              <a:t>, </a:t>
            </a:r>
            <a:r>
              <a:rPr lang="en-US" b="1" dirty="0" smtClean="0"/>
              <a:t>n</a:t>
            </a:r>
            <a:r>
              <a:rPr lang="ru-RU" b="1" dirty="0" smtClean="0"/>
              <a:t>=2, </a:t>
            </a:r>
            <a:r>
              <a:rPr lang="en-US" b="1" dirty="0" smtClean="0"/>
              <a:t>m</a:t>
            </a:r>
            <a:r>
              <a:rPr lang="ru-RU" b="1" dirty="0" smtClean="0"/>
              <a:t>=0),</a:t>
            </a:r>
            <a:r>
              <a:rPr lang="en-US" sz="2800" i="1" baseline="-25000" dirty="0" smtClean="0">
                <a:latin typeface="Sylfae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ML</a:t>
            </a:r>
            <a:r>
              <a:rPr lang="ru-RU" b="1" baseline="-25000" dirty="0" smtClean="0"/>
              <a:t>2</a:t>
            </a:r>
            <a:r>
              <a:rPr lang="ru-RU" b="1" dirty="0" smtClean="0"/>
              <a:t>(</a:t>
            </a:r>
            <a:r>
              <a:rPr lang="en-US" b="1" dirty="0" smtClean="0"/>
              <a:t>NCS</a:t>
            </a:r>
            <a:r>
              <a:rPr lang="ru-RU" b="1" dirty="0" smtClean="0"/>
              <a:t>)</a:t>
            </a:r>
            <a:r>
              <a:rPr lang="ru-RU" b="1" baseline="-25000" dirty="0" smtClean="0"/>
              <a:t>2</a:t>
            </a:r>
            <a:r>
              <a:rPr lang="ru-RU" b="1" dirty="0" smtClean="0"/>
              <a:t> </a:t>
            </a:r>
            <a:r>
              <a:rPr lang="en-US" b="1" dirty="0" smtClean="0"/>
              <a:t>  </a:t>
            </a:r>
            <a:r>
              <a:rPr lang="ru-RU" b="1" dirty="0" smtClean="0"/>
              <a:t>(</a:t>
            </a:r>
            <a:r>
              <a:rPr lang="en-US" b="1" dirty="0" smtClean="0"/>
              <a:t>M</a:t>
            </a:r>
            <a:r>
              <a:rPr lang="ru-RU" b="1" dirty="0" smtClean="0"/>
              <a:t>=</a:t>
            </a:r>
            <a:r>
              <a:rPr lang="en-US" b="1" dirty="0" smtClean="0"/>
              <a:t>Co</a:t>
            </a:r>
            <a:r>
              <a:rPr lang="ru-RU" b="1" dirty="0" smtClean="0"/>
              <a:t>,</a:t>
            </a:r>
            <a:r>
              <a:rPr lang="en-US" b="1" dirty="0" smtClean="0"/>
              <a:t>Ni</a:t>
            </a:r>
            <a:r>
              <a:rPr lang="ru-RU" b="1" dirty="0" smtClean="0"/>
              <a:t>,</a:t>
            </a:r>
            <a:r>
              <a:rPr lang="en-US" b="1" dirty="0" err="1" smtClean="0"/>
              <a:t>Cd</a:t>
            </a:r>
            <a:r>
              <a:rPr lang="ru-RU" b="1" dirty="0" smtClean="0"/>
              <a:t>),</a:t>
            </a:r>
            <a:endParaRPr lang="ka-GE" b="1" dirty="0" smtClean="0"/>
          </a:p>
          <a:p>
            <a:pPr lvl="0">
              <a:lnSpc>
                <a:spcPct val="90000"/>
              </a:lnSpc>
              <a:buNone/>
            </a:pPr>
            <a:r>
              <a:rPr lang="en-US" sz="2800" b="1" dirty="0" smtClean="0"/>
              <a:t>L = 2,3 – </a:t>
            </a:r>
            <a:r>
              <a:rPr lang="ka-GE" sz="2800" b="1" dirty="0" smtClean="0"/>
              <a:t>ტეტრამეთილენ</a:t>
            </a:r>
            <a:r>
              <a:rPr lang="en-US" sz="2800" b="1" dirty="0" smtClean="0"/>
              <a:t>- 4- </a:t>
            </a:r>
            <a:r>
              <a:rPr lang="ka-GE" sz="2800" b="1" dirty="0" smtClean="0"/>
              <a:t>თიოფენკარბონმჟავას  ჰიდრაზიდი</a:t>
            </a:r>
            <a:r>
              <a:rPr lang="en-US" sz="2800" b="1" dirty="0" smtClean="0"/>
              <a:t> </a:t>
            </a:r>
            <a:endParaRPr lang="ka-GE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a-GE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a-GE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000066"/>
                </a:solidFill>
                <a:latin typeface="Sylfaen" panose="010A0502050306030303" pitchFamily="18" charset="0"/>
              </a:rPr>
              <a:t>სინთეზირებული კომპლექსები</a:t>
            </a:r>
            <a:r>
              <a:rPr lang="en-US" sz="3200" b="1" dirty="0">
                <a:solidFill>
                  <a:srgbClr val="000066"/>
                </a:solidFill>
                <a:latin typeface="Sylfaen" panose="010A0502050306030303" pitchFamily="18" charset="0"/>
              </a:rPr>
              <a:t>  </a:t>
            </a:r>
            <a:r>
              <a:rPr lang="ka-GE" sz="3200" b="1" dirty="0">
                <a:solidFill>
                  <a:srgbClr val="000066"/>
                </a:solidFill>
                <a:latin typeface="Sylfaen" panose="010A0502050306030303" pitchFamily="18" charset="0"/>
              </a:rPr>
              <a:t>ჰიდრაზიდებთან </a:t>
            </a:r>
            <a:endParaRPr lang="ru-RU" sz="3200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a-GE" sz="3600" b="1" dirty="0" smtClean="0">
                <a:solidFill>
                  <a:srgbClr val="000066"/>
                </a:solidFill>
              </a:rPr>
              <a:t>სინთეზირებული კომპლექსები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ka-GE" sz="3600" b="1" dirty="0" smtClean="0">
                <a:solidFill>
                  <a:srgbClr val="000066"/>
                </a:solidFill>
              </a:rPr>
              <a:t>სალიცილის მჟავას  ჰიდრაზიდთან :</a:t>
            </a:r>
            <a:endParaRPr lang="ru-RU" sz="3600" b="1" dirty="0" smtClean="0">
              <a:solidFill>
                <a:srgbClr val="0000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9144000" cy="54864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M(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0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-OBH)</a:t>
            </a:r>
            <a:r>
              <a:rPr lang="en-US" b="1" baseline="-25000" dirty="0" smtClean="0">
                <a:solidFill>
                  <a:srgbClr val="000000"/>
                </a:solidFill>
                <a:effectLst/>
              </a:rPr>
              <a:t>3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X</a:t>
            </a:r>
            <a:r>
              <a:rPr lang="en-US" b="1" baseline="-25000" dirty="0" smtClean="0">
                <a:solidFill>
                  <a:srgbClr val="000000"/>
                </a:solidFill>
                <a:effectLst/>
              </a:rPr>
              <a:t>2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.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nH</a:t>
            </a:r>
            <a:r>
              <a:rPr lang="en-US" b="1" baseline="-25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სადაც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(M=Cu, Co, Ni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;    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X=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Cl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, 1/2 SO</a:t>
            </a:r>
            <a:r>
              <a:rPr lang="en-US" b="1" baseline="-25000" dirty="0" smtClean="0">
                <a:solidFill>
                  <a:srgbClr val="000000"/>
                </a:solidFill>
                <a:effectLst/>
              </a:rPr>
              <a:t>4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)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ka-GE" b="1" dirty="0" smtClean="0">
                <a:solidFill>
                  <a:srgbClr val="000000"/>
                </a:solidFill>
                <a:effectLst/>
              </a:rPr>
              <a:t> M(0-OBH)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2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X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2 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.  nH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2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O   სადაც (M=Cu, Cd;  X=Cl, 1/2 SO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4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), </a:t>
            </a:r>
            <a:endParaRPr lang="ru-RU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ka-GE" b="1" dirty="0" smtClean="0">
                <a:solidFill>
                  <a:srgbClr val="000000"/>
                </a:solidFill>
                <a:effectLst/>
              </a:rPr>
              <a:t>M(0-OBH)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2 </a:t>
            </a:r>
            <a:r>
              <a:rPr lang="ka-GE" b="1" dirty="0" smtClean="0">
                <a:solidFill>
                  <a:srgbClr val="C00000"/>
                </a:solidFill>
                <a:effectLst/>
              </a:rPr>
              <a:t>(NCS)</a:t>
            </a:r>
            <a:r>
              <a:rPr lang="ka-GE" b="1" baseline="-25000" dirty="0" smtClean="0">
                <a:solidFill>
                  <a:srgbClr val="C00000"/>
                </a:solidFill>
                <a:effectLst/>
              </a:rPr>
              <a:t>2 </a:t>
            </a:r>
            <a:r>
              <a:rPr lang="ka-GE" b="1" dirty="0" smtClean="0">
                <a:solidFill>
                  <a:srgbClr val="C00000"/>
                </a:solidFill>
                <a:effectLst/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ka-GE" b="1" dirty="0" smtClean="0"/>
              <a:t>სადაც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( M=Mn, Co,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Ni,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Cd)</a:t>
            </a:r>
            <a:endParaRPr lang="ru-RU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o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-OBH =  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o</a:t>
            </a:r>
            <a:r>
              <a:rPr lang="ka-GE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- HOC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6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H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4</a:t>
            </a:r>
            <a:r>
              <a:rPr lang="ka-GE" b="1" dirty="0" smtClean="0">
                <a:solidFill>
                  <a:srgbClr val="000000"/>
                </a:solidFill>
                <a:effectLst/>
              </a:rPr>
              <a:t>CONHNH</a:t>
            </a:r>
            <a:r>
              <a:rPr lang="ka-GE" b="1" baseline="-25000" dirty="0" smtClean="0">
                <a:solidFill>
                  <a:srgbClr val="000000"/>
                </a:solidFill>
                <a:effectLst/>
              </a:rPr>
              <a:t>2</a:t>
            </a:r>
            <a:endParaRPr lang="ka-GE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ka-GE" dirty="0" smtClean="0">
                <a:solidFill>
                  <a:srgbClr val="000000"/>
                </a:solidFill>
                <a:effectLst/>
              </a:rPr>
              <a:t>(ორთოჰიდროქსიბენზოილჰიდრაზინი)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333300"/>
                </a:solidFill>
                <a:latin typeface="AcadNusx" pitchFamily="2" charset="0"/>
              </a:rPr>
              <a:t>                             </a:t>
            </a:r>
            <a:endParaRPr lang="ka-GE" sz="2000" b="1" dirty="0" smtClean="0">
              <a:solidFill>
                <a:srgbClr val="33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33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>
                <a:solidFill>
                  <a:srgbClr val="000066"/>
                </a:solidFill>
              </a:rPr>
              <a:t>სინთეზირებული </a:t>
            </a:r>
            <a:r>
              <a:rPr lang="ka-GE" sz="3600" b="1" dirty="0" smtClean="0">
                <a:solidFill>
                  <a:srgbClr val="000066"/>
                </a:solidFill>
              </a:rPr>
              <a:t>კომპლექსები</a:t>
            </a:r>
            <a:r>
              <a:rPr lang="en-US" sz="3600" b="1" dirty="0" smtClean="0">
                <a:solidFill>
                  <a:srgbClr val="000066"/>
                </a:solidFill>
              </a:rPr>
              <a:t>  </a:t>
            </a:r>
            <a:r>
              <a:rPr lang="ka-GE" sz="3600" b="1" dirty="0" smtClean="0">
                <a:solidFill>
                  <a:srgbClr val="000066"/>
                </a:solidFill>
              </a:rPr>
              <a:t>ჰიდრაზიდების  ნაწარმებთან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მარტი 2017\კარგი მასალა  ქიმიაში\clip_image008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88128" cy="54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340768"/>
            <a:ext cx="707210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Sylfaen" panose="010A0502050306030303" pitchFamily="18" charset="0"/>
              </a:rPr>
              <a:t>M(HCONNOCH) . 2H</a:t>
            </a:r>
            <a:r>
              <a:rPr lang="en-US" sz="2800" b="1" baseline="-25000" dirty="0">
                <a:latin typeface="Sylfaen" panose="010A0502050306030303" pitchFamily="18" charset="0"/>
              </a:rPr>
              <a:t>2</a:t>
            </a:r>
            <a:r>
              <a:rPr lang="en-US" sz="2800" b="1" dirty="0">
                <a:latin typeface="Sylfaen" panose="010A0502050306030303" pitchFamily="18" charset="0"/>
              </a:rPr>
              <a:t>O</a:t>
            </a:r>
            <a:endParaRPr lang="ka-GE" sz="2800" b="1" dirty="0">
              <a:latin typeface="Sylfaen" panose="010A0502050306030303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Sylfaen" panose="010A0502050306030303" pitchFamily="18" charset="0"/>
              </a:rPr>
              <a:t> M(CH</a:t>
            </a:r>
            <a:r>
              <a:rPr lang="en-US" sz="2800" b="1" baseline="-25000" dirty="0">
                <a:latin typeface="Sylfaen" panose="010A0502050306030303" pitchFamily="18" charset="0"/>
              </a:rPr>
              <a:t>3</a:t>
            </a:r>
            <a:r>
              <a:rPr lang="en-US" sz="2800" b="1" dirty="0">
                <a:latin typeface="Sylfaen" panose="010A0502050306030303" pitchFamily="18" charset="0"/>
              </a:rPr>
              <a:t>CONNOCCH</a:t>
            </a:r>
            <a:r>
              <a:rPr lang="en-US" sz="2800" b="1" baseline="-25000" dirty="0">
                <a:latin typeface="Sylfaen" panose="010A0502050306030303" pitchFamily="18" charset="0"/>
              </a:rPr>
              <a:t>3</a:t>
            </a:r>
            <a:r>
              <a:rPr lang="en-US" sz="2800" b="1" dirty="0">
                <a:latin typeface="Sylfaen" panose="010A0502050306030303" pitchFamily="18" charset="0"/>
              </a:rPr>
              <a:t>) . 2H</a:t>
            </a:r>
            <a:r>
              <a:rPr lang="en-US" sz="2800" b="1" baseline="-25000" dirty="0">
                <a:latin typeface="Sylfaen" panose="010A0502050306030303" pitchFamily="18" charset="0"/>
              </a:rPr>
              <a:t>2</a:t>
            </a:r>
            <a:r>
              <a:rPr lang="en-US" sz="2800" b="1" dirty="0">
                <a:latin typeface="Sylfaen" panose="010A0502050306030303" pitchFamily="18" charset="0"/>
              </a:rPr>
              <a:t>O</a:t>
            </a:r>
            <a:endParaRPr lang="ka-GE" sz="2800" b="1" dirty="0">
              <a:latin typeface="Sylfaen" panose="010A0502050306030303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latin typeface="Sylfaen" panose="010A0502050306030303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ka-GE" sz="2800" b="1" dirty="0">
                <a:latin typeface="Sylfaen" panose="010A0502050306030303" pitchFamily="18" charset="0"/>
              </a:rPr>
              <a:t>სადაც   </a:t>
            </a:r>
            <a:r>
              <a:rPr lang="en-US" sz="2800" b="1" dirty="0">
                <a:latin typeface="Sylfaen" panose="010A0502050306030303" pitchFamily="18" charset="0"/>
              </a:rPr>
              <a:t>M =  Co, </a:t>
            </a:r>
            <a:r>
              <a:rPr lang="ka-GE" sz="2800" b="1" dirty="0">
                <a:latin typeface="Sylfaen" panose="010A0502050306030303" pitchFamily="18" charset="0"/>
              </a:rPr>
              <a:t> </a:t>
            </a:r>
            <a:r>
              <a:rPr lang="en-US" sz="2800" b="1" dirty="0">
                <a:latin typeface="Sylfaen" panose="010A0502050306030303" pitchFamily="18" charset="0"/>
              </a:rPr>
              <a:t>Ni, </a:t>
            </a:r>
            <a:r>
              <a:rPr lang="en-US" sz="2800" b="1" dirty="0" err="1">
                <a:latin typeface="Sylfaen" panose="010A0502050306030303" pitchFamily="18" charset="0"/>
              </a:rPr>
              <a:t>Mn</a:t>
            </a:r>
            <a:r>
              <a:rPr lang="en-US" sz="2800" b="1" dirty="0">
                <a:latin typeface="Sylfaen" panose="010A0502050306030303" pitchFamily="18" charset="0"/>
              </a:rPr>
              <a:t>,</a:t>
            </a:r>
            <a:r>
              <a:rPr lang="ka-GE" sz="2800" b="1" dirty="0">
                <a:latin typeface="Sylfaen" panose="010A0502050306030303" pitchFamily="18" charset="0"/>
              </a:rPr>
              <a:t> </a:t>
            </a:r>
            <a:r>
              <a:rPr lang="en-US" sz="2800" b="1" dirty="0">
                <a:latin typeface="Sylfaen" panose="010A0502050306030303" pitchFamily="18" charset="0"/>
              </a:rPr>
              <a:t>Zn, Cd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Sylfaen" panose="010A0502050306030303" pitchFamily="18" charset="0"/>
              </a:rPr>
              <a:t> </a:t>
            </a:r>
            <a:r>
              <a:rPr lang="ka-GE" sz="2800" b="1" dirty="0">
                <a:latin typeface="Sylfaen" panose="010A0502050306030303" pitchFamily="18" charset="0"/>
              </a:rPr>
              <a:t>            </a:t>
            </a:r>
            <a:r>
              <a:rPr lang="en-US" sz="2800" b="1" dirty="0" smtClean="0">
                <a:latin typeface="Sylfaen" panose="010A0502050306030303" pitchFamily="18" charset="0"/>
              </a:rPr>
              <a:t>   X </a:t>
            </a:r>
            <a:r>
              <a:rPr lang="en-US" sz="2800" b="1" dirty="0">
                <a:latin typeface="Sylfaen" panose="010A0502050306030303" pitchFamily="18" charset="0"/>
              </a:rPr>
              <a:t>= </a:t>
            </a:r>
            <a:r>
              <a:rPr lang="en-US" sz="2800" b="1" dirty="0" err="1">
                <a:latin typeface="Sylfaen" panose="010A0502050306030303" pitchFamily="18" charset="0"/>
              </a:rPr>
              <a:t>Cl</a:t>
            </a:r>
            <a:r>
              <a:rPr lang="ka-GE" sz="2800" b="1" dirty="0">
                <a:latin typeface="Sylfaen" panose="010A0502050306030303" pitchFamily="18" charset="0"/>
              </a:rPr>
              <a:t> </a:t>
            </a:r>
            <a:r>
              <a:rPr lang="en-US" sz="2800" b="1" baseline="30000" dirty="0">
                <a:latin typeface="Sylfaen" panose="010A0502050306030303" pitchFamily="18" charset="0"/>
              </a:rPr>
              <a:t>-</a:t>
            </a:r>
            <a:r>
              <a:rPr lang="en-US" sz="2800" b="1" dirty="0">
                <a:latin typeface="Sylfaen" panose="010A0502050306030303" pitchFamily="18" charset="0"/>
              </a:rPr>
              <a:t> , Br</a:t>
            </a:r>
            <a:r>
              <a:rPr lang="ka-GE" sz="2800" b="1" dirty="0">
                <a:latin typeface="Sylfaen" panose="010A0502050306030303" pitchFamily="18" charset="0"/>
              </a:rPr>
              <a:t> </a:t>
            </a:r>
            <a:r>
              <a:rPr lang="en-US" sz="2800" b="1" baseline="30000" dirty="0">
                <a:latin typeface="Sylfaen" panose="010A0502050306030303" pitchFamily="18" charset="0"/>
              </a:rPr>
              <a:t>-</a:t>
            </a:r>
            <a:r>
              <a:rPr lang="en-US" sz="2800" b="1" dirty="0">
                <a:latin typeface="Sylfaen" panose="010A0502050306030303" pitchFamily="18" charset="0"/>
              </a:rPr>
              <a:t> , NO</a:t>
            </a:r>
            <a:r>
              <a:rPr lang="en-US" sz="2800" b="1" baseline="-25000" dirty="0">
                <a:latin typeface="Sylfaen" panose="010A0502050306030303" pitchFamily="18" charset="0"/>
              </a:rPr>
              <a:t>3</a:t>
            </a:r>
            <a:r>
              <a:rPr lang="en-US" sz="2800" b="1" baseline="30000" dirty="0">
                <a:latin typeface="Sylfaen" panose="010A0502050306030303" pitchFamily="18" charset="0"/>
              </a:rPr>
              <a:t>-</a:t>
            </a:r>
            <a:r>
              <a:rPr lang="en-US" sz="2800" b="1" dirty="0">
                <a:latin typeface="Sylfaen" panose="010A0502050306030303" pitchFamily="18" charset="0"/>
              </a:rPr>
              <a:t> , SO</a:t>
            </a:r>
            <a:r>
              <a:rPr lang="en-US" sz="2800" b="1" baseline="-25000" dirty="0">
                <a:latin typeface="Sylfaen" panose="010A0502050306030303" pitchFamily="18" charset="0"/>
              </a:rPr>
              <a:t>4</a:t>
            </a:r>
            <a:r>
              <a:rPr lang="en-US" sz="2800" b="1" baseline="30000" dirty="0">
                <a:latin typeface="Sylfaen" panose="010A0502050306030303" pitchFamily="18" charset="0"/>
              </a:rPr>
              <a:t>2-</a:t>
            </a:r>
            <a:r>
              <a:rPr lang="en-US" sz="2800" b="1" dirty="0">
                <a:latin typeface="Sylfaen" panose="010A0502050306030303" pitchFamily="18" charset="0"/>
              </a:rPr>
              <a:t> </a:t>
            </a:r>
            <a:endParaRPr lang="ka-GE" sz="2800" b="1" dirty="0">
              <a:latin typeface="Sylfaen" panose="010A0502050306030303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ka-GE" sz="2800" b="1" dirty="0">
              <a:latin typeface="Sylfaen" panose="010A0502050306030303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Sylfaen" panose="010A0502050306030303" pitchFamily="18" charset="0"/>
                <a:cs typeface="Times New Roman" pitchFamily="18" charset="0"/>
              </a:rPr>
              <a:t>                           </a:t>
            </a:r>
            <a:r>
              <a:rPr lang="en-US" sz="2800" b="1" dirty="0" smtClean="0">
                <a:latin typeface="Sylfaen" panose="010A0502050306030303" pitchFamily="18" charset="0"/>
                <a:cs typeface="Times New Roman" pitchFamily="18" charset="0"/>
              </a:rPr>
              <a:t> pH </a:t>
            </a:r>
            <a:r>
              <a:rPr lang="en-US" sz="2800" b="1" dirty="0">
                <a:latin typeface="Sylfaen" panose="010A0502050306030303" pitchFamily="18" charset="0"/>
                <a:cs typeface="Times New Roman" pitchFamily="18" charset="0"/>
              </a:rPr>
              <a:t>≈ 8 - 10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940105" cy="576064"/>
          </a:xfrm>
        </p:spPr>
        <p:txBody>
          <a:bodyPr>
            <a:normAutofit/>
          </a:bodyPr>
          <a:lstStyle/>
          <a:p>
            <a:pPr algn="ctr"/>
            <a:r>
              <a:rPr lang="ka-GE" altLang="ru-RU" sz="3200" b="1" dirty="0">
                <a:latin typeface="AcadNusx" pitchFamily="2" charset="0"/>
              </a:rPr>
              <a:t>სინთეზირებული ნაერთები :</a:t>
            </a:r>
            <a:endParaRPr lang="ru-RU" altLang="ru-RU" sz="3200" b="1" dirty="0">
              <a:latin typeface="AcadNusx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229600" cy="45259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ka-GE" altLang="ru-RU" sz="2800" dirty="0" smtClean="0">
                <a:latin typeface="Sylfaen" panose="010A0502050306030303" pitchFamily="18" charset="0"/>
              </a:rPr>
              <a:t>   </a:t>
            </a:r>
            <a:endParaRPr lang="ru-RU" altLang="ru-RU" sz="2800" baseline="-25000" dirty="0">
              <a:latin typeface="Sylfaen" panose="010A0502050306030303" pitchFamily="18" charset="0"/>
            </a:endParaRPr>
          </a:p>
        </p:txBody>
      </p:sp>
      <p:pic>
        <p:nvPicPr>
          <p:cNvPr id="1026" name="Picture 2" descr="C:\Users\user\Desktop\მარტი 2017\კარგი მასალა  ქიმიაში\clip_image008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4650"/>
            <a:ext cx="8036370" cy="60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ka-GE" altLang="ru-RU" sz="2400" b="1" dirty="0">
                <a:latin typeface="Sylfaen" panose="010A0502050306030303" pitchFamily="18" charset="0"/>
              </a:rPr>
              <a:t>სალიცილის ალდეჰიდის აცეტილჰიდრაზონთან</a:t>
            </a:r>
            <a:endParaRPr lang="en-US" altLang="ru-RU" sz="2400" b="1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altLang="ru-RU" sz="2400" dirty="0">
                <a:latin typeface="Sylfaen" panose="010A0502050306030303" pitchFamily="18" charset="0"/>
              </a:rPr>
              <a:t>            </a:t>
            </a:r>
            <a:r>
              <a:rPr lang="en-US" sz="2400" b="1" dirty="0">
                <a:latin typeface="Sylfaen" panose="010A0502050306030303" pitchFamily="18" charset="0"/>
              </a:rPr>
              <a:t>M = </a:t>
            </a:r>
            <a:r>
              <a:rPr lang="en-US" altLang="ru-RU" sz="2400" dirty="0">
                <a:latin typeface="Sylfaen" panose="010A0502050306030303" pitchFamily="18" charset="0"/>
              </a:rPr>
              <a:t>Cu</a:t>
            </a:r>
            <a:endParaRPr lang="ka-GE" altLang="ru-RU" sz="2400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2400" b="1" dirty="0">
                <a:latin typeface="Sylfaen" panose="010A0502050306030303" pitchFamily="18" charset="0"/>
              </a:rPr>
              <a:t>      Cu(AHS</a:t>
            </a:r>
            <a:r>
              <a:rPr lang="ru-RU" altLang="ru-RU" sz="2400" b="1" dirty="0">
                <a:latin typeface="Sylfaen" panose="010A0502050306030303" pitchFamily="18" charset="0"/>
              </a:rPr>
              <a:t>А</a:t>
            </a:r>
            <a:r>
              <a:rPr lang="en-US" altLang="ru-RU" sz="2400" b="1" dirty="0">
                <a:latin typeface="Sylfaen" panose="010A0502050306030303" pitchFamily="18" charset="0"/>
              </a:rPr>
              <a:t>)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2400" b="1" dirty="0">
                <a:latin typeface="Sylfaen" panose="010A0502050306030303" pitchFamily="18" charset="0"/>
              </a:rPr>
              <a:t>X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2400" b="1" dirty="0">
                <a:latin typeface="Sylfaen" panose="010A0502050306030303" pitchFamily="18" charset="0"/>
              </a:rPr>
              <a:t>•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 </a:t>
            </a:r>
            <a:r>
              <a:rPr lang="en-US" altLang="ru-RU" sz="2400" b="1" dirty="0">
                <a:latin typeface="Sylfaen" panose="010A0502050306030303" pitchFamily="18" charset="0"/>
              </a:rPr>
              <a:t>nH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2400" b="1" dirty="0">
                <a:latin typeface="Sylfaen" panose="010A0502050306030303" pitchFamily="18" charset="0"/>
              </a:rPr>
              <a:t>O;       </a:t>
            </a:r>
            <a:endParaRPr lang="ka-GE" altLang="ru-RU" sz="2400" b="1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altLang="ru-RU" sz="2400" b="1" dirty="0">
                <a:latin typeface="Sylfaen" panose="010A0502050306030303" pitchFamily="18" charset="0"/>
              </a:rPr>
              <a:t>    </a:t>
            </a:r>
            <a:r>
              <a:rPr lang="en-US" altLang="ru-RU" sz="2400" b="1" dirty="0">
                <a:latin typeface="Sylfaen" panose="010A0502050306030303" pitchFamily="18" charset="0"/>
              </a:rPr>
              <a:t> </a:t>
            </a:r>
            <a:r>
              <a:rPr lang="ka-GE" altLang="ru-RU" sz="2400" b="1" dirty="0">
                <a:latin typeface="Sylfaen" panose="010A0502050306030303" pitchFamily="18" charset="0"/>
              </a:rPr>
              <a:t>სადაც</a:t>
            </a:r>
            <a:r>
              <a:rPr lang="en-US" altLang="ru-RU" sz="2400" b="1" dirty="0">
                <a:latin typeface="Sylfaen" panose="010A0502050306030303" pitchFamily="18" charset="0"/>
              </a:rPr>
              <a:t> X= </a:t>
            </a:r>
            <a:r>
              <a:rPr lang="en-US" altLang="ru-RU" sz="2400" b="1" dirty="0" err="1">
                <a:latin typeface="Sylfaen" panose="010A0502050306030303" pitchFamily="18" charset="0"/>
              </a:rPr>
              <a:t>Cl</a:t>
            </a:r>
            <a:r>
              <a:rPr lang="en-US" altLang="ru-RU" sz="2400" b="1" dirty="0">
                <a:latin typeface="Sylfaen" panose="010A0502050306030303" pitchFamily="18" charset="0"/>
              </a:rPr>
              <a:t>,</a:t>
            </a:r>
            <a:r>
              <a:rPr lang="ka-GE" altLang="ru-RU" sz="2400" b="1" dirty="0">
                <a:latin typeface="Sylfaen" panose="010A0502050306030303" pitchFamily="18" charset="0"/>
              </a:rPr>
              <a:t>  </a:t>
            </a:r>
            <a:r>
              <a:rPr lang="en-US" altLang="ru-RU" sz="2400" b="1" dirty="0">
                <a:latin typeface="Sylfaen" panose="010A0502050306030303" pitchFamily="18" charset="0"/>
              </a:rPr>
              <a:t>Br,</a:t>
            </a:r>
            <a:r>
              <a:rPr lang="ka-GE" altLang="ru-RU" sz="2400" b="1" dirty="0">
                <a:latin typeface="Sylfaen" panose="010A0502050306030303" pitchFamily="18" charset="0"/>
              </a:rPr>
              <a:t> </a:t>
            </a:r>
            <a:r>
              <a:rPr lang="en-US" altLang="ru-RU" sz="2400" b="1" dirty="0">
                <a:latin typeface="Sylfaen" panose="010A0502050306030303" pitchFamily="18" charset="0"/>
              </a:rPr>
              <a:t> NO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3</a:t>
            </a:r>
            <a:r>
              <a:rPr lang="en-US" altLang="ru-RU" sz="2400" b="1" dirty="0">
                <a:latin typeface="Sylfaen" panose="010A0502050306030303" pitchFamily="18" charset="0"/>
              </a:rPr>
              <a:t>, 1/2SO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4</a:t>
            </a:r>
            <a:r>
              <a:rPr lang="en-US" altLang="ru-RU" sz="2400" b="1" dirty="0">
                <a:latin typeface="Sylfaen" panose="010A0502050306030303" pitchFamily="18" charset="0"/>
              </a:rPr>
              <a:t>, n= 2</a:t>
            </a:r>
            <a:r>
              <a:rPr lang="ka-GE" altLang="ru-RU" sz="2400" b="1" dirty="0">
                <a:latin typeface="Sylfaen" panose="010A0502050306030303" pitchFamily="18" charset="0"/>
              </a:rPr>
              <a:t> </a:t>
            </a:r>
            <a:r>
              <a:rPr lang="en-US" altLang="ru-RU" sz="2400" b="1" dirty="0">
                <a:latin typeface="Sylfaen" panose="010A0502050306030303" pitchFamily="18" charset="0"/>
              </a:rPr>
              <a:t>- 3  </a:t>
            </a:r>
          </a:p>
          <a:p>
            <a:pPr>
              <a:buFont typeface="Wingdings" pitchFamily="2" charset="2"/>
              <a:buNone/>
            </a:pPr>
            <a:r>
              <a:rPr lang="en-US" altLang="ru-RU" sz="2400" b="1" dirty="0">
                <a:latin typeface="Sylfaen" panose="010A0502050306030303" pitchFamily="18" charset="0"/>
              </a:rPr>
              <a:t>    AHSA= H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3</a:t>
            </a:r>
            <a:r>
              <a:rPr lang="en-US" altLang="ru-RU" sz="2400" b="1" dirty="0">
                <a:latin typeface="Sylfaen" panose="010A0502050306030303" pitchFamily="18" charset="0"/>
              </a:rPr>
              <a:t>CCONHNC(H)C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6</a:t>
            </a:r>
            <a:r>
              <a:rPr lang="en-US" altLang="ru-RU" sz="2400" b="1" dirty="0">
                <a:latin typeface="Sylfaen" panose="010A0502050306030303" pitchFamily="18" charset="0"/>
              </a:rPr>
              <a:t>H</a:t>
            </a:r>
            <a:r>
              <a:rPr lang="en-US" altLang="ru-RU" sz="2400" b="1" baseline="-25000" dirty="0">
                <a:latin typeface="Sylfaen" panose="010A0502050306030303" pitchFamily="18" charset="0"/>
              </a:rPr>
              <a:t>4</a:t>
            </a:r>
            <a:r>
              <a:rPr lang="en-US" altLang="ru-RU" sz="2400" b="1" dirty="0">
                <a:latin typeface="Sylfaen" panose="010A0502050306030303" pitchFamily="18" charset="0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xmlns="" val="226307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790575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ka-GE" altLang="ru-RU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dirty="0"/>
          </a:p>
        </p:txBody>
      </p:sp>
      <p:pic>
        <p:nvPicPr>
          <p:cNvPr id="3074" name="Picture 2" descr="C:\Users\user\Desktop\მარტი 2017\კარგი მასალა  ქიმიაში\ximiya-ataku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" y="476672"/>
            <a:ext cx="91518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928992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a-GE" altLang="ru-RU" sz="3200" b="1" dirty="0">
                <a:latin typeface="Sylfaen" panose="010A0502050306030303" pitchFamily="18" charset="0"/>
              </a:rPr>
              <a:t>მიღებულია სპილენძის კოორდინაციული ნაერთები სალიცილის ალდეჰიდის ფორმილ– და ბენზოილჰიდრაზონთან</a:t>
            </a:r>
          </a:p>
          <a:p>
            <a:pPr>
              <a:lnSpc>
                <a:spcPct val="80000"/>
              </a:lnSpc>
            </a:pPr>
            <a:endParaRPr lang="ka-GE" altLang="ru-RU" sz="3200" b="1" dirty="0">
              <a:solidFill>
                <a:schemeClr val="folHlink"/>
              </a:solidFill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ka-GE" altLang="ru-RU" sz="3200" b="1" dirty="0">
                <a:solidFill>
                  <a:srgbClr val="002060"/>
                </a:solidFill>
                <a:latin typeface="Sylfaen" panose="010A0502050306030303" pitchFamily="18" charset="0"/>
              </a:rPr>
              <a:t>სუსტ მჟავა არეში:</a:t>
            </a:r>
            <a:endParaRPr lang="en-US" altLang="ru-RU" sz="32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 dirty="0">
                <a:latin typeface="Sylfaen" panose="010A0502050306030303" pitchFamily="18" charset="0"/>
              </a:rPr>
              <a:t>  </a:t>
            </a:r>
            <a:r>
              <a:rPr lang="en-US" altLang="ru-RU" sz="3200" b="1" dirty="0">
                <a:latin typeface="Sylfaen" panose="010A0502050306030303" pitchFamily="18" charset="0"/>
              </a:rPr>
              <a:t>Cu(FHS</a:t>
            </a:r>
            <a:r>
              <a:rPr lang="ru-RU" altLang="ru-RU" sz="3200" b="1" dirty="0">
                <a:latin typeface="Sylfaen" panose="010A0502050306030303" pitchFamily="18" charset="0"/>
              </a:rPr>
              <a:t>А)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200" b="1" dirty="0">
                <a:latin typeface="Sylfaen" panose="010A0502050306030303" pitchFamily="18" charset="0"/>
              </a:rPr>
              <a:t>Cl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 </a:t>
            </a:r>
            <a:r>
              <a:rPr lang="en-US" altLang="ru-RU" sz="3200" b="1" dirty="0">
                <a:latin typeface="Sylfaen" panose="010A0502050306030303" pitchFamily="18" charset="0"/>
              </a:rPr>
              <a:t>,  Cu(BHS</a:t>
            </a:r>
            <a:r>
              <a:rPr lang="ru-RU" altLang="ru-RU" sz="3200" b="1" dirty="0">
                <a:latin typeface="Sylfaen" panose="010A0502050306030303" pitchFamily="18" charset="0"/>
              </a:rPr>
              <a:t>А)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200" b="1" dirty="0">
                <a:latin typeface="Sylfaen" panose="010A0502050306030303" pitchFamily="18" charset="0"/>
              </a:rPr>
              <a:t>Cl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 </a:t>
            </a:r>
            <a:r>
              <a:rPr lang="en-US" altLang="ru-RU" sz="3200" b="1" dirty="0">
                <a:latin typeface="Sylfaen" panose="010A0502050306030303" pitchFamily="18" charset="0"/>
              </a:rPr>
              <a:t>•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 </a:t>
            </a:r>
            <a:r>
              <a:rPr lang="en-US" altLang="ru-RU" sz="3200" b="1" dirty="0">
                <a:latin typeface="Sylfaen" panose="010A0502050306030303" pitchFamily="18" charset="0"/>
              </a:rPr>
              <a:t>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200" b="1" dirty="0">
                <a:latin typeface="Sylfaen" panose="010A0502050306030303" pitchFamily="18" charset="0"/>
              </a:rPr>
              <a:t>O,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 b="1" dirty="0">
                <a:latin typeface="Sylfaen" panose="010A0502050306030303" pitchFamily="18" charset="0"/>
              </a:rPr>
              <a:t> </a:t>
            </a:r>
            <a:r>
              <a:rPr lang="en-US" altLang="ru-RU" sz="3200" b="1" dirty="0" smtClean="0">
                <a:latin typeface="Sylfaen" panose="010A0502050306030303" pitchFamily="18" charset="0"/>
              </a:rPr>
              <a:t> </a:t>
            </a:r>
            <a:r>
              <a:rPr lang="ka-GE" altLang="ru-RU" sz="3200" b="1" dirty="0" smtClean="0">
                <a:latin typeface="Sylfaen" panose="010A0502050306030303" pitchFamily="18" charset="0"/>
              </a:rPr>
              <a:t>სადაც</a:t>
            </a:r>
            <a:r>
              <a:rPr lang="en-US" altLang="ru-RU" sz="32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3200" b="1" dirty="0">
                <a:latin typeface="Sylfaen" panose="010A0502050306030303" pitchFamily="18" charset="0"/>
              </a:rPr>
              <a:t>FHS</a:t>
            </a:r>
            <a:r>
              <a:rPr lang="ru-RU" altLang="ru-RU" sz="3200" b="1" dirty="0">
                <a:latin typeface="Sylfaen" panose="010A0502050306030303" pitchFamily="18" charset="0"/>
              </a:rPr>
              <a:t>А</a:t>
            </a:r>
            <a:r>
              <a:rPr lang="en-US" altLang="ru-RU" sz="3200" b="1" dirty="0">
                <a:latin typeface="Sylfaen" panose="010A0502050306030303" pitchFamily="18" charset="0"/>
              </a:rPr>
              <a:t> = HCONHNC(H)C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6</a:t>
            </a:r>
            <a:r>
              <a:rPr lang="en-US" altLang="ru-RU" sz="3200" b="1" dirty="0">
                <a:latin typeface="Sylfaen" panose="010A0502050306030303" pitchFamily="18" charset="0"/>
              </a:rPr>
              <a:t>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4</a:t>
            </a:r>
            <a:r>
              <a:rPr lang="en-US" altLang="ru-RU" sz="3200" b="1" dirty="0">
                <a:latin typeface="Sylfaen" panose="010A0502050306030303" pitchFamily="18" charset="0"/>
              </a:rPr>
              <a:t>OH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 b="1" dirty="0">
                <a:latin typeface="Sylfaen" panose="010A0502050306030303" pitchFamily="18" charset="0"/>
              </a:rPr>
              <a:t>               BHSA = C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6</a:t>
            </a:r>
            <a:r>
              <a:rPr lang="en-US" altLang="ru-RU" sz="3200" b="1" dirty="0">
                <a:latin typeface="Sylfaen" panose="010A0502050306030303" pitchFamily="18" charset="0"/>
              </a:rPr>
              <a:t>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5</a:t>
            </a:r>
            <a:r>
              <a:rPr lang="en-US" altLang="ru-RU" sz="3200" b="1" dirty="0">
                <a:latin typeface="Sylfaen" panose="010A0502050306030303" pitchFamily="18" charset="0"/>
              </a:rPr>
              <a:t>CONHNC(H)C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6</a:t>
            </a:r>
            <a:r>
              <a:rPr lang="en-US" altLang="ru-RU" sz="3200" b="1" dirty="0">
                <a:latin typeface="Sylfaen" panose="010A0502050306030303" pitchFamily="18" charset="0"/>
              </a:rPr>
              <a:t>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4</a:t>
            </a:r>
            <a:r>
              <a:rPr lang="en-US" altLang="ru-RU" sz="3200" b="1" dirty="0">
                <a:latin typeface="Sylfaen" panose="010A0502050306030303" pitchFamily="18" charset="0"/>
              </a:rPr>
              <a:t>OH</a:t>
            </a:r>
            <a:endParaRPr lang="ka-GE" altLang="ru-RU" sz="3200" b="1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 smtClean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 smtClean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 smtClean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3200" b="1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ka-GE" altLang="ru-RU" sz="3200" b="1" dirty="0">
                <a:solidFill>
                  <a:srgbClr val="002060"/>
                </a:solidFill>
                <a:latin typeface="Sylfaen" panose="010A0502050306030303" pitchFamily="18" charset="0"/>
              </a:rPr>
              <a:t>სუსტ ტუტე არეში:</a:t>
            </a:r>
            <a:endParaRPr lang="en-US" altLang="ru-RU" sz="3200" b="1" dirty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 b="1" dirty="0">
                <a:latin typeface="Sylfaen" panose="010A0502050306030303" pitchFamily="18" charset="0"/>
              </a:rPr>
              <a:t>           Cu(FHSA-2H) . 1,5 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200" b="1" dirty="0">
                <a:latin typeface="Sylfaen" panose="010A0502050306030303" pitchFamily="18" charset="0"/>
              </a:rPr>
              <a:t>O</a:t>
            </a:r>
            <a:endParaRPr lang="ka-GE" altLang="ru-RU" sz="3200" b="1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 b="1" dirty="0">
                <a:latin typeface="Sylfaen" panose="010A0502050306030303" pitchFamily="18" charset="0"/>
              </a:rPr>
              <a:t>           Cu(BHSA-2H) . H</a:t>
            </a:r>
            <a:r>
              <a:rPr lang="en-US" altLang="ru-RU" sz="32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200" b="1" dirty="0">
                <a:latin typeface="Sylfaen" panose="010A0502050306030303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8558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67713" cy="1103313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>  </a:t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en-US" sz="1800" b="0" dirty="0" smtClean="0">
                <a:latin typeface="AcadNusx" pitchFamily="2" charset="0"/>
              </a:rPr>
              <a:t/>
            </a:r>
            <a:br>
              <a:rPr lang="en-US" sz="1800" b="0" dirty="0" smtClean="0">
                <a:latin typeface="AcadNusx" pitchFamily="2" charset="0"/>
              </a:rPr>
            </a:br>
            <a:r>
              <a:rPr lang="en-US" sz="1800" b="0" dirty="0" smtClean="0">
                <a:latin typeface="AcadNusx" pitchFamily="2" charset="0"/>
              </a:rPr>
              <a:t/>
            </a:r>
            <a:br>
              <a:rPr lang="en-US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/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>           </a:t>
            </a:r>
            <a:br>
              <a:rPr lang="ka-GE" sz="1800" b="0" dirty="0" smtClean="0">
                <a:latin typeface="AcadNusx" pitchFamily="2" charset="0"/>
              </a:rPr>
            </a:br>
            <a:r>
              <a:rPr lang="ka-GE" sz="1800" b="0" dirty="0" smtClean="0">
                <a:latin typeface="AcadNusx" pitchFamily="2" charset="0"/>
              </a:rPr>
              <a:t>        </a:t>
            </a:r>
            <a:endParaRPr lang="en-US" sz="1800" b="0" dirty="0" smtClean="0">
              <a:latin typeface="AcadNusx" pitchFamily="2" charset="0"/>
            </a:endParaRPr>
          </a:p>
        </p:txBody>
      </p:sp>
      <p:graphicFrame>
        <p:nvGraphicFramePr>
          <p:cNvPr id="96375" name="Group 1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945129475"/>
              </p:ext>
            </p:extLst>
          </p:nvPr>
        </p:nvGraphicFramePr>
        <p:xfrm>
          <a:off x="233487" y="1217683"/>
          <a:ext cx="8370961" cy="5260833"/>
        </p:xfrm>
        <a:graphic>
          <a:graphicData uri="http://schemas.openxmlformats.org/drawingml/2006/table">
            <a:tbl>
              <a:tblPr/>
              <a:tblGrid>
                <a:gridCol w="2590799"/>
                <a:gridCol w="1670315"/>
                <a:gridCol w="4109847"/>
              </a:tblGrid>
              <a:tr h="1425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ნაერთი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შეფერილობა   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ხსნადობა              ხსნადობა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წყალში                ორგანულ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                      </a:t>
                      </a: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გამხსნელებში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                      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38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Cu(0-OBH)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Cl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3H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მომწვანო–მორუხო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ხსნადი                                         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92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Cu(0-OBH)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SO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a-GE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მოცისფრო–მწვანე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მცირედ ხსნადი                           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90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(0-OBH)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SO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თეთრი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მცირედ ხსნადი                           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88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Co(0-OBH)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Cl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a-GE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a-GE" sz="18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მოწითალო–მოყავისფრო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ხსნადი                                           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2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Ni(0-OBH)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Cl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1800" b="1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ცისფერი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ხსნადი                                           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6400800" y="838200"/>
            <a:ext cx="0" cy="5687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7158" y="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ka-GE" sz="2400" b="1" i="1" dirty="0" smtClean="0"/>
              <a:t> სალიცილის მჟავას ჰიდრაზიდთან  მეტალოკომპლექსების  ზოგიერთი  თვისება</a:t>
            </a:r>
            <a:endParaRPr lang="en-US" sz="24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latin typeface="AcadNusx" pitchFamily="2" charset="0"/>
              </a:rPr>
              <a:t>M</a:t>
            </a:r>
            <a:r>
              <a:rPr lang="ka-GE" sz="2800" b="1" i="1" dirty="0" smtClean="0">
                <a:solidFill>
                  <a:schemeClr val="tx1"/>
                </a:solidFill>
                <a:latin typeface="Sylfaen" pitchFamily="18" charset="0"/>
              </a:rPr>
              <a:t>სალიცილის მჟავას ჰიდრაზიდთან მეტალების  როდანოკომპლექსების   შეფერილობა</a:t>
            </a:r>
            <a:endParaRPr lang="ru-RU" sz="2800" b="1" i="1" dirty="0" smtClean="0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135268" name="Group 100"/>
          <p:cNvGraphicFramePr>
            <a:graphicFrameLocks noGrp="1"/>
          </p:cNvGraphicFramePr>
          <p:nvPr>
            <p:ph idx="1"/>
          </p:nvPr>
        </p:nvGraphicFramePr>
        <p:xfrm>
          <a:off x="857224" y="1600200"/>
          <a:ext cx="7677176" cy="4023529"/>
        </p:xfrm>
        <a:graphic>
          <a:graphicData uri="http://schemas.openxmlformats.org/drawingml/2006/table">
            <a:tbl>
              <a:tblPr/>
              <a:tblGrid>
                <a:gridCol w="4461440"/>
                <a:gridCol w="3215736"/>
              </a:tblGrid>
              <a:tr h="542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ნაერთი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შეფერილობა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029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Mn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(0-OBH)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(NCS)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•  2H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O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ღია ვარდისფერი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815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Co(0-OBH)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(NCS)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ვარდისფერი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813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Ni(0-OBH)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(NCS)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2400" b="1" i="0" u="none" strike="noStrike" cap="none" normalizeH="0" baseline="-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ღია ცისფერი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811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Cd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(0-OBH)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(NCS)</a:t>
                      </a:r>
                      <a:r>
                        <a:rPr lang="en-US" sz="2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მოთეთრო–კრემისფერი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მასალები 2016 წ.  II სემესტრი\გამოდგება თავფურცელისთვის\0001-001-Konkurs-proektnykh-rabot-KHimija-nauka-o-chudesak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133464"/>
            <a:ext cx="9612560" cy="64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7488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4000" b="1" i="1" dirty="0">
                <a:solidFill>
                  <a:srgbClr val="0000CC"/>
                </a:solidFill>
                <a:latin typeface="Sylfaen" panose="010A0502050306030303" pitchFamily="18" charset="0"/>
              </a:rPr>
              <a:t>კვლევის აქტუალობა</a:t>
            </a:r>
            <a:r>
              <a:rPr lang="ka-GE" sz="4000" b="1" i="1" dirty="0" smtClean="0">
                <a:solidFill>
                  <a:srgbClr val="0000CC"/>
                </a:solidFill>
                <a:latin typeface="Sylfaen" panose="010A0502050306030303" pitchFamily="18" charset="0"/>
              </a:rPr>
              <a:t>:</a:t>
            </a:r>
            <a:r>
              <a:rPr lang="en-US" sz="4000" b="1" i="1" dirty="0" smtClean="0">
                <a:solidFill>
                  <a:srgbClr val="0000CC"/>
                </a:solidFill>
                <a:latin typeface="Sylfaen" panose="010A0502050306030303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chemeClr val="bg1"/>
              </a:solidFill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rgbClr val="0000CC"/>
              </a:solidFill>
              <a:latin typeface="Sylfaen" panose="010A0502050306030303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07504" y="1340767"/>
            <a:ext cx="6696744" cy="5537161"/>
          </a:xfrm>
          <a:prstGeom prst="flowChartPunchedTap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400" b="1" i="1" dirty="0" smtClean="0">
                <a:solidFill>
                  <a:schemeClr val="bg1"/>
                </a:solidFill>
                <a:latin typeface="Sylfaen" pitchFamily="18" charset="0"/>
              </a:rPr>
              <a:t>ჰიდრაზიდებსა </a:t>
            </a:r>
            <a:r>
              <a:rPr lang="ka-GE" sz="2400" b="1" i="1" dirty="0">
                <a:solidFill>
                  <a:schemeClr val="bg1"/>
                </a:solidFill>
                <a:latin typeface="Sylfaen" pitchFamily="18" charset="0"/>
              </a:rPr>
              <a:t>და მათ  ნაწარმებთან  მეტალთა კოორდინაციული ნაერთების კვლევისადმი გაზრდილი ინტერესი  განპირობებულია ჰიდრაზიდების, ჰიდრაზონების და მათი  მეტალოკომპლექსების სპეციფიკური ფიზიკურ – ქიმიური თვისებებით და მათი გამოყენების შესაძლებლობით მედიცინაში, სოფლის მეურნეობასა და  მრეწველობაში</a:t>
            </a:r>
            <a:endParaRPr lang="en-US" sz="24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263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24863" cy="1079500"/>
          </a:xfrm>
          <a:noFill/>
          <a:ln/>
        </p:spPr>
        <p:txBody>
          <a:bodyPr/>
          <a:lstStyle/>
          <a:p>
            <a:pPr algn="ctr"/>
            <a:r>
              <a:rPr lang="en-US" altLang="ru-RU" sz="1600" dirty="0">
                <a:latin typeface="AcadNusx" pitchFamily="2" charset="0"/>
              </a:rPr>
              <a:t>                                                                                                                               </a:t>
            </a:r>
            <a:r>
              <a:rPr lang="ka-GE" altLang="ru-RU" sz="2000" b="1" dirty="0">
                <a:solidFill>
                  <a:schemeClr val="tx1"/>
                </a:solidFill>
                <a:latin typeface="AcadNusx" pitchFamily="2" charset="0"/>
              </a:rPr>
              <a:t>სალიცილის</a:t>
            </a:r>
            <a:r>
              <a:rPr lang="en-US" altLang="ru-RU" sz="2000" b="1" dirty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ka-GE" altLang="ru-RU" sz="2000" b="1" dirty="0">
                <a:solidFill>
                  <a:schemeClr val="tx1"/>
                </a:solidFill>
                <a:latin typeface="AcadNusx" pitchFamily="2" charset="0"/>
              </a:rPr>
              <a:t>ალდეჰიდის აცეტილჰიდრაზონთან სპილენძის ( </a:t>
            </a:r>
            <a:r>
              <a:rPr lang="en-US" altLang="ru-RU" sz="2000" b="1" dirty="0">
                <a:solidFill>
                  <a:schemeClr val="tx1"/>
                </a:solidFill>
                <a:latin typeface="AcadNusx" pitchFamily="2" charset="0"/>
              </a:rPr>
              <a:t>II </a:t>
            </a:r>
            <a:r>
              <a:rPr lang="ka-GE" altLang="ru-RU" sz="2000" b="1" dirty="0">
                <a:solidFill>
                  <a:schemeClr val="tx1"/>
                </a:solidFill>
                <a:latin typeface="AcadNusx" pitchFamily="2" charset="0"/>
              </a:rPr>
              <a:t>) კოორდინაციული</a:t>
            </a:r>
            <a:r>
              <a:rPr lang="en-US" altLang="ru-RU" sz="2000" b="1" dirty="0">
                <a:solidFill>
                  <a:schemeClr val="tx1"/>
                </a:solidFill>
                <a:latin typeface="AcadNusx" pitchFamily="2" charset="0"/>
              </a:rPr>
              <a:t>  </a:t>
            </a:r>
            <a:r>
              <a:rPr lang="ka-GE" altLang="ru-RU" sz="2000" b="1" dirty="0">
                <a:solidFill>
                  <a:schemeClr val="tx1"/>
                </a:solidFill>
                <a:latin typeface="AcadNusx" pitchFamily="2" charset="0"/>
              </a:rPr>
              <a:t>ნაერთების ზოგიერთი თვისება</a:t>
            </a:r>
            <a:endParaRPr lang="ru-RU" altLang="ru-RU" sz="2000" b="1" dirty="0">
              <a:solidFill>
                <a:schemeClr val="tx1"/>
              </a:solidFill>
              <a:latin typeface="AcadNusx" pitchFamily="2" charset="0"/>
            </a:endParaRPr>
          </a:p>
        </p:txBody>
      </p:sp>
      <p:graphicFrame>
        <p:nvGraphicFramePr>
          <p:cNvPr id="11351" name="Group 87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064500" cy="3397314"/>
        </p:xfrm>
        <a:graphic>
          <a:graphicData uri="http://schemas.openxmlformats.org/drawingml/2006/table">
            <a:tbl>
              <a:tblPr/>
              <a:tblGrid>
                <a:gridCol w="2879725"/>
                <a:gridCol w="2041525"/>
                <a:gridCol w="766762"/>
                <a:gridCol w="2376488"/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    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naerTebi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 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Seferiloba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lR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wyalxsnaris moluri eleqtrogamtaroba 25</a:t>
                      </a: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-ze (V=100l/mol</a:t>
                      </a: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-1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)om</a:t>
                      </a: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-1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.sm</a:t>
                      </a: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.mol</a:t>
                      </a:r>
                      <a:r>
                        <a:rPr kumimoji="0" lang="en-US" alt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-1</a:t>
                      </a:r>
                      <a:endParaRPr kumimoji="0" lang="ru-RU" altLang="ru-RU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Cu(AHSA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Cl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3H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</a:t>
                      </a: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მუქი 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203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**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275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Cu(AHSA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Br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3H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</a:t>
                      </a: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მომწვანო–მოშავო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169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262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Cu(AHSA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SO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3H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</a:t>
                      </a: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მკვეთრი 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184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258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Cu(AHSA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(NO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3H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</a:t>
                      </a: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მუქი 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147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**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284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AHSA</a:t>
                      </a:r>
                      <a:endParaRPr kumimoji="0" lang="en-US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თეთრი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28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*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  <a:endParaRPr kumimoji="0" lang="ka-GE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                                                                                                                                        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92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91475" cy="1052513"/>
          </a:xfrm>
          <a:noFill/>
          <a:ln/>
        </p:spPr>
        <p:txBody>
          <a:bodyPr anchorCtr="0"/>
          <a:lstStyle/>
          <a:p>
            <a:pPr algn="ctr"/>
            <a:r>
              <a:rPr lang="ka-GE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სალიცილის ალდეჰიდის ფორმილ– და ბენზოილჰიდაზონებთან სპილენძის  </a:t>
            </a:r>
            <a: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( II </a:t>
            </a:r>
            <a:r>
              <a:rPr lang="ka-GE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) კოორდინაციული  ნაერთების ზოგიერთი      თვისება</a:t>
            </a:r>
            <a: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endParaRPr lang="ru-RU" altLang="ru-RU" sz="20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49304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3801157"/>
              </p:ext>
            </p:extLst>
          </p:nvPr>
        </p:nvGraphicFramePr>
        <p:xfrm>
          <a:off x="827088" y="1196975"/>
          <a:ext cx="6842125" cy="4230879"/>
        </p:xfrm>
        <a:graphic>
          <a:graphicData uri="http://schemas.openxmlformats.org/drawingml/2006/table">
            <a:tbl>
              <a:tblPr/>
              <a:tblGrid>
                <a:gridCol w="2606675"/>
                <a:gridCol w="1731962"/>
                <a:gridCol w="2503488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</a:t>
                      </a:r>
                      <a:r>
                        <a:rPr kumimoji="0" lang="ka-GE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ნაერთები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</a:t>
                      </a:r>
                      <a:r>
                        <a:rPr kumimoji="0" lang="ka-GE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შეფერილობა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      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lR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             0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Cu(FBSA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Cl 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219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Cu(BHSA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Cl</a:t>
                      </a:r>
                      <a:r>
                        <a:rPr kumimoji="0" lang="ka-GE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▪</a:t>
                      </a: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H2O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205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Cu(FBSA-2H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▪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1,5H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მუქი მწვანე 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240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Cu(FBSA-2H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▪  2 H2O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</a:t>
                      </a: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250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HCONHNC(H)C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OH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ბაცი 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175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CONHNC(H) C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OH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ბაცი მწვანე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149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924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67713" cy="1214422"/>
          </a:xfrm>
          <a:noFill/>
          <a:ln/>
        </p:spPr>
        <p:txBody>
          <a:bodyPr anchorCtr="0">
            <a:normAutofit fontScale="90000"/>
          </a:bodyPr>
          <a:lstStyle/>
          <a:p>
            <a:pPr algn="ctr"/>
            <a:r>
              <a:rPr lang="ka-GE" sz="2400" b="1" i="1" dirty="0" smtClean="0">
                <a:solidFill>
                  <a:srgbClr val="000066"/>
                </a:solidFill>
                <a:latin typeface="Sylfaen" pitchFamily="18" charset="0"/>
              </a:rPr>
              <a:t>დიფორმილ– და დიაცეტილჰიდრაზინთან მეტალთა კოორდინაციული ნაერთების ზოგიერთი თვისება </a:t>
            </a:r>
            <a:r>
              <a:rPr lang="en-US" sz="2400" b="1" i="1" dirty="0" smtClean="0">
                <a:solidFill>
                  <a:srgbClr val="000066"/>
                </a:solidFill>
                <a:latin typeface="Sylfaen" pitchFamily="18" charset="0"/>
              </a:rPr>
              <a:t/>
            </a:r>
            <a:br>
              <a:rPr lang="en-US" sz="2400" b="1" i="1" dirty="0" smtClean="0">
                <a:solidFill>
                  <a:srgbClr val="000066"/>
                </a:solidFill>
                <a:latin typeface="Sylfaen" pitchFamily="18" charset="0"/>
              </a:rPr>
            </a:br>
            <a:r>
              <a:rPr lang="en-US" sz="1800" b="1" i="1" dirty="0" smtClean="0">
                <a:solidFill>
                  <a:srgbClr val="000066"/>
                </a:solidFill>
                <a:latin typeface="Sylfaen" pitchFamily="18" charset="0"/>
              </a:rPr>
              <a:t/>
            </a:r>
            <a:br>
              <a:rPr lang="en-US" sz="1800" b="1" i="1" dirty="0" smtClean="0">
                <a:solidFill>
                  <a:srgbClr val="000066"/>
                </a:solidFill>
                <a:latin typeface="Sylfaen" pitchFamily="18" charset="0"/>
              </a:rPr>
            </a:br>
            <a:r>
              <a:rPr lang="en-US" sz="1800" dirty="0" smtClean="0"/>
              <a:t> </a:t>
            </a:r>
            <a:r>
              <a:rPr lang="en-US" sz="1800" b="1" i="1" dirty="0" smtClean="0">
                <a:solidFill>
                  <a:schemeClr val="tx1"/>
                </a:solidFill>
              </a:rPr>
              <a:t>* DAH,   DFH </a:t>
            </a:r>
            <a:r>
              <a:rPr lang="ka-GE" sz="1600" b="1" i="1" dirty="0" smtClean="0">
                <a:solidFill>
                  <a:schemeClr val="tx1"/>
                </a:solidFill>
                <a:latin typeface="AcadNusx" pitchFamily="2" charset="0"/>
              </a:rPr>
              <a:t> – ლიგანდი </a:t>
            </a:r>
            <a:endParaRPr lang="en-US" sz="1800" b="1" i="1" dirty="0">
              <a:solidFill>
                <a:schemeClr val="tx1"/>
              </a:solidFill>
              <a:latin typeface="AcadNusx" pitchFamily="2" charset="0"/>
            </a:endParaRPr>
          </a:p>
        </p:txBody>
      </p:sp>
      <p:graphicFrame>
        <p:nvGraphicFramePr>
          <p:cNvPr id="96315" name="Group 59"/>
          <p:cNvGraphicFramePr>
            <a:graphicFrameLocks noGrp="1"/>
          </p:cNvGraphicFramePr>
          <p:nvPr>
            <p:ph type="tbl" idx="1"/>
          </p:nvPr>
        </p:nvGraphicFramePr>
        <p:xfrm>
          <a:off x="304800" y="1571611"/>
          <a:ext cx="8305800" cy="4463960"/>
        </p:xfrm>
        <a:graphic>
          <a:graphicData uri="http://schemas.openxmlformats.org/drawingml/2006/table">
            <a:tbl>
              <a:tblPr/>
              <a:tblGrid>
                <a:gridCol w="3278188"/>
                <a:gridCol w="2322512"/>
                <a:gridCol w="2705100"/>
              </a:tblGrid>
              <a:tr h="89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     </a:t>
                      </a:r>
                      <a:r>
                        <a:rPr kumimoji="0" lang="ka-G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ნაერთი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  </a:t>
                      </a:r>
                      <a:r>
                        <a:rPr kumimoji="0" lang="ka-G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შეფერილობა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ka-GE" sz="1800" b="1" i="1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ხსნადობა წყალსა და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სხვა გამხსნელებში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67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Co (DFH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Co (DAH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 </a:t>
                      </a:r>
                      <a:endParaRPr kumimoji="0" lang="ru-RU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ვარდისფერი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უხსნადი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67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Ni (DFH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Ni (DAH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ცისფერი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უხსნადი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67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Zn (DFH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Zn (DAH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თეთრი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671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(DFH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(DAH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თეთრი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უხსნადი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844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     *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DFH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</a:t>
                      </a: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    *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DAH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თეთრი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უხსნადი                                                                                                                                                     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969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1600" b="1" dirty="0" smtClean="0">
                <a:latin typeface="AcadNusx" pitchFamily="2" charset="0"/>
              </a:rPr>
              <a:t>                                                                                        </a:t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en-US" sz="1600" b="1" dirty="0" smtClean="0">
                <a:latin typeface="AcadNusx" pitchFamily="2" charset="0"/>
              </a:rPr>
              <a:t/>
            </a:r>
            <a:br>
              <a:rPr lang="en-US" sz="1600" b="1" dirty="0" smtClean="0">
                <a:latin typeface="AcadNusx" pitchFamily="2" charset="0"/>
              </a:rPr>
            </a:br>
            <a:r>
              <a:rPr lang="ka-GE" sz="2400" b="1" dirty="0" smtClean="0">
                <a:latin typeface="AcadNusx" pitchFamily="2" charset="0"/>
              </a:rPr>
              <a:t/>
            </a:r>
            <a:br>
              <a:rPr lang="ka-GE" sz="2400" b="1" dirty="0" smtClean="0">
                <a:latin typeface="AcadNusx" pitchFamily="2" charset="0"/>
              </a:rPr>
            </a:br>
            <a:r>
              <a:rPr lang="ka-GE" sz="2400" b="1" dirty="0" smtClean="0">
                <a:latin typeface="AcadNusx" pitchFamily="2" charset="0"/>
              </a:rPr>
              <a:t> </a:t>
            </a:r>
            <a:br>
              <a:rPr lang="ka-GE" sz="2400" b="1" dirty="0" smtClean="0">
                <a:latin typeface="AcadNusx" pitchFamily="2" charset="0"/>
              </a:rPr>
            </a:br>
            <a:r>
              <a:rPr lang="ka-GE" sz="2400" b="1" dirty="0" smtClean="0">
                <a:latin typeface="AcadNusx" pitchFamily="2" charset="0"/>
              </a:rPr>
              <a:t/>
            </a:r>
            <a:br>
              <a:rPr lang="ka-GE" sz="2400" b="1" dirty="0" smtClean="0">
                <a:latin typeface="AcadNusx" pitchFamily="2" charset="0"/>
              </a:rPr>
            </a:br>
            <a:r>
              <a:rPr lang="ka-GE" sz="2400" b="1" dirty="0" smtClean="0">
                <a:latin typeface="AcadNusx" pitchFamily="2" charset="0"/>
              </a:rPr>
              <a:t/>
            </a:r>
            <a:br>
              <a:rPr lang="ka-GE" sz="2400" b="1" dirty="0" smtClean="0">
                <a:latin typeface="AcadNusx" pitchFamily="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ka-GE" sz="2400" dirty="0" smtClean="0">
                <a:solidFill>
                  <a:schemeClr val="hlink"/>
                </a:solidFill>
                <a:latin typeface="AcadNusx" pitchFamily="2" charset="0"/>
              </a:rPr>
              <a:t>                                               </a:t>
            </a: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AcadNusx" pitchFamily="2" charset="0"/>
              </a:rPr>
              <a:t>სალიცილის მჟავას ჰიდრაზიდთან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metalebis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koordinaciuli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naerTebis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qimiuri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analizis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Sedegebi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 </a:t>
            </a:r>
            <a:b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</a:br>
            <a:endParaRPr lang="ru-RU" sz="2400" dirty="0" smtClean="0">
              <a:solidFill>
                <a:schemeClr val="hlink"/>
              </a:solidFill>
              <a:latin typeface="AcadNusx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1452563"/>
          <a:ext cx="8534397" cy="51558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4457"/>
                <a:gridCol w="1063386"/>
                <a:gridCol w="1063386"/>
                <a:gridCol w="1063386"/>
                <a:gridCol w="1063386"/>
                <a:gridCol w="899525"/>
                <a:gridCol w="786871"/>
              </a:tblGrid>
              <a:tr h="3105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latin typeface="Sylfaen" pitchFamily="18" charset="0"/>
                        </a:rPr>
                        <a:t>ნაერთი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 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latin typeface="Sylfaen" pitchFamily="18" charset="0"/>
                        </a:rPr>
                        <a:t>მონახული, 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latin typeface="Sylfaen" pitchFamily="18" charset="0"/>
                        </a:rPr>
                        <a:t>გამოთვლილი, 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</a:rPr>
                        <a:t>H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</a:rPr>
                        <a:t>C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</a:rPr>
                        <a:t>N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Sylfaen" pitchFamily="18" charset="0"/>
                        </a:rPr>
                        <a:t>H</a:t>
                      </a:r>
                      <a:endParaRPr lang="ru-RU" sz="16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</a:rPr>
                        <a:t>C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</a:rPr>
                        <a:t>N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6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Cu(0-OBH)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Cl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</a:t>
                      </a:r>
                      <a:r>
                        <a:rPr lang="ka-GE" sz="1800" b="1" baseline="0" dirty="0" smtClean="0">
                          <a:latin typeface="Sylfaen" pitchFamily="18" charset="0"/>
                        </a:rPr>
                        <a:t> . 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3H</a:t>
                      </a:r>
                      <a:r>
                        <a:rPr lang="en-US" sz="1800" b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O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4.07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33.69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11.25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4.50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34.11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 pitchFamily="18" charset="0"/>
                        </a:rPr>
                        <a:t>11.36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6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Cu(0-OBH)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SO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4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</a:t>
                      </a:r>
                      <a:r>
                        <a:rPr lang="ka-GE" sz="1800" b="1" dirty="0" smtClean="0">
                          <a:latin typeface="Sylfaen" pitchFamily="18" charset="0"/>
                        </a:rPr>
                        <a:t>.</a:t>
                      </a:r>
                      <a:r>
                        <a:rPr lang="ka-GE" sz="1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H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O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3.86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35.37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11.88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3.77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34.88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 pitchFamily="18" charset="0"/>
                        </a:rPr>
                        <a:t>11.62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6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Cd(0-OBH)</a:t>
                      </a:r>
                      <a:r>
                        <a:rPr lang="en-US" sz="1800" b="1" baseline="-25000">
                          <a:latin typeface="Sylfaen" pitchFamily="18" charset="0"/>
                        </a:rPr>
                        <a:t>2</a:t>
                      </a:r>
                      <a:r>
                        <a:rPr lang="en-US" sz="1800" b="1">
                          <a:latin typeface="Sylfaen" pitchFamily="18" charset="0"/>
                        </a:rPr>
                        <a:t> SO</a:t>
                      </a:r>
                      <a:r>
                        <a:rPr lang="en-US" sz="1800" b="1" baseline="-25000">
                          <a:latin typeface="Sylfaen" pitchFamily="18" charset="0"/>
                        </a:rPr>
                        <a:t>4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3.98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32.46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11.35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3.15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32.78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 pitchFamily="18" charset="0"/>
                        </a:rPr>
                        <a:t>10.93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6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Co(0-OBH)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3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Cl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</a:t>
                      </a:r>
                      <a:r>
                        <a:rPr lang="ka-GE" sz="1800" b="1" dirty="0" smtClean="0">
                          <a:latin typeface="Sylfaen" pitchFamily="18" charset="0"/>
                        </a:rPr>
                        <a:t>.</a:t>
                      </a:r>
                      <a:r>
                        <a:rPr lang="ka-GE" sz="1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H</a:t>
                      </a:r>
                      <a:r>
                        <a:rPr lang="en-US" sz="1800" b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O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5.71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41.28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13.88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4.32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41.69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 pitchFamily="18" charset="0"/>
                        </a:rPr>
                        <a:t>13.90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69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Ni(0-OBH)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3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Cl</a:t>
                      </a:r>
                      <a:r>
                        <a:rPr lang="en-US" sz="18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</a:rPr>
                        <a:t> </a:t>
                      </a:r>
                      <a:r>
                        <a:rPr lang="ka-GE" sz="1800" b="1" dirty="0" smtClean="0">
                          <a:latin typeface="Sylfaen" pitchFamily="18" charset="0"/>
                        </a:rPr>
                        <a:t>.</a:t>
                      </a:r>
                      <a:r>
                        <a:rPr lang="ka-GE" sz="1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H</a:t>
                      </a:r>
                      <a:r>
                        <a:rPr lang="en-US" sz="1800" b="1" baseline="-2500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1800" b="1" dirty="0" smtClean="0">
                          <a:latin typeface="Sylfaen" pitchFamily="18" charset="0"/>
                        </a:rPr>
                        <a:t>O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5.43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 pitchFamily="18" charset="0"/>
                        </a:rPr>
                        <a:t>42.19</a:t>
                      </a:r>
                      <a:endParaRPr lang="ru-RU" sz="1800" b="1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14.30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4.35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41.74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</a:rPr>
                        <a:t>13.91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cadNusx" pitchFamily="2" charset="0"/>
              </a:rPr>
              <a:t>     </a:t>
            </a:r>
            <a:r>
              <a:rPr lang="ka-GE" sz="2400" b="1" dirty="0" smtClean="0">
                <a:solidFill>
                  <a:schemeClr val="tx1"/>
                </a:solidFill>
                <a:latin typeface="AcadNusx" pitchFamily="2" charset="0"/>
              </a:rPr>
              <a:t>სალიცილის მჟავას ჰიდრაზიდთან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metalebis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AcadNusx" pitchFamily="2" charset="0"/>
              </a:rPr>
              <a:t>თიოციანატოკომპლექსების 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qimiuri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analizis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cadNusx" pitchFamily="2" charset="0"/>
              </a:rPr>
              <a:t>Sedegebi</a:t>
            </a:r>
            <a:r>
              <a:rPr lang="en-US" sz="2400" b="1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1447800"/>
          <a:ext cx="8839197" cy="5120640"/>
        </p:xfrm>
        <a:graphic>
          <a:graphicData uri="http://schemas.openxmlformats.org/drawingml/2006/table">
            <a:tbl>
              <a:tblPr/>
              <a:tblGrid>
                <a:gridCol w="2849757"/>
                <a:gridCol w="1101364"/>
                <a:gridCol w="1101364"/>
                <a:gridCol w="1101364"/>
                <a:gridCol w="1101364"/>
                <a:gridCol w="931651"/>
                <a:gridCol w="652333"/>
              </a:tblGrid>
              <a:tr h="36576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ნაერთი 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მონახული, 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030A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გამოთვლილი, 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7030A0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H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C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N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H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C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N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Mn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(0-OBH)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(NCS)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2H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O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4.21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37.10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16.37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3.96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37.57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16.43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Co(0-OBH)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(NCS)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3.62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40.47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17.79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40.08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17.53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Ni(0-OBH)</a:t>
                      </a:r>
                      <a:r>
                        <a:rPr lang="en-US" sz="1800" b="1" baseline="-2500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(NCS)</a:t>
                      </a:r>
                      <a:r>
                        <a:rPr lang="en-US" sz="1800" b="1" baseline="-2500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3.78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40.46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17.17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3.37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40.09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17.54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(0-OBH)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 (NCS)</a:t>
                      </a:r>
                      <a:r>
                        <a:rPr lang="en-US" sz="1800" b="1" baseline="-25000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3.57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36.48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15.32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3.03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36.05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Sylfaen"/>
                          <a:ea typeface="Calibri"/>
                          <a:cs typeface="Times New Roman"/>
                        </a:rPr>
                        <a:t>15.77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1081087"/>
          </a:xfrm>
        </p:spPr>
        <p:txBody>
          <a:bodyPr>
            <a:noAutofit/>
          </a:bodyPr>
          <a:lstStyle/>
          <a:p>
            <a:pPr algn="ctr"/>
            <a:r>
              <a:rPr lang="en-US" altLang="ru-RU" sz="2000" b="0" dirty="0">
                <a:solidFill>
                  <a:srgbClr val="002060"/>
                </a:solidFill>
                <a:latin typeface="Sylfaen" panose="010A0502050306030303" pitchFamily="18" charset="0"/>
              </a:rPr>
              <a:t> </a:t>
            </a:r>
            <a:r>
              <a:rPr lang="ka-GE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სალიცილის </a:t>
            </a:r>
            <a:r>
              <a:rPr lang="ka-GE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ალდეჰიდის ფორმილ</a:t>
            </a:r>
            <a:r>
              <a:rPr lang="en-US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-</a:t>
            </a:r>
            <a:r>
              <a:rPr lang="ka-GE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 და ბენზოილჰიდრაზონთან  სპილენძის ( </a:t>
            </a:r>
            <a:r>
              <a:rPr lang="en-US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II)</a:t>
            </a:r>
            <a:r>
              <a:rPr lang="ka-GE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> კოორდინაციული ნაერთების ქიმიური ანალიზის შედეგები</a:t>
            </a:r>
            <a:r>
              <a:rPr lang="en-US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  <a:t/>
            </a:r>
            <a:br>
              <a:rPr lang="en-US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anose="010A0502050306030303" pitchFamily="18" charset="0"/>
              </a:rPr>
            </a:br>
            <a:endParaRPr lang="ru-RU" alt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anose="010A0502050306030303" pitchFamily="18" charset="0"/>
            </a:endParaRPr>
          </a:p>
        </p:txBody>
      </p:sp>
      <p:graphicFrame>
        <p:nvGraphicFramePr>
          <p:cNvPr id="208036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3067409"/>
              </p:ext>
            </p:extLst>
          </p:nvPr>
        </p:nvGraphicFramePr>
        <p:xfrm>
          <a:off x="395288" y="1125538"/>
          <a:ext cx="7704137" cy="4824414"/>
        </p:xfrm>
        <a:graphic>
          <a:graphicData uri="http://schemas.openxmlformats.org/drawingml/2006/table">
            <a:tbl>
              <a:tblPr/>
              <a:tblGrid>
                <a:gridCol w="2232025"/>
                <a:gridCol w="649287"/>
                <a:gridCol w="874713"/>
                <a:gridCol w="869950"/>
                <a:gridCol w="938212"/>
                <a:gridCol w="1069975"/>
                <a:gridCol w="1069975"/>
              </a:tblGrid>
              <a:tr h="5969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ka-GE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ნაერთი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მონახული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,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a-GE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გამოთვლილი,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    C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N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N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Cu(FHSA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alt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4,11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41,82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12,39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3,49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41,51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12,11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Cu(BHSA)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4,70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53,47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9,18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4,15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53,12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8,85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Cu(FHSA2H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)•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1,5H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4,10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38,53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11,36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3,60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38,02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11,09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Cu(BHSA-2H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 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•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4,86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52,91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8,97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3,79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52,58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8,76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HCONHNC(H)C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CONHNC(H)C</a:t>
                      </a:r>
                      <a:r>
                        <a:rPr kumimoji="0" lang="en-US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5,46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6,10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58,94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70,43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17,38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10,93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4,92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5,04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58,51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69,97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17,06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Sylfaen" panose="010A0502050306030303" pitchFamily="18" charset="0"/>
                          <a:cs typeface="Arial" charset="0"/>
                        </a:rPr>
                        <a:t>11,24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37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54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latin typeface="AcadNusx" pitchFamily="2" charset="0"/>
              </a:rPr>
              <a:t>                                                                                        </a:t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en-US" sz="1400" b="1" dirty="0">
                <a:latin typeface="AcadNusx" pitchFamily="2" charset="0"/>
              </a:rPr>
              <a:t/>
            </a:r>
            <a:br>
              <a:rPr lang="en-US" sz="1400" b="1" dirty="0">
                <a:latin typeface="AcadNusx" pitchFamily="2" charset="0"/>
              </a:rPr>
            </a:br>
            <a:r>
              <a:rPr lang="ka-GE" sz="2000" b="1" dirty="0">
                <a:latin typeface="AcadNusx" pitchFamily="2" charset="0"/>
              </a:rPr>
              <a:t/>
            </a:r>
            <a:br>
              <a:rPr lang="ka-GE" sz="2000" b="1" dirty="0">
                <a:latin typeface="AcadNusx" pitchFamily="2" charset="0"/>
              </a:rPr>
            </a:br>
            <a:r>
              <a:rPr lang="ka-GE" sz="2000" b="1" dirty="0">
                <a:latin typeface="AcadNusx" pitchFamily="2" charset="0"/>
              </a:rPr>
              <a:t> </a:t>
            </a:r>
            <a:br>
              <a:rPr lang="ka-GE" sz="2000" b="1" dirty="0">
                <a:latin typeface="AcadNusx" pitchFamily="2" charset="0"/>
              </a:rPr>
            </a:br>
            <a:r>
              <a:rPr lang="ka-GE" sz="2000" b="1" dirty="0">
                <a:latin typeface="AcadNusx" pitchFamily="2" charset="0"/>
              </a:rPr>
              <a:t/>
            </a:r>
            <a:br>
              <a:rPr lang="ka-GE" sz="2000" b="1" dirty="0">
                <a:latin typeface="AcadNusx" pitchFamily="2" charset="0"/>
              </a:rPr>
            </a:br>
            <a:r>
              <a:rPr lang="ka-GE" sz="2000" b="1" dirty="0">
                <a:latin typeface="AcadNusx" pitchFamily="2" charset="0"/>
              </a:rPr>
              <a:t/>
            </a:r>
            <a:br>
              <a:rPr lang="ka-GE" sz="2000" b="1" dirty="0">
                <a:latin typeface="AcadNusx" pitchFamily="2" charset="0"/>
              </a:rPr>
            </a:br>
            <a:r>
              <a:rPr lang="en-US" sz="2800" b="1" i="1" dirty="0">
                <a:solidFill>
                  <a:srgbClr val="000066"/>
                </a:solidFill>
                <a:latin typeface="AcadNusx" pitchFamily="2" charset="0"/>
              </a:rPr>
              <a:t/>
            </a:r>
            <a:br>
              <a:rPr lang="en-US" sz="2800" b="1" i="1" dirty="0">
                <a:solidFill>
                  <a:srgbClr val="000066"/>
                </a:solidFill>
                <a:latin typeface="AcadNusx" pitchFamily="2" charset="0"/>
              </a:rPr>
            </a:br>
            <a:r>
              <a:rPr lang="en-US" sz="2000" b="1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b="1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ka-GE" sz="2000" dirty="0">
                <a:solidFill>
                  <a:schemeClr val="hlink"/>
                </a:solidFill>
                <a:latin typeface="AcadNusx" pitchFamily="2" charset="0"/>
              </a:rPr>
              <a:t>                                               </a:t>
            </a: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ka-GE" sz="2000" b="1" i="1" dirty="0" smtClean="0">
                <a:solidFill>
                  <a:srgbClr val="000066"/>
                </a:solidFill>
                <a:latin typeface="AcadNusx" pitchFamily="2" charset="0"/>
              </a:rPr>
              <a:t> </a:t>
            </a:r>
            <a:r>
              <a:rPr lang="ka-GE" sz="2200" b="1" i="1" dirty="0" smtClean="0">
                <a:solidFill>
                  <a:srgbClr val="000066"/>
                </a:solidFill>
                <a:latin typeface="AcadNusx" pitchFamily="2" charset="0"/>
              </a:rPr>
              <a:t>დიფორმილჰიდრაზინთან  მეტალთა კომპლექსების ქიმიური ანალიზის შედეგები </a:t>
            </a:r>
            <a:r>
              <a:rPr lang="en-US" sz="20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dirty="0">
                <a:solidFill>
                  <a:schemeClr val="hlink"/>
                </a:solidFill>
                <a:latin typeface="AcadNusx" pitchFamily="2" charset="0"/>
              </a:rPr>
            </a:br>
            <a:endParaRPr lang="ru-RU" sz="2000" dirty="0">
              <a:solidFill>
                <a:schemeClr val="hlink"/>
              </a:solidFill>
              <a:latin typeface="AcadNusx" pitchFamily="2" charset="0"/>
            </a:endParaRPr>
          </a:p>
        </p:txBody>
      </p:sp>
      <p:graphicFrame>
        <p:nvGraphicFramePr>
          <p:cNvPr id="56425" name="Group 105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610600" cy="4850766"/>
        </p:xfrm>
        <a:graphic>
          <a:graphicData uri="http://schemas.openxmlformats.org/drawingml/2006/table">
            <a:tbl>
              <a:tblPr/>
              <a:tblGrid>
                <a:gridCol w="3103563"/>
                <a:gridCol w="1009650"/>
                <a:gridCol w="852487"/>
                <a:gridCol w="930275"/>
                <a:gridCol w="854075"/>
                <a:gridCol w="930275"/>
                <a:gridCol w="930275"/>
              </a:tblGrid>
              <a:tr h="763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ნაერთი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მონახული,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გამოთვლილი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Mn( HCONNOCH) . 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 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3,47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15,37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3,39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13,56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,82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Co( HCONNOCH) . 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Ni( HCONNOCH) . 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12,93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15,44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3,31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Zn( HCONNOCH) . 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12,93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3,24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14,97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Cd( HCONNOCH) . 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11,06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12,39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2,56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10,27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11,98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b="1" dirty="0">
                <a:latin typeface="AcadNusx" pitchFamily="2" charset="0"/>
              </a:rPr>
              <a:t>                                                                                        </a:t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en-US" sz="1600" b="1" dirty="0">
                <a:latin typeface="AcadNusx" pitchFamily="2" charset="0"/>
              </a:rPr>
              <a:t/>
            </a:r>
            <a:br>
              <a:rPr lang="en-US" sz="1600" b="1" dirty="0">
                <a:latin typeface="AcadNusx" pitchFamily="2" charset="0"/>
              </a:rPr>
            </a:br>
            <a:r>
              <a:rPr lang="ka-GE" sz="2400" b="1" dirty="0">
                <a:latin typeface="AcadNusx" pitchFamily="2" charset="0"/>
              </a:rPr>
              <a:t/>
            </a:r>
            <a:br>
              <a:rPr lang="ka-GE" sz="2400" b="1" dirty="0">
                <a:latin typeface="AcadNusx" pitchFamily="2" charset="0"/>
              </a:rPr>
            </a:br>
            <a:r>
              <a:rPr lang="ka-GE" sz="2400" b="1" dirty="0">
                <a:latin typeface="AcadNusx" pitchFamily="2" charset="0"/>
              </a:rPr>
              <a:t> </a:t>
            </a:r>
            <a:br>
              <a:rPr lang="ka-GE" sz="2400" b="1" dirty="0">
                <a:latin typeface="AcadNusx" pitchFamily="2" charset="0"/>
              </a:rPr>
            </a:br>
            <a:r>
              <a:rPr lang="ka-GE" sz="2400" b="1" dirty="0">
                <a:latin typeface="AcadNusx" pitchFamily="2" charset="0"/>
              </a:rPr>
              <a:t/>
            </a:r>
            <a:br>
              <a:rPr lang="ka-GE" sz="2400" b="1" dirty="0">
                <a:latin typeface="AcadNusx" pitchFamily="2" charset="0"/>
              </a:rPr>
            </a:br>
            <a:r>
              <a:rPr lang="ka-GE" sz="2400" b="1" dirty="0">
                <a:latin typeface="AcadNusx" pitchFamily="2" charset="0"/>
              </a:rPr>
              <a:t/>
            </a:r>
            <a:br>
              <a:rPr lang="ka-GE" sz="2400" b="1" dirty="0"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ka-GE" sz="2400" dirty="0">
                <a:solidFill>
                  <a:schemeClr val="hlink"/>
                </a:solidFill>
                <a:latin typeface="AcadNusx" pitchFamily="2" charset="0"/>
              </a:rPr>
              <a:t>                                               </a:t>
            </a: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b="1" dirty="0" smtClean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000" b="1" dirty="0" smtClean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000" b="1" dirty="0" smtClean="0">
                <a:solidFill>
                  <a:schemeClr val="hlink"/>
                </a:solidFill>
                <a:latin typeface="AcadNusx" pitchFamily="2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Nusx" pitchFamily="2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cadNusx" pitchFamily="2" charset="0"/>
              </a:rPr>
            </a:br>
            <a:r>
              <a:rPr lang="en-US" sz="2000" b="1" dirty="0" smtClean="0">
                <a:solidFill>
                  <a:schemeClr val="hlink"/>
                </a:solidFill>
                <a:latin typeface="AcadNusx" pitchFamily="2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AcadNusx" pitchFamily="2" charset="0"/>
              </a:rPr>
              <a:t/>
            </a:r>
            <a:br>
              <a:rPr lang="en-US" sz="2400" dirty="0">
                <a:solidFill>
                  <a:schemeClr val="hlink"/>
                </a:solidFill>
                <a:latin typeface="AcadNusx" pitchFamily="2" charset="0"/>
              </a:rPr>
            </a:br>
            <a:r>
              <a:rPr lang="en-US" sz="2400" dirty="0" smtClean="0">
                <a:solidFill>
                  <a:schemeClr val="hlink"/>
                </a:solidFill>
                <a:latin typeface="AcadNusx" pitchFamily="2" charset="0"/>
              </a:rPr>
              <a:t> </a:t>
            </a:r>
            <a:r>
              <a:rPr lang="ka-GE" sz="2400" b="1" i="1" dirty="0" smtClean="0">
                <a:solidFill>
                  <a:srgbClr val="000066"/>
                </a:solidFill>
                <a:latin typeface="AcadNusx" pitchFamily="2" charset="0"/>
              </a:rPr>
              <a:t>დიაცეტილჰიდრაზინთან  მეტალთა კომპლექსების ქიმიური ანალიზის შედეგები</a:t>
            </a:r>
            <a:endParaRPr lang="ru-RU" sz="2400" dirty="0">
              <a:solidFill>
                <a:schemeClr val="hlink"/>
              </a:solidFill>
              <a:latin typeface="AcadNusx" pitchFamily="2" charset="0"/>
            </a:endParaRPr>
          </a:p>
        </p:txBody>
      </p:sp>
      <p:graphicFrame>
        <p:nvGraphicFramePr>
          <p:cNvPr id="58438" name="Group 70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111306"/>
        </p:xfrm>
        <a:graphic>
          <a:graphicData uri="http://schemas.openxmlformats.org/drawingml/2006/table">
            <a:tbl>
              <a:tblPr/>
              <a:tblGrid>
                <a:gridCol w="2946400"/>
                <a:gridCol w="984250"/>
                <a:gridCol w="915988"/>
                <a:gridCol w="1000125"/>
                <a:gridCol w="915987"/>
                <a:gridCol w="1001713"/>
                <a:gridCol w="998537"/>
              </a:tblGrid>
              <a:tr h="763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adNusx" pitchFamily="2" charset="0"/>
                          <a:cs typeface="Arial" charset="0"/>
                        </a:rPr>
                        <a:t>ნაერთი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მონახული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გამოთვლილი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cadNusx" pitchFamily="2" charset="0"/>
                          <a:cs typeface="Arial" charset="0"/>
                        </a:rPr>
                        <a:t>, %</a:t>
                      </a:r>
                      <a:endParaRPr kumimoji="0" lang="ka-G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cadNusx" pitchFamily="2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adNusx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Mn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(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CCONNOCCH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 .2H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98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3,81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22,23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ka-G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13,51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4,92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23,42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13,66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Co(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CCONNOCCH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 .2H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4,49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4,83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22,92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14,13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14,40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22,97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13,40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Ni( 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CCONNOCCH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 .2H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4,74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5,08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23,34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22,57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13,73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4,84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23,00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13,42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Zn(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CCONNOCCH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 .2H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4,05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4,18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24,06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13,53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22,29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13,00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(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CCONNOCCH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) .2H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2,68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2,53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20,45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20,12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11,78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11,95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2,62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21,20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12,37</a:t>
                      </a: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a-G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87624" y="1177502"/>
            <a:ext cx="7099152" cy="5680497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სინთეზირებულ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კოორდინაციულ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ნაერთებში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ორგანული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ლიგანდის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მოლეკულების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და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აციდოჯგუფების</a:t>
            </a:r>
            <a:r>
              <a:rPr lang="ka-GE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i="1" dirty="0" smtClean="0">
                <a:solidFill>
                  <a:srgbClr val="000066"/>
                </a:solidFill>
              </a:rPr>
              <a:t>(</a:t>
            </a:r>
            <a:r>
              <a:rPr lang="en-US" sz="2800" b="1" i="1" dirty="0" err="1" smtClean="0">
                <a:solidFill>
                  <a:srgbClr val="000066"/>
                </a:solidFill>
              </a:rPr>
              <a:t>Cl</a:t>
            </a:r>
            <a:r>
              <a:rPr lang="en-US" sz="2800" b="1" i="1" dirty="0" smtClean="0">
                <a:solidFill>
                  <a:srgbClr val="000066"/>
                </a:solidFill>
              </a:rPr>
              <a:t> </a:t>
            </a:r>
            <a:r>
              <a:rPr lang="en-US" sz="2800" b="1" i="1" baseline="30000" dirty="0" smtClean="0">
                <a:solidFill>
                  <a:srgbClr val="000066"/>
                </a:solidFill>
              </a:rPr>
              <a:t>- </a:t>
            </a:r>
            <a:r>
              <a:rPr lang="en-US" sz="2800" b="1" i="1" dirty="0" smtClean="0">
                <a:solidFill>
                  <a:srgbClr val="000066"/>
                </a:solidFill>
              </a:rPr>
              <a:t>, Br</a:t>
            </a:r>
            <a:r>
              <a:rPr lang="en-US" sz="2800" b="1" i="1" baseline="30000" dirty="0" smtClean="0">
                <a:solidFill>
                  <a:srgbClr val="000066"/>
                </a:solidFill>
              </a:rPr>
              <a:t> -</a:t>
            </a:r>
            <a:r>
              <a:rPr lang="en-US" sz="2800" b="1" i="1" dirty="0" smtClean="0">
                <a:solidFill>
                  <a:srgbClr val="000066"/>
                </a:solidFill>
              </a:rPr>
              <a:t>,  NO</a:t>
            </a:r>
            <a:r>
              <a:rPr lang="en-US" sz="2800" b="1" i="1" baseline="-25000" dirty="0" smtClean="0">
                <a:solidFill>
                  <a:srgbClr val="000066"/>
                </a:solidFill>
              </a:rPr>
              <a:t>3</a:t>
            </a:r>
            <a:r>
              <a:rPr lang="en-US" sz="2800" b="1" i="1" baseline="30000" dirty="0" smtClean="0">
                <a:solidFill>
                  <a:srgbClr val="000066"/>
                </a:solidFill>
              </a:rPr>
              <a:t>-</a:t>
            </a:r>
            <a:r>
              <a:rPr lang="en-US" sz="2800" b="1" i="1" dirty="0" smtClean="0">
                <a:solidFill>
                  <a:srgbClr val="000066"/>
                </a:solidFill>
              </a:rPr>
              <a:t> , SO</a:t>
            </a:r>
            <a:r>
              <a:rPr lang="en-US" sz="2800" b="1" i="1" baseline="-25000" dirty="0" smtClean="0">
                <a:solidFill>
                  <a:srgbClr val="000066"/>
                </a:solidFill>
              </a:rPr>
              <a:t>4</a:t>
            </a:r>
            <a:r>
              <a:rPr lang="en-US" sz="2800" b="1" i="1" baseline="30000" dirty="0" smtClean="0">
                <a:solidFill>
                  <a:srgbClr val="000066"/>
                </a:solidFill>
              </a:rPr>
              <a:t>2-</a:t>
            </a:r>
            <a:r>
              <a:rPr lang="en-US" sz="2800" b="1" i="1" dirty="0" smtClean="0">
                <a:solidFill>
                  <a:srgbClr val="000066"/>
                </a:solidFill>
              </a:rPr>
              <a:t>, NCS</a:t>
            </a:r>
            <a:r>
              <a:rPr lang="en-US" sz="2800" b="1" i="1" baseline="30000" dirty="0" smtClean="0">
                <a:solidFill>
                  <a:srgbClr val="000066"/>
                </a:solidFill>
              </a:rPr>
              <a:t>-</a:t>
            </a:r>
            <a:r>
              <a:rPr lang="en-US" sz="2800" b="1" i="1" dirty="0" smtClean="0">
                <a:solidFill>
                  <a:srgbClr val="000066"/>
                </a:solidFill>
              </a:rPr>
              <a:t>)</a:t>
            </a:r>
            <a:r>
              <a:rPr lang="ka-GE" sz="2800" b="1" i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მეტალების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ცენტრალურ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ატომთა</a:t>
            </a:r>
            <a:r>
              <a:rPr lang="ka-GE" sz="2800" b="1" dirty="0" smtClean="0">
                <a:solidFill>
                  <a:schemeClr val="tx1"/>
                </a:solidFill>
              </a:rPr>
              <a:t>ნ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ბმების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რაობის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დასადგენად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შე</a:t>
            </a:r>
            <a:r>
              <a:rPr lang="ka-GE" sz="2800" b="1" dirty="0" smtClean="0">
                <a:solidFill>
                  <a:schemeClr val="tx1"/>
                </a:solidFill>
              </a:rPr>
              <a:t>სწავლილია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მათი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შთანთქმის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ინფრაწითელი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სპექტრები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latin typeface="Sylfaen" pitchFamily="18" charset="0"/>
              </a:rPr>
              <a:t>400</a:t>
            </a:r>
            <a:r>
              <a:rPr lang="ka-GE" sz="2800" b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ylfaen" pitchFamily="18" charset="0"/>
              </a:rPr>
              <a:t>-</a:t>
            </a:r>
            <a:r>
              <a:rPr lang="ka-GE" sz="2800" b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ylfaen" pitchFamily="18" charset="0"/>
              </a:rPr>
              <a:t>4000 სმ</a:t>
            </a:r>
            <a:r>
              <a:rPr lang="en-US" sz="2800" b="1" baseline="30000" dirty="0" smtClean="0">
                <a:solidFill>
                  <a:schemeClr val="tx1"/>
                </a:solidFill>
                <a:latin typeface="Sylfaen" pitchFamily="18" charset="0"/>
              </a:rPr>
              <a:t>-1</a:t>
            </a:r>
            <a:r>
              <a:rPr lang="en-US" sz="2800" b="1" dirty="0" smtClean="0">
                <a:solidFill>
                  <a:schemeClr val="tx1"/>
                </a:solidFill>
              </a:rPr>
              <a:t>).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upload.wikimedia.org/wikipedia/commons/1/14/Modo_rotacao.gif?152681693916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72816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0/0e/Symmetrical_stretch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48" y="5510059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6/60/Scissori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4/40/Twistin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51" y="522920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8/84/Waggi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0045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5/5d/Benzyl_acetate_-_functional_groups_and_moieties.svg/640px-Benzyl_acetate_-_functional_groups_and_moieties.svg.png?152681816218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603448"/>
            <a:ext cx="4439816" cy="29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a-GE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სალიცილის მჟავას ჰიდრაზიდთან   </a:t>
            </a:r>
            <a:r>
              <a:rPr lang="en-US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Cu -</a:t>
            </a:r>
            <a:r>
              <a:rPr lang="ka-GE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ისა და </a:t>
            </a:r>
            <a:r>
              <a:rPr lang="en-US" sz="2000" b="1" i="1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Cd</a:t>
            </a:r>
            <a:r>
              <a:rPr lang="en-US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-</a:t>
            </a:r>
            <a:r>
              <a:rPr lang="ka-GE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ის კომპლექსების შთანთქმის ინფრაწითელ სპექტრებში მონახული რხევის სიხშირეები    </a:t>
            </a:r>
            <a:r>
              <a:rPr lang="en-US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ka-GE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 (სმ </a:t>
            </a:r>
            <a:r>
              <a:rPr lang="ka-GE" sz="2000" b="1" i="1" baseline="30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–1</a:t>
            </a:r>
            <a:r>
              <a:rPr lang="ka-GE" sz="20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) და მათი მიკუთვნება.</a:t>
            </a:r>
            <a:endParaRPr lang="ru-RU" sz="2000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588957"/>
              </p:ext>
            </p:extLst>
          </p:nvPr>
        </p:nvGraphicFramePr>
        <p:xfrm>
          <a:off x="683568" y="1196752"/>
          <a:ext cx="7867600" cy="4996527"/>
        </p:xfrm>
        <a:graphic>
          <a:graphicData uri="http://schemas.openxmlformats.org/drawingml/2006/table">
            <a:tbl>
              <a:tblPr firstRow="1"/>
              <a:tblGrid>
                <a:gridCol w="836297"/>
                <a:gridCol w="2998855"/>
                <a:gridCol w="1368152"/>
                <a:gridCol w="1224136"/>
                <a:gridCol w="1440160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(CO),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(CC), δ(XNX) </a:t>
                      </a: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Sylfaen"/>
                          <a:ea typeface="Calibri"/>
                          <a:cs typeface="Times New Roman"/>
                        </a:rPr>
                        <a:t> 1676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/>
                          <a:ea typeface="Calibri"/>
                          <a:cs typeface="Times New Roman"/>
                        </a:rPr>
                        <a:t>1660,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Sylfaen"/>
                          <a:ea typeface="Calibri"/>
                          <a:cs typeface="Times New Roman"/>
                        </a:rPr>
                        <a:t>1688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Sylfaen"/>
                          <a:ea typeface="Calibri"/>
                          <a:cs typeface="Times New Roman"/>
                        </a:rPr>
                        <a:t>1660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756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 (NX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δ (NNX)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1620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1612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/>
                          <a:ea typeface="Calibri"/>
                          <a:cs typeface="Times New Roman"/>
                        </a:rPr>
                        <a:t>1630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46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(CN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(CC),</a:t>
                      </a: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1530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1542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/>
                          <a:ea typeface="Calibri"/>
                          <a:cs typeface="Times New Roman"/>
                        </a:rPr>
                        <a:t>1550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10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ω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 (NX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δ(XNC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Sylfaen"/>
                          <a:ea typeface="Calibri"/>
                          <a:cs typeface="Times New Roman"/>
                        </a:rPr>
                        <a:t>1330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latin typeface="Sylfaen"/>
                          <a:ea typeface="Calibri"/>
                          <a:cs typeface="Times New Roman"/>
                        </a:rPr>
                        <a:t>–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/>
                          <a:ea typeface="Calibri"/>
                          <a:cs typeface="Times New Roman"/>
                        </a:rPr>
                        <a:t>1340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(C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(XN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 (XN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1160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latin typeface="Sylfaen"/>
                          <a:ea typeface="Calibri"/>
                          <a:cs typeface="Times New Roman"/>
                        </a:rPr>
                        <a:t>–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1215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77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(NN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(XNC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(XNN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1160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latin typeface="Sylfaen"/>
                          <a:ea typeface="Calibri"/>
                          <a:cs typeface="Times New Roman"/>
                        </a:rPr>
                        <a:t>–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latin typeface="Sylfaen"/>
                          <a:ea typeface="Calibri"/>
                          <a:cs typeface="Times New Roman"/>
                        </a:rPr>
                        <a:t>–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40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8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A′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(MO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l-GR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ka-GE" sz="18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(MN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CCO</a:t>
                      </a:r>
                      <a:r>
                        <a:rPr lang="ka-GE" sz="18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ylfaen"/>
                          <a:ea typeface="Calibri"/>
                          <a:cs typeface="Times New Roman"/>
                        </a:rPr>
                        <a:t>436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800" b="1" dirty="0" smtClean="0">
                          <a:latin typeface="Sylfaen"/>
                          <a:ea typeface="Calibri"/>
                          <a:cs typeface="Times New Roman"/>
                        </a:rPr>
                        <a:t>–</a:t>
                      </a:r>
                      <a:endParaRPr lang="ka-GE" sz="1800" b="1" dirty="0"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Sylfaen"/>
                          <a:ea typeface="Calibri"/>
                          <a:cs typeface="Times New Roman"/>
                        </a:rPr>
                        <a:t>458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მასალები 2016 წ.  II სემესტრი\გამოდგება თავფურცელისთვის\0001-001-Konkurs-proektnykh-rabot-KHimija-nauka-o-chudesak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6044" y="15652"/>
            <a:ext cx="9612560" cy="67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0" y="-558852"/>
            <a:ext cx="6804248" cy="742955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chemeClr val="tx1"/>
              </a:solidFill>
            </a:endParaRPr>
          </a:p>
          <a:p>
            <a:endParaRPr lang="en-US" sz="2400" b="1" i="1" dirty="0" smtClean="0">
              <a:solidFill>
                <a:schemeClr val="tx1"/>
              </a:solidFill>
            </a:endParaRPr>
          </a:p>
          <a:p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ka-GE" sz="2400" b="1" i="1" dirty="0" smtClean="0">
                <a:solidFill>
                  <a:schemeClr val="tx1"/>
                </a:solidFill>
                <a:latin typeface="Sylfaen" pitchFamily="18" charset="0"/>
              </a:rPr>
              <a:t>ჰიდრაზიდების  ერთ- ერთ საინტერესო თვისებას  წარმოადგენს  მათი მაღალი  ბიოლოგიური აქტივობა. </a:t>
            </a:r>
          </a:p>
          <a:p>
            <a:endParaRPr lang="ka-GE" sz="24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r>
              <a:rPr lang="ka-GE" sz="2400" b="1" i="1" dirty="0" smtClean="0">
                <a:solidFill>
                  <a:schemeClr val="tx1"/>
                </a:solidFill>
                <a:latin typeface="Sylfaen" pitchFamily="18" charset="0"/>
              </a:rPr>
              <a:t>დღემდე  კარგადაა  შესწავლილი  მეტალთა  კოორდინაციული  ნაერთები  პირველად ჰიდრაზიდებთან,</a:t>
            </a: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R</a:t>
            </a:r>
            <a:r>
              <a:rPr lang="ka-GE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 – </a:t>
            </a:r>
            <a:r>
              <a:rPr lang="en-US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CONHNH</a:t>
            </a:r>
            <a:r>
              <a:rPr lang="en-US" sz="2400" b="1" i="1" baseline="-25000" dirty="0" smtClean="0">
                <a:solidFill>
                  <a:srgbClr val="800080"/>
                </a:solidFill>
                <a:latin typeface="Sylfaen" panose="010A0502050306030303" pitchFamily="18" charset="0"/>
              </a:rPr>
              <a:t>2</a:t>
            </a:r>
            <a:r>
              <a:rPr lang="en-US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 .</a:t>
            </a:r>
          </a:p>
          <a:p>
            <a:pPr>
              <a:buNone/>
            </a:pPr>
            <a:endParaRPr lang="en-US" sz="24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r>
              <a:rPr lang="ka-GE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რაც შეეხება მეორად ჰიდრაზიდებთან  მეტალების კოორდინაციულ ნაერთებს, ისინი არასრულყოფილად არის შესწავლილი.</a:t>
            </a:r>
            <a:endParaRPr lang="en-US" sz="2400" b="1" i="1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R</a:t>
            </a:r>
            <a:r>
              <a:rPr lang="ka-GE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 – </a:t>
            </a:r>
            <a:r>
              <a:rPr lang="en-US" sz="2400" b="1" i="1" dirty="0" smtClean="0">
                <a:solidFill>
                  <a:srgbClr val="800080"/>
                </a:solidFill>
                <a:latin typeface="Sylfaen" panose="010A0502050306030303" pitchFamily="18" charset="0"/>
              </a:rPr>
              <a:t>CONHNHOC- R 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>
              <a:buNone/>
            </a:pPr>
            <a:r>
              <a:rPr lang="ka-GE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სადაც  </a:t>
            </a: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R = H, CH</a:t>
            </a:r>
            <a:r>
              <a:rPr lang="en-US" sz="2400" b="1" i="1" baseline="-25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, C</a:t>
            </a:r>
            <a:r>
              <a:rPr lang="en-US" sz="2400" b="1" i="1" baseline="-25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6</a:t>
            </a: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H</a:t>
            </a:r>
            <a:r>
              <a:rPr lang="en-US" sz="2400" b="1" i="1" baseline="-25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5  </a:t>
            </a:r>
            <a:r>
              <a:rPr lang="en-US" sz="24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…</a:t>
            </a:r>
            <a:endParaRPr lang="en-US" sz="2400" b="1" i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071677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en-US" sz="2200" b="1" i="1" dirty="0" smtClean="0">
                <a:solidFill>
                  <a:schemeClr val="tx1"/>
                </a:solidFill>
                <a:latin typeface="Sylfaen" pitchFamily="18" charset="0"/>
              </a:rPr>
              <a:t>2,3 </a:t>
            </a:r>
            <a:r>
              <a:rPr lang="en-US" sz="2200" b="1" dirty="0" smtClean="0">
                <a:solidFill>
                  <a:schemeClr val="tx1"/>
                </a:solidFill>
                <a:latin typeface="Sylfaen" pitchFamily="18" charset="0"/>
              </a:rPr>
              <a:t>– </a:t>
            </a:r>
            <a:r>
              <a:rPr lang="ka-GE" sz="2200" b="1" dirty="0" smtClean="0">
                <a:solidFill>
                  <a:schemeClr val="tx1"/>
                </a:solidFill>
                <a:latin typeface="Sylfaen" pitchFamily="18" charset="0"/>
              </a:rPr>
              <a:t>ტეტრამეთილენ</a:t>
            </a:r>
            <a:r>
              <a:rPr lang="en-US" sz="2200" b="1" dirty="0" smtClean="0">
                <a:solidFill>
                  <a:schemeClr val="tx1"/>
                </a:solidFill>
                <a:latin typeface="Sylfaen" pitchFamily="18" charset="0"/>
              </a:rPr>
              <a:t>- 4- </a:t>
            </a:r>
            <a:r>
              <a:rPr lang="ka-GE" sz="2200" b="1" dirty="0" smtClean="0">
                <a:solidFill>
                  <a:schemeClr val="tx1"/>
                </a:solidFill>
                <a:latin typeface="Sylfaen" pitchFamily="18" charset="0"/>
              </a:rPr>
              <a:t>თიოფენკარბონმჟავას </a:t>
            </a:r>
            <a:r>
              <a:rPr lang="ka-GE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ჰიდრაზიდთან    </a:t>
            </a:r>
            <a:r>
              <a:rPr lang="en-US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Co -</a:t>
            </a:r>
            <a:r>
              <a:rPr lang="ka-GE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ის</a:t>
            </a:r>
            <a:r>
              <a:rPr lang="en-US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,  Ni- </a:t>
            </a:r>
            <a:r>
              <a:rPr lang="ka-GE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ისა და  </a:t>
            </a:r>
            <a:r>
              <a:rPr lang="en-US" sz="2200" b="1" i="1" dirty="0" err="1" smtClean="0">
                <a:solidFill>
                  <a:schemeClr val="tx1"/>
                </a:solidFill>
                <a:effectLst/>
                <a:latin typeface="Sylfaen" pitchFamily="18" charset="0"/>
              </a:rPr>
              <a:t>Cd</a:t>
            </a:r>
            <a:r>
              <a:rPr lang="en-US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-</a:t>
            </a:r>
            <a:r>
              <a:rPr lang="ka-GE" sz="22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ის  სულფატოკომპლექსების შთანთქმის ინფრაწითელ სპექტრებში მონახული რხევის სიხშირეები    </a:t>
            </a:r>
            <a:r>
              <a:rPr lang="en-US" sz="20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</a:br>
            <a:r>
              <a:rPr lang="ka-GE" sz="20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  (სმ </a:t>
            </a:r>
            <a:r>
              <a:rPr lang="ka-GE" sz="2000" b="1" i="1" baseline="30000" dirty="0" smtClean="0">
                <a:solidFill>
                  <a:schemeClr val="tx1"/>
                </a:solidFill>
                <a:effectLst/>
                <a:latin typeface="Sylfaen" pitchFamily="18" charset="0"/>
              </a:rPr>
              <a:t>–1</a:t>
            </a:r>
            <a:r>
              <a:rPr lang="ka-GE" sz="2000" b="1" i="1" dirty="0" smtClean="0">
                <a:solidFill>
                  <a:schemeClr val="tx1"/>
                </a:solidFill>
                <a:effectLst/>
                <a:latin typeface="Sylfaen" pitchFamily="18" charset="0"/>
              </a:rPr>
              <a:t>) და მათი მიკუთვნება.</a:t>
            </a: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671904"/>
              </p:ext>
            </p:extLst>
          </p:nvPr>
        </p:nvGraphicFramePr>
        <p:xfrm>
          <a:off x="142845" y="1142985"/>
          <a:ext cx="8786874" cy="4816508"/>
        </p:xfrm>
        <a:graphic>
          <a:graphicData uri="http://schemas.openxmlformats.org/drawingml/2006/table">
            <a:tbl>
              <a:tblPr firstRow="1"/>
              <a:tblGrid>
                <a:gridCol w="1357321"/>
                <a:gridCol w="3000396"/>
                <a:gridCol w="1515094"/>
                <a:gridCol w="1485302"/>
                <a:gridCol w="1428761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υ</a:t>
                      </a:r>
                      <a:r>
                        <a:rPr lang="en-US" sz="16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რხევის</a:t>
                      </a:r>
                      <a:r>
                        <a:rPr lang="ka-GE" sz="1600" b="1" baseline="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  ფორმა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CoL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• 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O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NiL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• 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O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dL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•0,5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O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75607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(A</a:t>
                      </a:r>
                      <a:r>
                        <a:rPr lang="he-IL" sz="1600" b="1" kern="1200" baseline="30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׳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(A</a:t>
                      </a:r>
                      <a:r>
                        <a:rPr lang="en-US" sz="1600" b="1" kern="1200" baseline="30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(A</a:t>
                      </a:r>
                      <a:r>
                        <a:rPr lang="he-IL" sz="1600" b="1" kern="1200" baseline="30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׳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(NH),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(NH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),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(NH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3375,  3177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3376,  3177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3300, 3245, 3170</a:t>
                      </a:r>
                      <a:endParaRPr lang="ru-RU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46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baseline="300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600" b="1" kern="1200" baseline="-250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(A</a:t>
                      </a:r>
                      <a:r>
                        <a:rPr lang="he-IL" sz="1600" b="1" kern="1200" baseline="300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׳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ν(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CO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),  ν(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CC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),  </a:t>
                      </a:r>
                      <a:r>
                        <a:rPr lang="ka-GE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δ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HNH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ka-GE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δ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HNC</a:t>
                      </a:r>
                      <a:r>
                        <a:rPr lang="el-GR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1664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1660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1640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52582" marR="52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1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he-IL" sz="1600" b="1" baseline="30000" dirty="0">
                          <a:latin typeface="Sylfaen" pitchFamily="18" charset="0"/>
                          <a:ea typeface="Calibri"/>
                          <a:cs typeface="Times New Roman"/>
                        </a:rPr>
                        <a:t>׳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(NH</a:t>
                      </a:r>
                      <a:r>
                        <a:rPr lang="en-US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 </a:t>
                      </a:r>
                      <a:r>
                        <a:rPr lang="ka-GE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(HNH)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1597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he-IL" sz="1600" b="1" baseline="30000" dirty="0">
                          <a:latin typeface="Sylfaen" pitchFamily="18" charset="0"/>
                          <a:ea typeface="Calibri"/>
                          <a:cs typeface="Times New Roman"/>
                        </a:rPr>
                        <a:t>׳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(CN), </a:t>
                      </a: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(CC), </a:t>
                      </a: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(CO), </a:t>
                      </a:r>
                      <a:r>
                        <a:rPr lang="ka-GE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(CCO)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1544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1550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77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(A</a:t>
                      </a:r>
                      <a:r>
                        <a:rPr lang="he-IL" sz="1600" b="1" baseline="30000" dirty="0">
                          <a:latin typeface="Sylfaen" pitchFamily="18" charset="0"/>
                          <a:ea typeface="Calibri"/>
                          <a:cs typeface="Times New Roman"/>
                        </a:rPr>
                        <a:t>׳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ω(NH</a:t>
                      </a:r>
                      <a:r>
                        <a:rPr lang="en-US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ka-GE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(HNC)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1332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1332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4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en-US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600" b="1" baseline="-2500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baseline="0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(SO</a:t>
                      </a:r>
                      <a:r>
                        <a:rPr lang="ru-RU" sz="1600" b="1" baseline="-25000" dirty="0">
                          <a:latin typeface="Sylfaen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b="1" baseline="30000" dirty="0">
                          <a:latin typeface="Sylfaen" pitchFamily="18" charset="0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Sylfaen" pitchFamily="18" charset="0"/>
                          <a:ea typeface="Calibri"/>
                          <a:cs typeface="Times New Roman"/>
                        </a:rPr>
                        <a:t>1060</a:t>
                      </a:r>
                      <a:endParaRPr lang="en-US" sz="16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~</a:t>
                      </a:r>
                      <a:r>
                        <a:rPr lang="en-US" sz="1600" b="1" dirty="0">
                          <a:latin typeface="Sylfaen" pitchFamily="18" charset="0"/>
                          <a:ea typeface="Calibri"/>
                          <a:cs typeface="Times New Roman"/>
                        </a:rPr>
                        <a:t>1057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1110,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Sylfaen" pitchFamily="18" charset="0"/>
                          <a:ea typeface="Calibri"/>
                          <a:cs typeface="Times New Roman"/>
                        </a:rPr>
                        <a:t>1188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5" y="5857892"/>
          <a:ext cx="8786875" cy="72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3000396"/>
                <a:gridCol w="1500198"/>
                <a:gridCol w="1500198"/>
                <a:gridCol w="1428762"/>
              </a:tblGrid>
              <a:tr h="725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tx2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(SO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tx2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tx2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610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tx2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620,  608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tx2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8" name="Rectangle 76"/>
          <p:cNvSpPr>
            <a:spLocks noGrp="1" noChangeArrowheads="1"/>
          </p:cNvSpPr>
          <p:nvPr>
            <p:ph type="title"/>
          </p:nvPr>
        </p:nvSpPr>
        <p:spPr>
          <a:xfrm>
            <a:off x="195263" y="0"/>
            <a:ext cx="8409185" cy="1340768"/>
          </a:xfrm>
        </p:spPr>
        <p:txBody>
          <a:bodyPr>
            <a:noAutofit/>
          </a:bodyPr>
          <a:lstStyle/>
          <a:p>
            <a:pPr algn="ctr"/>
            <a:r>
              <a:rPr lang="ka-GE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სალიცილის ალდეჰიდის ფორმილ</a:t>
            </a:r>
            <a: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-</a:t>
            </a:r>
            <a:r>
              <a:rPr lang="ka-GE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 და ბენზოილჰიდრაზონთან სპილენძის </a:t>
            </a:r>
            <a: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>(II</a:t>
            </a:r>
            <a:r>
              <a:rPr lang="en-US" altLang="ru-RU" sz="20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)</a:t>
            </a:r>
            <a:r>
              <a:rPr lang="ka-GE" altLang="ru-RU" sz="20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კომპლექსების  შთანთქმის ინფრეწიტელ სპექტრში მონახული რხევის სიხშირეები (სმ </a:t>
            </a:r>
            <a:r>
              <a:rPr lang="ka-GE" altLang="ru-RU" sz="2000" b="1" baseline="30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-1</a:t>
            </a:r>
            <a:r>
              <a:rPr lang="ka-GE" altLang="ru-RU" sz="20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) და მათი მიკუთვნება</a:t>
            </a:r>
            <a: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en-US" altLang="ru-RU" sz="20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endParaRPr lang="ru-RU" altLang="ru-RU" sz="20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8441" name="Group 24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42694880"/>
              </p:ext>
            </p:extLst>
          </p:nvPr>
        </p:nvGraphicFramePr>
        <p:xfrm>
          <a:off x="251520" y="1600200"/>
          <a:ext cx="8640960" cy="40416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8093"/>
                <a:gridCol w="792187"/>
                <a:gridCol w="792088"/>
                <a:gridCol w="792088"/>
                <a:gridCol w="958974"/>
                <a:gridCol w="1057250"/>
                <a:gridCol w="720080"/>
                <a:gridCol w="864096"/>
                <a:gridCol w="936104"/>
              </a:tblGrid>
              <a:tr h="74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ნაერთი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v(NH)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v(CH)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v(C=0)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V(C-O)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δ</a:t>
                      </a: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(MNN)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δ</a:t>
                      </a: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(MOC)</a:t>
                      </a:r>
                      <a:endParaRPr kumimoji="0" lang="el-GR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kumimoji="0" lang="el-GR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δ</a:t>
                      </a: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(CH)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v(MN)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v(MO)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Cu (FHSA)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Cl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endParaRPr kumimoji="0" lang="ru-RU" altLang="ru-RU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-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3047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2853,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2753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u="none" strike="noStrike" cap="none" normalizeH="0" baseline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1624</a:t>
                      </a: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1388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620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1446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526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459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Cu(BHSA)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Cl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•H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endParaRPr kumimoji="0" lang="en-US" altLang="ru-RU" sz="1400" b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3150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3024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2924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2854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1620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1384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610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1442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536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458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Cu(FHSA-2H)•1,5H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endParaRPr kumimoji="0" lang="ru-RU" altLang="ru-RU" sz="1400" b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  _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3016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2961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2812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    _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1353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594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1443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548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454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Cu(BHSA-2H)•H</a:t>
                      </a:r>
                      <a:r>
                        <a:rPr kumimoji="0" lang="en-US" altLang="ru-RU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O</a:t>
                      </a:r>
                      <a:endParaRPr kumimoji="0" lang="ru-RU" altLang="ru-RU" sz="1400" b="1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 _</a:t>
                      </a: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3018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2963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2853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      _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1387,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1326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594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1442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524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lfaen" panose="010A0502050306030303" pitchFamily="18" charset="0"/>
                        </a:rPr>
                        <a:t>463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332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144000" cy="1142984"/>
          </a:xfrm>
        </p:spPr>
        <p:txBody>
          <a:bodyPr/>
          <a:lstStyle/>
          <a:p>
            <a:pPr algn="l"/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>      2,3 </a:t>
            </a:r>
            <a:r>
              <a:rPr lang="en-US" sz="2000" b="1" dirty="0" smtClean="0">
                <a:solidFill>
                  <a:schemeClr val="tx1"/>
                </a:solidFill>
                <a:latin typeface="Sylfaen" pitchFamily="18" charset="0"/>
              </a:rPr>
              <a:t>– </a:t>
            </a:r>
            <a:r>
              <a:rPr lang="ka-GE" sz="2000" b="1" dirty="0" smtClean="0">
                <a:solidFill>
                  <a:schemeClr val="tx1"/>
                </a:solidFill>
                <a:latin typeface="Sylfaen" pitchFamily="18" charset="0"/>
              </a:rPr>
              <a:t>ტეტრამეთილენ</a:t>
            </a:r>
            <a:r>
              <a:rPr lang="en-US" sz="2000" b="1" dirty="0" smtClean="0">
                <a:solidFill>
                  <a:schemeClr val="tx1"/>
                </a:solidFill>
                <a:latin typeface="Sylfaen" pitchFamily="18" charset="0"/>
              </a:rPr>
              <a:t>- 4- </a:t>
            </a:r>
            <a:r>
              <a:rPr lang="ka-GE" sz="2000" b="1" dirty="0" smtClean="0">
                <a:solidFill>
                  <a:schemeClr val="tx1"/>
                </a:solidFill>
                <a:latin typeface="Sylfaen" pitchFamily="18" charset="0"/>
              </a:rPr>
              <a:t>თიოფენკარბონმჟავას  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ჰიდრაზიდთან     </a:t>
            </a: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>Co -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ის</a:t>
            </a: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>,  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      </a:t>
            </a: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>Ni- 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ისა და  </a:t>
            </a:r>
            <a:r>
              <a:rPr lang="en-US" sz="2000" b="1" i="1" dirty="0" err="1" smtClean="0">
                <a:solidFill>
                  <a:schemeClr val="tx1"/>
                </a:solidFill>
                <a:latin typeface="Sylfaen" pitchFamily="18" charset="0"/>
              </a:rPr>
              <a:t>Cd</a:t>
            </a:r>
            <a:r>
              <a:rPr lang="en-US" sz="2000" b="1" i="1" dirty="0" smtClean="0">
                <a:solidFill>
                  <a:schemeClr val="tx1"/>
                </a:solidFill>
                <a:latin typeface="Sylfaen" pitchFamily="18" charset="0"/>
              </a:rPr>
              <a:t>-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ის  თიოციანატოკომპლექსების შთანთქმის  იწ  სპექტრებში  </a:t>
            </a:r>
            <a:b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             მონახული რხევის სიხშირეები      (სმ </a:t>
            </a:r>
            <a:r>
              <a:rPr lang="ka-GE" sz="2000" b="1" i="1" baseline="30000" dirty="0" smtClean="0">
                <a:solidFill>
                  <a:schemeClr val="tx1"/>
                </a:solidFill>
                <a:latin typeface="Sylfaen" pitchFamily="18" charset="0"/>
              </a:rPr>
              <a:t>–1</a:t>
            </a:r>
            <a:r>
              <a:rPr lang="ka-GE" sz="2000" b="1" i="1" dirty="0" smtClean="0">
                <a:solidFill>
                  <a:schemeClr val="tx1"/>
                </a:solidFill>
                <a:latin typeface="Sylfaen" pitchFamily="18" charset="0"/>
              </a:rPr>
              <a:t>) და მათი მიკუთვნება</a:t>
            </a:r>
            <a:endParaRPr lang="en-US" sz="2000" dirty="0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5962821"/>
              </p:ext>
            </p:extLst>
          </p:nvPr>
        </p:nvGraphicFramePr>
        <p:xfrm>
          <a:off x="467544" y="1116188"/>
          <a:ext cx="8280920" cy="57418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72208"/>
                <a:gridCol w="1800200"/>
                <a:gridCol w="1584176"/>
                <a:gridCol w="1512168"/>
                <a:gridCol w="1512168"/>
              </a:tblGrid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n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b="1" dirty="0" smtClean="0">
                          <a:latin typeface="Sylfaen" pitchFamily="18" charset="0"/>
                        </a:rPr>
                        <a:t>რხევის</a:t>
                      </a:r>
                      <a:r>
                        <a:rPr lang="ka-GE" sz="1400" b="1" baseline="0" dirty="0" smtClean="0">
                          <a:latin typeface="Sylfaen" pitchFamily="18" charset="0"/>
                        </a:rPr>
                        <a:t> ფორმა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CoL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(NCS)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NiL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(NCS)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latin typeface="Sylfaen" pitchFamily="18" charset="0"/>
                        </a:rPr>
                        <a:t>Cd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 L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(NCS)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1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 dirty="0">
                          <a:latin typeface="Sylfaen" pitchFamily="18" charset="0"/>
                        </a:rPr>
                        <a:t>׳</a:t>
                      </a:r>
                      <a:r>
                        <a:rPr lang="en-US" sz="1400" b="1" dirty="0" smtClean="0">
                          <a:latin typeface="Sylfaen" pitchFamily="18" charset="0"/>
                        </a:rPr>
                        <a:t>)</a:t>
                      </a:r>
                      <a:r>
                        <a:rPr lang="ka-GE" sz="1400" b="1" baseline="0" dirty="0" smtClean="0">
                          <a:latin typeface="Sylfaen" pitchFamily="18" charset="0"/>
                        </a:rPr>
                        <a:t>   </a:t>
                      </a:r>
                      <a:r>
                        <a:rPr lang="ru-RU" sz="1400" b="1" dirty="0" smtClean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 dirty="0">
                          <a:latin typeface="Sylfaen" pitchFamily="18" charset="0"/>
                        </a:rPr>
                        <a:t>׳</a:t>
                      </a:r>
                      <a:r>
                        <a:rPr lang="en-US" sz="1400" b="1" dirty="0" smtClean="0">
                          <a:latin typeface="Sylfaen" pitchFamily="18" charset="0"/>
                        </a:rPr>
                        <a:t>)</a:t>
                      </a:r>
                      <a:r>
                        <a:rPr lang="ka-GE" sz="1400" b="1" baseline="0" dirty="0" smtClean="0">
                          <a:latin typeface="Sylfaen" pitchFamily="18" charset="0"/>
                        </a:rPr>
                        <a:t>    </a:t>
                      </a:r>
                      <a:r>
                        <a:rPr lang="ru-RU" sz="1400" b="1" dirty="0" smtClean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15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(A</a:t>
                      </a:r>
                      <a:r>
                        <a:rPr lang="en-US" sz="1400" b="1" baseline="30000" dirty="0">
                          <a:latin typeface="Sylfaen" pitchFamily="18" charset="0"/>
                        </a:rPr>
                        <a:t>″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Sylfaen" pitchFamily="18" charset="0"/>
                        </a:rPr>
                        <a:t>ν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(NH), </a:t>
                      </a: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as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(NH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), </a:t>
                      </a: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as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(NH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3210, 3200</a:t>
                      </a:r>
                      <a:r>
                        <a:rPr lang="ru-RU" sz="1400" b="1">
                          <a:latin typeface="Sylfaen" pitchFamily="18" charset="0"/>
                        </a:rPr>
                        <a:t>, 3100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3288, 3244, </a:t>
                      </a:r>
                      <a:endParaRPr lang="en-US" sz="1400" b="1" dirty="0" smtClean="0">
                        <a:latin typeface="Sylfae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Sylfaen" pitchFamily="18" charset="0"/>
                        </a:rPr>
                        <a:t>3200</a:t>
                      </a:r>
                      <a:r>
                        <a:rPr lang="ru-RU" sz="1400" b="1" dirty="0">
                          <a:latin typeface="Sylfaen" pitchFamily="18" charset="0"/>
                        </a:rPr>
                        <a:t>, 3110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3287, 3150, 3100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-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(CH), </a:t>
                      </a: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(CH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2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2918, 2870,  2850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3050, 2930, 2840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2905, 2830, 2818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-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(CN)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2123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2125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2090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6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3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>
                          <a:latin typeface="Sylfaen" pitchFamily="18" charset="0"/>
                        </a:rPr>
                        <a:t>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b="1">
                          <a:latin typeface="Sylfaen" pitchFamily="18" charset="0"/>
                        </a:rPr>
                        <a:t>ν(</a:t>
                      </a:r>
                      <a:r>
                        <a:rPr lang="en-US" sz="1400" b="1">
                          <a:latin typeface="Sylfaen" pitchFamily="18" charset="0"/>
                        </a:rPr>
                        <a:t>CO</a:t>
                      </a:r>
                      <a:r>
                        <a:rPr lang="el-GR" sz="1400" b="1">
                          <a:latin typeface="Sylfaen" pitchFamily="18" charset="0"/>
                        </a:rPr>
                        <a:t>), ν(</a:t>
                      </a:r>
                      <a:r>
                        <a:rPr lang="en-US" sz="1400" b="1">
                          <a:latin typeface="Sylfaen" pitchFamily="18" charset="0"/>
                        </a:rPr>
                        <a:t>CC</a:t>
                      </a:r>
                      <a:r>
                        <a:rPr lang="el-GR" sz="1400" b="1">
                          <a:latin typeface="Sylfaen" pitchFamily="18" charset="0"/>
                        </a:rPr>
                        <a:t>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l-GR" sz="1400" b="1">
                          <a:latin typeface="Sylfaen" pitchFamily="18" charset="0"/>
                        </a:rPr>
                        <a:t>(</a:t>
                      </a:r>
                      <a:r>
                        <a:rPr lang="en-US" sz="1400" b="1">
                          <a:latin typeface="Sylfaen" pitchFamily="18" charset="0"/>
                        </a:rPr>
                        <a:t>HNH</a:t>
                      </a:r>
                      <a:r>
                        <a:rPr lang="el-GR" sz="1400" b="1">
                          <a:latin typeface="Sylfaen" pitchFamily="18" charset="0"/>
                        </a:rPr>
                        <a:t>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l-GR" sz="1400" b="1">
                          <a:latin typeface="Sylfaen" pitchFamily="18" charset="0"/>
                        </a:rPr>
                        <a:t>(</a:t>
                      </a:r>
                      <a:r>
                        <a:rPr lang="en-US" sz="1400" b="1">
                          <a:latin typeface="Sylfaen" pitchFamily="18" charset="0"/>
                        </a:rPr>
                        <a:t>HNC</a:t>
                      </a:r>
                      <a:r>
                        <a:rPr lang="el-GR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1650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1650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1635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4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>
                          <a:latin typeface="Sylfaen" pitchFamily="18" charset="0"/>
                        </a:rPr>
                        <a:t>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(NH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2</a:t>
                      </a:r>
                      <a:r>
                        <a:rPr lang="en-US" sz="1400" b="1">
                          <a:latin typeface="Sylfaen" pitchFamily="18" charset="0"/>
                        </a:rPr>
                        <a:t>), 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(NNH)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1600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1600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Sylfaen" pitchFamily="18" charset="0"/>
                        </a:rPr>
                        <a:t>1610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6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5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>
                          <a:latin typeface="Sylfaen" pitchFamily="18" charset="0"/>
                        </a:rPr>
                        <a:t>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>
                          <a:latin typeface="Sylfaen" pitchFamily="18" charset="0"/>
                        </a:rPr>
                        <a:t>(CN), </a:t>
                      </a: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>
                          <a:latin typeface="Sylfaen" pitchFamily="18" charset="0"/>
                        </a:rPr>
                        <a:t>(CC), </a:t>
                      </a: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>
                          <a:latin typeface="Sylfaen" pitchFamily="18" charset="0"/>
                        </a:rPr>
                        <a:t>(CO),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(CCO)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1534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1532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1555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6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8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 dirty="0">
                          <a:latin typeface="Sylfaen" pitchFamily="18" charset="0"/>
                        </a:rPr>
                        <a:t>׳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(NN), </a:t>
                      </a:r>
                      <a:r>
                        <a:rPr lang="ka-GE" sz="1400" b="1" dirty="0">
                          <a:latin typeface="Sylfaen" pitchFamily="18" charset="0"/>
                        </a:rPr>
                        <a:t>δ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(HNC), </a:t>
                      </a:r>
                      <a:r>
                        <a:rPr lang="ka-GE" sz="1400" b="1" dirty="0">
                          <a:latin typeface="Sylfaen" pitchFamily="18" charset="0"/>
                        </a:rPr>
                        <a:t>δ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(HNN), </a:t>
                      </a:r>
                      <a:r>
                        <a:rPr lang="ka-GE" sz="1400" b="1" dirty="0">
                          <a:latin typeface="Sylfaen" pitchFamily="18" charset="0"/>
                        </a:rPr>
                        <a:t>δ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(NCO)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1176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1178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1188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16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en-US" sz="1400" b="1" baseline="30000">
                          <a:latin typeface="Sylfaen" pitchFamily="18" charset="0"/>
                        </a:rPr>
                        <a:t>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b="1">
                          <a:latin typeface="Sylfaen" pitchFamily="18" charset="0"/>
                        </a:rPr>
                        <a:t>τ </a:t>
                      </a:r>
                      <a:r>
                        <a:rPr lang="en-US" sz="1400" b="1">
                          <a:latin typeface="Sylfaen" pitchFamily="18" charset="0"/>
                        </a:rPr>
                        <a:t>(NH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2</a:t>
                      </a:r>
                      <a:r>
                        <a:rPr lang="en-US" sz="1400" b="1">
                          <a:latin typeface="Sylfaen" pitchFamily="18" charset="0"/>
                        </a:rPr>
                        <a:t>) 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1070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1074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1072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45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17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en-US" sz="1400" b="1" baseline="30000">
                          <a:latin typeface="Sylfaen" pitchFamily="18" charset="0"/>
                        </a:rPr>
                        <a:t>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-25000">
                          <a:latin typeface="Sylfaen" pitchFamily="18" charset="0"/>
                        </a:rPr>
                        <a:t>ρ </a:t>
                      </a:r>
                      <a:r>
                        <a:rPr lang="en-US" sz="1400" b="1">
                          <a:latin typeface="Sylfaen" pitchFamily="18" charset="0"/>
                        </a:rPr>
                        <a:t>(NH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2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762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766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758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6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>
                          <a:latin typeface="Sylfaen" pitchFamily="18" charset="0"/>
                        </a:rPr>
                        <a:t>9</a:t>
                      </a:r>
                      <a:r>
                        <a:rPr lang="en-US" sz="1400" b="1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>
                          <a:latin typeface="Sylfaen" pitchFamily="18" charset="0"/>
                        </a:rPr>
                        <a:t>׳</a:t>
                      </a:r>
                      <a:r>
                        <a:rPr lang="en-US" sz="1400" b="1">
                          <a:latin typeface="Sylfaen" pitchFamily="18" charset="0"/>
                        </a:rPr>
                        <a:t>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Sylfaen" pitchFamily="18" charset="0"/>
                        </a:rPr>
                        <a:t>ν</a:t>
                      </a:r>
                      <a:r>
                        <a:rPr lang="en-US" sz="1400" b="1">
                          <a:latin typeface="Sylfaen" pitchFamily="18" charset="0"/>
                        </a:rPr>
                        <a:t>(CN),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(HNN),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(CCO),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(NNC)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740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735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732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  <a:tr h="46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Sylfaen" pitchFamily="18" charset="0"/>
                        </a:rPr>
                        <a:t>ν</a:t>
                      </a:r>
                      <a:r>
                        <a:rPr lang="en-US" sz="1400" b="1" baseline="-25000" dirty="0">
                          <a:latin typeface="Sylfaen" pitchFamily="18" charset="0"/>
                        </a:rPr>
                        <a:t>10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(A</a:t>
                      </a:r>
                      <a:r>
                        <a:rPr lang="he-IL" sz="1400" b="1" baseline="30000" dirty="0">
                          <a:latin typeface="Sylfaen" pitchFamily="18" charset="0"/>
                        </a:rPr>
                        <a:t>׳</a:t>
                      </a:r>
                      <a:r>
                        <a:rPr lang="en-US" sz="1400" b="1" dirty="0">
                          <a:latin typeface="Sylfaen" pitchFamily="18" charset="0"/>
                        </a:rPr>
                        <a:t>)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(CNN),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(OCN),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(MNN), </a:t>
                      </a:r>
                      <a:r>
                        <a:rPr lang="ka-GE" sz="1400" b="1">
                          <a:latin typeface="Sylfaen" pitchFamily="18" charset="0"/>
                        </a:rPr>
                        <a:t>δ</a:t>
                      </a:r>
                      <a:r>
                        <a:rPr lang="en-US" sz="1400" b="1">
                          <a:latin typeface="Sylfaen" pitchFamily="18" charset="0"/>
                        </a:rPr>
                        <a:t>(MOC)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670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Sylfaen" pitchFamily="18" charset="0"/>
                        </a:rPr>
                        <a:t>663</a:t>
                      </a:r>
                      <a:endParaRPr lang="en-US" sz="1400" b="1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Sylfaen" pitchFamily="18" charset="0"/>
                        </a:rPr>
                        <a:t>676</a:t>
                      </a:r>
                      <a:endParaRPr lang="en-US" sz="1400" b="1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35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357298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ka-GE" sz="2800" dirty="0"/>
              <a:t> 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latin typeface="Sylfaen" panose="010A0502050306030303" pitchFamily="18" charset="0"/>
              </a:rPr>
              <a:t>          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DAH-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ის 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შემცველი მეტალოკომპლექსების  შთანთქმის 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   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ინფრაწითელ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სპექტრში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მონახული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რხევის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 სიხშირეები 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(სმ </a:t>
            </a:r>
            <a:r>
              <a:rPr lang="ka-GE" sz="2400" b="1" baseline="30000" dirty="0" smtClean="0">
                <a:solidFill>
                  <a:schemeClr val="tx1"/>
                </a:solidFill>
                <a:latin typeface="Sylfaen" panose="010A0502050306030303" pitchFamily="18" charset="0"/>
              </a:rPr>
              <a:t>–1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) </a:t>
            </a:r>
            <a:r>
              <a:rPr lang="en-US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ka-GE" sz="24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და მათი  მიკუთვნება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* 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L = H</a:t>
            </a:r>
            <a:r>
              <a:rPr lang="en-US" sz="2400" b="1" baseline="-25000" dirty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CCONNOCCH</a:t>
            </a:r>
            <a:r>
              <a:rPr lang="en-US" sz="2400" b="1" baseline="-25000" dirty="0">
                <a:solidFill>
                  <a:schemeClr val="tx1"/>
                </a:solidFill>
                <a:latin typeface="Sylfaen" panose="010A0502050306030303" pitchFamily="18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  </a:t>
            </a:r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**</a:t>
            </a:r>
            <a:r>
              <a:rPr lang="ka-GE" sz="2400" b="1" dirty="0">
                <a:solidFill>
                  <a:schemeClr val="tx1"/>
                </a:solidFill>
                <a:latin typeface="Sylfaen" panose="010A0502050306030303" pitchFamily="18" charset="0"/>
              </a:rPr>
              <a:t>რთული შთანთქმის ზოლი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86454" name="Group 4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563055684"/>
              </p:ext>
            </p:extLst>
          </p:nvPr>
        </p:nvGraphicFramePr>
        <p:xfrm>
          <a:off x="0" y="1643053"/>
          <a:ext cx="9144000" cy="4929220"/>
        </p:xfrm>
        <a:graphic>
          <a:graphicData uri="http://schemas.openxmlformats.org/drawingml/2006/table">
            <a:tbl>
              <a:tblPr/>
              <a:tblGrid>
                <a:gridCol w="1196975"/>
                <a:gridCol w="1366838"/>
                <a:gridCol w="854075"/>
                <a:gridCol w="1025525"/>
                <a:gridCol w="939800"/>
                <a:gridCol w="941387"/>
                <a:gridCol w="1025525"/>
                <a:gridCol w="939800"/>
                <a:gridCol w="854075"/>
              </a:tblGrid>
              <a:tr h="648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ka-G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ნაერთი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(CH)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(C=N)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l-GR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(C-O)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CCH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M-L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MnL.2H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3400-3200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1510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1444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1392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1332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941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MnL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1543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1448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1393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1332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941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CoL.2H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3400-3200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2946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948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CoL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955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NiL.2H2O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1563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1461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1352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NiL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2943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1558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1389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1345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ZnL.2H2O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3400-3200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2991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1532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1400**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1400**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1353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ZnL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2992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1430**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1430**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1360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970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lfaen" pitchFamily="18" charset="0"/>
                          <a:cs typeface="Arial" charset="0"/>
                        </a:rPr>
                        <a:t>CdL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1532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1438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1394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0" name="Rectangle 106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372600" cy="1214446"/>
          </a:xfrm>
        </p:spPr>
        <p:txBody>
          <a:bodyPr>
            <a:normAutofit fontScale="90000"/>
          </a:bodyPr>
          <a:lstStyle/>
          <a:p>
            <a:r>
              <a:rPr lang="ka-GE" sz="2800" dirty="0"/>
              <a:t> 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ka-GE" sz="2400" b="1" i="1" dirty="0">
                <a:solidFill>
                  <a:srgbClr val="000000"/>
                </a:solidFill>
              </a:rPr>
              <a:t/>
            </a:r>
            <a:br>
              <a:rPr lang="ka-GE" sz="2400" b="1" i="1" dirty="0">
                <a:solidFill>
                  <a:srgbClr val="000000"/>
                </a:solidFill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a-G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   DFH-</a:t>
            </a:r>
            <a:r>
              <a:rPr lang="ka-GE" sz="2400" b="1" i="1" dirty="0" smtClean="0">
                <a:solidFill>
                  <a:srgbClr val="000000"/>
                </a:solidFill>
              </a:rPr>
              <a:t>ის </a:t>
            </a:r>
            <a:r>
              <a:rPr lang="en-US" sz="2400" b="1" i="1" dirty="0" smtClean="0">
                <a:solidFill>
                  <a:srgbClr val="000000"/>
                </a:solidFill>
              </a:rPr>
              <a:t>  </a:t>
            </a:r>
            <a:r>
              <a:rPr lang="ka-GE" sz="2400" b="1" i="1" dirty="0" smtClean="0">
                <a:solidFill>
                  <a:srgbClr val="000000"/>
                </a:solidFill>
              </a:rPr>
              <a:t>შემცველი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მეტალოკომპლექსების  შთანთქმის ინფრაწითელ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სპექტრში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მონახული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რხევის  სიხშირეები (სმ </a:t>
            </a:r>
            <a:r>
              <a:rPr lang="ka-GE" sz="2400" b="1" i="1" baseline="30000" dirty="0" smtClean="0">
                <a:solidFill>
                  <a:srgbClr val="000000"/>
                </a:solidFill>
              </a:rPr>
              <a:t>–1</a:t>
            </a:r>
            <a:r>
              <a:rPr lang="ka-GE" sz="2400" b="1" i="1" dirty="0" smtClean="0">
                <a:solidFill>
                  <a:srgbClr val="000000"/>
                </a:solidFill>
              </a:rPr>
              <a:t>)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და 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ka-GE" sz="2400" b="1" i="1" dirty="0" smtClean="0">
                <a:solidFill>
                  <a:srgbClr val="000000"/>
                </a:solidFill>
              </a:rPr>
              <a:t>მათი  მიკუთვნება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72919" name="Group 21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03144855"/>
              </p:ext>
            </p:extLst>
          </p:nvPr>
        </p:nvGraphicFramePr>
        <p:xfrm>
          <a:off x="76200" y="1371600"/>
          <a:ext cx="9147175" cy="5331270"/>
        </p:xfrm>
        <a:graphic>
          <a:graphicData uri="http://schemas.openxmlformats.org/drawingml/2006/table">
            <a:tbl>
              <a:tblPr/>
              <a:tblGrid>
                <a:gridCol w="2057400"/>
                <a:gridCol w="1270000"/>
                <a:gridCol w="939800"/>
                <a:gridCol w="1374775"/>
                <a:gridCol w="779463"/>
                <a:gridCol w="817562"/>
                <a:gridCol w="1066800"/>
                <a:gridCol w="8413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(C=N)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(C-O)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(H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O)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ʋ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(CH)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 (CH)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 (MOH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2</a:t>
                      </a:r>
                      <a:endParaRPr kumimoji="0" lang="ru-RU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Tahoma" pitchFamily="34" charset="0"/>
                        </a:rPr>
                        <a:t>(ML)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MnL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.2H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3300-2900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3395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730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MnL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1580,</a:t>
                      </a: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   -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2980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2930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CoL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. 2H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3400-3100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700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CoL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 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NiL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.H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3410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3020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1345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NiL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1560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 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ZnL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.2H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1295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3400-3100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3010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660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CdL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 .2H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O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2990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CdL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1555,</a:t>
                      </a:r>
                      <a:r>
                        <a:rPr kumimoji="0" lang="ka-G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1540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1292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  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2975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1350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 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cs typeface="Arial" charset="0"/>
                        </a:rPr>
                        <a:t>410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991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i="1" dirty="0">
                <a:solidFill>
                  <a:srgbClr val="000066"/>
                </a:solidFill>
                <a:latin typeface="Sylfaen" panose="010A0502050306030303" pitchFamily="18" charset="0"/>
              </a:rPr>
              <a:t>სინთეზირებულ კომპლექსებში რეალიზებული  მეტალოციკლებ</a:t>
            </a:r>
            <a:r>
              <a:rPr lang="ka-GE" sz="3200" b="1" i="1" dirty="0">
                <a:solidFill>
                  <a:srgbClr val="000066"/>
                </a:solidFill>
              </a:rPr>
              <a:t>ი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>
                <a:latin typeface="Sylfaen" panose="010A0502050306030303" pitchFamily="18" charset="0"/>
              </a:rPr>
              <a:t>                   </a:t>
            </a:r>
            <a:r>
              <a:rPr lang="ka-GE" dirty="0" smtClean="0">
                <a:latin typeface="Sylfaen" panose="010A0502050306030303" pitchFamily="18" charset="0"/>
              </a:rPr>
              <a:t>       </a:t>
            </a:r>
            <a:r>
              <a:rPr lang="en-US" dirty="0" smtClean="0">
                <a:latin typeface="Sylfaen" panose="010A0502050306030303" pitchFamily="18" charset="0"/>
              </a:rPr>
              <a:t>     </a:t>
            </a:r>
            <a:r>
              <a:rPr lang="en-US" b="1" dirty="0" smtClean="0">
                <a:latin typeface="Sylfaen" panose="010A0502050306030303" pitchFamily="18" charset="0"/>
              </a:rPr>
              <a:t>O                </a:t>
            </a:r>
            <a:r>
              <a:rPr lang="ka-GE" b="1" dirty="0" smtClean="0">
                <a:latin typeface="Sylfaen" panose="010A0502050306030303" pitchFamily="18" charset="0"/>
              </a:rPr>
              <a:t> </a:t>
            </a:r>
            <a:r>
              <a:rPr lang="en-US" b="1" dirty="0" smtClean="0">
                <a:latin typeface="Sylfaen" panose="010A0502050306030303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M</a:t>
            </a:r>
            <a:endParaRPr lang="en-US" b="1" dirty="0">
              <a:solidFill>
                <a:srgbClr val="0000FF"/>
              </a:solidFill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Sylfaen" panose="010A0502050306030303" pitchFamily="18" charset="0"/>
              </a:rPr>
              <a:t>      </a:t>
            </a:r>
            <a:r>
              <a:rPr lang="ka-GE" b="1" dirty="0" smtClean="0">
                <a:latin typeface="Sylfaen" panose="010A0502050306030303" pitchFamily="18" charset="0"/>
              </a:rPr>
              <a:t>   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latin typeface="Sylfaen" panose="010A0502050306030303" pitchFamily="18" charset="0"/>
              </a:rPr>
              <a:t>            H </a:t>
            </a:r>
            <a:r>
              <a:rPr lang="en-US" b="1" dirty="0">
                <a:latin typeface="Sylfaen" panose="010A0502050306030303" pitchFamily="18" charset="0"/>
              </a:rPr>
              <a:t>– C          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Sylfaen" panose="010A0502050306030303" pitchFamily="18" charset="0"/>
              </a:rPr>
              <a:t>                    </a:t>
            </a:r>
            <a:r>
              <a:rPr lang="ka-GE" b="1" dirty="0" smtClean="0">
                <a:latin typeface="Sylfaen" panose="010A0502050306030303" pitchFamily="18" charset="0"/>
              </a:rPr>
              <a:t>    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</a:rPr>
              <a:t> </a:t>
            </a:r>
            <a:r>
              <a:rPr lang="en-US" b="1" dirty="0" smtClean="0">
                <a:latin typeface="Sylfaen" panose="010A0502050306030303" pitchFamily="18" charset="0"/>
              </a:rPr>
              <a:t>     N               </a:t>
            </a:r>
            <a:r>
              <a:rPr lang="ka-GE" b="1" dirty="0" smtClean="0">
                <a:latin typeface="Sylfaen" panose="010A0502050306030303" pitchFamily="18" charset="0"/>
              </a:rPr>
              <a:t>   </a:t>
            </a:r>
            <a:r>
              <a:rPr lang="en-US" b="1" dirty="0" smtClean="0">
                <a:latin typeface="Sylfaen" panose="010A0502050306030303" pitchFamily="18" charset="0"/>
              </a:rPr>
              <a:t> N</a:t>
            </a:r>
            <a:endParaRPr lang="en-US" b="1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Sylfaen" panose="010A0502050306030303" pitchFamily="18" charset="0"/>
              </a:rPr>
              <a:t>                                              </a:t>
            </a:r>
            <a:r>
              <a:rPr lang="ka-GE" b="1" dirty="0" smtClean="0">
                <a:latin typeface="Sylfaen" panose="010A0502050306030303" pitchFamily="18" charset="0"/>
              </a:rPr>
              <a:t>           </a:t>
            </a:r>
            <a:r>
              <a:rPr lang="en-US" b="1" dirty="0" smtClean="0">
                <a:latin typeface="Sylfaen" panose="010A0502050306030303" pitchFamily="18" charset="0"/>
              </a:rPr>
              <a:t>        C </a:t>
            </a:r>
            <a:r>
              <a:rPr lang="en-US" b="1" dirty="0">
                <a:latin typeface="Sylfaen" panose="010A0502050306030303" pitchFamily="18" charset="0"/>
              </a:rPr>
              <a:t>– H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Sylfaen" panose="010A0502050306030303" pitchFamily="18" charset="0"/>
              </a:rPr>
              <a:t>                     </a:t>
            </a:r>
            <a:r>
              <a:rPr lang="ka-GE" b="1" dirty="0" smtClean="0">
                <a:latin typeface="Sylfaen" panose="010A0502050306030303" pitchFamily="18" charset="0"/>
              </a:rPr>
              <a:t>     </a:t>
            </a:r>
            <a:r>
              <a:rPr lang="en-US" b="1" dirty="0" smtClean="0">
                <a:latin typeface="Sylfaen" panose="010A0502050306030303" pitchFamily="18" charset="0"/>
              </a:rPr>
              <a:t>    </a:t>
            </a:r>
            <a:r>
              <a:rPr lang="ka-GE" b="1" dirty="0" smtClean="0">
                <a:latin typeface="Sylfaen" panose="010A0502050306030303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Sylfaen" panose="010A0502050306030303" pitchFamily="18" charset="0"/>
              </a:rPr>
              <a:t>M </a:t>
            </a:r>
            <a:r>
              <a:rPr lang="en-US" b="1" dirty="0" smtClean="0">
                <a:latin typeface="Sylfaen" panose="010A0502050306030303" pitchFamily="18" charset="0"/>
              </a:rPr>
              <a:t>                 O</a:t>
            </a:r>
            <a:endParaRPr lang="ka-GE" b="1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endParaRPr lang="ka-GE" b="1" dirty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a-GE" b="1" dirty="0">
                <a:latin typeface="Sylfaen" panose="010A0502050306030303" pitchFamily="18" charset="0"/>
              </a:rPr>
              <a:t>            </a:t>
            </a:r>
            <a:endParaRPr lang="en-US" b="1" dirty="0" smtClean="0"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latin typeface="Sylfaen" panose="010A0502050306030303" pitchFamily="18" charset="0"/>
              </a:rPr>
              <a:t>                         </a:t>
            </a:r>
            <a:r>
              <a:rPr lang="ka-GE" b="1" dirty="0" smtClean="0">
                <a:latin typeface="Sylfaen" panose="010A0502050306030303" pitchFamily="18" charset="0"/>
              </a:rPr>
              <a:t> </a:t>
            </a:r>
            <a:r>
              <a:rPr lang="ka-GE" b="1" dirty="0">
                <a:solidFill>
                  <a:srgbClr val="000066"/>
                </a:solidFill>
                <a:latin typeface="Sylfaen" panose="010A0502050306030303" pitchFamily="18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Sylfaen" panose="010A0502050306030303" pitchFamily="18" charset="0"/>
              </a:rPr>
              <a:t>M = </a:t>
            </a:r>
            <a:r>
              <a:rPr lang="en-US" b="1" dirty="0" err="1">
                <a:solidFill>
                  <a:srgbClr val="000066"/>
                </a:solidFill>
                <a:latin typeface="Sylfaen" panose="010A0502050306030303" pitchFamily="18" charset="0"/>
              </a:rPr>
              <a:t>Mn</a:t>
            </a:r>
            <a:r>
              <a:rPr lang="en-US" b="1" dirty="0">
                <a:solidFill>
                  <a:srgbClr val="000066"/>
                </a:solidFill>
                <a:latin typeface="Sylfaen" panose="010A0502050306030303" pitchFamily="18" charset="0"/>
              </a:rPr>
              <a:t> , Co , Ni , </a:t>
            </a:r>
            <a:r>
              <a:rPr lang="en-US" b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Zn</a:t>
            </a:r>
            <a:r>
              <a:rPr lang="ka-GE" b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, </a:t>
            </a:r>
            <a:r>
              <a:rPr lang="en-US" b="1" dirty="0" err="1" smtClean="0">
                <a:solidFill>
                  <a:srgbClr val="000066"/>
                </a:solidFill>
                <a:latin typeface="Sylfaen" panose="010A0502050306030303" pitchFamily="18" charset="0"/>
              </a:rPr>
              <a:t>Cd</a:t>
            </a:r>
            <a:r>
              <a:rPr lang="en-US" b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)</a:t>
            </a:r>
            <a:endParaRPr lang="en-US" b="1" dirty="0">
              <a:solidFill>
                <a:srgbClr val="000066"/>
              </a:solidFill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Sylfaen" panose="010A0502050306030303" pitchFamily="18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786314" y="114298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 flipV="1">
            <a:off x="2903198" y="4500570"/>
            <a:ext cx="0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4786314" y="221455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290746" y="2100254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290746" y="2819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290746" y="2968624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929190" y="3929066"/>
            <a:ext cx="533400" cy="35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000628" y="3357562"/>
            <a:ext cx="500066" cy="35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072066" y="3286124"/>
            <a:ext cx="500066" cy="35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947846" y="433388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2903198" y="3505200"/>
            <a:ext cx="0" cy="4238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352800" y="19812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357554" y="185736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214678" y="4357694"/>
            <a:ext cx="106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>
                <a:solidFill>
                  <a:srgbClr val="000066"/>
                </a:solidFill>
              </a:rPr>
              <a:t>სინთეზირებულ კომპლექსებში რეალიზებული  მეტალოციკლები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/>
          <a:lstStyle/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                    </a:t>
            </a:r>
            <a:r>
              <a:rPr lang="ka-GE" dirty="0" smtClean="0"/>
              <a:t>        </a:t>
            </a:r>
            <a:r>
              <a:rPr lang="en-US" dirty="0" smtClean="0"/>
              <a:t>    </a:t>
            </a:r>
            <a:r>
              <a:rPr lang="en-US" b="1" dirty="0" smtClean="0"/>
              <a:t>O                   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endParaRPr lang="en-US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b="1" dirty="0"/>
              <a:t>       </a:t>
            </a: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           H</a:t>
            </a:r>
            <a:r>
              <a:rPr lang="ka-GE" b="1" baseline="-25000" dirty="0"/>
              <a:t>3</a:t>
            </a:r>
            <a:r>
              <a:rPr lang="en-US" b="1" dirty="0"/>
              <a:t>C – C           </a:t>
            </a:r>
          </a:p>
          <a:p>
            <a:pPr>
              <a:buFontTx/>
              <a:buNone/>
            </a:pPr>
            <a:r>
              <a:rPr lang="en-US" b="1" dirty="0"/>
              <a:t>                    </a:t>
            </a:r>
            <a:r>
              <a:rPr lang="ka-GE" b="1" dirty="0" smtClean="0"/>
              <a:t>      </a:t>
            </a:r>
            <a:r>
              <a:rPr lang="en-US" b="1" dirty="0" smtClean="0"/>
              <a:t>     N               </a:t>
            </a:r>
            <a:r>
              <a:rPr lang="ka-GE" b="1" dirty="0" smtClean="0"/>
              <a:t>  </a:t>
            </a:r>
            <a:r>
              <a:rPr lang="en-US" b="1" dirty="0" smtClean="0"/>
              <a:t>     </a:t>
            </a:r>
            <a:r>
              <a:rPr lang="en-US" b="1" dirty="0"/>
              <a:t>N</a:t>
            </a:r>
          </a:p>
          <a:p>
            <a:pPr>
              <a:buFontTx/>
              <a:buNone/>
            </a:pPr>
            <a:r>
              <a:rPr lang="en-US" b="1" dirty="0"/>
              <a:t>                                              </a:t>
            </a:r>
            <a:r>
              <a:rPr lang="ka-GE" b="1" dirty="0" smtClean="0"/>
              <a:t>          </a:t>
            </a:r>
            <a:r>
              <a:rPr lang="en-US" b="1" dirty="0" smtClean="0"/>
              <a:t> </a:t>
            </a:r>
            <a:r>
              <a:rPr lang="ka-GE" b="1" dirty="0" smtClean="0"/>
              <a:t> </a:t>
            </a:r>
            <a:r>
              <a:rPr lang="en-US" b="1" dirty="0" smtClean="0"/>
              <a:t>        </a:t>
            </a:r>
            <a:r>
              <a:rPr lang="ka-GE" b="1" dirty="0" smtClean="0"/>
              <a:t> </a:t>
            </a:r>
            <a:r>
              <a:rPr lang="en-US" b="1" dirty="0" smtClean="0"/>
              <a:t>C </a:t>
            </a:r>
            <a:r>
              <a:rPr lang="en-US" b="1" dirty="0"/>
              <a:t>– CH</a:t>
            </a:r>
            <a:r>
              <a:rPr lang="en-US" b="1" baseline="-25000" dirty="0"/>
              <a:t>3</a:t>
            </a:r>
          </a:p>
          <a:p>
            <a:pPr>
              <a:buFontTx/>
              <a:buNone/>
            </a:pPr>
            <a:r>
              <a:rPr lang="en-US" b="1" dirty="0"/>
              <a:t>                     </a:t>
            </a:r>
            <a:r>
              <a:rPr lang="ka-GE" b="1" dirty="0" smtClean="0"/>
              <a:t>     </a:t>
            </a:r>
            <a:r>
              <a:rPr lang="en-US" b="1" dirty="0" smtClean="0"/>
              <a:t>    </a:t>
            </a:r>
            <a:r>
              <a:rPr lang="ka-GE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b="1" dirty="0" smtClean="0"/>
              <a:t>               </a:t>
            </a:r>
            <a:r>
              <a:rPr lang="ka-GE" b="1" dirty="0" smtClean="0"/>
              <a:t> </a:t>
            </a:r>
            <a:r>
              <a:rPr lang="en-US" b="1" dirty="0" smtClean="0"/>
              <a:t>     O</a:t>
            </a:r>
            <a:endParaRPr lang="ka-GE" b="1" dirty="0"/>
          </a:p>
          <a:p>
            <a:pPr>
              <a:buFontTx/>
              <a:buNone/>
            </a:pPr>
            <a:endParaRPr lang="ka-GE" b="1" dirty="0"/>
          </a:p>
          <a:p>
            <a:pPr>
              <a:buFontTx/>
              <a:buNone/>
            </a:pPr>
            <a:r>
              <a:rPr lang="ka-GE" b="1" dirty="0"/>
              <a:t>          </a:t>
            </a: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                                 </a:t>
            </a:r>
            <a:r>
              <a:rPr lang="ka-GE" b="1" dirty="0" smtClean="0"/>
              <a:t>   </a:t>
            </a:r>
            <a:r>
              <a:rPr lang="ka-GE" b="1" dirty="0">
                <a:solidFill>
                  <a:srgbClr val="000066"/>
                </a:solidFill>
              </a:rPr>
              <a:t>(</a:t>
            </a:r>
            <a:r>
              <a:rPr lang="en-US" b="1" dirty="0">
                <a:solidFill>
                  <a:srgbClr val="000066"/>
                </a:solidFill>
              </a:rPr>
              <a:t> M =  </a:t>
            </a:r>
            <a:r>
              <a:rPr lang="en-US" b="1" dirty="0" err="1">
                <a:solidFill>
                  <a:srgbClr val="000066"/>
                </a:solidFill>
              </a:rPr>
              <a:t>Mn</a:t>
            </a:r>
            <a:r>
              <a:rPr lang="en-US" b="1" dirty="0">
                <a:solidFill>
                  <a:srgbClr val="000066"/>
                </a:solidFill>
              </a:rPr>
              <a:t> , Co , </a:t>
            </a:r>
            <a:r>
              <a:rPr lang="en-US" b="1" dirty="0" smtClean="0">
                <a:solidFill>
                  <a:srgbClr val="000066"/>
                </a:solidFill>
              </a:rPr>
              <a:t>Ni,  </a:t>
            </a:r>
            <a:r>
              <a:rPr lang="en-US" b="1" dirty="0">
                <a:solidFill>
                  <a:srgbClr val="000066"/>
                </a:solidFill>
              </a:rPr>
              <a:t>)</a:t>
            </a:r>
          </a:p>
          <a:p>
            <a:pPr>
              <a:buFontTx/>
              <a:buNone/>
            </a:pP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4929190" y="1142984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2819400" y="4572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4876800" y="228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2286000" y="2133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428860" y="2857496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357422" y="2928934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429000" y="4419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5029200" y="39624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5105400" y="3352800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5181600" y="3276600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1828800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28194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3352800" y="19812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5181600" y="18288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5334000" y="16764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V="1">
            <a:off x="5486400" y="15240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2590800" y="46482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2514600" y="46482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H="1">
            <a:off x="2362200" y="48006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H="1">
            <a:off x="2209800" y="49530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a-GE" sz="3200" b="1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სალიცილმჟავას  ჰიდრაზიდთან სინთეზირებულ კომპლექსებში რეალიზებული  მეტალოციკლები </a:t>
            </a:r>
            <a:endParaRPr lang="ru-RU" sz="3200" b="1" i="1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413" y="1789113"/>
            <a:ext cx="8226425" cy="5068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</a:t>
            </a:r>
            <a:r>
              <a:rPr lang="ka-GE" dirty="0" smtClean="0"/>
              <a:t>        </a:t>
            </a:r>
            <a:r>
              <a:rPr lang="en-US" dirty="0" smtClean="0"/>
              <a:t>     OH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</a:t>
            </a:r>
            <a:r>
              <a:rPr lang="ka-GE" dirty="0" smtClean="0"/>
              <a:t>        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    C   =   O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           </a:t>
            </a:r>
            <a:r>
              <a:rPr lang="ka-GE" dirty="0" smtClean="0"/>
              <a:t>            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 1/n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</a:t>
            </a:r>
            <a:r>
              <a:rPr lang="ka-GE" dirty="0" smtClean="0"/>
              <a:t>       </a:t>
            </a:r>
            <a:r>
              <a:rPr lang="en-US" dirty="0" smtClean="0"/>
              <a:t>     </a:t>
            </a:r>
            <a:r>
              <a:rPr lang="ka-GE" dirty="0" smtClean="0"/>
              <a:t> </a:t>
            </a:r>
            <a:r>
              <a:rPr lang="en-US" dirty="0" smtClean="0"/>
              <a:t> N H – N H</a:t>
            </a:r>
            <a:endParaRPr lang="en-US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ka-GE" b="1" dirty="0" smtClean="0"/>
              <a:t> სადაც </a:t>
            </a:r>
            <a:r>
              <a:rPr lang="en-US" b="1" dirty="0" smtClean="0"/>
              <a:t>  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M= Cu</a:t>
            </a:r>
            <a:r>
              <a:rPr lang="ka-GE" sz="2800" b="1" i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(II) ,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</a:rPr>
              <a:t>Cd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, </a:t>
            </a:r>
            <a:r>
              <a:rPr lang="en-US" sz="2800" b="1" i="1" dirty="0" err="1" smtClean="0">
                <a:solidFill>
                  <a:srgbClr val="000066"/>
                </a:solidFill>
                <a:effectLst/>
              </a:rPr>
              <a:t>Mn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 (II), Co</a:t>
            </a:r>
            <a:r>
              <a:rPr lang="ka-GE" sz="2800" b="1" i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(II),  Ni</a:t>
            </a:r>
            <a:r>
              <a:rPr lang="ka-GE" sz="2800" b="1" i="1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effectLst/>
              </a:rPr>
              <a:t>(II), </a:t>
            </a:r>
            <a:endParaRPr lang="ru-RU" sz="2800" b="1" i="1" dirty="0" smtClean="0">
              <a:solidFill>
                <a:srgbClr val="000066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ka-GE" b="1" i="1" dirty="0" smtClean="0">
                <a:solidFill>
                  <a:srgbClr val="000066"/>
                </a:solidFill>
              </a:rPr>
              <a:t>  </a:t>
            </a:r>
            <a:endParaRPr lang="en-US" b="1" i="1" baseline="-25000" dirty="0" smtClean="0">
              <a:solidFill>
                <a:srgbClr val="000066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aseline="-25000" dirty="0" smtClean="0"/>
          </a:p>
        </p:txBody>
      </p:sp>
      <p:sp>
        <p:nvSpPr>
          <p:cNvPr id="4" name="Шестиугольник 3"/>
          <p:cNvSpPr/>
          <p:nvPr/>
        </p:nvSpPr>
        <p:spPr>
          <a:xfrm rot="5400000">
            <a:off x="1108075" y="2016125"/>
            <a:ext cx="2584450" cy="2362200"/>
          </a:xfrm>
          <a:prstGeom prst="hexagon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676400" y="2514600"/>
            <a:ext cx="1371600" cy="1371600"/>
          </a:xfrm>
          <a:prstGeom prst="flowChartConnector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2"/>
          </p:cNvCxnSpPr>
          <p:nvPr/>
        </p:nvCxnSpPr>
        <p:spPr>
          <a:xfrm flipV="1">
            <a:off x="3581400" y="2209800"/>
            <a:ext cx="762000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</p:cNvCxnSpPr>
          <p:nvPr/>
        </p:nvCxnSpPr>
        <p:spPr>
          <a:xfrm>
            <a:off x="3581400" y="3898900"/>
            <a:ext cx="762000" cy="4445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305300" y="4910146"/>
            <a:ext cx="533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15008" y="4429132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15008" y="485776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010275"/>
          </a:xfrm>
          <a:ln w="57150">
            <a:solidFill>
              <a:srgbClr val="000066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US" altLang="ru-RU" sz="3000" dirty="0">
                <a:latin typeface="Sylfaen" panose="010A0502050306030303" pitchFamily="18" charset="0"/>
              </a:rPr>
              <a:t>       </a:t>
            </a:r>
            <a:r>
              <a:rPr lang="ka-GE" altLang="ru-RU" sz="3000" b="1" dirty="0">
                <a:latin typeface="Sylfaen" panose="010A0502050306030303" pitchFamily="18" charset="0"/>
              </a:rPr>
              <a:t>სინთეზირებულ  ნაერთებში რეალიზებული მეტალოციკლები</a:t>
            </a:r>
            <a:r>
              <a:rPr lang="en-US" altLang="ru-RU" sz="3000" b="1" dirty="0">
                <a:latin typeface="Sylfaen" panose="010A0502050306030303" pitchFamily="18" charset="0"/>
              </a:rPr>
              <a:t>:</a:t>
            </a:r>
            <a:endParaRPr lang="ka-GE" altLang="ru-RU" sz="3000" b="1" dirty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endParaRPr lang="ka-GE" altLang="ru-RU" sz="3000" b="1" dirty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en-US" altLang="ru-RU" sz="3000" b="1" dirty="0">
                <a:latin typeface="Sylfaen" panose="010A0502050306030303" pitchFamily="18" charset="0"/>
              </a:rPr>
              <a:t>                    </a:t>
            </a:r>
            <a:endParaRPr lang="ka-GE" altLang="ru-RU" sz="3000" b="1" dirty="0" smtClean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ka-GE" altLang="ru-RU" sz="3000" b="1" dirty="0" smtClean="0">
                <a:latin typeface="Sylfaen" panose="010A0502050306030303" pitchFamily="18" charset="0"/>
              </a:rPr>
              <a:t>                             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O </a:t>
            </a:r>
            <a:r>
              <a:rPr lang="en-US" altLang="ru-RU" sz="3000" b="1" dirty="0">
                <a:latin typeface="Sylfaen" panose="010A0502050306030303" pitchFamily="18" charset="0"/>
              </a:rPr>
              <a:t>– </a:t>
            </a:r>
            <a:r>
              <a:rPr lang="en-US" altLang="ru-RU" sz="3000" b="1" dirty="0">
                <a:solidFill>
                  <a:srgbClr val="0000FF"/>
                </a:solidFill>
                <a:latin typeface="Sylfaen" panose="010A0502050306030303" pitchFamily="18" charset="0"/>
              </a:rPr>
              <a:t>Cu</a:t>
            </a:r>
            <a:r>
              <a:rPr lang="en-US" altLang="ru-RU" sz="3000" b="1" dirty="0">
                <a:latin typeface="Sylfaen" panose="010A0502050306030303" pitchFamily="18" charset="0"/>
              </a:rPr>
              <a:t>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–</a:t>
            </a:r>
            <a:r>
              <a:rPr lang="ka-GE" altLang="ru-RU" sz="30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O</a:t>
            </a:r>
            <a:endParaRPr lang="ka-GE" altLang="ru-RU" sz="3000" b="1" dirty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ka-GE" altLang="ru-RU" sz="3000" b="1" dirty="0">
                <a:latin typeface="Sylfaen" panose="010A0502050306030303" pitchFamily="18" charset="0"/>
              </a:rPr>
              <a:t>       </a:t>
            </a:r>
            <a:r>
              <a:rPr lang="ka-GE" altLang="ru-RU" sz="3000" b="1" dirty="0" smtClean="0">
                <a:latin typeface="Sylfaen" panose="010A0502050306030303" pitchFamily="18" charset="0"/>
              </a:rPr>
              <a:t>        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R </a:t>
            </a:r>
            <a:r>
              <a:rPr lang="en-US" altLang="ru-RU" sz="3000" b="1" dirty="0">
                <a:latin typeface="Sylfaen" panose="010A0502050306030303" pitchFamily="18" charset="0"/>
              </a:rPr>
              <a:t>– C</a:t>
            </a:r>
          </a:p>
          <a:p>
            <a:pPr>
              <a:buFontTx/>
              <a:buNone/>
            </a:pPr>
            <a:r>
              <a:rPr lang="en-US" altLang="ru-RU" sz="3000" b="1" dirty="0">
                <a:latin typeface="Sylfaen" panose="010A0502050306030303" pitchFamily="18" charset="0"/>
              </a:rPr>
              <a:t>                     </a:t>
            </a:r>
            <a:endParaRPr lang="ka-GE" altLang="ru-RU" sz="3000" b="1" dirty="0" smtClean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ka-GE" altLang="ru-RU" sz="3000" b="1" dirty="0" smtClean="0">
                <a:latin typeface="Sylfaen" panose="010A0502050306030303" pitchFamily="18" charset="0"/>
              </a:rPr>
              <a:t>                            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N –</a:t>
            </a:r>
            <a:r>
              <a:rPr lang="ka-GE" altLang="ru-RU" sz="30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 N = </a:t>
            </a:r>
            <a:r>
              <a:rPr lang="ka-GE" altLang="ru-RU" sz="3000" b="1" dirty="0" smtClean="0">
                <a:latin typeface="Sylfaen" panose="010A0502050306030303" pitchFamily="18" charset="0"/>
              </a:rPr>
              <a:t>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C</a:t>
            </a:r>
          </a:p>
          <a:p>
            <a:pPr>
              <a:buFontTx/>
              <a:buNone/>
            </a:pPr>
            <a:r>
              <a:rPr lang="en-US" altLang="ru-RU" sz="3000" b="1" dirty="0" smtClean="0">
                <a:latin typeface="Sylfaen" panose="010A0502050306030303" pitchFamily="18" charset="0"/>
              </a:rPr>
              <a:t>                                  </a:t>
            </a:r>
            <a:r>
              <a:rPr lang="ka-GE" altLang="ru-RU" sz="3000" b="1" dirty="0" smtClean="0">
                <a:latin typeface="Sylfaen" panose="010A0502050306030303" pitchFamily="18" charset="0"/>
              </a:rPr>
              <a:t>   </a:t>
            </a:r>
          </a:p>
          <a:p>
            <a:pPr>
              <a:buFontTx/>
              <a:buNone/>
            </a:pPr>
            <a:r>
              <a:rPr lang="ka-GE" altLang="ru-RU" sz="3000" b="1" dirty="0" smtClean="0">
                <a:latin typeface="Sylfaen" panose="010A0502050306030303" pitchFamily="18" charset="0"/>
              </a:rPr>
              <a:t>                                     </a:t>
            </a:r>
            <a:r>
              <a:rPr lang="en-US" altLang="ru-RU" sz="3000" b="1" dirty="0" smtClean="0">
                <a:latin typeface="Sylfaen" panose="010A0502050306030303" pitchFamily="18" charset="0"/>
              </a:rPr>
              <a:t>H </a:t>
            </a:r>
            <a:endParaRPr lang="ka-GE" altLang="ru-RU" sz="3000" b="1" dirty="0" smtClean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en-US" altLang="ru-RU" sz="3000" b="1" dirty="0" smtClean="0">
                <a:latin typeface="Sylfaen" panose="010A0502050306030303" pitchFamily="18" charset="0"/>
              </a:rPr>
              <a:t> </a:t>
            </a:r>
            <a:endParaRPr lang="en-US" altLang="ru-RU" sz="3000" b="1" dirty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r>
              <a:rPr lang="en-US" altLang="ru-RU" sz="3000" b="1" dirty="0">
                <a:latin typeface="Sylfaen" panose="010A0502050306030303" pitchFamily="18" charset="0"/>
              </a:rPr>
              <a:t>( R = H  </a:t>
            </a:r>
            <a:r>
              <a:rPr lang="ka-GE" altLang="ru-RU" sz="3000" b="1" dirty="0">
                <a:latin typeface="Sylfaen" panose="010A0502050306030303" pitchFamily="18" charset="0"/>
              </a:rPr>
              <a:t>ან</a:t>
            </a:r>
            <a:r>
              <a:rPr lang="en-US" altLang="ru-RU" sz="3000" b="1" dirty="0">
                <a:latin typeface="Sylfaen" panose="010A0502050306030303" pitchFamily="18" charset="0"/>
              </a:rPr>
              <a:t>  C</a:t>
            </a:r>
            <a:r>
              <a:rPr lang="en-US" altLang="ru-RU" sz="3000" b="1" baseline="-25000" dirty="0">
                <a:latin typeface="Sylfaen" panose="010A0502050306030303" pitchFamily="18" charset="0"/>
              </a:rPr>
              <a:t>6</a:t>
            </a:r>
            <a:r>
              <a:rPr lang="en-US" altLang="ru-RU" sz="3000" b="1" dirty="0">
                <a:latin typeface="Sylfaen" panose="010A0502050306030303" pitchFamily="18" charset="0"/>
              </a:rPr>
              <a:t>H</a:t>
            </a:r>
            <a:r>
              <a:rPr lang="en-US" altLang="ru-RU" sz="3000" b="1" baseline="-25000" dirty="0">
                <a:latin typeface="Sylfaen" panose="010A0502050306030303" pitchFamily="18" charset="0"/>
              </a:rPr>
              <a:t>5</a:t>
            </a:r>
            <a:r>
              <a:rPr lang="ka-GE" altLang="ru-RU" sz="3000" b="1" baseline="-25000" dirty="0">
                <a:latin typeface="Sylfaen" panose="010A0502050306030303" pitchFamily="18" charset="0"/>
              </a:rPr>
              <a:t> </a:t>
            </a:r>
            <a:r>
              <a:rPr lang="ka-GE" altLang="ru-RU" sz="3000" b="1" dirty="0">
                <a:latin typeface="Sylfaen" panose="010A0502050306030303" pitchFamily="18" charset="0"/>
              </a:rPr>
              <a:t>)    </a:t>
            </a:r>
            <a:r>
              <a:rPr lang="en-US" altLang="ru-RU" sz="3000" b="1" dirty="0">
                <a:latin typeface="Sylfaen" panose="010A0502050306030303" pitchFamily="18" charset="0"/>
              </a:rPr>
              <a:t>Cu(FHSA-2H).1,5H</a:t>
            </a:r>
            <a:r>
              <a:rPr lang="en-US" altLang="ru-RU" sz="30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000" b="1" dirty="0">
                <a:latin typeface="Sylfaen" panose="010A0502050306030303" pitchFamily="18" charset="0"/>
              </a:rPr>
              <a:t>O</a:t>
            </a:r>
          </a:p>
          <a:p>
            <a:pPr>
              <a:buFontTx/>
              <a:buNone/>
            </a:pPr>
            <a:r>
              <a:rPr lang="en-US" altLang="ru-RU" sz="3000" b="1" dirty="0">
                <a:latin typeface="Sylfaen" panose="010A0502050306030303" pitchFamily="18" charset="0"/>
              </a:rPr>
              <a:t>                                  Cu(BHSA-2H).H</a:t>
            </a:r>
            <a:r>
              <a:rPr lang="en-US" altLang="ru-RU" sz="3000" b="1" baseline="-25000" dirty="0">
                <a:latin typeface="Sylfaen" panose="010A0502050306030303" pitchFamily="18" charset="0"/>
              </a:rPr>
              <a:t>2</a:t>
            </a:r>
            <a:r>
              <a:rPr lang="en-US" altLang="ru-RU" sz="3000" b="1" dirty="0">
                <a:latin typeface="Sylfaen" panose="010A0502050306030303" pitchFamily="18" charset="0"/>
              </a:rPr>
              <a:t>O</a:t>
            </a:r>
          </a:p>
          <a:p>
            <a:pPr lvl="1">
              <a:buFontTx/>
              <a:buNone/>
            </a:pPr>
            <a:endParaRPr lang="en-US" altLang="ru-RU" sz="2800" b="1" dirty="0">
              <a:latin typeface="Sylfaen" panose="010A0502050306030303" pitchFamily="18" charset="0"/>
            </a:endParaRPr>
          </a:p>
          <a:p>
            <a:pPr>
              <a:buFontTx/>
              <a:buNone/>
            </a:pPr>
            <a:endParaRPr lang="ru-RU" altLang="ru-RU" sz="2800" b="1" dirty="0">
              <a:latin typeface="Sylfaen" panose="010A0502050306030303" pitchFamily="18" charset="0"/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V="1">
            <a:off x="5245902" y="1544135"/>
            <a:ext cx="622292" cy="4058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5245902" y="1943559"/>
            <a:ext cx="0" cy="12330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V="1">
            <a:off x="5912278" y="3105149"/>
            <a:ext cx="64928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V="1">
            <a:off x="2843808" y="1977522"/>
            <a:ext cx="287338" cy="2552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2843808" y="2528887"/>
            <a:ext cx="2873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>
            <a:off x="2809662" y="2615835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3942176" y="3488446"/>
            <a:ext cx="0" cy="288131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 flipH="1" flipV="1">
            <a:off x="3975455" y="2205038"/>
            <a:ext cx="0" cy="5909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6532062" y="1937427"/>
            <a:ext cx="29504" cy="11677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5220494" y="3176587"/>
            <a:ext cx="691784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5868194" y="1544136"/>
            <a:ext cx="673108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7650" name="Oval 18"/>
          <p:cNvSpPr>
            <a:spLocks noChangeArrowheads="1"/>
          </p:cNvSpPr>
          <p:nvPr/>
        </p:nvSpPr>
        <p:spPr bwMode="auto">
          <a:xfrm>
            <a:off x="5364163" y="2205039"/>
            <a:ext cx="1008062" cy="82159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7651" name="Oval 19"/>
          <p:cNvSpPr>
            <a:spLocks noChangeArrowheads="1"/>
          </p:cNvSpPr>
          <p:nvPr/>
        </p:nvSpPr>
        <p:spPr bwMode="auto">
          <a:xfrm>
            <a:off x="5340643" y="1996734"/>
            <a:ext cx="1031582" cy="10491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454" y="3176587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97637" idx="0"/>
          </p:cNvCxnSpPr>
          <p:nvPr/>
        </p:nvCxnSpPr>
        <p:spPr>
          <a:xfrm>
            <a:off x="4922582" y="1933737"/>
            <a:ext cx="323320" cy="98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609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ka-GE" sz="3200" dirty="0">
                <a:latin typeface="Sylfaen" panose="010A0502050306030303" pitchFamily="18" charset="0"/>
              </a:rPr>
              <a:t> </a:t>
            </a:r>
            <a:r>
              <a:rPr lang="ka-GE" sz="3600" b="1" dirty="0" smtClean="0">
                <a:latin typeface="Sylfaen" panose="010A0502050306030303" pitchFamily="18" charset="0"/>
              </a:rPr>
              <a:t> </a:t>
            </a:r>
            <a:r>
              <a:rPr lang="en-US" sz="3600" b="1" dirty="0" smtClean="0">
                <a:latin typeface="Sylfaen" panose="010A0502050306030303" pitchFamily="18" charset="0"/>
              </a:rPr>
              <a:t>                    </a:t>
            </a:r>
            <a:r>
              <a:rPr lang="ka-GE" sz="3600" b="1" dirty="0" smtClean="0">
                <a:latin typeface="Sylfaen" panose="010A0502050306030303" pitchFamily="18" charset="0"/>
              </a:rPr>
              <a:t>კვლევის  </a:t>
            </a:r>
            <a:r>
              <a:rPr lang="ka-GE" sz="3600" b="1" dirty="0">
                <a:latin typeface="Sylfaen" panose="010A0502050306030303" pitchFamily="18" charset="0"/>
              </a:rPr>
              <a:t>შედეგები</a:t>
            </a:r>
            <a:r>
              <a:rPr lang="ka-GE" sz="3200" dirty="0">
                <a:latin typeface="Sylfaen" panose="010A0502050306030303" pitchFamily="18" charset="0"/>
              </a:rPr>
              <a:t>:</a:t>
            </a:r>
            <a:endParaRPr lang="ru-RU" sz="3200" dirty="0">
              <a:latin typeface="Sylfaen" panose="010A0502050306030303" pitchFamily="18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59515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ka-GE" sz="2000" b="1" i="1" dirty="0" smtClean="0">
              <a:solidFill>
                <a:srgbClr val="000066"/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სინთეზირებულია   ზოგიერთ </a:t>
            </a:r>
            <a:r>
              <a:rPr lang="en-US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d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მეტალის   კოორდინაციული ნაერთები </a:t>
            </a:r>
            <a:r>
              <a:rPr lang="ka-GE" sz="2000" b="1" i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ჰიდრაზიდებსა და მათ ნაწარმებთან. </a:t>
            </a:r>
          </a:p>
          <a:p>
            <a:pPr>
              <a:buFont typeface="Wingdings" pitchFamily="2" charset="2"/>
              <a:buChar char="Ø"/>
            </a:pPr>
            <a:endParaRPr lang="ka-GE" sz="2000" b="1" i="1" dirty="0">
              <a:solidFill>
                <a:srgbClr val="000066"/>
              </a:solidFill>
              <a:effectLst/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შესწავლილია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მიღებული </a:t>
            </a: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კომპლექსების ზოგიერთი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ფიზიკურ </a:t>
            </a: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– ქიმიური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თვისება.</a:t>
            </a:r>
          </a:p>
          <a:p>
            <a:pPr>
              <a:buFont typeface="Wingdings" pitchFamily="2" charset="2"/>
              <a:buChar char="Ø"/>
            </a:pPr>
            <a:endParaRPr lang="ka-GE" sz="2000" b="1" i="1" dirty="0">
              <a:solidFill>
                <a:srgbClr val="000066"/>
              </a:solidFill>
              <a:effectLst/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მეტალის ცენტრალურ </a:t>
            </a: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ატომთან ორგანული ლიგანდების კოორდინაციის წესის დასადგენად და ნაერთების მოლეკულური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აღნაგობის  შესასწავლად  ჩატარებულია </a:t>
            </a: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ინფრაწითელი 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 სპექტროსკოპული  </a:t>
            </a:r>
            <a:r>
              <a:rPr lang="ka-GE" sz="2000" b="1" i="1" dirty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კვლევა</a:t>
            </a:r>
            <a:r>
              <a:rPr lang="ka-GE" sz="2000" b="1" i="1" dirty="0" smtClean="0">
                <a:solidFill>
                  <a:srgbClr val="000066"/>
                </a:solidFill>
                <a:effectLst/>
                <a:latin typeface="Sylfaen" panose="010A0502050306030303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ka-GE" sz="2000" b="1" i="1" dirty="0">
              <a:solidFill>
                <a:srgbClr val="000066"/>
              </a:solidFill>
              <a:effectLst/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i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შესწავლილია  მიღებული  კომპლექსების  თერმული  მდგრადობა. </a:t>
            </a:r>
          </a:p>
          <a:p>
            <a:pPr>
              <a:buFont typeface="Wingdings" pitchFamily="2" charset="2"/>
              <a:buChar char="Ø"/>
            </a:pPr>
            <a:endParaRPr lang="ka-GE" sz="2000" b="1" i="1" dirty="0" smtClean="0">
              <a:solidFill>
                <a:srgbClr val="000066"/>
              </a:solidFill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000" b="1" i="1" dirty="0" smtClean="0">
                <a:solidFill>
                  <a:srgbClr val="000066"/>
                </a:solidFill>
                <a:latin typeface="Sylfaen" panose="010A0502050306030303" pitchFamily="18" charset="0"/>
              </a:rPr>
              <a:t>განსჯილია  ნაერთების შედგენილობა და  მოლეკულური აღნაგობა .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>
              <a:solidFill>
                <a:srgbClr val="000066"/>
              </a:solidFill>
              <a:effectLst/>
              <a:latin typeface="Sylfaen" panose="010A05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us\Desktop\სტატიებისთვის საჭირო\11145468-wissenschaftler-arbeiten-im-lab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62"/>
            <a:ext cx="9075059" cy="67894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571481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b="1" i="1" dirty="0" smtClean="0">
                <a:latin typeface="Sylfaen" pitchFamily="18" charset="0"/>
              </a:rPr>
              <a:t>ჰიდრაზიდებისა და  მათი ნაწარმების </a:t>
            </a:r>
            <a:endParaRPr lang="en-US" sz="2800" b="1" i="1" dirty="0" smtClean="0">
              <a:latin typeface="Sylfaen" pitchFamily="18" charset="0"/>
            </a:endParaRPr>
          </a:p>
          <a:p>
            <a:r>
              <a:rPr lang="ka-GE" sz="2800" b="1" i="1" dirty="0" smtClean="0">
                <a:latin typeface="Sylfaen" pitchFamily="18" charset="0"/>
              </a:rPr>
              <a:t> ბიომეტალებთან კოორდინაციულ</a:t>
            </a:r>
            <a:endParaRPr lang="en-US" sz="2800" b="1" i="1" dirty="0" smtClean="0">
              <a:latin typeface="Sylfaen" pitchFamily="18" charset="0"/>
            </a:endParaRPr>
          </a:p>
          <a:p>
            <a:r>
              <a:rPr lang="ka-GE" sz="2800" b="1" i="1" dirty="0" smtClean="0">
                <a:latin typeface="Sylfaen" pitchFamily="18" charset="0"/>
              </a:rPr>
              <a:t> ნაერთთა სამედიცინო კუთხით  </a:t>
            </a:r>
            <a:endParaRPr lang="en-US" sz="2800" b="1" i="1" dirty="0" smtClean="0">
              <a:latin typeface="Sylfaen" pitchFamily="18" charset="0"/>
            </a:endParaRPr>
          </a:p>
          <a:p>
            <a:r>
              <a:rPr lang="ka-GE" sz="2800" b="1" i="1" dirty="0" smtClean="0">
                <a:latin typeface="Sylfaen" pitchFamily="18" charset="0"/>
              </a:rPr>
              <a:t>გამოყენების  სფეროები:</a:t>
            </a:r>
          </a:p>
          <a:p>
            <a:r>
              <a:rPr lang="ka-GE" sz="2800" b="1" i="1" dirty="0" smtClean="0">
                <a:latin typeface="Sylfaen" pitchFamily="18" charset="0"/>
              </a:rPr>
              <a:t> </a:t>
            </a:r>
            <a:endParaRPr lang="en-US" sz="2800" b="1" i="1" dirty="0" smtClean="0">
              <a:latin typeface="Sylfaen" pitchFamily="18" charset="0"/>
            </a:endParaRPr>
          </a:p>
          <a:p>
            <a:endParaRPr lang="en-US" sz="2800" b="1" i="1" dirty="0">
              <a:latin typeface="Sylfaen" pitchFamily="18" charset="0"/>
            </a:endParaRPr>
          </a:p>
          <a:p>
            <a:endParaRPr lang="en-US" sz="2800" b="1" i="1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ანტიტუბერკულოზური,  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ფსიქოტროპული,  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ანტიკანცეროგენული  ,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ანტიანემიური, 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ბაქტერიოციდული, 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ბაქტერიოსტატიკური </a:t>
            </a: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კარდიოთერაპიული </a:t>
            </a:r>
            <a:r>
              <a:rPr lang="en-US" sz="2800" b="1" i="1" dirty="0" smtClean="0">
                <a:solidFill>
                  <a:schemeClr val="bg1"/>
                </a:solidFill>
                <a:latin typeface="Sylfaen" pitchFamily="18" charset="0"/>
              </a:rPr>
              <a:t>…</a:t>
            </a:r>
            <a:r>
              <a:rPr lang="ka-GE" sz="2800" b="1" i="1" dirty="0" smtClean="0">
                <a:solidFill>
                  <a:schemeClr val="bg1"/>
                </a:solidFill>
                <a:latin typeface="Sylfaen" pitchFamily="18" charset="0"/>
              </a:rPr>
              <a:t>  </a:t>
            </a:r>
            <a:endParaRPr lang="en-US" sz="2800" b="1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358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latin typeface="+mn-lt"/>
              </a:rPr>
              <a:t>ძირითადი  დასკვნები</a:t>
            </a:r>
            <a:endParaRPr lang="ru-RU" sz="4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714488"/>
            <a:ext cx="90011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7000"/>
              <a:buAutoNum type="arabicPeriod"/>
              <a:defRPr/>
            </a:pP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სინთეზირებულ </a:t>
            </a: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ი</a:t>
            </a: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ჰიდრაზიდოკომპლექსების შესახებ.</a:t>
            </a:r>
            <a:endParaRPr lang="ka-GE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7000"/>
              <a:buAutoNum type="arabicPeriod"/>
              <a:defRPr/>
            </a:pP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სინთეზირებულ </a:t>
            </a: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ი   ჰიდრაზიდონაწარმთა  </a:t>
            </a:r>
            <a:endParaRPr lang="ka-GE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7000"/>
              <a:defRPr/>
            </a:pP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      </a:t>
            </a: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კომპლექსების შესახებ.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i="1" dirty="0">
                <a:solidFill>
                  <a:srgbClr val="C00000"/>
                </a:solidFill>
                <a:latin typeface="Sylfaen" panose="010A0502050306030303" pitchFamily="18" charset="0"/>
              </a:rPr>
              <a:t>ძირითადი </a:t>
            </a:r>
            <a:r>
              <a:rPr lang="ka-GE" sz="4000" b="1" i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  დასკვნები </a:t>
            </a:r>
            <a:endParaRPr lang="ru-RU" sz="4000" b="1" i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ka-GE" altLang="ru-RU" b="1" dirty="0">
                <a:latin typeface="Sylfaen" panose="010A0502050306030303" pitchFamily="18" charset="0"/>
              </a:rPr>
              <a:t>სინთეზირებულია  </a:t>
            </a:r>
            <a:r>
              <a:rPr lang="ka-GE" altLang="ru-RU" b="1" dirty="0" smtClean="0">
                <a:latin typeface="Sylfaen" panose="010A0502050306030303" pitchFamily="18" charset="0"/>
              </a:rPr>
              <a:t>სხვადასხვა ჰიდრაზიდებსა და მათ ნაწარმებთან  მეტალოკომპლექსები: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ka-GE" altLang="ru-RU" b="1" dirty="0" smtClean="0">
                <a:latin typeface="Sylfaen" panose="010A0502050306030303" pitchFamily="18" charset="0"/>
              </a:rPr>
              <a:t>სინთეზირებულია </a:t>
            </a:r>
            <a:r>
              <a:rPr lang="ka-GE" altLang="ru-RU" b="1" dirty="0" smtClean="0">
                <a:latin typeface="Sylfaen" panose="010A0502050306030303" pitchFamily="18" charset="0"/>
              </a:rPr>
              <a:t>სპილენძის </a:t>
            </a:r>
            <a:r>
              <a:rPr lang="ka-GE" altLang="ru-RU" b="1" dirty="0">
                <a:latin typeface="Sylfaen" panose="010A0502050306030303" pitchFamily="18" charset="0"/>
              </a:rPr>
              <a:t>კოორდინაციული ნაერთები სალიცილის ალდეჰიდის აცეტილ–, ფორმილ– და </a:t>
            </a:r>
            <a:r>
              <a:rPr lang="ka-GE" altLang="ru-RU" b="1" dirty="0" smtClean="0">
                <a:latin typeface="Sylfaen" panose="010A0502050306030303" pitchFamily="18" charset="0"/>
              </a:rPr>
              <a:t>ბენზოილჰიდრაზონთან;</a:t>
            </a:r>
            <a:endParaRPr lang="ka-GE" altLang="ru-RU" b="1" dirty="0" smtClean="0">
              <a:latin typeface="Sylfaen" panose="010A0502050306030303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შესწავლილია  </a:t>
            </a:r>
            <a:r>
              <a:rPr lang="ka-GE" b="1" dirty="0">
                <a:latin typeface="Sylfaen" panose="010A0502050306030303" pitchFamily="18" charset="0"/>
              </a:rPr>
              <a:t>მანგანუმის, კობალტის, ნიკელის კომპლექსწარმოქმნა დიფორმილ –  და </a:t>
            </a:r>
            <a:r>
              <a:rPr lang="ka-GE" b="1" dirty="0" smtClean="0">
                <a:latin typeface="Sylfaen" panose="010A0502050306030303" pitchFamily="18" charset="0"/>
              </a:rPr>
              <a:t>დიაცეტილ ჰიდრაზინთან  </a:t>
            </a:r>
            <a:r>
              <a:rPr lang="ka-GE" b="1" dirty="0" smtClean="0">
                <a:latin typeface="Sylfaen" panose="010A0502050306030303" pitchFamily="18" charset="0"/>
              </a:rPr>
              <a:t>სხვადასხვა  </a:t>
            </a:r>
            <a:r>
              <a:rPr lang="en-US" b="1" dirty="0" smtClean="0">
                <a:latin typeface="Sylfaen" panose="010A0502050306030303" pitchFamily="18" charset="0"/>
              </a:rPr>
              <a:t>pH</a:t>
            </a:r>
            <a:r>
              <a:rPr lang="ka-GE" b="1" dirty="0" smtClean="0">
                <a:latin typeface="Sylfaen" panose="010A0502050306030303" pitchFamily="18" charset="0"/>
              </a:rPr>
              <a:t>-ის პირობებში და </a:t>
            </a:r>
            <a:r>
              <a:rPr lang="ka-GE" b="1" dirty="0">
                <a:latin typeface="Sylfaen" panose="010A0502050306030303" pitchFamily="18" charset="0"/>
              </a:rPr>
              <a:t>დადგენილია, რომ </a:t>
            </a:r>
            <a:r>
              <a:rPr lang="ka-GE" b="1" u="sng" dirty="0">
                <a:latin typeface="Sylfaen" panose="010A0502050306030303" pitchFamily="18" charset="0"/>
              </a:rPr>
              <a:t>ნეიტრალურ და  სუსტ მჟავა</a:t>
            </a:r>
            <a:r>
              <a:rPr lang="ka-GE" b="1" dirty="0">
                <a:latin typeface="Sylfaen" panose="010A0502050306030303" pitchFamily="18" charset="0"/>
              </a:rPr>
              <a:t> არეში  შესაბამისი  კომპლექსების წარმოქმნას ადგილი არა აქვს.</a:t>
            </a:r>
            <a:r>
              <a:rPr lang="ka-GE" dirty="0">
                <a:latin typeface="Sylfaen" panose="010A0502050306030303" pitchFamily="18" charset="0"/>
              </a:rPr>
              <a:t>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ka-GE" dirty="0">
              <a:latin typeface="Sylfaen" panose="010A0502050306030303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ka-GE" b="1" dirty="0">
                <a:latin typeface="Sylfaen" panose="010A0502050306030303" pitchFamily="18" charset="0"/>
              </a:rPr>
              <a:t>აღნიშნული  მეტალების ნებისმიერი  მარილის და ლიგანდის წყალხსნარების  ურთიერთქმედებისას </a:t>
            </a:r>
            <a:r>
              <a:rPr lang="ka-GE" b="1" u="sng" dirty="0">
                <a:latin typeface="Sylfaen" panose="010A0502050306030303" pitchFamily="18" charset="0"/>
              </a:rPr>
              <a:t>სუსტ ტუტე</a:t>
            </a:r>
            <a:r>
              <a:rPr lang="ka-GE" b="1" dirty="0">
                <a:latin typeface="Sylfaen" panose="010A0502050306030303" pitchFamily="18" charset="0"/>
              </a:rPr>
              <a:t> არეში მიღებულია  კომპლექსები.</a:t>
            </a:r>
          </a:p>
          <a:p>
            <a:pPr>
              <a:buFont typeface="Wingdings" pitchFamily="2" charset="2"/>
              <a:buChar char="Ø"/>
            </a:pPr>
            <a:endParaRPr lang="ka-GE" sz="2800" b="1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მიღებული  </a:t>
            </a:r>
            <a:r>
              <a:rPr lang="ka-GE" b="1" dirty="0">
                <a:latin typeface="Sylfaen" panose="010A0502050306030303" pitchFamily="18" charset="0"/>
              </a:rPr>
              <a:t>კომპლექსები  წარმოადგენენ სხვადასხვა ფერის  წვრილკრისტალურ  ნივთიერებებს</a:t>
            </a:r>
            <a:r>
              <a:rPr lang="ka-GE" b="1" dirty="0" smtClean="0">
                <a:latin typeface="Sylfaen" panose="010A0502050306030303" pitchFamily="18" charset="0"/>
              </a:rPr>
              <a:t>; </a:t>
            </a:r>
            <a:r>
              <a:rPr lang="ka-GE" dirty="0" smtClean="0">
                <a:latin typeface="Sylfaen" panose="010A0502050306030303" pitchFamily="18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</a:rPr>
              <a:t>სხვადასხვა ხარისხით იხსნებიან წყალსა და  ეთანოლში, პრაქტიკულად უხსნადებია ჩვეულებრივ ორგანულ გამხსნელებში.</a:t>
            </a:r>
            <a:endParaRPr lang="ka-GE" b="1" dirty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endParaRPr lang="ka-GE" b="1" dirty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ხასიათდებიან </a:t>
            </a:r>
            <a:r>
              <a:rPr lang="ka-GE" b="1" dirty="0">
                <a:latin typeface="Sylfaen" panose="010A0502050306030303" pitchFamily="18" charset="0"/>
              </a:rPr>
              <a:t>მაღალი ლღობის ტემპერატურებით.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a-GE" b="1" dirty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b="1" dirty="0">
                <a:latin typeface="Sylfaen" panose="010A0502050306030303" pitchFamily="18" charset="0"/>
              </a:rPr>
              <a:t>დადგენილია,რომ სინთეზირებული კომპლექსები არ შეიცავენ  </a:t>
            </a:r>
            <a:r>
              <a:rPr lang="ka-GE" b="1" dirty="0" smtClean="0">
                <a:latin typeface="Sylfaen" panose="010A0502050306030303" pitchFamily="18" charset="0"/>
              </a:rPr>
              <a:t>მჟავურ </a:t>
            </a:r>
            <a:r>
              <a:rPr lang="ka-GE" b="1" dirty="0">
                <a:latin typeface="Sylfaen" panose="010A0502050306030303" pitchFamily="18" charset="0"/>
              </a:rPr>
              <a:t>ნაშთებს და </a:t>
            </a:r>
            <a:r>
              <a:rPr lang="ka-GE" b="1" dirty="0" smtClean="0">
                <a:latin typeface="Sylfaen" panose="010A0502050306030303" pitchFamily="18" charset="0"/>
              </a:rPr>
              <a:t>მათში კოორდინირებულია  </a:t>
            </a:r>
            <a:r>
              <a:rPr lang="ka-GE" b="1" dirty="0">
                <a:latin typeface="Sylfaen" panose="010A0502050306030303" pitchFamily="18" charset="0"/>
              </a:rPr>
              <a:t>დიფორმილ– და </a:t>
            </a:r>
            <a:r>
              <a:rPr lang="ka-GE" b="1" dirty="0" smtClean="0">
                <a:latin typeface="Sylfaen" panose="010A0502050306030303" pitchFamily="18" charset="0"/>
              </a:rPr>
              <a:t>დიაცეტილ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</a:rPr>
              <a:t>ჰიდრაზინის  </a:t>
            </a:r>
            <a:r>
              <a:rPr lang="ka-GE" b="1" dirty="0">
                <a:latin typeface="Sylfaen" panose="010A0502050306030303" pitchFamily="18" charset="0"/>
              </a:rPr>
              <a:t>უარყოფითი მუხტის მქონე რადიკალები.</a:t>
            </a:r>
          </a:p>
          <a:p>
            <a:pPr>
              <a:lnSpc>
                <a:spcPct val="90000"/>
              </a:lnSpc>
            </a:pPr>
            <a:endParaRPr lang="ka-GE" sz="2800" b="1" dirty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მასალები 2016 წ.  II სემესტრი\გამოდგება თავფურცელისთვის\chemis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702" y="0"/>
            <a:ext cx="8363966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0" y="-387424"/>
            <a:ext cx="6589240" cy="5969208"/>
          </a:xfrm>
          <a:prstGeom prst="flowChartPunchedTap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sz="2400" b="1" dirty="0" smtClean="0">
                <a:latin typeface="Sylfaen" panose="010A0502050306030303" pitchFamily="18" charset="0"/>
              </a:rPr>
              <a:t>  </a:t>
            </a:r>
            <a:r>
              <a:rPr lang="ka-GE" sz="2600" b="1" i="1" dirty="0" smtClean="0">
                <a:latin typeface="Sylfaen" panose="010A0502050306030303" pitchFamily="18" charset="0"/>
              </a:rPr>
              <a:t>საკვლევი კომპლექსების  </a:t>
            </a:r>
            <a:r>
              <a:rPr lang="ka-GE" sz="2600" b="1" i="1" dirty="0">
                <a:latin typeface="Sylfaen" panose="010A0502050306030303" pitchFamily="18" charset="0"/>
              </a:rPr>
              <a:t>შთანთქმის </a:t>
            </a:r>
            <a:r>
              <a:rPr lang="ka-GE" sz="2600" b="1" i="1" dirty="0" smtClean="0">
                <a:latin typeface="Sylfaen" panose="010A0502050306030303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ka-GE" sz="2600" b="1" i="1" dirty="0">
                <a:latin typeface="Sylfaen" panose="010A0502050306030303" pitchFamily="18" charset="0"/>
              </a:rPr>
              <a:t> </a:t>
            </a:r>
            <a:r>
              <a:rPr lang="ka-GE" sz="2600" b="1" i="1" dirty="0" smtClean="0">
                <a:latin typeface="Sylfaen" panose="010A0502050306030303" pitchFamily="18" charset="0"/>
              </a:rPr>
              <a:t> ინფრაწითელი </a:t>
            </a:r>
            <a:r>
              <a:rPr lang="ka-GE" sz="2600" b="1" i="1" dirty="0">
                <a:latin typeface="Sylfaen" panose="010A0502050306030303" pitchFamily="18" charset="0"/>
              </a:rPr>
              <a:t>სპექტრების  შესწავლის </a:t>
            </a:r>
          </a:p>
          <a:p>
            <a:pPr>
              <a:lnSpc>
                <a:spcPct val="90000"/>
              </a:lnSpc>
            </a:pPr>
            <a:r>
              <a:rPr lang="ka-GE" sz="2600" b="1" i="1" dirty="0" smtClean="0">
                <a:latin typeface="Sylfaen" panose="010A0502050306030303" pitchFamily="18" charset="0"/>
              </a:rPr>
              <a:t>  საფუძველზე </a:t>
            </a:r>
            <a:r>
              <a:rPr lang="ka-GE" sz="2600" b="1" i="1" dirty="0">
                <a:latin typeface="Sylfaen" panose="010A0502050306030303" pitchFamily="18" charset="0"/>
              </a:rPr>
              <a:t>ნაჩვენებია, რომ ტუტე </a:t>
            </a:r>
          </a:p>
          <a:p>
            <a:pPr>
              <a:lnSpc>
                <a:spcPct val="90000"/>
              </a:lnSpc>
            </a:pPr>
            <a:r>
              <a:rPr lang="ka-GE" sz="2600" b="1" i="1" dirty="0" smtClean="0">
                <a:latin typeface="Sylfaen" panose="010A0502050306030303" pitchFamily="18" charset="0"/>
              </a:rPr>
              <a:t>  არეში </a:t>
            </a:r>
            <a:r>
              <a:rPr lang="ka-GE" sz="2600" b="1" i="1" dirty="0">
                <a:latin typeface="Sylfaen" panose="010A0502050306030303" pitchFamily="18" charset="0"/>
              </a:rPr>
              <a:t>ორგანული ლიგანდის  </a:t>
            </a:r>
          </a:p>
          <a:p>
            <a:pPr>
              <a:lnSpc>
                <a:spcPct val="90000"/>
              </a:lnSpc>
            </a:pPr>
            <a:r>
              <a:rPr lang="ka-GE" sz="2600" b="1" i="1" dirty="0" smtClean="0">
                <a:latin typeface="Sylfaen" panose="010A0502050306030303" pitchFamily="18" charset="0"/>
              </a:rPr>
              <a:t>  მოლეკულები </a:t>
            </a:r>
            <a:r>
              <a:rPr lang="en-US" sz="2600" b="1" i="1" dirty="0" smtClean="0">
                <a:latin typeface="Sylfaen" panose="010A0502050306030303" pitchFamily="18" charset="0"/>
              </a:rPr>
              <a:t> </a:t>
            </a:r>
            <a:r>
              <a:rPr lang="ka-GE" sz="2600" b="1" i="1" dirty="0" smtClean="0">
                <a:latin typeface="Sylfaen" panose="010A0502050306030303" pitchFamily="18" charset="0"/>
              </a:rPr>
              <a:t>კოორდინირებულია</a:t>
            </a:r>
          </a:p>
          <a:p>
            <a:pPr>
              <a:lnSpc>
                <a:spcPct val="90000"/>
              </a:lnSpc>
            </a:pPr>
            <a:r>
              <a:rPr lang="ka-GE" sz="2600" b="1" i="1" dirty="0">
                <a:solidFill>
                  <a:srgbClr val="002060"/>
                </a:solidFill>
                <a:latin typeface="Sylfaen" panose="010A0502050306030303" pitchFamily="18" charset="0"/>
              </a:rPr>
              <a:t> </a:t>
            </a:r>
            <a:r>
              <a:rPr lang="ka-GE" sz="2600" b="1" i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დეპროტონირებულ  იმიდოალკოჰოლურ </a:t>
            </a:r>
          </a:p>
          <a:p>
            <a:pPr>
              <a:lnSpc>
                <a:spcPct val="90000"/>
              </a:lnSpc>
            </a:pPr>
            <a:r>
              <a:rPr lang="ka-GE" sz="2600" b="1" i="1" dirty="0">
                <a:solidFill>
                  <a:srgbClr val="002060"/>
                </a:solidFill>
                <a:latin typeface="Sylfaen" panose="010A0502050306030303" pitchFamily="18" charset="0"/>
              </a:rPr>
              <a:t> </a:t>
            </a:r>
            <a:r>
              <a:rPr lang="ka-GE" sz="2600" b="1" i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ფორმაში</a:t>
            </a:r>
            <a:r>
              <a:rPr lang="ka-GE" sz="2600" b="1" i="1" dirty="0" smtClean="0">
                <a:latin typeface="Sylfaen" panose="010A0502050306030303" pitchFamily="18" charset="0"/>
              </a:rPr>
              <a:t>.  </a:t>
            </a:r>
            <a:endParaRPr lang="en-US" sz="2600" b="1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42942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ka-GE" b="1" dirty="0" smtClean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ka-GE" b="1" dirty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საკვლევ 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ka-GE" b="1" dirty="0" smtClean="0">
                <a:latin typeface="Sylfaen" panose="010A0502050306030303" pitchFamily="18" charset="0"/>
              </a:rPr>
              <a:t>კომპლექსებში ზოგიერთ ნაერთს  აქვს  </a:t>
            </a:r>
            <a:r>
              <a:rPr lang="ka-GE" b="1" i="1" u="sng" dirty="0" smtClean="0">
                <a:solidFill>
                  <a:srgbClr val="7030A0"/>
                </a:solidFill>
                <a:latin typeface="Sylfaen" panose="010A0502050306030303" pitchFamily="18" charset="0"/>
              </a:rPr>
              <a:t>პოლიმერული აღნაგობა  </a:t>
            </a:r>
            <a:r>
              <a:rPr lang="ka-GE" b="1" dirty="0" smtClean="0">
                <a:latin typeface="Sylfaen" panose="010A0502050306030303" pitchFamily="18" charset="0"/>
              </a:rPr>
              <a:t>და  მეტალის ცენტრალური ატომის  კოორდინაციული პოლიედრი ოქტაედრამდე ივსება შიდასფერული წყლის მოლეკულებით 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ka-GE" b="1" dirty="0" smtClean="0">
              <a:latin typeface="Sylfaen" panose="010A050205030603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a-GE" b="1" dirty="0" smtClean="0">
                <a:latin typeface="Sylfaen" panose="010A0502050306030303" pitchFamily="18" charset="0"/>
              </a:rPr>
              <a:t>გამონაკლისია  კადმიუმის კომპლექსები, რომლებსაც  აქვს  ასევე პოლიმერული, მაგრამ  სიბრტყივი აღნაგობა.</a:t>
            </a:r>
          </a:p>
          <a:p>
            <a:endParaRPr lang="ka-GE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543956" cy="5715040"/>
          </a:xfrm>
        </p:spPr>
        <p:txBody>
          <a:bodyPr/>
          <a:lstStyle/>
          <a:p>
            <a:r>
              <a:rPr lang="ka-GE" dirty="0" smtClean="0">
                <a:latin typeface="Sylfaen" pitchFamily="18" charset="0"/>
              </a:rPr>
              <a:t> </a:t>
            </a:r>
            <a:r>
              <a:rPr lang="ka-GE" sz="2800" b="1" i="1" u="sng" dirty="0" smtClean="0">
                <a:solidFill>
                  <a:srgbClr val="7030A0"/>
                </a:solidFill>
                <a:latin typeface="Sylfaen" pitchFamily="18" charset="0"/>
              </a:rPr>
              <a:t>თიოციანატოკომპლექსების</a:t>
            </a:r>
            <a:r>
              <a:rPr lang="ka-GE" sz="2800" b="1" i="1" dirty="0" smtClean="0">
                <a:latin typeface="Sylfaen" pitchFamily="18" charset="0"/>
              </a:rPr>
              <a:t>  შემთხვევაშიც  ორგანული ლიგანდის  მოლეკულები ციკლურ- ბიდენტატურად  არის დაკავშირებული  მეტალის ცენტრალურ ატომთან.  </a:t>
            </a:r>
          </a:p>
          <a:p>
            <a:pPr>
              <a:buNone/>
            </a:pPr>
            <a:endParaRPr lang="ka-GE" sz="2800" b="1" i="1" dirty="0" smtClean="0">
              <a:latin typeface="Sylfaen" pitchFamily="18" charset="0"/>
            </a:endParaRPr>
          </a:p>
          <a:p>
            <a:r>
              <a:rPr lang="ka-GE" sz="2800" b="1" i="1" dirty="0" smtClean="0">
                <a:latin typeface="Sylfaen" pitchFamily="18" charset="0"/>
              </a:rPr>
              <a:t> ჯგუფი </a:t>
            </a:r>
            <a:r>
              <a:rPr lang="en-US" sz="2800" b="1" i="1" dirty="0" smtClean="0">
                <a:latin typeface="Sylfaen" pitchFamily="18" charset="0"/>
              </a:rPr>
              <a:t>N</a:t>
            </a:r>
            <a:r>
              <a:rPr lang="en-GB" sz="2800" b="1" i="1" dirty="0" smtClean="0">
                <a:latin typeface="Sylfaen" pitchFamily="18" charset="0"/>
              </a:rPr>
              <a:t>CS </a:t>
            </a:r>
            <a:r>
              <a:rPr lang="ka-GE" sz="2800" b="1" i="1" dirty="0" smtClean="0">
                <a:latin typeface="Sylfaen" pitchFamily="18" charset="0"/>
              </a:rPr>
              <a:t> უშუალო კავშირშია მეტალის ატომთან აზოტის ატომის საშუალებით, ე.ი. წარმოადგენენ  </a:t>
            </a:r>
            <a:r>
              <a:rPr lang="ka-GE" sz="2800" b="1" i="1" u="sng" dirty="0" smtClean="0">
                <a:latin typeface="Sylfaen" pitchFamily="18" charset="0"/>
              </a:rPr>
              <a:t>შიდასფერულ იზოთიოციანატო  </a:t>
            </a:r>
            <a:r>
              <a:rPr lang="ka-GE" sz="2800" b="1" i="1" dirty="0" smtClean="0">
                <a:latin typeface="Sylfaen" pitchFamily="18" charset="0"/>
              </a:rPr>
              <a:t>ჯგუფებს.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55927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latin typeface="AcadNusx" pitchFamily="2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შესწავლილია ჰიდრაზიდებთან ზოგიერთი მეტალის კოორდინაციული ნაერთების თერმული თვისებები.  </a:t>
            </a:r>
          </a:p>
          <a:p>
            <a:pPr eaLnBrk="1" hangingPunct="1">
              <a:buNone/>
            </a:pPr>
            <a:r>
              <a:rPr lang="ka-GE" sz="2800" b="1" dirty="0" smtClean="0">
                <a:latin typeface="Sylfaen" pitchFamily="18" charset="0"/>
              </a:rPr>
              <a:t>                          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ka-GE" sz="2800" b="1" dirty="0" smtClean="0">
                <a:latin typeface="Sylfaen" pitchFamily="18" charset="0"/>
              </a:rPr>
              <a:t> მათი თერმოლიზი წარმოადგენს რთულ პროცესს,</a:t>
            </a:r>
            <a:endParaRPr lang="ka-GE" sz="2800" b="1" dirty="0" smtClean="0">
              <a:latin typeface="Sylfae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ka-GE" sz="2800" b="1" dirty="0" smtClean="0">
                <a:solidFill>
                  <a:srgbClr val="FFFF00"/>
                </a:solidFill>
                <a:latin typeface="Sylfaen" panose="010A0502050306030303" pitchFamily="18" charset="0"/>
              </a:rPr>
              <a:t>    </a:t>
            </a:r>
            <a:r>
              <a:rPr lang="ka-GE" sz="2800" b="1" dirty="0" smtClean="0">
                <a:latin typeface="Sylfaen" panose="010A0502050306030303" pitchFamily="18" charset="0"/>
              </a:rPr>
              <a:t>საკრისატლიზაციო წყლის მოლეკულების  დაკარგვის შემდეგ ხდება ორგანული ლიგანდის მოლეკულების თანდათანობით (ეტაპობრივი) მოწყვეტა.</a:t>
            </a:r>
          </a:p>
          <a:p>
            <a:pPr eaLnBrk="1" hangingPunct="1">
              <a:buNone/>
            </a:pPr>
            <a:r>
              <a:rPr lang="ka-GE" sz="2800" b="1" dirty="0" smtClean="0">
                <a:latin typeface="Sylfaen" panose="010A0502050306030303" pitchFamily="18" charset="0"/>
              </a:rPr>
              <a:t>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ka-GE" sz="4000" b="1">
                <a:solidFill>
                  <a:srgbClr val="000066"/>
                </a:solidFill>
              </a:rPr>
              <a:t>გმადლობთ   ყურადღებისათვის!</a:t>
            </a:r>
            <a:endParaRPr lang="ru-RU" sz="4000" b="1">
              <a:solidFill>
                <a:srgbClr val="000066"/>
              </a:solidFill>
            </a:endParaRPr>
          </a:p>
        </p:txBody>
      </p:sp>
      <p:pic>
        <p:nvPicPr>
          <p:cNvPr id="157700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980728"/>
            <a:ext cx="8077200" cy="587727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us\Desktop\სტატიებისთვის საჭირო\11206064-scientist-working-at-the-laborator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74" y="285728"/>
            <a:ext cx="8749444" cy="62690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105835"/>
            <a:ext cx="71642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800" b="1" dirty="0" smtClean="0"/>
          </a:p>
          <a:p>
            <a:endParaRPr lang="ka-GE" sz="2800" b="1" dirty="0" smtClean="0"/>
          </a:p>
          <a:p>
            <a:endParaRPr lang="ka-GE" sz="2800" b="1" dirty="0" smtClean="0"/>
          </a:p>
          <a:p>
            <a:endParaRPr lang="ka-GE" sz="2800" b="1" dirty="0" smtClean="0"/>
          </a:p>
          <a:p>
            <a:pPr algn="ctr"/>
            <a:endParaRPr lang="ka-GE" sz="2800" b="1" i="1" dirty="0" smtClean="0"/>
          </a:p>
          <a:p>
            <a:pPr algn="ctr"/>
            <a:r>
              <a:rPr lang="ka-GE" sz="3200" b="1" i="1" dirty="0" smtClean="0"/>
              <a:t>აღნიშნული  მიმართულებით კვლევები აქტუალური და პერსპექტიულია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esktop\სტატიებისთვის საჭირო\Molecules_and_Integ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20330">
            <a:off x="2808100" y="-5683"/>
            <a:ext cx="6814242" cy="6578136"/>
          </a:xfrm>
          <a:prstGeom prst="rect">
            <a:avLst/>
          </a:prstGeom>
          <a:noFill/>
        </p:spPr>
      </p:pic>
      <p:sp>
        <p:nvSpPr>
          <p:cNvPr id="6" name="Vertical Scroll 5"/>
          <p:cNvSpPr/>
          <p:nvPr/>
        </p:nvSpPr>
        <p:spPr>
          <a:xfrm>
            <a:off x="-396552" y="277483"/>
            <a:ext cx="5864756" cy="638303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ka-GE" sz="2600" b="1" i="1" dirty="0" smtClean="0">
                <a:solidFill>
                  <a:schemeClr val="tx1"/>
                </a:solidFill>
                <a:latin typeface="Sylfaen" pitchFamily="18" charset="0"/>
              </a:rPr>
              <a:t>დონორული ატომების  </a:t>
            </a:r>
            <a:endParaRPr lang="en-US" sz="26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ctr">
              <a:buNone/>
            </a:pPr>
            <a:r>
              <a:rPr lang="ka-GE" sz="2600" b="1" i="1" dirty="0" smtClean="0">
                <a:solidFill>
                  <a:schemeClr val="tx1"/>
                </a:solidFill>
                <a:latin typeface="Sylfaen" pitchFamily="18" charset="0"/>
              </a:rPr>
              <a:t>სივრცითი განლაგება  მეორად  ჰიდრაზიდებში  ხელს უწყობს  </a:t>
            </a:r>
            <a:endParaRPr lang="en-US" sz="26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ctr">
              <a:buNone/>
            </a:pPr>
            <a:r>
              <a:rPr lang="ka-GE" sz="2600" b="1" i="1" dirty="0" smtClean="0">
                <a:solidFill>
                  <a:schemeClr val="tx1"/>
                </a:solidFill>
                <a:latin typeface="Sylfaen" pitchFamily="18" charset="0"/>
              </a:rPr>
              <a:t>მტკიცე ხუთწევრიანი და  </a:t>
            </a:r>
            <a:endParaRPr lang="en-US" sz="26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ctr">
              <a:buNone/>
            </a:pPr>
            <a:r>
              <a:rPr lang="ka-GE" sz="2600" b="1" i="1" dirty="0" smtClean="0">
                <a:solidFill>
                  <a:schemeClr val="tx1"/>
                </a:solidFill>
                <a:latin typeface="Sylfaen" pitchFamily="18" charset="0"/>
              </a:rPr>
              <a:t>შედარებით  არამტკიცე  </a:t>
            </a:r>
            <a:endParaRPr lang="en-US" sz="2600" b="1" i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ctr">
              <a:buNone/>
            </a:pPr>
            <a:r>
              <a:rPr lang="ka-GE" sz="2600" b="1" i="1" dirty="0" smtClean="0">
                <a:solidFill>
                  <a:schemeClr val="tx1"/>
                </a:solidFill>
                <a:latin typeface="Sylfaen" pitchFamily="18" charset="0"/>
              </a:rPr>
              <a:t>ოთხწევრიანი მეტალოციკლების  წარმოქმნას.</a:t>
            </a:r>
            <a:endParaRPr lang="en-US" sz="2600" b="1" i="1" dirty="0">
              <a:solidFill>
                <a:schemeClr val="tx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43380"/>
          </a:xfrm>
        </p:spPr>
        <p:txBody>
          <a:bodyPr>
            <a:normAutofit/>
          </a:bodyPr>
          <a:lstStyle/>
          <a:p>
            <a:pPr algn="l"/>
            <a:r>
              <a:rPr lang="ka-GE" sz="3600" b="1" i="1" dirty="0" smtClean="0">
                <a:solidFill>
                  <a:srgbClr val="000066"/>
                </a:solidFill>
              </a:rPr>
              <a:t>   მეორადი ჰიდრაზიდების  ტაუტომერია</a:t>
            </a:r>
            <a:r>
              <a:rPr lang="en-US" sz="3600" b="1" i="1" dirty="0" smtClean="0">
                <a:solidFill>
                  <a:srgbClr val="000066"/>
                </a:solidFill>
              </a:rPr>
              <a:t/>
            </a:r>
            <a:br>
              <a:rPr lang="en-US" sz="3600" b="1" i="1" dirty="0" smtClean="0">
                <a:solidFill>
                  <a:srgbClr val="000066"/>
                </a:solidFill>
              </a:rPr>
            </a:br>
            <a:r>
              <a:rPr lang="en-US" sz="3600" b="1" i="1" dirty="0" smtClean="0">
                <a:solidFill>
                  <a:srgbClr val="000066"/>
                </a:solidFill>
              </a:rPr>
              <a:t>                                                                                               </a:t>
            </a:r>
            <a:br>
              <a:rPr lang="en-US" sz="3600" b="1" i="1" dirty="0" smtClean="0">
                <a:solidFill>
                  <a:srgbClr val="000066"/>
                </a:solidFill>
              </a:rPr>
            </a:br>
            <a:r>
              <a:rPr lang="en-US" sz="3600" b="1" i="1" dirty="0" smtClean="0">
                <a:solidFill>
                  <a:srgbClr val="000066"/>
                </a:solidFill>
              </a:rPr>
              <a:t>       </a:t>
            </a:r>
            <a:r>
              <a:rPr lang="ka-GE" sz="3600" b="1" i="1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 smtClean="0">
                <a:solidFill>
                  <a:srgbClr val="800080"/>
                </a:solidFill>
              </a:rPr>
              <a:t>O                      </a:t>
            </a:r>
            <a:r>
              <a:rPr lang="en-US" sz="3600" b="1" i="1" dirty="0" err="1" smtClean="0">
                <a:solidFill>
                  <a:srgbClr val="800080"/>
                </a:solidFill>
              </a:rPr>
              <a:t>O</a:t>
            </a:r>
            <a:r>
              <a:rPr lang="en-US" sz="3600" b="1" i="1" dirty="0" smtClean="0">
                <a:solidFill>
                  <a:srgbClr val="800080"/>
                </a:solidFill>
              </a:rPr>
              <a:t>                   OH                 </a:t>
            </a:r>
            <a:r>
              <a:rPr lang="en-US" sz="3600" b="1" i="1" dirty="0" err="1" smtClean="0">
                <a:solidFill>
                  <a:srgbClr val="800080"/>
                </a:solidFill>
              </a:rPr>
              <a:t>OH</a:t>
            </a:r>
            <a:r>
              <a:rPr lang="en-US" sz="3600" b="1" i="1" dirty="0" smtClean="0">
                <a:solidFill>
                  <a:srgbClr val="800080"/>
                </a:solidFill>
              </a:rPr>
              <a:t/>
            </a:r>
            <a:br>
              <a:rPr lang="en-US" sz="3600" b="1" i="1" dirty="0" smtClean="0">
                <a:solidFill>
                  <a:srgbClr val="800080"/>
                </a:solidFill>
              </a:rPr>
            </a:br>
            <a:r>
              <a:rPr lang="en-US" sz="3600" b="1" i="1" dirty="0" smtClean="0">
                <a:solidFill>
                  <a:srgbClr val="800080"/>
                </a:solidFill>
              </a:rPr>
              <a:t/>
            </a:r>
            <a:br>
              <a:rPr lang="en-US" sz="3600" b="1" i="1" dirty="0" smtClean="0">
                <a:solidFill>
                  <a:srgbClr val="800080"/>
                </a:solidFill>
              </a:rPr>
            </a:br>
            <a:r>
              <a:rPr lang="ka-GE" sz="3600" b="1" i="1" dirty="0" smtClean="0">
                <a:solidFill>
                  <a:srgbClr val="800080"/>
                </a:solidFill>
              </a:rPr>
              <a:t>  </a:t>
            </a:r>
            <a:r>
              <a:rPr lang="en-US" sz="3200" b="1" i="1" dirty="0" smtClean="0">
                <a:solidFill>
                  <a:srgbClr val="800080"/>
                </a:solidFill>
              </a:rPr>
              <a:t>R –  C –   NH – NH – C – R          </a:t>
            </a:r>
            <a:r>
              <a:rPr lang="en-US" sz="3200" b="1" i="1" dirty="0" err="1" smtClean="0">
                <a:solidFill>
                  <a:srgbClr val="800080"/>
                </a:solidFill>
              </a:rPr>
              <a:t>R</a:t>
            </a:r>
            <a:r>
              <a:rPr lang="en-US" sz="3200" b="1" i="1" dirty="0" smtClean="0">
                <a:solidFill>
                  <a:srgbClr val="800080"/>
                </a:solidFill>
              </a:rPr>
              <a:t> – C =   N –  N =  C – R </a:t>
            </a:r>
            <a:endParaRPr lang="en-US" sz="3200" b="1" i="1" dirty="0">
              <a:solidFill>
                <a:srgbClr val="80008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9124" y="385762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429124" y="371475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15142" y="3285330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86580" y="3285330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3570" y="3357562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358348" y="335676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286910" y="335676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893867" y="3321843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2" descr="http://www.maktab.pk/wp-content/uploads/2013/09/Chem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46991"/>
            <a:ext cx="3214678" cy="24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sz="2800" b="1" i="1" dirty="0" smtClean="0"/>
              <a:t>                      </a:t>
            </a:r>
            <a:r>
              <a:rPr lang="ka-GE" sz="3600" b="1" i="1" dirty="0" smtClean="0">
                <a:solidFill>
                  <a:srgbClr val="002060"/>
                </a:solidFill>
              </a:rPr>
              <a:t>კვლევის  მიზანი: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ka-GE" sz="2600" b="1" i="1" dirty="0" smtClean="0"/>
              <a:t>ზოგიერთი </a:t>
            </a:r>
            <a:r>
              <a:rPr lang="en-US" sz="2600" b="1" i="1" dirty="0" smtClean="0"/>
              <a:t> d-</a:t>
            </a:r>
            <a:r>
              <a:rPr lang="ka-GE" sz="2600" b="1" i="1" dirty="0" smtClean="0"/>
              <a:t>მეტალის ( </a:t>
            </a:r>
            <a:r>
              <a:rPr lang="en-US" sz="2600" b="1" i="1" dirty="0" err="1" smtClean="0"/>
              <a:t>Mn</a:t>
            </a:r>
            <a:r>
              <a:rPr lang="en-US" sz="2600" b="1" i="1" dirty="0" smtClean="0"/>
              <a:t>, Co, Ni, Cu, Zn, </a:t>
            </a:r>
            <a:r>
              <a:rPr lang="ka-GE" sz="2600" b="1" i="1" dirty="0" smtClean="0"/>
              <a:t> </a:t>
            </a:r>
            <a:r>
              <a:rPr lang="en-US" sz="2600" b="1" i="1" dirty="0" err="1" smtClean="0"/>
              <a:t>Cd</a:t>
            </a:r>
            <a:r>
              <a:rPr lang="ka-GE" sz="2600" b="1" i="1" dirty="0" smtClean="0"/>
              <a:t> ) </a:t>
            </a:r>
            <a:r>
              <a:rPr lang="en-US" sz="2600" b="1" i="1" dirty="0" err="1" smtClean="0"/>
              <a:t>ჰიდრაზიდ</a:t>
            </a:r>
            <a:r>
              <a:rPr lang="ka-GE" sz="2600" b="1" i="1" dirty="0" smtClean="0"/>
              <a:t>ებსა და მათ ნაწარმებთან კომპლექსწარმოქმნის  ოპტიმალური  პირობების დადგენა;</a:t>
            </a:r>
          </a:p>
          <a:p>
            <a:pPr eaLnBrk="1" hangingPunct="1">
              <a:buClr>
                <a:srgbClr val="000066"/>
              </a:buClr>
              <a:buNone/>
              <a:defRPr/>
            </a:pPr>
            <a:endParaRPr lang="ka-GE" sz="2600" b="1" i="1" dirty="0" smtClean="0"/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ka-GE" sz="2600" b="1" i="1" dirty="0" smtClean="0"/>
              <a:t>შესაბამისი  კომპლექსნაერთების  სინთეზი და მათი კრისტალურ მდგომარეობაში  გამოყოფა;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ka-GE" sz="2600" b="1" i="1" dirty="0" smtClean="0"/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ka-GE" sz="2600" b="1" i="1" dirty="0" smtClean="0"/>
              <a:t>სინთეზირებული კომპლექსების  შედგენილობის განსაზღვრა  და ზოგიერთი ფიზიკურ – ქიმიური თვისების შესწავლა;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ka-GE" sz="2600" b="1" i="1" dirty="0" smtClean="0"/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ka-GE" sz="2600" b="1" i="1" dirty="0" smtClean="0"/>
              <a:t> მიღებული კომპლექსების  შთანთქმის  ინფრაწითელი სპექტრების და  მოლეკულური  აღნაგობის  შესწავლა.</a:t>
            </a:r>
          </a:p>
          <a:p>
            <a:pPr eaLnBrk="1" hangingPunct="1">
              <a:buClr>
                <a:srgbClr val="000066"/>
              </a:buClr>
              <a:buNone/>
              <a:defRPr/>
            </a:pPr>
            <a:endParaRPr lang="ru-RU" sz="2800" b="1" dirty="0" smtClean="0"/>
          </a:p>
          <a:p>
            <a:pPr>
              <a:buNone/>
            </a:pP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1447800"/>
          </a:xfrm>
        </p:spPr>
        <p:txBody>
          <a:bodyPr/>
          <a:lstStyle/>
          <a:p>
            <a:r>
              <a:rPr lang="ka-GE" sz="3600" b="1" i="1" dirty="0">
                <a:solidFill>
                  <a:srgbClr val="000066"/>
                </a:solidFill>
              </a:rPr>
              <a:t>სინთეზირებული 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ka-GE" sz="3600" b="1" i="1" dirty="0" smtClean="0">
                <a:solidFill>
                  <a:srgbClr val="000066"/>
                </a:solidFill>
              </a:rPr>
              <a:t>მეტალოკომპლექსების  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ka-GE" sz="3600" b="1" i="1" dirty="0" smtClean="0">
                <a:solidFill>
                  <a:srgbClr val="000066"/>
                </a:solidFill>
              </a:rPr>
              <a:t>კვლევისას  გამოყენებული  მეთოდები</a:t>
            </a:r>
            <a:r>
              <a:rPr lang="en-US" sz="3600" b="1" i="1" dirty="0" smtClean="0">
                <a:solidFill>
                  <a:srgbClr val="000066"/>
                </a:solidFill>
              </a:rPr>
              <a:t> :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7350003"/>
              </p:ext>
            </p:extLst>
          </p:nvPr>
        </p:nvGraphicFramePr>
        <p:xfrm>
          <a:off x="611560" y="1988840"/>
          <a:ext cx="787909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esktop\მარტი 2017\reakcija_v_probirke.jpg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432" y="5517231"/>
            <a:ext cx="1281133" cy="12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მარტი 2017\cientifico-removiendo-vaso-7168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0768"/>
            <a:ext cx="1389885" cy="202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1/14/Modo_rotacao.gif?152681693916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67683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1825</TotalTime>
  <Words>2759</Words>
  <Application>Microsoft Office PowerPoint</Application>
  <PresentationFormat>On-screen Show (4:3)</PresentationFormat>
  <Paragraphs>1027</Paragraphs>
  <Slides>47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Slide 1</vt:lpstr>
      <vt:lpstr>Slide 2</vt:lpstr>
      <vt:lpstr>Slide 3</vt:lpstr>
      <vt:lpstr>Slide 4</vt:lpstr>
      <vt:lpstr>Slide 5</vt:lpstr>
      <vt:lpstr>Slide 6</vt:lpstr>
      <vt:lpstr>   მეორადი ჰიდრაზიდების  ტაუტომერია                                                                                                         O                      O                   OH                 OH    R –  C –   NH – NH – C – R          R – C =   N –  N =  C – R </vt:lpstr>
      <vt:lpstr>Slide 8</vt:lpstr>
      <vt:lpstr>სინთეზირებული  მეტალოკომპლექსების   კვლევისას  გამოყენებული  მეთოდები :</vt:lpstr>
      <vt:lpstr>კომპლექსწარმომქმნელი  მეტალები </vt:lpstr>
      <vt:lpstr>სამუშაო   ლიგანდები</vt:lpstr>
      <vt:lpstr>Slide 12</vt:lpstr>
      <vt:lpstr>სინთეზირებული კომპლექსები  ჰიდრაზიდებთან </vt:lpstr>
      <vt:lpstr>სინთეზირებული კომპლექსები სალიცილის მჟავას  ჰიდრაზიდთან :</vt:lpstr>
      <vt:lpstr>სინთეზირებული კომპლექსები  ჰიდრაზიდების  ნაწარმებთან</vt:lpstr>
      <vt:lpstr>სინთეზირებული ნაერთები :</vt:lpstr>
      <vt:lpstr>Slide 17</vt:lpstr>
      <vt:lpstr>                                                 </vt:lpstr>
      <vt:lpstr>Mსალიცილის მჟავას ჰიდრაზიდთან მეტალების  როდანოკომპლექსების   შეფერილობა</vt:lpstr>
      <vt:lpstr>                                                                                                                               სალიცილის ალდეჰიდის აცეტილჰიდრაზონთან სპილენძის ( II ) კოორდინაციული  ნაერთების ზოგიერთი თვისება</vt:lpstr>
      <vt:lpstr>სალიცილის ალდეჰიდის ფორმილ– და ბენზოილჰიდაზონებთან სპილენძის  ( II ) კოორდინაციული  ნაერთების ზოგიერთი      თვისება </vt:lpstr>
      <vt:lpstr>დიფორმილ– და დიაცეტილჰიდრაზინთან მეტალთა კოორდინაციული ნაერთების ზოგიერთი თვისება    * DAH,   DFH  – ლიგანდი </vt:lpstr>
      <vt:lpstr>                                                                                                                                                                                  სალიცილის მჟავას ჰიდრაზიდთან metalebis koordinaciuli naerTebis qimiuri analizis Sedegebi   </vt:lpstr>
      <vt:lpstr>     სალიცილის მჟავას ჰიდრაზიდთან metalebis თიოციანატოკომპლექსების  qimiuri analizis Sedegebi </vt:lpstr>
      <vt:lpstr> სალიცილის ალდეჰიდის ფორმილ- და ბენზოილჰიდრაზონთან  სპილენძის ( II) კოორდინაციული ნაერთების ქიმიური ანალიზის შედეგები </vt:lpstr>
      <vt:lpstr>                                                                                                                                                                                   დიფორმილჰიდრაზინთან  მეტალთა კომპლექსების ქიმიური ანალიზის შედეგები  </vt:lpstr>
      <vt:lpstr>                                                                                                                                                                                      დიაცეტილჰიდრაზინთან  მეტალთა კომპლექსების ქიმიური ანალიზის შედეგები</vt:lpstr>
      <vt:lpstr>Slide 28</vt:lpstr>
      <vt:lpstr>სალიცილის მჟავას ჰიდრაზიდთან   Cu -ისა და Cd-ის კომპლექსების შთანთქმის ინფრაწითელ სპექტრებში მონახული რხევის სიხშირეები       (სმ –1) და მათი მიკუთვნება.</vt:lpstr>
      <vt:lpstr>       2,3 – ტეტრამეთილენ- 4- თიოფენკარბონმჟავას ჰიდრაზიდთან    Co -ის,  Ni- ისა და  Cd-ის  სულფატოკომპლექსების შთანთქმის ინფრაწითელ სპექტრებში მონახული რხევის სიხშირეები       (სმ –1) და მათი მიკუთვნება. </vt:lpstr>
      <vt:lpstr>სალიცილის ალდეჰიდის ფორმილ- და ბენზოილჰიდრაზონთან სპილენძის (II) კომპლექსების  შთანთქმის ინფრეწიტელ სპექტრში მონახული რხევის სიხშირეები (სმ -1) და მათი მიკუთვნება </vt:lpstr>
      <vt:lpstr>      2,3 – ტეტრამეთილენ- 4- თიოფენკარბონმჟავას  ჰიდრაზიდთან     Co -ის,         Ni- ისა და  Cd-ის  თიოციანატოკომპლექსების შთანთქმის  იწ  სპექტრებში                მონახული რხევის სიხშირეები      (სმ –1) და მათი მიკუთვნება</vt:lpstr>
      <vt:lpstr>                                                DAH-ის  შემცველი მეტალოკომპლექსების  შთანთქმის      ინფრაწითელ  სპექტრში  მონახული  რხევის   სიხშირეები  (სმ –1)  და მათი  მიკუთვნება * L = H3CCONNOCCH3    **რთული შთანთქმის ზოლი</vt:lpstr>
      <vt:lpstr>                                          DFH-ის   შემცველი  მეტალოკომპლექსების  შთანთქმის ინფრაწითელ  სპექტრში  მონახული  რხევის  სიხშირეები (სმ –1)  და  მათი  მიკუთვნება  </vt:lpstr>
      <vt:lpstr>სინთეზირებულ კომპლექსებში რეალიზებული  მეტალოციკლები</vt:lpstr>
      <vt:lpstr>სინთეზირებულ კომპლექსებში რეალიზებული  მეტალოციკლები</vt:lpstr>
      <vt:lpstr>სალიცილმჟავას  ჰიდრაზიდთან სინთეზირებულ კომპლექსებში რეალიზებული  მეტალოციკლები </vt:lpstr>
      <vt:lpstr>Slide 38</vt:lpstr>
      <vt:lpstr>                      კვლევის  შედეგები:</vt:lpstr>
      <vt:lpstr>Slide 40</vt:lpstr>
      <vt:lpstr>ძირითადი    დასკვნები </vt:lpstr>
      <vt:lpstr>Slide 42</vt:lpstr>
      <vt:lpstr>Slide 43</vt:lpstr>
      <vt:lpstr>Slide 44</vt:lpstr>
      <vt:lpstr>Slide 45</vt:lpstr>
      <vt:lpstr>Slide 46</vt:lpstr>
      <vt:lpstr>გმადლობთ   ყურადღებისათვის!</vt:lpstr>
    </vt:vector>
  </TitlesOfParts>
  <Company>BestDVD 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IT-Fix</cp:lastModifiedBy>
  <cp:revision>112</cp:revision>
  <dcterms:created xsi:type="dcterms:W3CDTF">2011-11-08T15:37:11Z</dcterms:created>
  <dcterms:modified xsi:type="dcterms:W3CDTF">2018-05-21T10:37:33Z</dcterms:modified>
</cp:coreProperties>
</file>