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5" r:id="rId10"/>
    <p:sldId id="28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8" r:id="rId24"/>
    <p:sldId id="289" r:id="rId25"/>
    <p:sldId id="290" r:id="rId26"/>
    <p:sldId id="291" r:id="rId27"/>
    <p:sldId id="292" r:id="rId28"/>
    <p:sldId id="293" r:id="rId29"/>
    <p:sldId id="272" r:id="rId30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9D"/>
    <a:srgbClr val="0066FF"/>
    <a:srgbClr val="CC3300"/>
    <a:srgbClr val="008000"/>
    <a:srgbClr val="FF505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საშუალო სტილი 2 - აქცენტი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>
        <p:scale>
          <a:sx n="75" d="100"/>
          <a:sy n="75" d="100"/>
        </p:scale>
        <p:origin x="-2028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31D9-AA5A-4246-812D-940A85532E6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A901E-8769-402C-ADDA-09854BDAF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432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1049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ვეული სათაურ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47352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0D6C-504F-4A7B-9589-128BDE31B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5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8084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769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6698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969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6430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905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276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1331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ს ჩანაცვლების ველ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A584-14A9-4684-A05D-FBA806F64C58}" type="datetimeFigureOut">
              <a:rPr lang="ka-GE" smtClean="0"/>
              <a:t>21.05.2018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102A-38A4-444E-AF0B-2A23AAFEB74A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08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nf.g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nf.ge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612900" y="119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rgbClr val="7030A0"/>
                </a:solidFill>
              </a:rPr>
              <a:t>ფლუორესცენცია. თვისებები და მისი კვლევის სპექტროსკოპული მეთოდი</a:t>
            </a:r>
            <a:endParaRPr lang="ka-GE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4" y="3748930"/>
            <a:ext cx="4824412" cy="25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9200" y="2991366"/>
            <a:ext cx="422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ასოც. პროფესორი  იზოლდა ჯაბნიძე</a:t>
            </a:r>
            <a:endParaRPr lang="en-US" dirty="0"/>
          </a:p>
        </p:txBody>
      </p:sp>
      <p:pic>
        <p:nvPicPr>
          <p:cNvPr id="1028" name="Picture 4" descr="Image result for ÑÐ»ÑÐ¾ÑÐµÑÑÐµÐ½Ñ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20987"/>
            <a:ext cx="41529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19386F-CBBB-4DBC-B304-C2D88ABD22BF}" type="slidenum">
              <a:rPr lang="ru-RU">
                <a:latin typeface="Arial Black" pitchFamily="34" charset="0"/>
              </a:rPr>
              <a:pPr eaLnBrk="1" hangingPunct="1"/>
              <a:t>10</a:t>
            </a:fld>
            <a:endParaRPr lang="ru-RU">
              <a:latin typeface="Arial Black" pitchFamily="34" charset="0"/>
            </a:endParaRP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ph sz="half" idx="2"/>
          </p:nvPr>
        </p:nvGraphicFramePr>
        <p:xfrm>
          <a:off x="304800" y="2133600"/>
          <a:ext cx="11582399" cy="4014788"/>
        </p:xfrm>
        <a:graphic>
          <a:graphicData uri="http://schemas.openxmlformats.org/drawingml/2006/table">
            <a:tbl>
              <a:tblPr/>
              <a:tblGrid>
                <a:gridCol w="1655233"/>
                <a:gridCol w="1653117"/>
                <a:gridCol w="1657349"/>
                <a:gridCol w="1651000"/>
                <a:gridCol w="1657351"/>
                <a:gridCol w="1653116"/>
                <a:gridCol w="1655233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</a:tr>
              <a:tr h="218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ka-G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ნმ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04800" y="762001"/>
            <a:ext cx="1148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b="1" dirty="0">
                <a:solidFill>
                  <a:srgbClr val="C00000"/>
                </a:solidFill>
                <a:latin typeface="Times New Roman" pitchFamily="18" charset="0"/>
              </a:rPr>
              <a:t>მონოქრომატული ტალღების სიგრძეები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70C0"/>
                </a:solidFill>
              </a:rPr>
              <a:t>აზოტის ლაზერით აგზნებული ნიმუშის დამუშავებული სპექტრები</a:t>
            </a:r>
            <a:endParaRPr lang="ka-GE" sz="3200" b="1" dirty="0">
              <a:solidFill>
                <a:srgbClr val="0070C0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34" y="1042098"/>
            <a:ext cx="10798818" cy="52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B21E9D"/>
                </a:solidFill>
              </a:rPr>
              <a:t>აზოტის ლაზერით აგზნებული ნიმუშის დამუშავებული სპექტრები</a:t>
            </a:r>
            <a:endParaRPr lang="ka-GE" sz="3200" b="1" dirty="0">
              <a:solidFill>
                <a:srgbClr val="B21E9D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6" y="1219201"/>
            <a:ext cx="1127117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70C0"/>
                </a:solidFill>
              </a:rPr>
              <a:t>აზოტის ლაზერით აგზნებული ნიმუშის დამუშავებული სპექტრები</a:t>
            </a:r>
            <a:endParaRPr lang="ka-GE" sz="3200" b="1" dirty="0">
              <a:solidFill>
                <a:srgbClr val="0070C0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6" y="1222374"/>
            <a:ext cx="11309224" cy="50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5207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chemeClr val="accent4">
                    <a:lumMod val="75000"/>
                  </a:schemeClr>
                </a:solidFill>
              </a:rPr>
              <a:t>წყალში გახსნილი ნავთობის </a:t>
            </a:r>
            <a:r>
              <a:rPr lang="ka-GE" sz="3200" b="1" dirty="0" err="1" smtClean="0">
                <a:solidFill>
                  <a:schemeClr val="accent4">
                    <a:lumMod val="75000"/>
                  </a:schemeClr>
                </a:solidFill>
              </a:rPr>
              <a:t>ფლუორესცენციული</a:t>
            </a:r>
            <a:r>
              <a:rPr lang="ka-GE" sz="3200" b="1" dirty="0" smtClean="0">
                <a:solidFill>
                  <a:schemeClr val="accent4">
                    <a:lumMod val="75000"/>
                  </a:schemeClr>
                </a:solidFill>
              </a:rPr>
              <a:t> სპექტრის ფარდობითი ინტენსივობის ცვლილება დროში</a:t>
            </a:r>
            <a:endParaRPr lang="ka-GE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85" y="1641474"/>
            <a:ext cx="5219892" cy="492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8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chemeClr val="accent2">
                    <a:lumMod val="75000"/>
                  </a:schemeClr>
                </a:solidFill>
              </a:rPr>
              <a:t>სპექტროფოტომეტრიის გამოყენების არე </a:t>
            </a:r>
            <a:endParaRPr lang="ka-G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27845"/>
            <a:ext cx="5608286" cy="4852112"/>
          </a:xfrm>
          <a:prstGeom prst="rect">
            <a:avLst/>
          </a:prstGeom>
        </p:spPr>
      </p:pic>
      <p:sp>
        <p:nvSpPr>
          <p:cNvPr id="5" name="ტექსტური ველი 4"/>
          <p:cNvSpPr txBox="1"/>
          <p:nvPr/>
        </p:nvSpPr>
        <p:spPr>
          <a:xfrm>
            <a:off x="6243286" y="1511300"/>
            <a:ext cx="5758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a-GE" dirty="0" smtClean="0"/>
              <a:t>ნივთიერების ქიმიური შემადგენლობის ანალიზი</a:t>
            </a:r>
          </a:p>
          <a:p>
            <a:pPr>
              <a:lnSpc>
                <a:spcPct val="200000"/>
              </a:lnSpc>
            </a:pPr>
            <a:r>
              <a:rPr lang="ka-GE" dirty="0" smtClean="0"/>
              <a:t>საკვები პროდუქტების უსაფრთხოების ანალიზი</a:t>
            </a:r>
          </a:p>
          <a:p>
            <a:pPr>
              <a:lnSpc>
                <a:spcPct val="200000"/>
              </a:lnSpc>
            </a:pPr>
            <a:r>
              <a:rPr lang="ka-GE" dirty="0" smtClean="0"/>
              <a:t>სისხლის ანალიზი</a:t>
            </a:r>
          </a:p>
          <a:p>
            <a:pPr>
              <a:lnSpc>
                <a:spcPct val="200000"/>
              </a:lnSpc>
            </a:pPr>
            <a:r>
              <a:rPr lang="ka-GE" dirty="0" smtClean="0"/>
              <a:t>დნმ/</a:t>
            </a:r>
            <a:r>
              <a:rPr lang="ka-GE" dirty="0" err="1" smtClean="0"/>
              <a:t>რნმ</a:t>
            </a:r>
            <a:r>
              <a:rPr lang="ka-GE" dirty="0" smtClean="0"/>
              <a:t>-ის კონცენტრაციის ანალიზი</a:t>
            </a:r>
          </a:p>
          <a:p>
            <a:pPr>
              <a:lnSpc>
                <a:spcPct val="200000"/>
              </a:lnSpc>
            </a:pPr>
            <a:r>
              <a:rPr lang="ka-GE" dirty="0" smtClean="0"/>
              <a:t>მომატებული პესტიციდების ანალიზი</a:t>
            </a:r>
          </a:p>
          <a:p>
            <a:pPr>
              <a:lnSpc>
                <a:spcPct val="200000"/>
              </a:lnSpc>
            </a:pPr>
            <a:r>
              <a:rPr lang="ka-GE" dirty="0" smtClean="0"/>
              <a:t>მომატებული </a:t>
            </a:r>
            <a:r>
              <a:rPr lang="ka-GE" dirty="0" err="1" smtClean="0"/>
              <a:t>ქლორიანობის</a:t>
            </a:r>
            <a:r>
              <a:rPr lang="ka-GE" dirty="0" smtClean="0"/>
              <a:t> ანალიზი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5224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B0F0"/>
                </a:solidFill>
              </a:rPr>
              <a:t>გასუფთავებული </a:t>
            </a:r>
            <a:r>
              <a:rPr lang="ka-GE" sz="3200" b="1" dirty="0" err="1" smtClean="0">
                <a:solidFill>
                  <a:srgbClr val="00B0F0"/>
                </a:solidFill>
              </a:rPr>
              <a:t>პლაზმიდური</a:t>
            </a:r>
            <a:r>
              <a:rPr lang="ka-GE" sz="3200" b="1" dirty="0" smtClean="0">
                <a:solidFill>
                  <a:srgbClr val="00B0F0"/>
                </a:solidFill>
              </a:rPr>
              <a:t> დნმ-ის სპექტრის ნიმუში</a:t>
            </a:r>
            <a:endParaRPr lang="ka-GE" sz="3200" b="1" dirty="0">
              <a:solidFill>
                <a:srgbClr val="00B0F0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43" y="1056924"/>
            <a:ext cx="6627026" cy="535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FF5050"/>
                </a:solidFill>
              </a:rPr>
              <a:t>ნორმალური და დაავადებული სისხლის </a:t>
            </a:r>
            <a:br>
              <a:rPr lang="ka-GE" sz="3200" b="1" dirty="0" smtClean="0">
                <a:solidFill>
                  <a:srgbClr val="FF5050"/>
                </a:solidFill>
              </a:rPr>
            </a:br>
            <a:r>
              <a:rPr lang="ka-GE" sz="3200" b="1" dirty="0" smtClean="0">
                <a:solidFill>
                  <a:srgbClr val="FF5050"/>
                </a:solidFill>
              </a:rPr>
              <a:t>სპექტრის ნიმუში</a:t>
            </a:r>
            <a:endParaRPr lang="ka-GE" sz="3200" b="1" dirty="0">
              <a:solidFill>
                <a:srgbClr val="FF5050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2489200" y="1003300"/>
            <a:ext cx="6732736" cy="570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8000"/>
                </a:solidFill>
              </a:rPr>
              <a:t>ქლოროფილისა და კაროტინის ტიპიური სპექტრები </a:t>
            </a:r>
            <a:endParaRPr lang="ka-GE" sz="3200" b="1" dirty="0">
              <a:solidFill>
                <a:srgbClr val="008000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55" y="1041399"/>
            <a:ext cx="10155002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CC3300"/>
                </a:solidFill>
              </a:rPr>
              <a:t>ნივთიერებათა კომპლექსის (რთული მოლეკულური სტრუქტურის) ფლუორესცენციის სპექტრები </a:t>
            </a:r>
            <a:endParaRPr lang="ka-GE" sz="3200" b="1" dirty="0">
              <a:solidFill>
                <a:srgbClr val="CC33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8" y="1244600"/>
            <a:ext cx="424792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ტექსტური ველი 3"/>
          <p:cNvSpPr txBox="1"/>
          <p:nvPr/>
        </p:nvSpPr>
        <p:spPr>
          <a:xfrm>
            <a:off x="5003800" y="1600200"/>
            <a:ext cx="676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ნახაზზე </a:t>
            </a:r>
            <a:r>
              <a:rPr lang="en-GB" dirty="0" smtClean="0"/>
              <a:t>a </a:t>
            </a:r>
            <a:r>
              <a:rPr lang="ka-GE" dirty="0" smtClean="0"/>
              <a:t>და</a:t>
            </a:r>
            <a:r>
              <a:rPr lang="ru-RU" dirty="0" smtClean="0"/>
              <a:t> </a:t>
            </a:r>
            <a:r>
              <a:rPr lang="en-GB" dirty="0" smtClean="0"/>
              <a:t>b </a:t>
            </a:r>
            <a:r>
              <a:rPr lang="ka-GE" dirty="0" smtClean="0"/>
              <a:t>არის ფლუორესცენციის აგზნების სპექტრები, ხოლო </a:t>
            </a:r>
            <a:r>
              <a:rPr lang="en-GB" dirty="0" smtClean="0"/>
              <a:t>c </a:t>
            </a:r>
            <a:r>
              <a:rPr lang="ka-GE" dirty="0" smtClean="0"/>
              <a:t>და</a:t>
            </a:r>
            <a:r>
              <a:rPr lang="ru-RU" dirty="0" smtClean="0"/>
              <a:t> </a:t>
            </a:r>
            <a:r>
              <a:rPr lang="en-GB" dirty="0" smtClean="0"/>
              <a:t>d </a:t>
            </a:r>
            <a:r>
              <a:rPr lang="ka-GE" dirty="0" smtClean="0"/>
              <a:t>ემისიური სპექტრები. </a:t>
            </a:r>
          </a:p>
          <a:p>
            <a:endParaRPr lang="ka-GE" dirty="0"/>
          </a:p>
          <a:p>
            <a:r>
              <a:rPr lang="ka-GE" dirty="0" smtClean="0"/>
              <a:t>ნივთიერება კომპლექსი: 7-ამინო-4-მეთილკუმარინი (</a:t>
            </a:r>
            <a:r>
              <a:rPr lang="en-GB" dirty="0" smtClean="0"/>
              <a:t>a</a:t>
            </a:r>
            <a:r>
              <a:rPr lang="ka-GE" dirty="0" smtClean="0"/>
              <a:t> და </a:t>
            </a:r>
            <a:r>
              <a:rPr lang="en-GB" dirty="0" smtClean="0"/>
              <a:t>c</a:t>
            </a:r>
            <a:r>
              <a:rPr lang="ka-GE" dirty="0" smtClean="0"/>
              <a:t>). </a:t>
            </a:r>
          </a:p>
          <a:p>
            <a:endParaRPr lang="ka-GE" dirty="0"/>
          </a:p>
          <a:p>
            <a:r>
              <a:rPr lang="ka-GE" dirty="0" smtClean="0"/>
              <a:t>ნივთიერების კომპლექსი: 7-ამინო-4-მეთილკუმარინი </a:t>
            </a:r>
            <a:r>
              <a:rPr lang="ka-GE" dirty="0" err="1" smtClean="0"/>
              <a:t>თვითდისოციაციის</a:t>
            </a:r>
            <a:r>
              <a:rPr lang="ka-GE" dirty="0" smtClean="0"/>
              <a:t> შემდეგ (</a:t>
            </a:r>
            <a:r>
              <a:rPr lang="en-GB" dirty="0" smtClean="0"/>
              <a:t>b</a:t>
            </a:r>
            <a:r>
              <a:rPr lang="ka-GE" dirty="0" smtClean="0"/>
              <a:t> და </a:t>
            </a:r>
            <a:r>
              <a:rPr lang="en-GB" dirty="0" smtClean="0"/>
              <a:t>d</a:t>
            </a:r>
            <a:r>
              <a:rPr lang="ka-GE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488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err="1" smtClean="0">
                <a:solidFill>
                  <a:srgbClr val="7030A0"/>
                </a:solidFill>
              </a:rPr>
              <a:t>იაბლონსკის</a:t>
            </a:r>
            <a:r>
              <a:rPr lang="ka-GE" sz="3200" b="1" dirty="0" smtClean="0">
                <a:solidFill>
                  <a:srgbClr val="7030A0"/>
                </a:solidFill>
              </a:rPr>
              <a:t> დიაგრამა (ელექტრონული გადასვლები)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Zeitschierift</a:t>
            </a:r>
            <a:r>
              <a:rPr lang="en-US" sz="3200" b="1" dirty="0" smtClean="0">
                <a:solidFill>
                  <a:srgbClr val="7030A0"/>
                </a:solidFill>
              </a:rPr>
              <a:t> fur Physics, 94, 38-64</a:t>
            </a:r>
            <a:r>
              <a:rPr lang="ka-GE" sz="3200" b="1" dirty="0" smtClean="0">
                <a:solidFill>
                  <a:srgbClr val="7030A0"/>
                </a:solidFill>
              </a:rPr>
              <a:t> </a:t>
            </a:r>
            <a:endParaRPr lang="ka-GE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074444"/>
            <a:ext cx="6465887" cy="54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66FF"/>
                </a:solidFill>
              </a:rPr>
              <a:t>არომატული ამინომჟავების ფლურესცენციის სპექტრები</a:t>
            </a:r>
            <a:endParaRPr lang="ka-GE" sz="3200" b="1" dirty="0">
              <a:solidFill>
                <a:srgbClr val="0066FF"/>
              </a:solidFill>
            </a:endParaRPr>
          </a:p>
        </p:txBody>
      </p:sp>
      <p:sp>
        <p:nvSpPr>
          <p:cNvPr id="4" name="ტექსტური ველი 3"/>
          <p:cNvSpPr txBox="1"/>
          <p:nvPr/>
        </p:nvSpPr>
        <p:spPr>
          <a:xfrm>
            <a:off x="7797800" y="1676400"/>
            <a:ext cx="4305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err="1" smtClean="0"/>
              <a:t>ტრიპტოფანის</a:t>
            </a:r>
            <a:r>
              <a:rPr lang="ka-GE" dirty="0" smtClean="0"/>
              <a:t>, </a:t>
            </a:r>
            <a:r>
              <a:rPr lang="ka-GE" dirty="0" err="1" smtClean="0"/>
              <a:t>ტიროზინისა</a:t>
            </a:r>
            <a:r>
              <a:rPr lang="ka-GE" dirty="0" smtClean="0"/>
              <a:t> და </a:t>
            </a:r>
            <a:r>
              <a:rPr lang="ka-GE" dirty="0" err="1" smtClean="0"/>
              <a:t>ფენილალანინის</a:t>
            </a:r>
            <a:r>
              <a:rPr lang="ka-GE" dirty="0" smtClean="0"/>
              <a:t> ცილების ფლუორესცენციის აგზნების სპექტრები. </a:t>
            </a:r>
          </a:p>
          <a:p>
            <a:endParaRPr lang="ka-GE" dirty="0"/>
          </a:p>
          <a:p>
            <a:r>
              <a:rPr lang="ka-GE" dirty="0" err="1" smtClean="0"/>
              <a:t>ტრიპტოფანის</a:t>
            </a:r>
            <a:r>
              <a:rPr lang="ka-GE" dirty="0" smtClean="0"/>
              <a:t> ფლუორესცენცია ძალიან მგრძნობიარეა გარემოსადმი. დაბალი პოლარიზაციის გარემოში </a:t>
            </a:r>
            <a:r>
              <a:rPr lang="ka-GE" dirty="0" err="1" smtClean="0"/>
              <a:t>ტრიპტოფანი</a:t>
            </a:r>
            <a:r>
              <a:rPr lang="ka-GE" dirty="0" smtClean="0"/>
              <a:t> ემისიური გამოსხივების მაქსიმუმი </a:t>
            </a:r>
            <a:r>
              <a:rPr lang="ru-RU" dirty="0" smtClean="0"/>
              <a:t>320 </a:t>
            </a:r>
            <a:r>
              <a:rPr lang="ka-GE" dirty="0" err="1" smtClean="0"/>
              <a:t>ნმ</a:t>
            </a:r>
            <a:r>
              <a:rPr lang="ka-GE" dirty="0" smtClean="0"/>
              <a:t> ტალღის სიგრძეზეა</a:t>
            </a:r>
            <a:r>
              <a:rPr lang="ru-RU" dirty="0" smtClean="0"/>
              <a:t>. </a:t>
            </a:r>
            <a:r>
              <a:rPr lang="ka-GE" dirty="0" smtClean="0"/>
              <a:t>პიკის მდგომარეობა წაინაცვლებს </a:t>
            </a:r>
            <a:r>
              <a:rPr lang="ru-RU" dirty="0" smtClean="0"/>
              <a:t>355 </a:t>
            </a:r>
            <a:r>
              <a:rPr lang="ka-GE" dirty="0" err="1" smtClean="0"/>
              <a:t>ნმ</a:t>
            </a:r>
            <a:r>
              <a:rPr lang="ka-GE" dirty="0" smtClean="0"/>
              <a:t>-მდე პოლარული გარემოს არსებობის შემთხვევაში.</a:t>
            </a:r>
            <a:r>
              <a:rPr lang="ru-RU" dirty="0" smtClean="0"/>
              <a:t> </a:t>
            </a:r>
            <a:endParaRPr lang="ka-GE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6" y="1464557"/>
            <a:ext cx="6719888" cy="45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err="1" smtClean="0">
                <a:solidFill>
                  <a:srgbClr val="FF0000"/>
                </a:solidFill>
              </a:rPr>
              <a:t>ფლურესცენციის</a:t>
            </a:r>
            <a:r>
              <a:rPr lang="ka-GE" sz="3200" b="1" dirty="0" smtClean="0">
                <a:solidFill>
                  <a:srgbClr val="FF0000"/>
                </a:solidFill>
              </a:rPr>
              <a:t> აგზნებისა და გამოსხივების სპექტრები</a:t>
            </a:r>
            <a:endParaRPr lang="ka-GE" sz="3200" b="1" dirty="0">
              <a:solidFill>
                <a:srgbClr val="FF0000"/>
              </a:solidFill>
            </a:endParaRPr>
          </a:p>
        </p:txBody>
      </p:sp>
      <p:sp>
        <p:nvSpPr>
          <p:cNvPr id="4" name="ტექსტური ველი 3"/>
          <p:cNvSpPr txBox="1"/>
          <p:nvPr/>
        </p:nvSpPr>
        <p:spPr>
          <a:xfrm>
            <a:off x="7797800" y="1676400"/>
            <a:ext cx="430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ზოგიერთი </a:t>
            </a:r>
            <a:r>
              <a:rPr lang="ka-GE" dirty="0" err="1" smtClean="0"/>
              <a:t>ფლუოროფოლი</a:t>
            </a:r>
            <a:r>
              <a:rPr lang="ka-GE" dirty="0" smtClean="0"/>
              <a:t> გამოიყენება ნატრიუმისა და კალიუმის არსებობის აღმოსაჩენად. </a:t>
            </a:r>
          </a:p>
          <a:p>
            <a:endParaRPr lang="ka-GE" dirty="0"/>
          </a:p>
          <a:p>
            <a:r>
              <a:rPr lang="ka-GE" dirty="0" smtClean="0"/>
              <a:t>მაგალითად, დნმ-ის ფლუორესცენციის აგზნების სპექტრების </a:t>
            </a:r>
            <a:r>
              <a:rPr lang="ka-GE" dirty="0" err="1" smtClean="0"/>
              <a:t>მაქსიმუმები</a:t>
            </a:r>
            <a:r>
              <a:rPr lang="ka-GE" dirty="0" smtClean="0"/>
              <a:t> იზრდება, ხოლო გამოსხივების სპექტრის მაქსიმუმი მცირდება მოკლე ტალღების მიმართულებით ნატრიუმის არსებობისას. </a:t>
            </a:r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25" y="1265237"/>
            <a:ext cx="6397610" cy="4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5080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B21E9D"/>
                </a:solidFill>
              </a:rPr>
              <a:t>ზოგიერთი </a:t>
            </a:r>
            <a:r>
              <a:rPr lang="ka-GE" sz="3200" b="1" dirty="0" err="1" smtClean="0">
                <a:solidFill>
                  <a:srgbClr val="B21E9D"/>
                </a:solidFill>
              </a:rPr>
              <a:t>ფლოროფორის</a:t>
            </a:r>
            <a:r>
              <a:rPr lang="ka-GE" sz="3200" b="1" dirty="0" smtClean="0">
                <a:solidFill>
                  <a:srgbClr val="B21E9D"/>
                </a:solidFill>
              </a:rPr>
              <a:t> შთანთქმის და სპექტრული მახასიათებლები  </a:t>
            </a:r>
            <a:endParaRPr lang="ka-GE" sz="3200" b="1" dirty="0">
              <a:solidFill>
                <a:srgbClr val="B21E9D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756" y="1361006"/>
            <a:ext cx="10376614" cy="54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chemeClr val="accent2"/>
                </a:solidFill>
              </a:rPr>
              <a:t>სპექტრო-</a:t>
            </a:r>
            <a:r>
              <a:rPr lang="ka-GE" sz="3200" b="1" dirty="0" err="1" smtClean="0">
                <a:solidFill>
                  <a:schemeClr val="accent2"/>
                </a:solidFill>
              </a:rPr>
              <a:t>ფლუორიმეტრები</a:t>
            </a:r>
            <a:r>
              <a:rPr lang="ka-GE" sz="3200" b="1" dirty="0" smtClean="0">
                <a:solidFill>
                  <a:schemeClr val="accent2"/>
                </a:solidFill>
              </a:rPr>
              <a:t> </a:t>
            </a:r>
            <a:endParaRPr lang="ka-GE" sz="3200" b="1" dirty="0">
              <a:solidFill>
                <a:schemeClr val="accent2"/>
              </a:solidFill>
            </a:endParaRPr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6" y="1074201"/>
            <a:ext cx="9258300" cy="5469473"/>
          </a:xfrm>
          <a:prstGeom prst="rect">
            <a:avLst/>
          </a:prstGeom>
        </p:spPr>
      </p:pic>
      <p:graphicFrame>
        <p:nvGraphicFramePr>
          <p:cNvPr id="7" name="ცხრილი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58591"/>
              </p:ext>
            </p:extLst>
          </p:nvPr>
        </p:nvGraphicFramePr>
        <p:xfrm>
          <a:off x="7874000" y="1171734"/>
          <a:ext cx="4229100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100"/>
              </a:tblGrid>
              <a:tr h="23969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a-GE" sz="2000" dirty="0">
                          <a:effectLst/>
                        </a:rPr>
                        <a:t>2015-2018. </a:t>
                      </a:r>
                      <a:r>
                        <a:rPr lang="ka-GE" sz="2000" dirty="0" smtClean="0">
                          <a:effectLst/>
                        </a:rPr>
                        <a:t>შოთა რუსთაველის ეროვნული სამეცნიერო ფონდი პროექტი „Quantitative </a:t>
                      </a:r>
                      <a:r>
                        <a:rPr lang="ka-GE" sz="2000" dirty="0">
                          <a:effectLst/>
                        </a:rPr>
                        <a:t>analysis of fluorescence characteristics of optically solid, random phase screen and spectral analysis of the statistical moments of the correlation function of the intensity of scattered laser radiation“ (FR/152/9-240/14) - </a:t>
                      </a:r>
                      <a:r>
                        <a:rPr lang="ka-GE" sz="2000" dirty="0" smtClean="0">
                          <a:effectLst/>
                        </a:rPr>
                        <a:t>სამეცნიერო ხელმძღვანელი პროფესორი ნუგზარ</a:t>
                      </a:r>
                      <a:r>
                        <a:rPr lang="ka-GE" sz="2000" baseline="0" dirty="0" smtClean="0">
                          <a:effectLst/>
                        </a:rPr>
                        <a:t> ღომიძე </a:t>
                      </a:r>
                      <a:r>
                        <a:rPr lang="en-GB" sz="2000" dirty="0" smtClean="0">
                          <a:effectLst/>
                        </a:rPr>
                        <a:t>(web-page</a:t>
                      </a:r>
                      <a:r>
                        <a:rPr lang="en-GB" sz="2000" dirty="0">
                          <a:effectLst/>
                        </a:rPr>
                        <a:t>: 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www.gsnf.ge</a:t>
                      </a:r>
                      <a:r>
                        <a:rPr lang="en-GB" sz="2000" dirty="0">
                          <a:effectLst/>
                        </a:rPr>
                        <a:t>).</a:t>
                      </a:r>
                      <a:endParaRPr lang="ka-GE" sz="2000" dirty="0">
                        <a:effectLst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B21E9D"/>
                </a:solidFill>
              </a:rPr>
              <a:t>ფლუორესცენციის აგზნების სპექტრები</a:t>
            </a:r>
            <a:endParaRPr lang="ka-GE" sz="3200" b="1" dirty="0">
              <a:solidFill>
                <a:srgbClr val="B21E9D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739775"/>
            <a:ext cx="79914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chemeClr val="accent2">
                    <a:lumMod val="75000"/>
                  </a:schemeClr>
                </a:solidFill>
              </a:rPr>
              <a:t>ულტრაიისფერი სინათლით ფლუორესცენციის აგზნების სპექტრები სხვადასხვა ნიმუშისათვის </a:t>
            </a:r>
            <a:endParaRPr lang="ka-G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00" y="908050"/>
            <a:ext cx="9308000" cy="5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chemeClr val="accent1">
                    <a:lumMod val="75000"/>
                  </a:schemeClr>
                </a:solidFill>
              </a:rPr>
              <a:t>წითელი სინათლით ფლუორესცენციის აგზნების სპექტრები სხვადასხვა ნიმუშისათვის </a:t>
            </a:r>
            <a:endParaRPr lang="ka-G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24" y="1306512"/>
            <a:ext cx="9418898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B050"/>
                </a:solidFill>
              </a:rPr>
              <a:t>მწვანე სინათლით ფლუორესცენციის აგზნების სპექტრები სხვადასხვა ნიმუშისათვის </a:t>
            </a:r>
            <a:endParaRPr lang="ka-GE" sz="3200" b="1" dirty="0">
              <a:solidFill>
                <a:srgbClr val="00B050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56" y="1033462"/>
            <a:ext cx="9675200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dirty="0" smtClean="0">
                <a:solidFill>
                  <a:srgbClr val="C00000"/>
                </a:solidFill>
              </a:rPr>
              <a:t>ნიმუშის მახასიათებლების განსაზღვრა სპექტრების დამუშავების შედეგად</a:t>
            </a:r>
            <a:endParaRPr lang="ka-GE" sz="3200" dirty="0">
              <a:solidFill>
                <a:srgbClr val="C00000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0" y="1023937"/>
            <a:ext cx="9643971" cy="54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279400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dirty="0" smtClean="0">
                <a:solidFill>
                  <a:srgbClr val="0070C0"/>
                </a:solidFill>
              </a:rPr>
              <a:t>კროს-კორელაციური ლაზერული სპექტროფლუორიმეტრის პრინციპული სქემა</a:t>
            </a:r>
            <a:endParaRPr lang="ka-GE" sz="3200" dirty="0">
              <a:solidFill>
                <a:srgbClr val="0070C0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32" y="841374"/>
            <a:ext cx="6409448" cy="5381626"/>
          </a:xfrm>
          <a:prstGeom prst="rect">
            <a:avLst/>
          </a:prstGeom>
        </p:spPr>
      </p:pic>
      <p:graphicFrame>
        <p:nvGraphicFramePr>
          <p:cNvPr id="5" name="ცხრილი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28607"/>
              </p:ext>
            </p:extLst>
          </p:nvPr>
        </p:nvGraphicFramePr>
        <p:xfrm>
          <a:off x="7912100" y="1717834"/>
          <a:ext cx="4165600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600"/>
              </a:tblGrid>
              <a:tr h="29684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  <a:tab pos="457200" algn="l"/>
                        </a:tabLst>
                      </a:pPr>
                      <a:r>
                        <a:rPr lang="ka-GE" sz="2000" dirty="0">
                          <a:effectLst/>
                        </a:rPr>
                        <a:t>2009-2012. </a:t>
                      </a:r>
                      <a:r>
                        <a:rPr lang="ka-GE" sz="2000" dirty="0" smtClean="0">
                          <a:effectLst/>
                        </a:rPr>
                        <a:t>საქართველოს ეროვნული სამეცნიერო ფონდი</a:t>
                      </a:r>
                      <a:r>
                        <a:rPr lang="en-GB" sz="2000" dirty="0" smtClean="0">
                          <a:effectLst/>
                        </a:rPr>
                        <a:t> “</a:t>
                      </a:r>
                      <a:r>
                        <a:rPr lang="ka-GE" sz="2000" dirty="0" err="1">
                          <a:effectLst/>
                        </a:rPr>
                        <a:t>Ecological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monitoring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of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Batumi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sea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port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water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area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with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laser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spectroscopy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methods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and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research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of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wave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processes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in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the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real</a:t>
                      </a:r>
                      <a:r>
                        <a:rPr lang="ka-GE" sz="2000" dirty="0">
                          <a:effectLst/>
                        </a:rPr>
                        <a:t> </a:t>
                      </a:r>
                      <a:r>
                        <a:rPr lang="ka-GE" sz="2000" dirty="0" err="1">
                          <a:effectLst/>
                        </a:rPr>
                        <a:t>media</a:t>
                      </a:r>
                      <a:r>
                        <a:rPr lang="ka-GE" sz="2000" dirty="0">
                          <a:effectLst/>
                        </a:rPr>
                        <a:t>” (</a:t>
                      </a:r>
                      <a:r>
                        <a:rPr lang="en-GB" sz="2000" dirty="0">
                          <a:effectLst/>
                        </a:rPr>
                        <a:t>GNSF/ST08/5-451) - </a:t>
                      </a:r>
                      <a:r>
                        <a:rPr lang="ka-GE" sz="2000" dirty="0" smtClean="0">
                          <a:effectLst/>
                        </a:rPr>
                        <a:t>სამეცნიერო</a:t>
                      </a:r>
                      <a:r>
                        <a:rPr lang="ka-GE" sz="2000" baseline="0" dirty="0" smtClean="0">
                          <a:effectLst/>
                        </a:rPr>
                        <a:t> ხელმძღვანელი პროფ. ნუგზარ ღომიძე </a:t>
                      </a:r>
                      <a:r>
                        <a:rPr lang="en-GB" sz="2000" dirty="0" smtClean="0">
                          <a:effectLst/>
                        </a:rPr>
                        <a:t>(web-page</a:t>
                      </a:r>
                      <a:r>
                        <a:rPr lang="en-GB" sz="2000" dirty="0">
                          <a:effectLst/>
                        </a:rPr>
                        <a:t>: </a:t>
                      </a:r>
                      <a:r>
                        <a:rPr lang="en-GB" sz="2000" u="sng" dirty="0">
                          <a:effectLst/>
                          <a:hlinkClick r:id="rId3"/>
                        </a:rPr>
                        <a:t>www.gsnf.ge</a:t>
                      </a:r>
                      <a:r>
                        <a:rPr lang="en-GB" sz="2000" dirty="0">
                          <a:effectLst/>
                        </a:rPr>
                        <a:t>).</a:t>
                      </a:r>
                      <a:endParaRPr lang="ka-GE" sz="2000" dirty="0">
                        <a:effectLst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B21E9D"/>
                </a:solidFill>
              </a:rPr>
              <a:t>სპინ-</a:t>
            </a:r>
            <a:r>
              <a:rPr lang="ka-GE" sz="3200" b="1" dirty="0" err="1" smtClean="0">
                <a:solidFill>
                  <a:srgbClr val="B21E9D"/>
                </a:solidFill>
              </a:rPr>
              <a:t>ორბიტალური</a:t>
            </a:r>
            <a:r>
              <a:rPr lang="ka-GE" sz="3200" b="1" dirty="0" smtClean="0">
                <a:solidFill>
                  <a:srgbClr val="B21E9D"/>
                </a:solidFill>
              </a:rPr>
              <a:t> კონფიგურაცია </a:t>
            </a:r>
            <a:r>
              <a:rPr lang="ka-GE" sz="3200" b="1" dirty="0" err="1" smtClean="0">
                <a:solidFill>
                  <a:srgbClr val="B21E9D"/>
                </a:solidFill>
              </a:rPr>
              <a:t>სინგლეტურ</a:t>
            </a:r>
            <a:r>
              <a:rPr lang="ka-GE" sz="3200" b="1" dirty="0" smtClean="0">
                <a:solidFill>
                  <a:srgbClr val="B21E9D"/>
                </a:solidFill>
              </a:rPr>
              <a:t> და </a:t>
            </a:r>
            <a:r>
              <a:rPr lang="ka-GE" sz="3200" b="1" dirty="0" err="1" smtClean="0">
                <a:solidFill>
                  <a:srgbClr val="B21E9D"/>
                </a:solidFill>
              </a:rPr>
              <a:t>ტრიპლეტურ</a:t>
            </a:r>
            <a:r>
              <a:rPr lang="ka-GE" sz="3200" b="1" dirty="0" smtClean="0">
                <a:solidFill>
                  <a:srgbClr val="B21E9D"/>
                </a:solidFill>
              </a:rPr>
              <a:t> მდგომარეობებში</a:t>
            </a:r>
            <a:endParaRPr lang="ka-GE" sz="3200" b="1" dirty="0">
              <a:solidFill>
                <a:srgbClr val="B21E9D"/>
              </a:solidFill>
            </a:endParaRPr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85250"/>
            <a:ext cx="8044180" cy="48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6600CC"/>
                </a:solidFill>
              </a:rPr>
              <a:t>შთანთქმა, გავრცელება, არეკვლა (გაბნევა) </a:t>
            </a:r>
            <a:endParaRPr lang="ka-GE" sz="3200" b="1" dirty="0">
              <a:solidFill>
                <a:srgbClr val="6600CC"/>
              </a:solidFill>
            </a:endParaRPr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8650"/>
            <a:ext cx="4936459" cy="2889250"/>
          </a:xfrm>
          <a:prstGeom prst="rect">
            <a:avLst/>
          </a:prstGeom>
        </p:spPr>
      </p:pic>
      <p:pic>
        <p:nvPicPr>
          <p:cNvPr id="5" name="სურათი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21" y="1898650"/>
            <a:ext cx="5295641" cy="2889250"/>
          </a:xfrm>
          <a:prstGeom prst="rect">
            <a:avLst/>
          </a:prstGeom>
        </p:spPr>
      </p:pic>
      <p:sp>
        <p:nvSpPr>
          <p:cNvPr id="6" name="ტექსტური ველი 5"/>
          <p:cNvSpPr txBox="1"/>
          <p:nvPr/>
        </p:nvSpPr>
        <p:spPr>
          <a:xfrm>
            <a:off x="1587500" y="5511800"/>
            <a:ext cx="901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C00000"/>
                </a:solidFill>
              </a:rPr>
              <a:t>გარემოში </a:t>
            </a:r>
            <a:r>
              <a:rPr lang="ka-GE" dirty="0" smtClean="0">
                <a:solidFill>
                  <a:srgbClr val="C00000"/>
                </a:solidFill>
              </a:rPr>
              <a:t>გავლისას ატომებისა და მოლეკულების მიერ სინათლის ნაწილი შთაინთქმება, ნაწილი კი განიბნევა</a:t>
            </a:r>
            <a:r>
              <a:rPr lang="ka-GE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3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70C0"/>
                </a:solidFill>
              </a:rPr>
              <a:t>სპექტროფოტომეტრია - სინათლის შთანთქმა ნივთიერების მიერ</a:t>
            </a:r>
            <a:endParaRPr lang="ka-GE" sz="3200" b="1" dirty="0">
              <a:solidFill>
                <a:srgbClr val="0070C0"/>
              </a:solidFill>
            </a:endParaRPr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2" y="1193800"/>
            <a:ext cx="5751305" cy="4648200"/>
          </a:xfrm>
          <a:prstGeom prst="rect">
            <a:avLst/>
          </a:prstGeom>
        </p:spPr>
      </p:pic>
      <p:pic>
        <p:nvPicPr>
          <p:cNvPr id="4" name="Picture 89" descr="http://konspekta.net/entelehiabazaimg/1768700219431.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312863"/>
            <a:ext cx="4572612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სურათი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41398"/>
            <a:ext cx="5790723" cy="460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სურათი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1041397"/>
            <a:ext cx="6181725" cy="460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0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/>
          <a:lstStyle/>
          <a:p>
            <a:r>
              <a:rPr lang="ka-GE" sz="2000" dirty="0" smtClean="0"/>
              <a:t>ნივთიერების (ნიმუშის) კონცენტრაციის დამოკიდებულება შთანთქმის კოეფიციენტზე</a:t>
            </a:r>
            <a:endParaRPr lang="ka-GE" sz="2000" dirty="0"/>
          </a:p>
        </p:txBody>
      </p:sp>
      <p:pic>
        <p:nvPicPr>
          <p:cNvPr id="3" name="სურათი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21" y="1320800"/>
            <a:ext cx="947955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/>
          <a:lstStyle/>
          <a:p>
            <a:r>
              <a:rPr lang="ka-GE" sz="2000" dirty="0" err="1" smtClean="0"/>
              <a:t>ერთსხივიანი</a:t>
            </a:r>
            <a:r>
              <a:rPr lang="ka-GE" sz="2000" dirty="0" smtClean="0"/>
              <a:t> და </a:t>
            </a:r>
            <a:r>
              <a:rPr lang="ka-GE" sz="2000" dirty="0" err="1" smtClean="0"/>
              <a:t>ორსხივიანი</a:t>
            </a:r>
            <a:r>
              <a:rPr lang="ka-GE" sz="2000" dirty="0" smtClean="0"/>
              <a:t> სპექტროფოტომეტრების პრინციპული სქემები</a:t>
            </a:r>
            <a:endParaRPr lang="ka-GE" sz="2000" dirty="0"/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6022233" cy="333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სურათი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50" y="1163637"/>
            <a:ext cx="5956750" cy="334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6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79756" y="126206"/>
            <a:ext cx="10515600" cy="677862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C00000"/>
                </a:solidFill>
              </a:rPr>
              <a:t>ხილული სინათლე ელექტრომაგნიტურ სპექტრში და ფერთა განაწილება ტალღის სიგრძის მიხედვით</a:t>
            </a:r>
            <a:endParaRPr lang="ka-GE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2.bp.blogspot.com/-UCWX5M8rFp8/U0fG-E4780I/AAAAAAAAFTE/-Df8IgXCMGs/s1600/Visible-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30275"/>
            <a:ext cx="12036425" cy="44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ის თემ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455</Words>
  <Application>Microsoft Office PowerPoint</Application>
  <PresentationFormat>Custom</PresentationFormat>
  <Paragraphs>71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Office-ის თემა</vt:lpstr>
      <vt:lpstr>ფლუორესცენცია. თვისებები და მისი კვლევის სპექტროსკოპული მეთოდი</vt:lpstr>
      <vt:lpstr>იაბლონსკის დიაგრამა (ელექტრონული გადასვლები). Zeitschierift fur Physics, 94, 38-64 </vt:lpstr>
      <vt:lpstr>სპინ-ორბიტალური კონფიგურაცია სინგლეტურ და ტრიპლეტურ მდგომარეობებში</vt:lpstr>
      <vt:lpstr>შთანთქმა, გავრცელება, არეკვლა (გაბნევა) </vt:lpstr>
      <vt:lpstr>სპექტროფოტომეტრია - სინათლის შთანთქმა ნივთიერების მიერ</vt:lpstr>
      <vt:lpstr>PowerPoint Presentation</vt:lpstr>
      <vt:lpstr>ნივთიერების (ნიმუშის) კონცენტრაციის დამოკიდებულება შთანთქმის კოეფიციენტზე</vt:lpstr>
      <vt:lpstr>ერთსხივიანი და ორსხივიანი სპექტროფოტომეტრების პრინციპული სქემები</vt:lpstr>
      <vt:lpstr>ხილული სინათლე ელექტრომაგნიტურ სპექტრში და ფერთა განაწილება ტალღის სიგრძის მიხედვით</vt:lpstr>
      <vt:lpstr>PowerPoint Presentation</vt:lpstr>
      <vt:lpstr>აზოტის ლაზერით აგზნებული ნიმუშის დამუშავებული სპექტრები</vt:lpstr>
      <vt:lpstr>აზოტის ლაზერით აგზნებული ნიმუშის დამუშავებული სპექტრები</vt:lpstr>
      <vt:lpstr>აზოტის ლაზერით აგზნებული ნიმუშის დამუშავებული სპექტრები</vt:lpstr>
      <vt:lpstr>წყალში გახსნილი ნავთობის ფლუორესცენციული სპექტრის ფარდობითი ინტენსივობის ცვლილება დროში</vt:lpstr>
      <vt:lpstr>სპექტროფოტომეტრიის გამოყენების არე </vt:lpstr>
      <vt:lpstr>გასუფთავებული პლაზმიდური დნმ-ის სპექტრის ნიმუში</vt:lpstr>
      <vt:lpstr>ნორმალური და დაავადებული სისხლის  სპექტრის ნიმუში</vt:lpstr>
      <vt:lpstr>ქლოროფილისა და კაროტინის ტიპიური სპექტრები </vt:lpstr>
      <vt:lpstr>ნივთიერებათა კომპლექსის (რთული მოლეკულური სტრუქტურის) ფლუორესცენციის სპექტრები </vt:lpstr>
      <vt:lpstr>არომატული ამინომჟავების ფლურესცენციის სპექტრები</vt:lpstr>
      <vt:lpstr>ფლურესცენციის აგზნებისა და გამოსხივების სპექტრები</vt:lpstr>
      <vt:lpstr>ზოგიერთი ფლოროფორის შთანთქმის და სპექტრული მახასიათებლები  </vt:lpstr>
      <vt:lpstr>სპექტრო-ფლუორიმეტრები </vt:lpstr>
      <vt:lpstr>ფლუორესცენციის აგზნების სპექტრები</vt:lpstr>
      <vt:lpstr>ულტრაიისფერი სინათლით ფლუორესცენციის აგზნების სპექტრები სხვადასხვა ნიმუშისათვის </vt:lpstr>
      <vt:lpstr>წითელი სინათლით ფლუორესცენციის აგზნების სპექტრები სხვადასხვა ნიმუშისათვის </vt:lpstr>
      <vt:lpstr>მწვანე სინათლით ფლუორესცენციის აგზნების სპექტრები სხვადასხვა ნიმუშისათვის </vt:lpstr>
      <vt:lpstr>ნიმუშის მახასიათებლების განსაზღვრა სპექტრების დამუშავების შედეგად</vt:lpstr>
      <vt:lpstr>კროს-კორელაციური ლაზერული სპექტროფლუორიმეტრის პრინციპული სქემა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PowerPoint-ის პრეზენტაცია</dc:title>
  <dc:creator>Admin</dc:creator>
  <cp:lastModifiedBy>Omari2014</cp:lastModifiedBy>
  <cp:revision>32</cp:revision>
  <dcterms:created xsi:type="dcterms:W3CDTF">2018-05-19T06:11:47Z</dcterms:created>
  <dcterms:modified xsi:type="dcterms:W3CDTF">2018-05-21T11:26:51Z</dcterms:modified>
</cp:coreProperties>
</file>