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9" r:id="rId3"/>
    <p:sldId id="257" r:id="rId4"/>
    <p:sldId id="258" r:id="rId5"/>
    <p:sldId id="259" r:id="rId6"/>
    <p:sldId id="260" r:id="rId7"/>
    <p:sldId id="270" r:id="rId8"/>
    <p:sldId id="271" r:id="rId9"/>
    <p:sldId id="272" r:id="rId10"/>
    <p:sldId id="273" r:id="rId11"/>
    <p:sldId id="274" r:id="rId12"/>
    <p:sldId id="275" r:id="rId13"/>
    <p:sldId id="276" r:id="rId14"/>
    <p:sldId id="280" r:id="rId15"/>
    <p:sldId id="277" r:id="rId16"/>
    <p:sldId id="278" r:id="rId17"/>
    <p:sldId id="279" r:id="rId1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387ED2DA-632F-4F00-82F3-B8E029EE76EB}">
          <p14:sldIdLst>
            <p14:sldId id="281"/>
            <p14:sldId id="269"/>
            <p14:sldId id="257"/>
            <p14:sldId id="258"/>
            <p14:sldId id="259"/>
            <p14:sldId id="260"/>
            <p14:sldId id="270"/>
            <p14:sldId id="271"/>
            <p14:sldId id="272"/>
            <p14:sldId id="273"/>
            <p14:sldId id="274"/>
            <p14:sldId id="275"/>
            <p14:sldId id="276"/>
            <p14:sldId id="280"/>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86399" autoAdjust="0"/>
  </p:normalViewPr>
  <p:slideViewPr>
    <p:cSldViewPr>
      <p:cViewPr varScale="1">
        <p:scale>
          <a:sx n="63" d="100"/>
          <a:sy n="63" d="100"/>
        </p:scale>
        <p:origin x="1548" y="60"/>
      </p:cViewPr>
      <p:guideLst>
        <p:guide orient="horz" pos="2160"/>
        <p:guide pos="2880"/>
      </p:guideLst>
    </p:cSldViewPr>
  </p:slideViewPr>
  <p:outlineViewPr>
    <p:cViewPr>
      <p:scale>
        <a:sx n="33" d="100"/>
        <a:sy n="33" d="100"/>
      </p:scale>
      <p:origin x="0" y="205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თარიღის ჩანაცვლების ველი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3DABEF6D-0210-4F21-B118-D66C79AFA713}" type="datetimeFigureOut">
              <a:rPr lang="en-US" smtClean="0"/>
              <a:pPr/>
              <a:t>5/25/2018</a:t>
            </a:fld>
            <a:endParaRPr lang="en-US"/>
          </a:p>
        </p:txBody>
      </p:sp>
      <p:sp>
        <p:nvSpPr>
          <p:cNvPr id="4" name="სლაიდის გამოსახულების ჩანაცვლების ველი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ჩანაწერების ჩანაცვლების ველი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6" name="ქვედა კოლონტიტულის ჩანაცვლების ველი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სლაიდის რიცხვის ჩანაცვლების ველი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BE29BDA-1EF9-42DF-8006-2529139DE4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8BE29BDA-1EF9-42DF-8006-2529139DE4C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E29BDA-1EF9-42DF-8006-2529139DE4C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1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A9B82-9F02-491E-ADA7-E8FE470309E7}"/>
              </a:ext>
            </a:extLst>
          </p:cNvPr>
          <p:cNvSpPr>
            <a:spLocks noGrp="1"/>
          </p:cNvSpPr>
          <p:nvPr>
            <p:ph type="title"/>
          </p:nvPr>
        </p:nvSpPr>
        <p:spPr>
          <a:xfrm>
            <a:off x="4641776" y="3909628"/>
            <a:ext cx="3657600" cy="838500"/>
          </a:xfrm>
        </p:spPr>
        <p:txBody>
          <a:bodyPr>
            <a:normAutofit/>
          </a:bodyPr>
          <a:lstStyle/>
          <a:p>
            <a:r>
              <a:rPr lang="ka-GE" sz="1800" b="1" dirty="0"/>
              <a:t>ასოც.პროფ. შოთა ლამპარაძე</a:t>
            </a:r>
            <a:endParaRPr lang="ru-RU" sz="1800" b="1" dirty="0"/>
          </a:p>
        </p:txBody>
      </p:sp>
      <p:sp>
        <p:nvSpPr>
          <p:cNvPr id="3" name="Объект 2">
            <a:extLst>
              <a:ext uri="{FF2B5EF4-FFF2-40B4-BE49-F238E27FC236}">
                <a16:creationId xmlns:a16="http://schemas.microsoft.com/office/drawing/2014/main" id="{73959FA5-2B63-4AF1-A78D-6CEB77574729}"/>
              </a:ext>
            </a:extLst>
          </p:cNvPr>
          <p:cNvSpPr>
            <a:spLocks noGrp="1"/>
          </p:cNvSpPr>
          <p:nvPr>
            <p:ph idx="1"/>
          </p:nvPr>
        </p:nvSpPr>
        <p:spPr>
          <a:xfrm>
            <a:off x="457199" y="2235705"/>
            <a:ext cx="8229600" cy="1619867"/>
          </a:xfrm>
        </p:spPr>
        <p:txBody>
          <a:bodyPr>
            <a:normAutofit fontScale="70000" lnSpcReduction="20000"/>
          </a:bodyPr>
          <a:lstStyle/>
          <a:p>
            <a:pPr marL="0" indent="0" algn="ctr">
              <a:buNone/>
            </a:pPr>
            <a:r>
              <a:rPr lang="ka-GE" b="1" dirty="0"/>
              <a:t>სემინარი  თემაზე:</a:t>
            </a:r>
          </a:p>
          <a:p>
            <a:pPr marL="0" indent="0" algn="ctr">
              <a:buNone/>
            </a:pPr>
            <a:r>
              <a:rPr lang="ka-GE" b="1" dirty="0"/>
              <a:t> ,, ვაზის ინტროდუცირებული სასუფრე ჯიშების ზრდა-განვითარების ბიოლოგია ქობულეთის მუნიციპალიტეტის გვარა-ხუცუბნის ვაზისა და ხეხილოვანი კულტურების სადემონსტრაციო-სანერგე მეურნეობაში.“</a:t>
            </a:r>
            <a:endParaRPr lang="ru-RU" dirty="0"/>
          </a:p>
        </p:txBody>
      </p:sp>
      <p:sp>
        <p:nvSpPr>
          <p:cNvPr id="4" name="Title 1">
            <a:extLst>
              <a:ext uri="{FF2B5EF4-FFF2-40B4-BE49-F238E27FC236}">
                <a16:creationId xmlns:a16="http://schemas.microsoft.com/office/drawing/2014/main" id="{BFE781B8-31BD-4DAF-9B30-C17A99CA1169}"/>
              </a:ext>
            </a:extLst>
          </p:cNvPr>
          <p:cNvSpPr txBox="1">
            <a:spLocks/>
          </p:cNvSpPr>
          <p:nvPr/>
        </p:nvSpPr>
        <p:spPr>
          <a:xfrm>
            <a:off x="755576" y="785794"/>
            <a:ext cx="7772400" cy="2931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br>
              <a:rPr lang="en-US" sz="2200"/>
            </a:br>
            <a:br>
              <a:rPr lang="ka-GE"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ka-GE"/>
              <a:t>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1" descr="D:\2010\agroteqnologiisa da agroinjineriis depatamenti\logo.jpg">
            <a:extLst>
              <a:ext uri="{FF2B5EF4-FFF2-40B4-BE49-F238E27FC236}">
                <a16:creationId xmlns:a16="http://schemas.microsoft.com/office/drawing/2014/main" id="{2EF7E622-7537-4775-ADCE-61BF81079B17}"/>
              </a:ext>
            </a:extLst>
          </p:cNvPr>
          <p:cNvPicPr>
            <a:picLocks noChangeAspect="1" noChangeArrowheads="1"/>
          </p:cNvPicPr>
          <p:nvPr/>
        </p:nvPicPr>
        <p:blipFill>
          <a:blip r:embed="rId2" cstate="print"/>
          <a:srcRect/>
          <a:stretch>
            <a:fillRect/>
          </a:stretch>
        </p:blipFill>
        <p:spPr bwMode="auto">
          <a:xfrm>
            <a:off x="214282" y="214290"/>
            <a:ext cx="2338386" cy="1871662"/>
          </a:xfrm>
          <a:prstGeom prst="rect">
            <a:avLst/>
          </a:prstGeom>
          <a:noFill/>
          <a:ln w="9525">
            <a:noFill/>
            <a:miter lim="800000"/>
            <a:headEnd/>
            <a:tailEnd/>
          </a:ln>
        </p:spPr>
      </p:pic>
      <p:pic>
        <p:nvPicPr>
          <p:cNvPr id="7" name="Picture 1" descr="Batumis State University">
            <a:extLst>
              <a:ext uri="{FF2B5EF4-FFF2-40B4-BE49-F238E27FC236}">
                <a16:creationId xmlns:a16="http://schemas.microsoft.com/office/drawing/2014/main" id="{325221F1-3C44-40A8-BB03-C317158E6D62}"/>
              </a:ext>
            </a:extLst>
          </p:cNvPr>
          <p:cNvPicPr>
            <a:picLocks noChangeAspect="1" noChangeArrowheads="1"/>
          </p:cNvPicPr>
          <p:nvPr/>
        </p:nvPicPr>
        <p:blipFill>
          <a:blip r:embed="rId3" cstate="print"/>
          <a:srcRect/>
          <a:stretch>
            <a:fillRect/>
          </a:stretch>
        </p:blipFill>
        <p:spPr bwMode="auto">
          <a:xfrm>
            <a:off x="6786578" y="173948"/>
            <a:ext cx="2008172" cy="1878035"/>
          </a:xfrm>
          <a:prstGeom prst="rect">
            <a:avLst/>
          </a:prstGeom>
          <a:noFill/>
          <a:ln w="9525">
            <a:noFill/>
            <a:miter lim="800000"/>
            <a:headEnd/>
            <a:tailEnd/>
          </a:ln>
        </p:spPr>
      </p:pic>
      <p:sp>
        <p:nvSpPr>
          <p:cNvPr id="9" name="Прямоугольник 8">
            <a:extLst>
              <a:ext uri="{FF2B5EF4-FFF2-40B4-BE49-F238E27FC236}">
                <a16:creationId xmlns:a16="http://schemas.microsoft.com/office/drawing/2014/main" id="{E729955F-23D1-4B26-9856-AC8E3965FE0B}"/>
              </a:ext>
            </a:extLst>
          </p:cNvPr>
          <p:cNvSpPr/>
          <p:nvPr/>
        </p:nvSpPr>
        <p:spPr>
          <a:xfrm>
            <a:off x="214282" y="5025756"/>
            <a:ext cx="8832775" cy="646331"/>
          </a:xfrm>
          <a:prstGeom prst="rect">
            <a:avLst/>
          </a:prstGeom>
        </p:spPr>
        <p:txBody>
          <a:bodyPr wrap="square">
            <a:spAutoFit/>
          </a:bodyPr>
          <a:lstStyle/>
          <a:p>
            <a:pPr algn="ctr"/>
            <a:r>
              <a:rPr lang="ka-GE" b="1" dirty="0">
                <a:solidFill>
                  <a:srgbClr val="0066CC"/>
                </a:solidFill>
                <a:latin typeface="Calibri" pitchFamily="34" charset="0"/>
              </a:rPr>
              <a:t>ბათუმის შოთა რუსთაველის სახელმწიფო უნივერსიტეტი,</a:t>
            </a:r>
            <a:endParaRPr lang="en-US" b="1" dirty="0">
              <a:solidFill>
                <a:srgbClr val="0066CC"/>
              </a:solidFill>
              <a:latin typeface="Calibri" pitchFamily="34" charset="0"/>
            </a:endParaRPr>
          </a:p>
          <a:p>
            <a:pPr algn="ctr"/>
            <a:r>
              <a:rPr lang="ka-GE" b="1" dirty="0">
                <a:solidFill>
                  <a:srgbClr val="0066CC"/>
                </a:solidFill>
                <a:latin typeface="Calibri" pitchFamily="34" charset="0"/>
              </a:rPr>
              <a:t>აგროტექნოლოგიისა და აქროინჟინერიის დეპარტამენტი, ბათუმი,საქართველო</a:t>
            </a:r>
            <a:endParaRPr lang="en-US" b="1" dirty="0">
              <a:solidFill>
                <a:srgbClr val="0066CC"/>
              </a:solidFill>
              <a:latin typeface="Calibri" pitchFamily="34" charset="0"/>
            </a:endParaRPr>
          </a:p>
        </p:txBody>
      </p:sp>
      <p:sp>
        <p:nvSpPr>
          <p:cNvPr id="10" name="Прямоугольник 9">
            <a:extLst>
              <a:ext uri="{FF2B5EF4-FFF2-40B4-BE49-F238E27FC236}">
                <a16:creationId xmlns:a16="http://schemas.microsoft.com/office/drawing/2014/main" id="{9B1F2F8A-F7E0-4E98-817C-9DC70103C16E}"/>
              </a:ext>
            </a:extLst>
          </p:cNvPr>
          <p:cNvSpPr/>
          <p:nvPr/>
        </p:nvSpPr>
        <p:spPr>
          <a:xfrm>
            <a:off x="155612" y="5802868"/>
            <a:ext cx="8832775" cy="369332"/>
          </a:xfrm>
          <a:prstGeom prst="rect">
            <a:avLst/>
          </a:prstGeom>
        </p:spPr>
        <p:txBody>
          <a:bodyPr wrap="square">
            <a:spAutoFit/>
          </a:bodyPr>
          <a:lstStyle/>
          <a:p>
            <a:pPr algn="ctr"/>
            <a:r>
              <a:rPr lang="ka-GE" b="1" dirty="0">
                <a:latin typeface="Calibri" pitchFamily="34" charset="0"/>
              </a:rPr>
              <a:t>მაისი, 2018</a:t>
            </a:r>
            <a:endParaRPr lang="en-US" b="1" dirty="0">
              <a:latin typeface="Calibri" pitchFamily="34" charset="0"/>
            </a:endParaRPr>
          </a:p>
        </p:txBody>
      </p:sp>
    </p:spTree>
    <p:extLst>
      <p:ext uri="{BB962C8B-B14F-4D97-AF65-F5344CB8AC3E}">
        <p14:creationId xmlns:p14="http://schemas.microsoft.com/office/powerpoint/2010/main" val="28598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1"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r>
              <a:rPr lang="ka-GE" dirty="0"/>
              <a:t>როგორც </a:t>
            </a:r>
            <a:r>
              <a:rPr lang="en-US" dirty="0"/>
              <a:t>N1</a:t>
            </a:r>
            <a:r>
              <a:rPr lang="ka-GE" dirty="0"/>
              <a:t>ცხრილიდან  ჩანს ვაზის  </a:t>
            </a:r>
            <a:r>
              <a:rPr lang="ka-GE" dirty="0" err="1"/>
              <a:t>სასუფრე</a:t>
            </a:r>
            <a:r>
              <a:rPr lang="ka-GE" dirty="0"/>
              <a:t>  ჯიშების  მცენარეები  ფენოლოგიურ  ფაზებს სხვადასხვა პერიოდში  გადიან და მათ შორის  განსხვავებაც მნიშვნელოვანია. ვაზის  ცალკეული  ჯიშები ტირილს  1 მარტიდან 8 მარტამდე  იწყებენ და  ამთავრებენ   26  მარტიდან  31 მარტამდე. სხვაობა  კი  ჯიშებს  შორის   5-7 დღემდეა. ყველაზე  ადრე ტირილის  პროცესს იწყებს  და  ამთავრებს    ვაზის ჯიში პრიმა(1.03-26.03), ხოლო ყველაზე  გვიან   კი </a:t>
            </a:r>
            <a:r>
              <a:rPr lang="ka-GE" dirty="0" err="1"/>
              <a:t>სულთანინი</a:t>
            </a:r>
            <a:r>
              <a:rPr lang="ka-GE" dirty="0"/>
              <a:t>  (8.03-31.03).</a:t>
            </a:r>
            <a:endParaRPr lang="en-US" dirty="0"/>
          </a:p>
          <a:p>
            <a:r>
              <a:rPr lang="ka-GE" dirty="0"/>
              <a:t>        კვირტების გაშლასა   და ზრდას   ყველაზე ადრე იწყებს-პრიმა (30.03) და  კარდინალი(1.04),  გვიან  კი </a:t>
            </a:r>
            <a:r>
              <a:rPr lang="ka-GE" dirty="0" err="1"/>
              <a:t>დათიერი</a:t>
            </a:r>
            <a:r>
              <a:rPr lang="ka-GE" dirty="0"/>
              <a:t>, დონ მარიანო (6.04) და </a:t>
            </a:r>
            <a:r>
              <a:rPr lang="ka-GE" dirty="0" err="1"/>
              <a:t>სულთანინი</a:t>
            </a:r>
            <a:r>
              <a:rPr lang="ka-GE" dirty="0"/>
              <a:t> (7.04) ასევე   ყვავილობას   ადრე იწყებს   და ამთავრებს  კარდინალი (28.05-10.06) და </a:t>
            </a:r>
            <a:r>
              <a:rPr lang="ka-GE" dirty="0" err="1"/>
              <a:t>კრიმსონ</a:t>
            </a:r>
            <a:r>
              <a:rPr lang="ka-GE" dirty="0"/>
              <a:t>   </a:t>
            </a:r>
            <a:r>
              <a:rPr lang="ka-GE" dirty="0" err="1"/>
              <a:t>სიდლესი</a:t>
            </a:r>
            <a:r>
              <a:rPr lang="ka-GE" dirty="0"/>
              <a:t> (30.05-12.06) , გვიან  კი </a:t>
            </a:r>
            <a:r>
              <a:rPr lang="ka-GE" dirty="0" err="1"/>
              <a:t>დათიერი</a:t>
            </a:r>
            <a:r>
              <a:rPr lang="ka-GE" dirty="0"/>
              <a:t> (3.06-15.06) და </a:t>
            </a:r>
            <a:r>
              <a:rPr lang="ka-GE" dirty="0" err="1"/>
              <a:t>სულთანინი</a:t>
            </a:r>
            <a:r>
              <a:rPr lang="ka-GE" dirty="0"/>
              <a:t> (3.06-16.06). ყვავილობის  ხანგრძლივობა  ცალკეული ჯიშების მიხედვით 12-დან  14 დღემდე გრძელდება, სხვაობა  2  დღეს შეადგენს, რაც უმნიშვნელოა.</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62500" lnSpcReduction="20000"/>
          </a:bodyPr>
          <a:lstStyle/>
          <a:p>
            <a:r>
              <a:rPr lang="en-US" dirty="0"/>
              <a:t> </a:t>
            </a:r>
            <a:r>
              <a:rPr lang="ka-GE" dirty="0"/>
              <a:t>ყურძნის </a:t>
            </a:r>
            <a:r>
              <a:rPr lang="ka-GE" dirty="0" err="1"/>
              <a:t>შეთვალებისა</a:t>
            </a:r>
            <a:r>
              <a:rPr lang="ka-GE" dirty="0"/>
              <a:t> და  სრულ  სიმწიფეში შესვლის მხრივ, ვაზის </a:t>
            </a:r>
            <a:r>
              <a:rPr lang="ka-GE" dirty="0" err="1"/>
              <a:t>სასუფრე</a:t>
            </a:r>
            <a:r>
              <a:rPr lang="ka-GE" dirty="0"/>
              <a:t> ჯიშები ერთმანეთისგან   მკვეთრად    განსხვავდებიან, რაც  მათი ბიოლოგიური  თავისებურებებიდან გამომდინარეობს.  ასე მაგალითად: ვაზის  ჯიშები  საბას პერლი ( მარგალიტი) და კარდინალი ყურძნის   </a:t>
            </a:r>
            <a:r>
              <a:rPr lang="ka-GE" dirty="0" err="1"/>
              <a:t>შეთვალებას</a:t>
            </a:r>
            <a:r>
              <a:rPr lang="ka-GE" dirty="0"/>
              <a:t> იწყებს ივლისის 1 დეკადაში  და სრულ სიმწიფეში  შედის  ივლისის  მე-3 დეკადაში, პრიმა და   ქართული საადრეო კი შესაბამისად - ივლისის მე-2  და აგვისტოს  1 დეკადაში. აგვისტოს თვეში(მე-3 დეკადა)  მწიფდება ასევე ალფონსო </a:t>
            </a:r>
            <a:r>
              <a:rPr lang="ka-GE" dirty="0" err="1"/>
              <a:t>ლავალე</a:t>
            </a:r>
            <a:r>
              <a:rPr lang="ka-GE" dirty="0"/>
              <a:t>, რაც შეეხება დანარჩენ ჯიშებს, </a:t>
            </a:r>
            <a:r>
              <a:rPr lang="ka-GE" dirty="0" err="1"/>
              <a:t>სულთანინი</a:t>
            </a:r>
            <a:r>
              <a:rPr lang="ka-GE" dirty="0"/>
              <a:t> მწიფდება   სექტემბრის   1 დეკადაში, ალედო და </a:t>
            </a:r>
            <a:r>
              <a:rPr lang="ka-GE" dirty="0" err="1"/>
              <a:t>დათიერი</a:t>
            </a:r>
            <a:r>
              <a:rPr lang="ka-GE" dirty="0"/>
              <a:t> სექტემბრის  მე-2 დეკადაში, იტალია  და </a:t>
            </a:r>
            <a:r>
              <a:rPr lang="ka-GE" dirty="0" err="1"/>
              <a:t>კრიმსონ</a:t>
            </a:r>
            <a:r>
              <a:rPr lang="ka-GE" dirty="0"/>
              <a:t> </a:t>
            </a:r>
            <a:r>
              <a:rPr lang="ka-GE" dirty="0" err="1"/>
              <a:t>სიდლესი</a:t>
            </a:r>
            <a:r>
              <a:rPr lang="ka-GE" dirty="0"/>
              <a:t> კი სექტემბრის   მე-3 დეკადაში. ამრიგად, ზემოთ აღნიშნული   ვაზის </a:t>
            </a:r>
            <a:r>
              <a:rPr lang="ka-GE" dirty="0" err="1"/>
              <a:t>სასუფრე</a:t>
            </a:r>
            <a:r>
              <a:rPr lang="ka-GE" dirty="0"/>
              <a:t>  ჯიშები სრულ სიმწიფეში  შედის  ივლისის   მე-3  დეკადიდან სექტემბრის ბოლომდე.</a:t>
            </a:r>
            <a:endParaRPr lang="en-US" dirty="0"/>
          </a:p>
          <a:p>
            <a:r>
              <a:rPr lang="ka-GE" dirty="0"/>
              <a:t>         ყველაზე  ადრე  ყლორტების ზრდას  ამთავრებს  საბას მარგალიტი ( სექტემბრის 1 დეკადა), ქართული საადრეო (სექტემბრის მე-2  დეკადა), პრიმა (სექტემბრის  მე-3  დეკადა) და კარდინალი  (სექტემბრის  მე-3 დეკადა), გვიან </a:t>
            </a:r>
            <a:r>
              <a:rPr lang="ka-GE" dirty="0" err="1"/>
              <a:t>კიკრიმსონ</a:t>
            </a:r>
            <a:r>
              <a:rPr lang="ka-GE" dirty="0"/>
              <a:t> </a:t>
            </a:r>
            <a:r>
              <a:rPr lang="ka-GE" dirty="0" err="1"/>
              <a:t>სიდლესი</a:t>
            </a:r>
            <a:r>
              <a:rPr lang="ka-GE" dirty="0"/>
              <a:t>, </a:t>
            </a:r>
            <a:r>
              <a:rPr lang="ka-GE" dirty="0" err="1"/>
              <a:t>დათიერი</a:t>
            </a:r>
            <a:r>
              <a:rPr lang="ka-GE" dirty="0"/>
              <a:t> და ალედო (ოქტომბრის მე-3 დეკადა).</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ka-GE" sz="1400" b="1" dirty="0"/>
              <a:t>ვაზის სხვადასხვა ჯიშის   </a:t>
            </a:r>
            <a:r>
              <a:rPr lang="ka-GE" sz="1400" b="1" dirty="0" err="1"/>
              <a:t>ბიომეტრიული</a:t>
            </a:r>
            <a:r>
              <a:rPr lang="ka-GE" sz="1400" b="1" dirty="0"/>
              <a:t> მაჩვენებლები, ტექნიკური   მახასიათებლები და მოსავლიანობა </a:t>
            </a:r>
            <a:endParaRPr lang="en-US" sz="1400" dirty="0"/>
          </a:p>
          <a:p>
            <a:r>
              <a:rPr lang="ka-GE" sz="1400" b="1" dirty="0"/>
              <a:t>(2016-2017  წლების  საშუალო)ცხრილი 2.</a:t>
            </a:r>
            <a:endParaRPr lang="en-US" sz="1400" dirty="0"/>
          </a:p>
          <a:p>
            <a:endParaRPr lang="en-US" sz="1400" dirty="0"/>
          </a:p>
        </p:txBody>
      </p:sp>
      <p:graphicFrame>
        <p:nvGraphicFramePr>
          <p:cNvPr id="5" name="Table 4"/>
          <p:cNvGraphicFramePr>
            <a:graphicFrameLocks noGrp="1"/>
          </p:cNvGraphicFramePr>
          <p:nvPr/>
        </p:nvGraphicFramePr>
        <p:xfrm>
          <a:off x="228600" y="1295400"/>
          <a:ext cx="6096000" cy="3290126"/>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pPr marL="0" marR="0" algn="ctr">
                        <a:lnSpc>
                          <a:spcPct val="115000"/>
                        </a:lnSpc>
                        <a:spcBef>
                          <a:spcPts val="0"/>
                        </a:spcBef>
                        <a:spcAft>
                          <a:spcPts val="0"/>
                        </a:spcAft>
                      </a:pPr>
                      <a:endParaRPr lang="en-US" sz="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dirty="0">
                          <a:latin typeface="Sylfaen"/>
                          <a:ea typeface="Times New Roman"/>
                          <a:cs typeface="Times New Roman"/>
                        </a:rPr>
                        <a:t>ჯიშების დასახელება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ვაზის საშუალო სიმაღლე მ.</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შტამბის სიმაღლე</a:t>
                      </a:r>
                      <a:endParaRPr lang="en-US" sz="800" dirty="0">
                        <a:latin typeface="Calibri"/>
                        <a:ea typeface="Times New Roman"/>
                        <a:cs typeface="Times New Roman"/>
                      </a:endParaRPr>
                    </a:p>
                    <a:p>
                      <a:pPr marL="0" marR="0" algn="ctr">
                        <a:lnSpc>
                          <a:spcPct val="115000"/>
                        </a:lnSpc>
                        <a:spcBef>
                          <a:spcPts val="0"/>
                        </a:spcBef>
                        <a:spcAft>
                          <a:spcPts val="0"/>
                        </a:spcAft>
                      </a:pPr>
                      <a:r>
                        <a:rPr lang="ka-GE" sz="800" dirty="0">
                          <a:latin typeface="Sylfaen"/>
                          <a:ea typeface="Times New Roman"/>
                          <a:cs typeface="Times New Roman"/>
                        </a:rPr>
                        <a:t>სმ.</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შტამბის დიამეტრი</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სმ.</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მომწიფებული რქის სიმსხო</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სმ.</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ფოთლის სიგრძე</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სმ.</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ფოთლის სიგანე</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სმ.</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მტევნის სიგრძე</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სმ.</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მტევნის სიგანე</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სმ.</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800" b="1">
                          <a:latin typeface="Sylfaen"/>
                          <a:ea typeface="Times New Roman"/>
                          <a:cs typeface="Times New Roman"/>
                        </a:rPr>
                        <a:t>1</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კარდინალი</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36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18,2</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11,8</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2</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კრიმსონ სიდლესი</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52</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2,9</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19,5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11,2</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3</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დონ მარიანო</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1,7</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4</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ალფონსო ლავალე</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2,0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16,5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12,2</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5</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პრიმა</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3,2</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17,5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9,8</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6</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იტალია</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3,1</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20</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19,0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16,0</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7</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დათიერი</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2,0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2,1</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21</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21,5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10,5</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nvGraphicFramePr>
        <p:xfrm>
          <a:off x="6324600" y="1295400"/>
          <a:ext cx="2514600" cy="3276598"/>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576320">
                <a:tc>
                  <a:txBody>
                    <a:bodyPr/>
                    <a:lstStyle/>
                    <a:p>
                      <a:pPr marL="0" marR="0" algn="ctr">
                        <a:lnSpc>
                          <a:spcPct val="115000"/>
                        </a:lnSpc>
                        <a:spcBef>
                          <a:spcPts val="0"/>
                        </a:spcBef>
                        <a:spcAft>
                          <a:spcPts val="0"/>
                        </a:spcAft>
                      </a:pPr>
                      <a:r>
                        <a:rPr lang="ka-GE" sz="800" dirty="0">
                          <a:latin typeface="Sylfaen"/>
                          <a:ea typeface="Times New Roman"/>
                          <a:cs typeface="Times New Roman"/>
                        </a:rPr>
                        <a:t>მტევნის საშუალო წონა</a:t>
                      </a:r>
                      <a:endParaRPr lang="en-US" sz="800" dirty="0">
                        <a:latin typeface="Calibri"/>
                        <a:ea typeface="Times New Roman"/>
                        <a:cs typeface="Times New Roman"/>
                      </a:endParaRPr>
                    </a:p>
                    <a:p>
                      <a:pPr marL="0" marR="0" algn="ctr">
                        <a:lnSpc>
                          <a:spcPct val="115000"/>
                        </a:lnSpc>
                        <a:spcBef>
                          <a:spcPts val="0"/>
                        </a:spcBef>
                        <a:spcAft>
                          <a:spcPts val="0"/>
                        </a:spcAft>
                      </a:pPr>
                      <a:r>
                        <a:rPr lang="ka-GE" sz="800" dirty="0">
                          <a:latin typeface="Sylfaen"/>
                          <a:ea typeface="Times New Roman"/>
                          <a:cs typeface="Times New Roman"/>
                        </a:rPr>
                        <a:t>გრ.</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მარცვლის საშუალო წონა</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გრ.</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მოსავლიანობა 1 ძირზე</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კგ.</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მოსავლიანობა 1 ჰექტარზე</a:t>
                      </a:r>
                      <a:endParaRPr lang="en-US" sz="800">
                        <a:latin typeface="Calibri"/>
                        <a:ea typeface="Times New Roman"/>
                        <a:cs typeface="Times New Roman"/>
                      </a:endParaRPr>
                    </a:p>
                    <a:p>
                      <a:pPr marL="0" marR="0" algn="ctr">
                        <a:lnSpc>
                          <a:spcPct val="115000"/>
                        </a:lnSpc>
                        <a:spcBef>
                          <a:spcPts val="0"/>
                        </a:spcBef>
                        <a:spcAft>
                          <a:spcPts val="0"/>
                        </a:spcAft>
                      </a:pPr>
                      <a:r>
                        <a:rPr lang="ka-GE" sz="800">
                          <a:latin typeface="Sylfaen"/>
                          <a:ea typeface="Times New Roman"/>
                          <a:cs typeface="Times New Roman"/>
                        </a:rPr>
                        <a:t>ტ.</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181</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6,9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7,5</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205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6,7</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321</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6,4</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151,3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4,2</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7,2</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538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6,2</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3,1</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8,3</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385754">
                <a:tc>
                  <a:txBody>
                    <a:bodyPr/>
                    <a:lstStyle/>
                    <a:p>
                      <a:pPr marL="0" marR="0" algn="ctr">
                        <a:lnSpc>
                          <a:spcPct val="115000"/>
                        </a:lnSpc>
                        <a:spcBef>
                          <a:spcPts val="0"/>
                        </a:spcBef>
                        <a:spcAft>
                          <a:spcPts val="0"/>
                        </a:spcAft>
                      </a:pPr>
                      <a:r>
                        <a:rPr lang="ka-GE" sz="800">
                          <a:latin typeface="Sylfaen"/>
                          <a:ea typeface="Times New Roman"/>
                          <a:cs typeface="Times New Roman"/>
                        </a:rPr>
                        <a:t>209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6,1</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nvGraphicFramePr>
        <p:xfrm>
          <a:off x="228600" y="4572000"/>
          <a:ext cx="6096000" cy="1709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pPr marL="0" marR="0" algn="ctr">
                        <a:lnSpc>
                          <a:spcPct val="115000"/>
                        </a:lnSpc>
                        <a:spcBef>
                          <a:spcPts val="0"/>
                        </a:spcBef>
                        <a:spcAft>
                          <a:spcPts val="0"/>
                        </a:spcAft>
                      </a:pPr>
                      <a:r>
                        <a:rPr lang="en-US" sz="800" dirty="0">
                          <a:latin typeface="Sylfaen"/>
                          <a:ea typeface="Times New Roman"/>
                          <a:cs typeface="Times New Roman"/>
                        </a:rPr>
                        <a:t>8</a:t>
                      </a:r>
                      <a:endParaRPr lang="en-US" sz="800" dirty="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dirty="0">
                          <a:latin typeface="Sylfaen"/>
                          <a:ea typeface="Times New Roman"/>
                          <a:cs typeface="Times New Roman"/>
                        </a:rPr>
                        <a:t>ალედო</a:t>
                      </a:r>
                      <a:endParaRPr lang="en-US" sz="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50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20,0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14,2</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9</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dirty="0">
                          <a:latin typeface="Sylfaen"/>
                          <a:ea typeface="Times New Roman"/>
                          <a:cs typeface="Times New Roman"/>
                        </a:rPr>
                        <a:t>ქართული საადრეო</a:t>
                      </a:r>
                      <a:endParaRPr lang="en-US" sz="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dirty="0">
                          <a:latin typeface="Sylfaen"/>
                          <a:ea typeface="Times New Roman"/>
                          <a:cs typeface="Times New Roman"/>
                        </a:rPr>
                        <a:t>1,7</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35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1,2</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14,1</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12,3</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10</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საბას პერლი(მარგალიტი)</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34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12</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13,9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10,0</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800">
                          <a:latin typeface="Sylfaen"/>
                          <a:ea typeface="Times New Roman"/>
                          <a:cs typeface="Times New Roman"/>
                        </a:rPr>
                        <a:t>11</a:t>
                      </a:r>
                      <a:endParaRPr lang="en-US" sz="800">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ka-GE" sz="800">
                          <a:latin typeface="Sylfaen"/>
                          <a:ea typeface="Times New Roman"/>
                          <a:cs typeface="Times New Roman"/>
                        </a:rPr>
                        <a:t>სულთანინი</a:t>
                      </a:r>
                      <a:endParaRPr lang="en-US" sz="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3,3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19</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15,3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8,6</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6324600" y="4572000"/>
          <a:ext cx="2514600" cy="1676401"/>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389860">
                <a:tc>
                  <a:txBody>
                    <a:bodyPr/>
                    <a:lstStyle/>
                    <a:p>
                      <a:pPr marL="0" marR="0" algn="ctr">
                        <a:lnSpc>
                          <a:spcPct val="115000"/>
                        </a:lnSpc>
                        <a:spcBef>
                          <a:spcPts val="0"/>
                        </a:spcBef>
                        <a:spcAft>
                          <a:spcPts val="0"/>
                        </a:spcAft>
                      </a:pPr>
                      <a:r>
                        <a:rPr lang="ka-GE" sz="800" dirty="0">
                          <a:latin typeface="Sylfaen"/>
                          <a:ea typeface="Times New Roman"/>
                          <a:cs typeface="Times New Roman"/>
                        </a:rPr>
                        <a:t>321,5</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2,1</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5,6</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428847">
                <a:tc>
                  <a:txBody>
                    <a:bodyPr/>
                    <a:lstStyle/>
                    <a:p>
                      <a:pPr marL="0" marR="0" algn="ctr">
                        <a:lnSpc>
                          <a:spcPct val="115000"/>
                        </a:lnSpc>
                        <a:spcBef>
                          <a:spcPts val="0"/>
                        </a:spcBef>
                        <a:spcAft>
                          <a:spcPts val="0"/>
                        </a:spcAft>
                      </a:pPr>
                      <a:r>
                        <a:rPr lang="ka-GE" sz="800">
                          <a:latin typeface="Sylfaen"/>
                          <a:ea typeface="Times New Roman"/>
                          <a:cs typeface="Times New Roman"/>
                        </a:rPr>
                        <a:t>208,6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5,6</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28847">
                <a:tc>
                  <a:txBody>
                    <a:bodyPr/>
                    <a:lstStyle/>
                    <a:p>
                      <a:pPr marL="0" marR="0" algn="ctr">
                        <a:lnSpc>
                          <a:spcPct val="115000"/>
                        </a:lnSpc>
                        <a:spcBef>
                          <a:spcPts val="0"/>
                        </a:spcBef>
                        <a:spcAft>
                          <a:spcPts val="0"/>
                        </a:spcAft>
                      </a:pPr>
                      <a:r>
                        <a:rPr lang="ka-GE" sz="800">
                          <a:latin typeface="Sylfaen"/>
                          <a:ea typeface="Times New Roman"/>
                          <a:cs typeface="Times New Roman"/>
                        </a:rPr>
                        <a:t>195</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2,0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1,7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a:latin typeface="Sylfaen"/>
                          <a:ea typeface="Times New Roman"/>
                          <a:cs typeface="Times New Roman"/>
                        </a:rPr>
                        <a:t>4,5</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28847">
                <a:tc>
                  <a:txBody>
                    <a:bodyPr/>
                    <a:lstStyle/>
                    <a:p>
                      <a:pPr marL="0" marR="0" algn="ctr">
                        <a:lnSpc>
                          <a:spcPct val="115000"/>
                        </a:lnSpc>
                        <a:spcBef>
                          <a:spcPts val="0"/>
                        </a:spcBef>
                        <a:spcAft>
                          <a:spcPts val="0"/>
                        </a:spcAft>
                      </a:pPr>
                      <a:r>
                        <a:rPr lang="ka-GE" sz="800">
                          <a:latin typeface="Sylfaen"/>
                          <a:ea typeface="Times New Roman"/>
                          <a:cs typeface="Times New Roman"/>
                        </a:rPr>
                        <a:t>218,3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3,6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2,2</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ka-GE" sz="800" dirty="0">
                          <a:latin typeface="Sylfaen"/>
                          <a:ea typeface="Times New Roman"/>
                          <a:cs typeface="Times New Roman"/>
                        </a:rPr>
                        <a:t>5,9</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pPr algn="just"/>
            <a:r>
              <a:rPr lang="en-US" dirty="0"/>
              <a:t>N=2  </a:t>
            </a:r>
            <a:r>
              <a:rPr lang="ka-GE" dirty="0"/>
              <a:t>ცხრილში  მოცემულია   ვაზის სხვადასხვა   ჯიშის  </a:t>
            </a:r>
            <a:r>
              <a:rPr lang="ka-GE" dirty="0" err="1"/>
              <a:t>ბიომეტრიული</a:t>
            </a:r>
            <a:r>
              <a:rPr lang="ka-GE" dirty="0"/>
              <a:t>   მაჩვენე</a:t>
            </a:r>
            <a:r>
              <a:rPr lang="en-US" dirty="0"/>
              <a:t>­</a:t>
            </a:r>
            <a:r>
              <a:rPr lang="ka-GE" dirty="0"/>
              <a:t>ბლები,  ტექნიკური  მახასიათებლები  და  მოსავლიანობა.</a:t>
            </a:r>
            <a:endParaRPr lang="en-US" dirty="0"/>
          </a:p>
          <a:p>
            <a:pPr algn="just"/>
            <a:r>
              <a:rPr lang="ka-GE" dirty="0"/>
              <a:t>      როგორც ცხრილიდან  ჩანს   სამწლიანი ვაზის ჯიშების  საშუალო სიმაღლე  1,7 მეტრიდან 2,0  მეტრამდე მერყეობს, შტამბის დიამეტრი კი 2,5 სანტიმეტრიდან  3,7  სანტიმეტრამდე. ყველაზე  უფრო ძლიერი  ზრდით  გამოირჩევა ალფონსო </a:t>
            </a:r>
            <a:r>
              <a:rPr lang="ka-GE" dirty="0" err="1"/>
              <a:t>ლავალე</a:t>
            </a:r>
            <a:r>
              <a:rPr lang="ka-GE" dirty="0"/>
              <a:t>  და </a:t>
            </a:r>
            <a:r>
              <a:rPr lang="ka-GE" dirty="0" err="1"/>
              <a:t>დათიერი</a:t>
            </a:r>
            <a:r>
              <a:rPr lang="ka-GE" dirty="0"/>
              <a:t>, ყველაზე  სუსტით კი  კარდინალი  და საბას  პერლი (მარგალიტი), დანარჩენ </a:t>
            </a:r>
            <a:r>
              <a:rPr lang="ka-GE" dirty="0" err="1"/>
              <a:t>ჯიშებსკი</a:t>
            </a:r>
            <a:r>
              <a:rPr lang="ka-GE" dirty="0"/>
              <a:t>  გარდამავალი  ადგილები უჭირავთ სუსტსა და  ძლიერ ჯიშებს შორის, ასევე გამოირჩევა </a:t>
            </a:r>
            <a:r>
              <a:rPr lang="ka-GE" dirty="0" err="1"/>
              <a:t>დათიერი</a:t>
            </a:r>
            <a:r>
              <a:rPr lang="ka-GE" dirty="0"/>
              <a:t> და ალფონსო </a:t>
            </a:r>
            <a:r>
              <a:rPr lang="ka-GE" dirty="0" err="1"/>
              <a:t>ლავალე</a:t>
            </a:r>
            <a:r>
              <a:rPr lang="ka-GE" dirty="0"/>
              <a:t> მომწიფებული რქის სიმსხოთი(2,1 სმ; 2, 0 სმ) და   ფოთლის სიდიდით (17 Х 21 სმ; 16Х20 სმ)</a:t>
            </a:r>
            <a:endParaRPr lang="en-US" dirty="0"/>
          </a:p>
          <a:p>
            <a:pPr algn="just"/>
            <a:r>
              <a:rPr lang="ka-GE" dirty="0"/>
              <a:t>     მტევნის სიდიდით და საშუალო წონით  გამოირჩევა ჯიში  იტალია და ალედო, რომელთა  მტევნის საშუალო წონა  შესაბამისად არის 538 და 321 გრამი. დანარჩენი ჯიშების   მტევნის საშუალო წონა კი  </a:t>
            </a:r>
            <a:r>
              <a:rPr lang="ka-GE" dirty="0" err="1"/>
              <a:t>ცვალებადობს</a:t>
            </a:r>
            <a:r>
              <a:rPr lang="ka-GE" dirty="0"/>
              <a:t>  151 გრამიდან 209  გრამამდე.</a:t>
            </a:r>
            <a:endParaRPr lang="en-US" dirty="0"/>
          </a:p>
          <a:p>
            <a:pPr algn="just"/>
            <a:r>
              <a:rPr lang="ka-GE" dirty="0"/>
              <a:t>     რაც მთავარია მოსავლიანობის   მხრივ  ყველაზე   უკეთესი  მაჩვენებლები აქვს იტალიას და   კარდინალს, რომელთა მოსავლიანობა  1  ძირ ვაზზე შესაბამისად შეადგენს 3,1 და 2,8 კგ-ს , 1 ჰექტარზე  გადაანგარიშებით კი 8,3 და 7,5 ტონას. დანარჩენი ჯიშების  ყურძნის  მოსავლიანობა კი ჰექტარზე </a:t>
            </a:r>
            <a:r>
              <a:rPr lang="ka-GE" dirty="0" err="1"/>
              <a:t>ცვალებადობს</a:t>
            </a:r>
            <a:r>
              <a:rPr lang="ka-GE" dirty="0"/>
              <a:t>  4,5  დან 7,2 ტონამდე.</a:t>
            </a:r>
            <a:endParaRPr lang="en-US" dirty="0"/>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s\Desktop\ვაზის სასუფრე ჯიშები\italia.JPG">
            <a:extLst>
              <a:ext uri="{FF2B5EF4-FFF2-40B4-BE49-F238E27FC236}">
                <a16:creationId xmlns:a16="http://schemas.microsoft.com/office/drawing/2014/main" id="{7EF69F40-2249-48CC-A96D-0F557134C2FC}"/>
              </a:ext>
            </a:extLst>
          </p:cNvPr>
          <p:cNvPicPr>
            <a:picLocks noGrp="1" noChangeAspect="1" noChangeArrowheads="1"/>
          </p:cNvPicPr>
          <p:nvPr>
            <p:ph idx="1"/>
          </p:nvPr>
        </p:nvPicPr>
        <p:blipFill>
          <a:blip r:embed="rId2" cstate="print"/>
          <a:srcRect/>
          <a:stretch>
            <a:fillRect/>
          </a:stretch>
        </p:blipFill>
        <p:spPr bwMode="auto">
          <a:xfrm>
            <a:off x="325461" y="1630680"/>
            <a:ext cx="4246539" cy="2895600"/>
          </a:xfrm>
          <a:prstGeom prst="rect">
            <a:avLst/>
          </a:prstGeom>
          <a:noFill/>
        </p:spPr>
      </p:pic>
      <p:sp>
        <p:nvSpPr>
          <p:cNvPr id="2" name="Прямоугольник 1">
            <a:extLst>
              <a:ext uri="{FF2B5EF4-FFF2-40B4-BE49-F238E27FC236}">
                <a16:creationId xmlns:a16="http://schemas.microsoft.com/office/drawing/2014/main" id="{C8FB355E-69E6-42B8-8BE2-8B548179E24A}"/>
              </a:ext>
            </a:extLst>
          </p:cNvPr>
          <p:cNvSpPr/>
          <p:nvPr/>
        </p:nvSpPr>
        <p:spPr>
          <a:xfrm>
            <a:off x="1600200" y="914400"/>
            <a:ext cx="1371600" cy="369332"/>
          </a:xfrm>
          <a:prstGeom prst="rect">
            <a:avLst/>
          </a:prstGeom>
        </p:spPr>
        <p:txBody>
          <a:bodyPr wrap="square">
            <a:spAutoFit/>
          </a:bodyPr>
          <a:lstStyle/>
          <a:p>
            <a:r>
              <a:rPr lang="ka-GE" b="1" dirty="0"/>
              <a:t> იტალია</a:t>
            </a:r>
            <a:endParaRPr lang="ru-RU" dirty="0"/>
          </a:p>
        </p:txBody>
      </p:sp>
      <p:pic>
        <p:nvPicPr>
          <p:cNvPr id="7" name="Рисунок 6">
            <a:extLst>
              <a:ext uri="{FF2B5EF4-FFF2-40B4-BE49-F238E27FC236}">
                <a16:creationId xmlns:a16="http://schemas.microsoft.com/office/drawing/2014/main" id="{1CFE9FD9-42E9-4643-8F67-6FCEB231F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595595"/>
            <a:ext cx="4094139" cy="2899154"/>
          </a:xfrm>
          <a:prstGeom prst="rect">
            <a:avLst/>
          </a:prstGeom>
        </p:spPr>
      </p:pic>
      <p:sp>
        <p:nvSpPr>
          <p:cNvPr id="8" name="Прямоугольник 7">
            <a:extLst>
              <a:ext uri="{FF2B5EF4-FFF2-40B4-BE49-F238E27FC236}">
                <a16:creationId xmlns:a16="http://schemas.microsoft.com/office/drawing/2014/main" id="{54A4F359-BCD5-4E47-857D-78320F7B1B31}"/>
              </a:ext>
            </a:extLst>
          </p:cNvPr>
          <p:cNvSpPr/>
          <p:nvPr/>
        </p:nvSpPr>
        <p:spPr>
          <a:xfrm>
            <a:off x="6085668" y="914400"/>
            <a:ext cx="1686732" cy="369332"/>
          </a:xfrm>
          <a:prstGeom prst="rect">
            <a:avLst/>
          </a:prstGeom>
        </p:spPr>
        <p:txBody>
          <a:bodyPr wrap="square">
            <a:spAutoFit/>
          </a:bodyPr>
          <a:lstStyle/>
          <a:p>
            <a:r>
              <a:rPr lang="ka-GE" b="1" dirty="0"/>
              <a:t>კარდინალი</a:t>
            </a:r>
            <a:endParaRPr lang="ru-RU" b="1" dirty="0"/>
          </a:p>
        </p:txBody>
      </p:sp>
    </p:spTree>
    <p:extLst>
      <p:ext uri="{BB962C8B-B14F-4D97-AF65-F5344CB8AC3E}">
        <p14:creationId xmlns:p14="http://schemas.microsoft.com/office/powerpoint/2010/main" val="93634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ctr">
              <a:buNone/>
            </a:pPr>
            <a:r>
              <a:rPr lang="en-US" sz="1200" b="1" dirty="0">
                <a:latin typeface="AcadMtavr" pitchFamily="2" charset="0"/>
              </a:rPr>
              <a:t>             </a:t>
            </a:r>
            <a:r>
              <a:rPr lang="ka-GE" sz="1200" b="1" dirty="0">
                <a:latin typeface="AcadMtavr" pitchFamily="2" charset="0"/>
              </a:rPr>
              <a:t>ვაზის სხვადასხვა ჯიშის ნაყოფის ფიზიკო-ქიმიური მაჩვენებლები</a:t>
            </a:r>
            <a:endParaRPr lang="en-US" sz="1200" dirty="0">
              <a:latin typeface="AcadMtavr" pitchFamily="2" charset="0"/>
            </a:endParaRPr>
          </a:p>
          <a:p>
            <a:pPr algn="ctr">
              <a:buNone/>
            </a:pPr>
            <a:r>
              <a:rPr lang="en-US" sz="1200" b="1" dirty="0">
                <a:latin typeface="AcadMtavr" pitchFamily="2" charset="0"/>
              </a:rPr>
              <a:t>(201</a:t>
            </a:r>
            <a:r>
              <a:rPr lang="ka-GE" sz="1200" b="1" dirty="0"/>
              <a:t>6</a:t>
            </a:r>
            <a:r>
              <a:rPr lang="en-US" sz="1200" b="1" dirty="0">
                <a:latin typeface="AcadMtavr" pitchFamily="2" charset="0"/>
              </a:rPr>
              <a:t>-20</a:t>
            </a:r>
            <a:r>
              <a:rPr lang="ka-GE" sz="1200" b="1" dirty="0"/>
              <a:t>17</a:t>
            </a:r>
            <a:r>
              <a:rPr lang="en-US" sz="1200" b="1" dirty="0">
                <a:latin typeface="AcadMtavr" pitchFamily="2" charset="0"/>
              </a:rPr>
              <a:t> </a:t>
            </a:r>
            <a:r>
              <a:rPr lang="ka-GE" sz="1200" b="1" dirty="0">
                <a:latin typeface="AcadMtavr" pitchFamily="2" charset="0"/>
              </a:rPr>
              <a:t>წლების საშუალო</a:t>
            </a:r>
            <a:endParaRPr lang="en-US" sz="1200" b="1" dirty="0">
              <a:latin typeface="AcadMtavr" pitchFamily="2" charset="0"/>
            </a:endParaRPr>
          </a:p>
          <a:p>
            <a:pPr algn="ctr">
              <a:buNone/>
            </a:pPr>
            <a:r>
              <a:rPr lang="en-US" sz="1200" dirty="0">
                <a:latin typeface="AcadMtavr" pitchFamily="2" charset="0"/>
              </a:rPr>
              <a:t>    </a:t>
            </a:r>
            <a:r>
              <a:rPr lang="ka-GE" sz="1200" dirty="0">
                <a:latin typeface="AcadMtavr" pitchFamily="2" charset="0"/>
              </a:rPr>
              <a:t>                                    </a:t>
            </a:r>
            <a:r>
              <a:rPr lang="en-US" sz="1200" dirty="0">
                <a:latin typeface="AcadMtavr" pitchFamily="2" charset="0"/>
              </a:rPr>
              <a:t> </a:t>
            </a:r>
            <a:r>
              <a:rPr lang="ka-GE" sz="1200" dirty="0">
                <a:latin typeface="AcadMtavr" pitchFamily="2" charset="0"/>
              </a:rPr>
              <a:t>ცხრილი</a:t>
            </a:r>
            <a:r>
              <a:rPr lang="en-US" sz="1200" dirty="0">
                <a:latin typeface="AcadMtavr" pitchFamily="2" charset="0"/>
              </a:rPr>
              <a:t> #</a:t>
            </a:r>
            <a:r>
              <a:rPr lang="ka-GE" sz="1200" dirty="0"/>
              <a:t>3</a:t>
            </a:r>
            <a:endParaRPr lang="en-US" sz="1200" dirty="0">
              <a:latin typeface="AcadMtavr" pitchFamily="2" charset="0"/>
            </a:endParaRPr>
          </a:p>
          <a:p>
            <a:pPr>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4168989311"/>
              </p:ext>
            </p:extLst>
          </p:nvPr>
        </p:nvGraphicFramePr>
        <p:xfrm>
          <a:off x="1524000" y="1397000"/>
          <a:ext cx="6096000" cy="352107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marL="0" marR="0" algn="ctr">
                        <a:lnSpc>
                          <a:spcPct val="115000"/>
                        </a:lnSpc>
                        <a:spcBef>
                          <a:spcPts val="0"/>
                        </a:spcBef>
                        <a:spcAft>
                          <a:spcPts val="0"/>
                        </a:spcAft>
                      </a:pPr>
                      <a:r>
                        <a:rPr lang="en-US" sz="1200" dirty="0">
                          <a:latin typeface="LitNusx"/>
                          <a:ea typeface="Times New Roman"/>
                          <a:cs typeface="Times New Roman"/>
                        </a:rPr>
                        <a:t>#</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1200" dirty="0">
                          <a:latin typeface="AcadMtavr" pitchFamily="2" charset="0"/>
                          <a:ea typeface="Times New Roman"/>
                          <a:cs typeface="Times New Roman"/>
                        </a:rPr>
                        <a:t>ჯიშების</a:t>
                      </a:r>
                    </a:p>
                    <a:p>
                      <a:pPr marL="0" marR="0" algn="ctr">
                        <a:lnSpc>
                          <a:spcPct val="115000"/>
                        </a:lnSpc>
                        <a:spcBef>
                          <a:spcPts val="0"/>
                        </a:spcBef>
                        <a:spcAft>
                          <a:spcPts val="0"/>
                        </a:spcAft>
                      </a:pPr>
                      <a:r>
                        <a:rPr lang="ka-GE" sz="1200" dirty="0">
                          <a:latin typeface="AcadMtavr" pitchFamily="2" charset="0"/>
                          <a:ea typeface="Times New Roman"/>
                          <a:cs typeface="Times New Roman"/>
                        </a:rPr>
                        <a:t>დასახელება</a:t>
                      </a:r>
                      <a:endParaRPr lang="en-US" sz="1100" dirty="0">
                        <a:latin typeface="AcadMtavr" pitchFamily="2"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1100" dirty="0">
                          <a:latin typeface="AcadMtavr" pitchFamily="2" charset="0"/>
                          <a:ea typeface="Times New Roman"/>
                          <a:cs typeface="Times New Roman"/>
                        </a:rPr>
                        <a:t>აქტიური</a:t>
                      </a:r>
                    </a:p>
                    <a:p>
                      <a:pPr marL="0" marR="0" algn="ctr">
                        <a:lnSpc>
                          <a:spcPct val="115000"/>
                        </a:lnSpc>
                        <a:spcBef>
                          <a:spcPts val="0"/>
                        </a:spcBef>
                        <a:spcAft>
                          <a:spcPts val="0"/>
                        </a:spcAft>
                      </a:pPr>
                      <a:r>
                        <a:rPr lang="ka-GE" sz="1100" dirty="0">
                          <a:latin typeface="AcadMtavr" pitchFamily="2" charset="0"/>
                          <a:ea typeface="Times New Roman"/>
                          <a:cs typeface="Times New Roman"/>
                        </a:rPr>
                        <a:t>მჟავიანობა, </a:t>
                      </a:r>
                      <a:r>
                        <a:rPr lang="en-US" sz="1100" dirty="0">
                          <a:solidFill>
                            <a:schemeClr val="bg1"/>
                          </a:solidFill>
                          <a:latin typeface="AcadMtavr" pitchFamily="2" charset="0"/>
                          <a:ea typeface="Times New Roman"/>
                          <a:cs typeface="Times New Roman"/>
                        </a:rPr>
                        <a:t>P</a:t>
                      </a:r>
                      <a:r>
                        <a:rPr lang="en-US" sz="1100" dirty="0">
                          <a:solidFill>
                            <a:schemeClr val="bg1"/>
                          </a:solidFill>
                          <a:latin typeface="+mn-lt"/>
                          <a:ea typeface="Times New Roman"/>
                          <a:cs typeface="Times New Roman"/>
                        </a:rPr>
                        <a:t>P</a:t>
                      </a:r>
                      <a:r>
                        <a:rPr lang="en-US" sz="1100" baseline="30000" dirty="0">
                          <a:solidFill>
                            <a:schemeClr val="bg1"/>
                          </a:solidFill>
                          <a:latin typeface="+mn-lt"/>
                          <a:ea typeface="Times New Roman"/>
                          <a:cs typeface="Times New Roman"/>
                        </a:rPr>
                        <a:t>H</a:t>
                      </a:r>
                      <a:endParaRPr lang="en-US" sz="1100" baseline="30000" dirty="0">
                        <a:latin typeface="AcadMtavr" pitchFamily="2"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1100" dirty="0">
                          <a:latin typeface="AcadMtavr" pitchFamily="2" charset="0"/>
                          <a:ea typeface="Times New Roman"/>
                          <a:cs typeface="Times New Roman"/>
                        </a:rPr>
                        <a:t>ტიტრული</a:t>
                      </a:r>
                    </a:p>
                    <a:p>
                      <a:pPr marL="0" marR="0" algn="ctr">
                        <a:lnSpc>
                          <a:spcPct val="115000"/>
                        </a:lnSpc>
                        <a:spcBef>
                          <a:spcPts val="0"/>
                        </a:spcBef>
                        <a:spcAft>
                          <a:spcPts val="0"/>
                        </a:spcAft>
                      </a:pPr>
                      <a:r>
                        <a:rPr lang="ka-GE" sz="1100" dirty="0">
                          <a:latin typeface="AcadMtavr" pitchFamily="2" charset="0"/>
                          <a:ea typeface="Times New Roman"/>
                          <a:cs typeface="Times New Roman"/>
                        </a:rPr>
                        <a:t>მჟავიანობა</a:t>
                      </a:r>
                      <a:endParaRPr lang="en-US" sz="1100" dirty="0">
                        <a:latin typeface="AcadMtavr" pitchFamily="2"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ka-GE" sz="1200" dirty="0">
                          <a:latin typeface="AcadMtavr" pitchFamily="2" charset="0"/>
                          <a:ea typeface="Times New Roman"/>
                          <a:cs typeface="Times New Roman"/>
                        </a:rPr>
                        <a:t>მშრალი</a:t>
                      </a:r>
                    </a:p>
                    <a:p>
                      <a:pPr marL="0" marR="0" algn="ctr">
                        <a:lnSpc>
                          <a:spcPct val="115000"/>
                        </a:lnSpc>
                        <a:spcBef>
                          <a:spcPts val="0"/>
                        </a:spcBef>
                        <a:spcAft>
                          <a:spcPts val="0"/>
                        </a:spcAft>
                      </a:pPr>
                      <a:r>
                        <a:rPr lang="ka-GE" sz="1200" dirty="0">
                          <a:latin typeface="AcadMtavr" pitchFamily="2" charset="0"/>
                          <a:ea typeface="Times New Roman"/>
                          <a:cs typeface="Times New Roman"/>
                        </a:rPr>
                        <a:t>ნივთიერება,</a:t>
                      </a:r>
                      <a:r>
                        <a:rPr lang="en-US" sz="1200" dirty="0">
                          <a:latin typeface="AcadMtavr" pitchFamily="2" charset="0"/>
                          <a:ea typeface="Times New Roman"/>
                          <a:cs typeface="Times New Roman"/>
                        </a:rPr>
                        <a:t> 0%</a:t>
                      </a:r>
                      <a:endParaRPr lang="en-US" sz="1100" dirty="0">
                        <a:latin typeface="AcadMtavr" pitchFamily="2" charset="0"/>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1</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კარდინალი</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4.29</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0.20</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15.6</a:t>
                      </a:r>
                      <a:endParaRPr lang="en-US" sz="110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2</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კრიმსონ</a:t>
                      </a:r>
                    </a:p>
                    <a:p>
                      <a:pPr marL="0" marR="0" algn="just">
                        <a:lnSpc>
                          <a:spcPct val="150000"/>
                        </a:lnSpc>
                        <a:spcBef>
                          <a:spcPts val="0"/>
                        </a:spcBef>
                        <a:spcAft>
                          <a:spcPts val="0"/>
                        </a:spcAft>
                      </a:pPr>
                      <a:r>
                        <a:rPr lang="ka-GE" sz="1200" dirty="0">
                          <a:latin typeface="AcadMtavr" pitchFamily="2" charset="0"/>
                          <a:ea typeface="Times New Roman"/>
                          <a:cs typeface="Times New Roman"/>
                        </a:rPr>
                        <a:t>სიდლესი</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3.87</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0.44</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16.2</a:t>
                      </a:r>
                      <a:endParaRPr lang="en-US" sz="110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3</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ალფონსო</a:t>
                      </a:r>
                    </a:p>
                    <a:p>
                      <a:pPr marL="0" marR="0" algn="just">
                        <a:lnSpc>
                          <a:spcPct val="150000"/>
                        </a:lnSpc>
                        <a:spcBef>
                          <a:spcPts val="0"/>
                        </a:spcBef>
                        <a:spcAft>
                          <a:spcPts val="0"/>
                        </a:spcAft>
                      </a:pPr>
                      <a:r>
                        <a:rPr lang="ka-GE" sz="1200" dirty="0">
                          <a:latin typeface="AcadMtavr" pitchFamily="2" charset="0"/>
                          <a:ea typeface="Times New Roman"/>
                          <a:cs typeface="Times New Roman"/>
                        </a:rPr>
                        <a:t>ლავალე</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3.94</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0.58</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21.20</a:t>
                      </a:r>
                      <a:endParaRPr lang="en-US" sz="110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4</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პრიმა</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3.45</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0.71</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16.3</a:t>
                      </a:r>
                      <a:endParaRPr lang="en-US" sz="110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5</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იტალია</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3.82</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0.61</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16.9</a:t>
                      </a:r>
                      <a:endParaRPr lang="en-US" sz="1100">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6</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დათიერი</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4.04</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0.59</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22.0</a:t>
                      </a:r>
                      <a:endParaRPr lang="en-US" sz="1100">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7</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err="1">
                          <a:latin typeface="AcadMtavr" pitchFamily="2" charset="0"/>
                          <a:ea typeface="Times New Roman"/>
                          <a:cs typeface="Times New Roman"/>
                        </a:rPr>
                        <a:t>aledo</a:t>
                      </a:r>
                      <a:endParaRPr lang="en-US" sz="11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3.86</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0.41</a:t>
                      </a:r>
                      <a:endParaRPr lang="en-US" sz="11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latin typeface="LitNusx"/>
                          <a:ea typeface="Times New Roman"/>
                          <a:cs typeface="Times New Roman"/>
                        </a:rPr>
                        <a:t>16.5</a:t>
                      </a:r>
                      <a:endParaRPr lang="en-US" sz="1100" dirty="0">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3347664"/>
              </p:ext>
            </p:extLst>
          </p:nvPr>
        </p:nvGraphicFramePr>
        <p:xfrm>
          <a:off x="1524000" y="4648200"/>
          <a:ext cx="6096000" cy="1416812"/>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b="0" dirty="0">
                          <a:solidFill>
                            <a:schemeClr val="tx1"/>
                          </a:solidFill>
                        </a:rPr>
                        <a:t>8</a:t>
                      </a:r>
                    </a:p>
                  </a:txBody>
                  <a:tcPr marL="68580" marR="68580" marT="0" marB="0"/>
                </a:tc>
                <a:tc>
                  <a:txBody>
                    <a:bodyPr/>
                    <a:lstStyle/>
                    <a:p>
                      <a:pPr marL="0" marR="0" algn="just">
                        <a:lnSpc>
                          <a:spcPct val="150000"/>
                        </a:lnSpc>
                        <a:spcBef>
                          <a:spcPts val="0"/>
                        </a:spcBef>
                        <a:spcAft>
                          <a:spcPts val="0"/>
                        </a:spcAft>
                      </a:pPr>
                      <a:r>
                        <a:rPr lang="ka-GE" sz="1200" b="0" dirty="0">
                          <a:solidFill>
                            <a:schemeClr val="tx1"/>
                          </a:solidFill>
                          <a:latin typeface="AcadMtavr" pitchFamily="2" charset="0"/>
                          <a:ea typeface="Times New Roman"/>
                          <a:cs typeface="Times New Roman"/>
                        </a:rPr>
                        <a:t>ქართული</a:t>
                      </a:r>
                    </a:p>
                    <a:p>
                      <a:pPr marL="0" marR="0" algn="just">
                        <a:lnSpc>
                          <a:spcPct val="150000"/>
                        </a:lnSpc>
                        <a:spcBef>
                          <a:spcPts val="0"/>
                        </a:spcBef>
                        <a:spcAft>
                          <a:spcPts val="0"/>
                        </a:spcAft>
                      </a:pPr>
                      <a:r>
                        <a:rPr lang="ka-GE" sz="1200" b="0" dirty="0">
                          <a:solidFill>
                            <a:schemeClr val="tx1"/>
                          </a:solidFill>
                          <a:latin typeface="AcadMtavr" pitchFamily="2" charset="0"/>
                          <a:ea typeface="Times New Roman"/>
                          <a:cs typeface="Times New Roman"/>
                        </a:rPr>
                        <a:t>საადრეო</a:t>
                      </a:r>
                      <a:endParaRPr lang="en-US" sz="1200" b="0" dirty="0">
                        <a:solidFill>
                          <a:schemeClr val="tx1"/>
                        </a:solidFill>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b="0" dirty="0">
                          <a:solidFill>
                            <a:schemeClr val="tx1"/>
                          </a:solidFill>
                          <a:latin typeface="LitNusx"/>
                          <a:ea typeface="Times New Roman"/>
                          <a:cs typeface="Times New Roman"/>
                        </a:rPr>
                        <a:t>4.39</a:t>
                      </a:r>
                      <a:endParaRPr lang="en-US" sz="1200" b="0" dirty="0">
                        <a:solidFill>
                          <a:schemeClr val="tx1"/>
                        </a:solidFill>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b="0" dirty="0">
                          <a:solidFill>
                            <a:schemeClr val="tx1"/>
                          </a:solidFill>
                          <a:latin typeface="LitNusx"/>
                          <a:ea typeface="Times New Roman"/>
                          <a:cs typeface="Times New Roman"/>
                        </a:rPr>
                        <a:t>0.23</a:t>
                      </a:r>
                      <a:endParaRPr lang="en-US" sz="1200" b="0" dirty="0">
                        <a:solidFill>
                          <a:schemeClr val="tx1"/>
                        </a:solidFill>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b="0" dirty="0">
                          <a:solidFill>
                            <a:schemeClr val="tx1"/>
                          </a:solidFill>
                          <a:latin typeface="LitNusx"/>
                          <a:ea typeface="Times New Roman"/>
                          <a:cs typeface="Times New Roman"/>
                        </a:rPr>
                        <a:t>21</a:t>
                      </a:r>
                      <a:endParaRPr lang="en-US" sz="1200" b="0" dirty="0">
                        <a:solidFill>
                          <a:schemeClr val="tx1"/>
                        </a:solidFill>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gn="just">
                        <a:lnSpc>
                          <a:spcPct val="150000"/>
                        </a:lnSpc>
                        <a:spcBef>
                          <a:spcPts val="0"/>
                        </a:spcBef>
                        <a:spcAft>
                          <a:spcPts val="0"/>
                        </a:spcAft>
                      </a:pPr>
                      <a:r>
                        <a:rPr lang="en-US" sz="1200" dirty="0">
                          <a:latin typeface="LitNusx"/>
                          <a:ea typeface="Times New Roman"/>
                          <a:cs typeface="Times New Roman"/>
                        </a:rPr>
                        <a:t>9</a:t>
                      </a:r>
                      <a:endParaRPr lang="en-US" sz="12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საბა პერილ</a:t>
                      </a:r>
                    </a:p>
                    <a:p>
                      <a:pPr marL="0" marR="0" algn="just">
                        <a:lnSpc>
                          <a:spcPct val="150000"/>
                        </a:lnSpc>
                        <a:spcBef>
                          <a:spcPts val="0"/>
                        </a:spcBef>
                        <a:spcAft>
                          <a:spcPts val="0"/>
                        </a:spcAft>
                      </a:pPr>
                      <a:r>
                        <a:rPr lang="ka-GE" sz="1200" dirty="0">
                          <a:latin typeface="AcadMtavr" pitchFamily="2" charset="0"/>
                          <a:ea typeface="Times New Roman"/>
                          <a:cs typeface="Times New Roman"/>
                        </a:rPr>
                        <a:t>(მარგალიტი)</a:t>
                      </a:r>
                      <a:endParaRPr lang="en-US" sz="12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latin typeface="LitNusx"/>
                          <a:ea typeface="Times New Roman"/>
                          <a:cs typeface="Times New Roman"/>
                        </a:rPr>
                        <a:t>4.34</a:t>
                      </a:r>
                      <a:endParaRPr lang="en-US" sz="12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latin typeface="LitNusx"/>
                          <a:ea typeface="Times New Roman"/>
                          <a:cs typeface="Times New Roman"/>
                        </a:rPr>
                        <a:t>0.42</a:t>
                      </a:r>
                      <a:endParaRPr lang="en-US" sz="1200" dirty="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solidFill>
                            <a:schemeClr val="accent4">
                              <a:lumMod val="20000"/>
                              <a:lumOff val="80000"/>
                            </a:schemeClr>
                          </a:solidFill>
                          <a:latin typeface="LitNusx"/>
                          <a:ea typeface="Times New Roman"/>
                          <a:cs typeface="Times New Roman"/>
                        </a:rPr>
                        <a:t>8</a:t>
                      </a:r>
                      <a:endParaRPr lang="en-US" sz="1200" dirty="0">
                        <a:solidFill>
                          <a:schemeClr val="accent4">
                            <a:lumMod val="20000"/>
                            <a:lumOff val="80000"/>
                          </a:schemeClr>
                        </a:solidFill>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just">
                        <a:lnSpc>
                          <a:spcPct val="150000"/>
                        </a:lnSpc>
                        <a:spcBef>
                          <a:spcPts val="0"/>
                        </a:spcBef>
                        <a:spcAft>
                          <a:spcPts val="0"/>
                        </a:spcAft>
                      </a:pPr>
                      <a:r>
                        <a:rPr lang="en-US" sz="1200">
                          <a:latin typeface="LitNusx"/>
                          <a:ea typeface="Times New Roman"/>
                          <a:cs typeface="Times New Roman"/>
                        </a:rPr>
                        <a:t>10</a:t>
                      </a:r>
                      <a:endParaRPr lang="en-US" sz="12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ka-GE" sz="1200" dirty="0">
                          <a:latin typeface="AcadMtavr" pitchFamily="2" charset="0"/>
                          <a:ea typeface="Times New Roman"/>
                          <a:cs typeface="Times New Roman"/>
                        </a:rPr>
                        <a:t>სულთანინი</a:t>
                      </a:r>
                      <a:endParaRPr lang="en-US" sz="1200" dirty="0">
                        <a:latin typeface="AcadMtavr" pitchFamily="2" charset="0"/>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3.76</a:t>
                      </a:r>
                      <a:endParaRPr lang="en-US" sz="12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a:latin typeface="LitNusx"/>
                          <a:ea typeface="Times New Roman"/>
                          <a:cs typeface="Times New Roman"/>
                        </a:rPr>
                        <a:t>0.44</a:t>
                      </a:r>
                      <a:endParaRPr lang="en-US" sz="1200">
                        <a:latin typeface="Calibri"/>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latin typeface="LitNusx"/>
                          <a:ea typeface="Times New Roman"/>
                          <a:cs typeface="Times New Roman"/>
                        </a:rPr>
                        <a:t>13.1</a:t>
                      </a:r>
                      <a:endParaRPr lang="en-US" sz="1200"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2133599"/>
          </a:xfrm>
        </p:spPr>
        <p:txBody>
          <a:bodyPr>
            <a:normAutofit fontScale="55000" lnSpcReduction="20000"/>
          </a:bodyPr>
          <a:lstStyle/>
          <a:p>
            <a:pPr algn="just"/>
            <a:r>
              <a:rPr lang="ka-GE" dirty="0"/>
              <a:t>მე-3 ცხრილში მოცემულია </a:t>
            </a:r>
            <a:r>
              <a:rPr lang="ka-GE" dirty="0" err="1"/>
              <a:t>ყურძნისნაყოფის</a:t>
            </a:r>
            <a:r>
              <a:rPr lang="ka-GE" dirty="0"/>
              <a:t> ფიზიკო-ქიმიური მაჩვენებლები, კერძოდ: აქტიური მჟავიანობა,  </a:t>
            </a:r>
            <a:r>
              <a:rPr lang="ka-GE" dirty="0" err="1"/>
              <a:t>ტიტრული</a:t>
            </a:r>
            <a:r>
              <a:rPr lang="ka-GE" dirty="0"/>
              <a:t> მჟავიანობა და მშრალი ნივთიერება.</a:t>
            </a:r>
            <a:endParaRPr lang="en-US" dirty="0"/>
          </a:p>
          <a:p>
            <a:pPr algn="just"/>
            <a:r>
              <a:rPr lang="ka-GE" dirty="0"/>
              <a:t>     როგორც მონაცემებიდან ჩანს, 20 პროცენტზე  უფრო  მაღალი მშრალი  ნივთიერებების  შემცველ ყურძენს  იძლევა ვაზის   შემდეგი ჯიშები: </a:t>
            </a:r>
            <a:r>
              <a:rPr lang="ka-GE" dirty="0" err="1"/>
              <a:t>დათიერი</a:t>
            </a:r>
            <a:r>
              <a:rPr lang="ka-GE" dirty="0"/>
              <a:t> (22%), ალფონსო </a:t>
            </a:r>
            <a:r>
              <a:rPr lang="ka-GE" dirty="0" err="1"/>
              <a:t>ლავალე</a:t>
            </a:r>
            <a:r>
              <a:rPr lang="ka-GE" dirty="0"/>
              <a:t> (21,2 %) და ქართული საადრეო (21 %), დანარჩენ ჯიშებში </a:t>
            </a:r>
            <a:r>
              <a:rPr lang="ka-GE" dirty="0" err="1"/>
              <a:t>კიეს</a:t>
            </a:r>
            <a:r>
              <a:rPr lang="ka-GE" dirty="0"/>
              <a:t>  მაჩვენებელი 13,1 დან 17%-მდე მერყეობს. ყველაზე უფრო დაბალი მშრალი ნივთიერებაა  </a:t>
            </a:r>
            <a:r>
              <a:rPr lang="ka-GE" dirty="0" err="1"/>
              <a:t>სულთანინის</a:t>
            </a:r>
            <a:r>
              <a:rPr lang="ka-GE" dirty="0"/>
              <a:t> (13,1%)  და საბა  პერლის  (14,2%) ჯიშის  ყურძენში.</a:t>
            </a:r>
            <a:endParaRPr lang="en-US" dirty="0"/>
          </a:p>
          <a:p>
            <a:endParaRPr lang="en-US" dirty="0"/>
          </a:p>
        </p:txBody>
      </p:sp>
      <p:pic>
        <p:nvPicPr>
          <p:cNvPr id="4" name="Picture 2" descr="D:\Documents\Desktop\ვაზის სასუფრე ჯიშები\datieri.JPG">
            <a:extLst>
              <a:ext uri="{FF2B5EF4-FFF2-40B4-BE49-F238E27FC236}">
                <a16:creationId xmlns:a16="http://schemas.microsoft.com/office/drawing/2014/main" id="{FC8D3D53-7423-45D8-81F4-6752A2007F3E}"/>
              </a:ext>
            </a:extLst>
          </p:cNvPr>
          <p:cNvPicPr>
            <a:picLocks noChangeAspect="1" noChangeArrowheads="1"/>
          </p:cNvPicPr>
          <p:nvPr/>
        </p:nvPicPr>
        <p:blipFill>
          <a:blip r:embed="rId2" cstate="print"/>
          <a:srcRect/>
          <a:stretch>
            <a:fillRect/>
          </a:stretch>
        </p:blipFill>
        <p:spPr bwMode="auto">
          <a:xfrm>
            <a:off x="533400" y="3657600"/>
            <a:ext cx="3591909" cy="2333443"/>
          </a:xfrm>
          <a:prstGeom prst="rect">
            <a:avLst/>
          </a:prstGeom>
          <a:noFill/>
        </p:spPr>
      </p:pic>
      <p:pic>
        <p:nvPicPr>
          <p:cNvPr id="5" name="Picture 2" descr="D:\Documents\Desktop\ვაზის სასუფრე ჯიშები\kartuli saadreo.JPG">
            <a:extLst>
              <a:ext uri="{FF2B5EF4-FFF2-40B4-BE49-F238E27FC236}">
                <a16:creationId xmlns:a16="http://schemas.microsoft.com/office/drawing/2014/main" id="{BAAB7F82-0901-4F14-8779-3B07992061E2}"/>
              </a:ext>
            </a:extLst>
          </p:cNvPr>
          <p:cNvPicPr>
            <a:picLocks noChangeAspect="1" noChangeArrowheads="1"/>
          </p:cNvPicPr>
          <p:nvPr/>
        </p:nvPicPr>
        <p:blipFill>
          <a:blip r:embed="rId3" cstate="print"/>
          <a:srcRect/>
          <a:stretch>
            <a:fillRect/>
          </a:stretch>
        </p:blipFill>
        <p:spPr bwMode="auto">
          <a:xfrm>
            <a:off x="5097518" y="3657600"/>
            <a:ext cx="3505199" cy="228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algn="just"/>
            <a:r>
              <a:rPr lang="ka-GE" sz="1800" dirty="0"/>
              <a:t>ამრიგად, 2016-2017 წლებში  ჩვენს მიერ  ჩატარებული  კვლევების საფუძველზე შეიძლება  გაკეთდეს   წინასწარი დასკვნები, კერძოდ: - ვაზის   ინტროდუცირებული   და ადგილობრივი ჯიშები ფენოლოგიურ  ფაზებს  განსხვავებულ ვადებში გადიან და  ნაყოფის  მომწიფების  მხრივ სამ ჯგუფად იყოფა: 1. საადრეო (კარდინალი, საბას მარგალიტი); 2. საშუალო საადრეო (ქართული საადრეო, პრიმა, ალფონსო ლავალე); 3. საგვიანო (სულთანინი, იტალია, დათიერი, ალედო, კრიმსონ სიდლესი). ჯიში დონ მარიანო ვერ შეეგუა ადგილობრივ ნიადაგურ-კლიმატურ პირობებს და საერთოდ არ იმსხმოიარა. </a:t>
            </a:r>
          </a:p>
          <a:p>
            <a:pPr algn="just"/>
            <a:r>
              <a:rPr lang="ka-GE" sz="1800" dirty="0"/>
              <a:t>რაც შეეხება მოსავლიანობას, ყველაზე უფრო მაღალი მაჩვენებლები აქვს იტალიას და კარდინალს, რომელთა მოსავლიანობა 1 ძირ ვაზზე შესაბამისად შეადგენს 3,1 და 2,8 კგ-ს, ჰექტარზე გადაანგარიშებით კი 8,3 და 7,5 ტონას.</a:t>
            </a:r>
            <a:endParaRPr lang="en-US" sz="1800" dirty="0"/>
          </a:p>
          <a:p>
            <a:pPr algn="just"/>
            <a:r>
              <a:rPr lang="ka-GE" sz="1800" dirty="0"/>
              <a:t>ზემოთ   აღნიშნული  ვაზის ჯიშები სამეურნეო თვალსაზრისით მეტად მნიშვნელოვანია და   ასევე საინტერესო ობიექტია სელექციონერთათვის, აგრარული  დარგის   სტუდენტებისათვის და  ფერმერთათვის, ამიტომ  მათი  ყოველმხრივი  შესწავლა  და  ჩვენი   ნიადაგურ-კლიმატური  პირობებისათვის   უკეთ შეგუებული და  მავნებელ - დაავადებათა მიმართ გამძლე  ჯიშების  გამორჩევა და წარმოებაში დროულად დანერგვა-საწინდარი იქნება  სოფლის  მეურნეობის  დაჩქარებული   და  მდგრადი განვითარებისათვის.</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br>
              <a:rPr lang="en-US" b="1" dirty="0"/>
            </a:br>
            <a:endParaRPr lang="en-US" dirty="0"/>
          </a:p>
        </p:txBody>
      </p:sp>
      <p:sp>
        <p:nvSpPr>
          <p:cNvPr id="3" name="შიგთავსის ჩანაცვლების ველი 2"/>
          <p:cNvSpPr>
            <a:spLocks noGrp="1"/>
          </p:cNvSpPr>
          <p:nvPr>
            <p:ph idx="1"/>
          </p:nvPr>
        </p:nvSpPr>
        <p:spPr>
          <a:xfrm>
            <a:off x="457200" y="457200"/>
            <a:ext cx="8229600" cy="5668963"/>
          </a:xfrm>
        </p:spPr>
        <p:txBody>
          <a:bodyPr>
            <a:normAutofit fontScale="62500" lnSpcReduction="20000"/>
          </a:bodyPr>
          <a:lstStyle/>
          <a:p>
            <a:pPr algn="just"/>
            <a:r>
              <a:rPr lang="ka-GE" dirty="0"/>
              <a:t>ვაზის  ჯიშთა მრავალფეროვნებით   საქართველოს  უდავოდ   წამყვანი   ადგილი უკავია მსოფლიოს  მევენახეობის   ძველსა  თუ  ახალ  ქვეყნებს  შორის. ჩვენმა   წინაპრებმა ძალზე დიდი  შრომა  გასწიეს და ხანგრძლივი  დროც   მოანდომეს  ქართული ვაზის   გენოფონდის  შექმნას, რის  შედეგადაც   დღეს  ჩვენ  500-ზე  მეტი ვაზის    უნიკალური ჯიში მოგვეპოვება, რომლებიც   საოცარი სიზუსტითაა მორგებული და მისადაგებული საქართველოს კუთხეების  ნიადაგურ-კლიმატურ  პირობებს.ამაზე თავად ჯიშთა  დასახელებაც მეტყველებს.</a:t>
            </a:r>
            <a:endParaRPr lang="en-US" dirty="0"/>
          </a:p>
          <a:p>
            <a:pPr algn="just"/>
            <a:r>
              <a:rPr lang="ka-GE" dirty="0"/>
              <a:t> ჩვენი ქვეყნის  მევენახეობის  ყოველ რეგიონს   აქვს თავისი </a:t>
            </a:r>
            <a:r>
              <a:rPr lang="ka-GE" dirty="0" err="1"/>
              <a:t>სასუფრე</a:t>
            </a:r>
            <a:r>
              <a:rPr lang="ka-GE" dirty="0"/>
              <a:t>  და საღვინე ვაზის არაერთი ჯიში , რომლებიც გამოირჩევიან ძვირფასი   სამეურნეო ნიშან-თვისებებით. მარტო აჭარის რეგიონში  ვაზის  80-მდე  ჯიშია, რომლებიც ხასიათდებიან ტრანსპორტირების უნარით  და  შენახვის მიმართ  გამძლეობით.</a:t>
            </a:r>
            <a:endParaRPr lang="en-US" dirty="0"/>
          </a:p>
          <a:p>
            <a:pPr algn="just"/>
            <a:r>
              <a:rPr lang="ka-GE" dirty="0"/>
              <a:t>მეტად მნიშვნელოვანი და საყურადღებოა  ის, რომ  ამ ბოლო პერიოდში  აჭარაში, ა(ა) იპ ,, </a:t>
            </a:r>
            <a:r>
              <a:rPr lang="ka-GE" dirty="0" err="1"/>
              <a:t>აგროსერვისცენტრის“</a:t>
            </a:r>
            <a:r>
              <a:rPr lang="ka-GE" dirty="0"/>
              <a:t> სასოფლო-სამეურნეო ტექნოლოგიების განვითარების  სამსახურის გვარა- </a:t>
            </a:r>
            <a:r>
              <a:rPr lang="ka-GE" dirty="0" err="1"/>
              <a:t>ხუცუბნის</a:t>
            </a:r>
            <a:r>
              <a:rPr lang="ka-GE" dirty="0"/>
              <a:t>   ვაზისა და  </a:t>
            </a:r>
            <a:r>
              <a:rPr lang="ka-GE" dirty="0" err="1"/>
              <a:t>ხეხილოვანი</a:t>
            </a:r>
            <a:r>
              <a:rPr lang="ka-GE" dirty="0"/>
              <a:t>  კულტურების </a:t>
            </a:r>
            <a:r>
              <a:rPr lang="ka-GE" dirty="0" err="1"/>
              <a:t>სადემო</a:t>
            </a:r>
            <a:r>
              <a:rPr lang="en-US" dirty="0"/>
              <a:t>­</a:t>
            </a:r>
            <a:r>
              <a:rPr lang="ka-GE" dirty="0"/>
              <a:t>ნსტრაციო სანერგე  მეურნეობაში იცდება ვაზის ინტროდუცირებული და   ადგილობრივი ჯიშები, რითაც კიდევ უფრო  გამდიდრდება რეგიონში  არსებული ამ კულტურის გენოფონდი.</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457200" y="838201"/>
            <a:ext cx="8229600" cy="2971800"/>
          </a:xfrm>
        </p:spPr>
        <p:txBody>
          <a:bodyPr>
            <a:normAutofit fontScale="77500" lnSpcReduction="20000"/>
          </a:bodyPr>
          <a:lstStyle/>
          <a:p>
            <a:pPr algn="just"/>
            <a:r>
              <a:rPr lang="ka-GE" dirty="0"/>
              <a:t>ჩვენი კვლევების მიზანს შეადგენდა ზემოთ აღნიშნულ მეურნეობაში შეგვესწავლა სასუფრე ვაზის ჯიშების ზოგიერთი ბიოლოგიური და სამეურნეო თავისებურებანი. კერძოდ: ვაზის ტირილის დაწყება და დამთავრება, კვირტების გაშლა (ზრდის დაწყება), ყვავილობის დასაწყისი და დასასრული, ყურძნის შეთვალება, ყურძნის სრულ სიმწიფეში შესვლა, ყლორტის ზრდის დამთავრება, ფოთოლცვენის დასაწყისი და დასასრული.</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304800"/>
            <a:ext cx="8229600" cy="609600"/>
          </a:xfrm>
        </p:spPr>
        <p:txBody>
          <a:bodyPr>
            <a:normAutofit/>
          </a:bodyPr>
          <a:lstStyle/>
          <a:p>
            <a:pPr algn="l"/>
            <a:r>
              <a:rPr lang="ka-GE" sz="2000" b="1" dirty="0"/>
              <a:t>          კარდინალი                                           </a:t>
            </a:r>
            <a:r>
              <a:rPr lang="ka-GE" sz="2000" b="1" dirty="0" err="1"/>
              <a:t>კრიმსონ</a:t>
            </a:r>
            <a:r>
              <a:rPr lang="ka-GE" sz="2000" b="1" dirty="0"/>
              <a:t>  </a:t>
            </a:r>
            <a:r>
              <a:rPr lang="ka-GE" sz="2000" b="1" dirty="0" err="1"/>
              <a:t>სიდლესი</a:t>
            </a:r>
            <a:endParaRPr lang="en-US" sz="2000" b="1" dirty="0"/>
          </a:p>
        </p:txBody>
      </p:sp>
      <p:pic>
        <p:nvPicPr>
          <p:cNvPr id="5" name="Picture 2" descr="D:\Documents\Desktop\ვაზის სასუფრე ჯიშები\keimson sidlesi.JPG"/>
          <p:cNvPicPr>
            <a:picLocks noChangeAspect="1" noChangeArrowheads="1"/>
          </p:cNvPicPr>
          <p:nvPr/>
        </p:nvPicPr>
        <p:blipFill>
          <a:blip r:embed="rId2" cstate="print"/>
          <a:srcRect/>
          <a:stretch>
            <a:fillRect/>
          </a:stretch>
        </p:blipFill>
        <p:spPr bwMode="auto">
          <a:xfrm>
            <a:off x="4343400" y="1066800"/>
            <a:ext cx="3429000" cy="2366010"/>
          </a:xfrm>
          <a:prstGeom prst="rect">
            <a:avLst/>
          </a:prstGeom>
          <a:noFill/>
        </p:spPr>
      </p:pic>
      <p:sp>
        <p:nvSpPr>
          <p:cNvPr id="6" name="Rectangle 5"/>
          <p:cNvSpPr/>
          <p:nvPr/>
        </p:nvSpPr>
        <p:spPr>
          <a:xfrm>
            <a:off x="762000" y="3581400"/>
            <a:ext cx="2132315" cy="369332"/>
          </a:xfrm>
          <a:prstGeom prst="rect">
            <a:avLst/>
          </a:prstGeom>
        </p:spPr>
        <p:txBody>
          <a:bodyPr wrap="none">
            <a:spAutoFit/>
          </a:bodyPr>
          <a:lstStyle/>
          <a:p>
            <a:r>
              <a:rPr lang="ka-GE" b="1" dirty="0"/>
              <a:t>ალფონსო </a:t>
            </a:r>
            <a:r>
              <a:rPr lang="ka-GE" b="1" dirty="0" err="1"/>
              <a:t>ლავალე</a:t>
            </a:r>
            <a:endParaRPr lang="en-US" dirty="0"/>
          </a:p>
        </p:txBody>
      </p:sp>
      <p:pic>
        <p:nvPicPr>
          <p:cNvPr id="7" name="Picture 3" descr="D:\987654321\yurdzeni.jpg"/>
          <p:cNvPicPr>
            <a:picLocks noChangeAspect="1" noChangeArrowheads="1"/>
          </p:cNvPicPr>
          <p:nvPr/>
        </p:nvPicPr>
        <p:blipFill>
          <a:blip r:embed="rId3" cstate="print"/>
          <a:srcRect/>
          <a:stretch>
            <a:fillRect/>
          </a:stretch>
        </p:blipFill>
        <p:spPr bwMode="auto">
          <a:xfrm>
            <a:off x="457200" y="4038600"/>
            <a:ext cx="3124200" cy="2305054"/>
          </a:xfrm>
          <a:prstGeom prst="rect">
            <a:avLst/>
          </a:prstGeom>
          <a:noFill/>
        </p:spPr>
      </p:pic>
      <p:sp>
        <p:nvSpPr>
          <p:cNvPr id="8" name="Rectangle 7"/>
          <p:cNvSpPr/>
          <p:nvPr/>
        </p:nvSpPr>
        <p:spPr>
          <a:xfrm>
            <a:off x="5638800" y="3581400"/>
            <a:ext cx="797013" cy="369332"/>
          </a:xfrm>
          <a:prstGeom prst="rect">
            <a:avLst/>
          </a:prstGeom>
        </p:spPr>
        <p:txBody>
          <a:bodyPr wrap="none">
            <a:spAutoFit/>
          </a:bodyPr>
          <a:lstStyle/>
          <a:p>
            <a:r>
              <a:rPr lang="ka-GE" b="1" dirty="0"/>
              <a:t>პრიმა</a:t>
            </a:r>
            <a:endParaRPr lang="en-US" dirty="0"/>
          </a:p>
        </p:txBody>
      </p:sp>
      <p:pic>
        <p:nvPicPr>
          <p:cNvPr id="9" name="Picture 2" descr="D:\Documents\Desktop\ვაზის სასუფრე ჯიშები\prima.JPG"/>
          <p:cNvPicPr>
            <a:picLocks noChangeAspect="1" noChangeArrowheads="1"/>
          </p:cNvPicPr>
          <p:nvPr/>
        </p:nvPicPr>
        <p:blipFill>
          <a:blip r:embed="rId4" cstate="print"/>
          <a:srcRect/>
          <a:stretch>
            <a:fillRect/>
          </a:stretch>
        </p:blipFill>
        <p:spPr bwMode="auto">
          <a:xfrm>
            <a:off x="4343400" y="3962400"/>
            <a:ext cx="3429000" cy="2362200"/>
          </a:xfrm>
          <a:prstGeom prst="rect">
            <a:avLst/>
          </a:prstGeom>
          <a:noFill/>
        </p:spPr>
      </p:pic>
      <p:pic>
        <p:nvPicPr>
          <p:cNvPr id="11" name="Объект 10">
            <a:extLst>
              <a:ext uri="{FF2B5EF4-FFF2-40B4-BE49-F238E27FC236}">
                <a16:creationId xmlns:a16="http://schemas.microsoft.com/office/drawing/2014/main" id="{06EC1C32-805E-41CA-A62B-3D096489E008}"/>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33400" y="1018752"/>
            <a:ext cx="3299706" cy="247478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შიგთავსის ჩანაცვლების ველი 4"/>
          <p:cNvSpPr>
            <a:spLocks noGrp="1"/>
          </p:cNvSpPr>
          <p:nvPr>
            <p:ph idx="1"/>
          </p:nvPr>
        </p:nvSpPr>
        <p:spPr>
          <a:xfrm>
            <a:off x="457200" y="457200"/>
            <a:ext cx="8229600" cy="5668963"/>
          </a:xfrm>
        </p:spPr>
        <p:txBody>
          <a:bodyPr/>
          <a:lstStyle/>
          <a:p>
            <a:pPr>
              <a:buNone/>
            </a:pPr>
            <a:r>
              <a:rPr lang="ka-GE" b="1" dirty="0"/>
              <a:t>         </a:t>
            </a:r>
            <a:r>
              <a:rPr lang="ka-GE" sz="2000" b="1" dirty="0"/>
              <a:t> იტალია</a:t>
            </a:r>
            <a:endParaRPr lang="en-US" sz="2000" dirty="0"/>
          </a:p>
        </p:txBody>
      </p:sp>
      <p:pic>
        <p:nvPicPr>
          <p:cNvPr id="6" name="Picture 2" descr="D:\Documents\Desktop\ვაზის სასუფრე ჯიშები\italia.JPG"/>
          <p:cNvPicPr>
            <a:picLocks noChangeAspect="1" noChangeArrowheads="1"/>
          </p:cNvPicPr>
          <p:nvPr/>
        </p:nvPicPr>
        <p:blipFill>
          <a:blip r:embed="rId2" cstate="print"/>
          <a:srcRect/>
          <a:stretch>
            <a:fillRect/>
          </a:stretch>
        </p:blipFill>
        <p:spPr bwMode="auto">
          <a:xfrm>
            <a:off x="685800" y="1066800"/>
            <a:ext cx="3464317" cy="2362200"/>
          </a:xfrm>
          <a:prstGeom prst="rect">
            <a:avLst/>
          </a:prstGeom>
          <a:noFill/>
        </p:spPr>
      </p:pic>
      <p:sp>
        <p:nvSpPr>
          <p:cNvPr id="7" name="Rectangle 6"/>
          <p:cNvSpPr/>
          <p:nvPr/>
        </p:nvSpPr>
        <p:spPr>
          <a:xfrm>
            <a:off x="5715000" y="533400"/>
            <a:ext cx="1194558" cy="369332"/>
          </a:xfrm>
          <a:prstGeom prst="rect">
            <a:avLst/>
          </a:prstGeom>
        </p:spPr>
        <p:txBody>
          <a:bodyPr wrap="none">
            <a:spAutoFit/>
          </a:bodyPr>
          <a:lstStyle/>
          <a:p>
            <a:r>
              <a:rPr lang="ka-GE" b="1" dirty="0" err="1"/>
              <a:t>დათიერი</a:t>
            </a:r>
            <a:endParaRPr lang="en-US" dirty="0"/>
          </a:p>
        </p:txBody>
      </p:sp>
      <p:pic>
        <p:nvPicPr>
          <p:cNvPr id="8" name="Picture 2" descr="D:\Documents\Desktop\ვაზის სასუფრე ჯიშები\datieri.JPG"/>
          <p:cNvPicPr>
            <a:picLocks noChangeAspect="1" noChangeArrowheads="1"/>
          </p:cNvPicPr>
          <p:nvPr/>
        </p:nvPicPr>
        <p:blipFill>
          <a:blip r:embed="rId3" cstate="print"/>
          <a:srcRect/>
          <a:stretch>
            <a:fillRect/>
          </a:stretch>
        </p:blipFill>
        <p:spPr bwMode="auto">
          <a:xfrm>
            <a:off x="4267201" y="1066800"/>
            <a:ext cx="3733800" cy="2362200"/>
          </a:xfrm>
          <a:prstGeom prst="rect">
            <a:avLst/>
          </a:prstGeom>
          <a:noFill/>
        </p:spPr>
      </p:pic>
      <p:sp>
        <p:nvSpPr>
          <p:cNvPr id="9" name="Rectangle 8"/>
          <p:cNvSpPr/>
          <p:nvPr/>
        </p:nvSpPr>
        <p:spPr>
          <a:xfrm>
            <a:off x="1828800" y="3581400"/>
            <a:ext cx="971741" cy="369332"/>
          </a:xfrm>
          <a:prstGeom prst="rect">
            <a:avLst/>
          </a:prstGeom>
        </p:spPr>
        <p:txBody>
          <a:bodyPr wrap="none">
            <a:spAutoFit/>
          </a:bodyPr>
          <a:lstStyle/>
          <a:p>
            <a:r>
              <a:rPr lang="ka-GE" b="1" dirty="0"/>
              <a:t>ალედო</a:t>
            </a:r>
            <a:endParaRPr lang="en-US" dirty="0"/>
          </a:p>
        </p:txBody>
      </p:sp>
      <p:pic>
        <p:nvPicPr>
          <p:cNvPr id="10" name="Picture 2" descr="D:\Documents\Desktop\ვაზის სასუფრე ჯიშები\aledo.JPG"/>
          <p:cNvPicPr>
            <a:picLocks noChangeAspect="1" noChangeArrowheads="1"/>
          </p:cNvPicPr>
          <p:nvPr/>
        </p:nvPicPr>
        <p:blipFill>
          <a:blip r:embed="rId4" cstate="print"/>
          <a:srcRect/>
          <a:stretch>
            <a:fillRect/>
          </a:stretch>
        </p:blipFill>
        <p:spPr bwMode="auto">
          <a:xfrm>
            <a:off x="685800" y="4038600"/>
            <a:ext cx="3505200" cy="2295248"/>
          </a:xfrm>
          <a:prstGeom prst="rect">
            <a:avLst/>
          </a:prstGeom>
          <a:noFill/>
        </p:spPr>
      </p:pic>
      <p:sp>
        <p:nvSpPr>
          <p:cNvPr id="11" name="Rectangle 10"/>
          <p:cNvSpPr/>
          <p:nvPr/>
        </p:nvSpPr>
        <p:spPr>
          <a:xfrm>
            <a:off x="4953000" y="3505200"/>
            <a:ext cx="2252540" cy="369332"/>
          </a:xfrm>
          <a:prstGeom prst="rect">
            <a:avLst/>
          </a:prstGeom>
        </p:spPr>
        <p:txBody>
          <a:bodyPr wrap="none">
            <a:spAutoFit/>
          </a:bodyPr>
          <a:lstStyle/>
          <a:p>
            <a:r>
              <a:rPr lang="ka-GE" b="1" dirty="0"/>
              <a:t>ქართული საადრეო</a:t>
            </a:r>
            <a:endParaRPr lang="en-US" dirty="0"/>
          </a:p>
        </p:txBody>
      </p:sp>
      <p:pic>
        <p:nvPicPr>
          <p:cNvPr id="12" name="Picture 2" descr="D:\Documents\Desktop\ვაზის სასუფრე ჯიშები\kartuli saadreo.JPG"/>
          <p:cNvPicPr>
            <a:picLocks noChangeAspect="1" noChangeArrowheads="1"/>
          </p:cNvPicPr>
          <p:nvPr/>
        </p:nvPicPr>
        <p:blipFill>
          <a:blip r:embed="rId5" cstate="print"/>
          <a:srcRect/>
          <a:stretch>
            <a:fillRect/>
          </a:stretch>
        </p:blipFill>
        <p:spPr bwMode="auto">
          <a:xfrm>
            <a:off x="4495800" y="4038600"/>
            <a:ext cx="3505200" cy="228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შიგთავსის ჩანაცვლების ველი 6"/>
          <p:cNvSpPr>
            <a:spLocks noGrp="1"/>
          </p:cNvSpPr>
          <p:nvPr>
            <p:ph idx="1"/>
          </p:nvPr>
        </p:nvSpPr>
        <p:spPr>
          <a:xfrm>
            <a:off x="457200" y="533400"/>
            <a:ext cx="8229600" cy="5592763"/>
          </a:xfrm>
        </p:spPr>
        <p:txBody>
          <a:bodyPr/>
          <a:lstStyle/>
          <a:p>
            <a:pPr>
              <a:buNone/>
            </a:pPr>
            <a:r>
              <a:rPr lang="ka-GE" b="1" dirty="0"/>
              <a:t>        </a:t>
            </a:r>
            <a:r>
              <a:rPr lang="ka-GE" sz="2000" b="1" dirty="0"/>
              <a:t>საბას მარგალიტი</a:t>
            </a:r>
            <a:endParaRPr lang="en-US" sz="2000" dirty="0"/>
          </a:p>
        </p:txBody>
      </p:sp>
      <p:pic>
        <p:nvPicPr>
          <p:cNvPr id="8" name="Picture 2" descr="D:\Documents\Desktop\ვაზის სასუფრე ჯიშები\saba perli.JPG"/>
          <p:cNvPicPr>
            <a:picLocks noChangeAspect="1" noChangeArrowheads="1"/>
          </p:cNvPicPr>
          <p:nvPr/>
        </p:nvPicPr>
        <p:blipFill>
          <a:blip r:embed="rId2" cstate="print"/>
          <a:srcRect/>
          <a:stretch>
            <a:fillRect/>
          </a:stretch>
        </p:blipFill>
        <p:spPr bwMode="auto">
          <a:xfrm>
            <a:off x="457200" y="1447800"/>
            <a:ext cx="3962400" cy="3048000"/>
          </a:xfrm>
          <a:prstGeom prst="rect">
            <a:avLst/>
          </a:prstGeom>
          <a:noFill/>
        </p:spPr>
      </p:pic>
      <p:sp>
        <p:nvSpPr>
          <p:cNvPr id="9" name="Rectangle 8"/>
          <p:cNvSpPr/>
          <p:nvPr/>
        </p:nvSpPr>
        <p:spPr>
          <a:xfrm>
            <a:off x="5791200" y="609600"/>
            <a:ext cx="1465466" cy="369332"/>
          </a:xfrm>
          <a:prstGeom prst="rect">
            <a:avLst/>
          </a:prstGeom>
        </p:spPr>
        <p:txBody>
          <a:bodyPr wrap="none">
            <a:spAutoFit/>
          </a:bodyPr>
          <a:lstStyle/>
          <a:p>
            <a:r>
              <a:rPr lang="ka-GE" b="1" dirty="0" err="1"/>
              <a:t>სულთანინი</a:t>
            </a:r>
            <a:endParaRPr lang="en-US" dirty="0"/>
          </a:p>
        </p:txBody>
      </p:sp>
      <p:pic>
        <p:nvPicPr>
          <p:cNvPr id="10" name="Picture 2" descr="D:\Documents\Desktop\ვაზის სასუფრე ჯიშები\sultanini.JPG"/>
          <p:cNvPicPr>
            <a:picLocks noChangeAspect="1" noChangeArrowheads="1"/>
          </p:cNvPicPr>
          <p:nvPr/>
        </p:nvPicPr>
        <p:blipFill>
          <a:blip r:embed="rId3" cstate="print"/>
          <a:srcRect/>
          <a:stretch>
            <a:fillRect/>
          </a:stretch>
        </p:blipFill>
        <p:spPr bwMode="auto">
          <a:xfrm>
            <a:off x="4495800" y="1447800"/>
            <a:ext cx="403860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457200" y="609600"/>
            <a:ext cx="8229600" cy="5516563"/>
          </a:xfrm>
        </p:spPr>
        <p:txBody>
          <a:bodyPr>
            <a:normAutofit fontScale="62500" lnSpcReduction="20000"/>
          </a:bodyPr>
          <a:lstStyle/>
          <a:p>
            <a:r>
              <a:rPr lang="ka-GE" dirty="0"/>
              <a:t> თავდაპირველად  შერჩეული  და გამოყოფილი იქნა ვაზის 11 ჯიშზე  საცდელი  მცენარეები   5-5 ძირის  ოდენობით, რომლებიც   </a:t>
            </a:r>
            <a:r>
              <a:rPr lang="ka-GE" dirty="0" err="1"/>
              <a:t>ეტიკეტირების</a:t>
            </a:r>
            <a:r>
              <a:rPr lang="ka-GE" dirty="0"/>
              <a:t>   შემდეგ  შეტანილი   იქნა   სათანადო აღრიცხვის ჟურნალში.</a:t>
            </a:r>
            <a:endParaRPr lang="en-US" dirty="0"/>
          </a:p>
          <a:p>
            <a:r>
              <a:rPr lang="ka-GE" dirty="0"/>
              <a:t>     საცდელ მცენარეებზე ვატარებდით ფენოლოგიურ  დაკვირვებებს და   </a:t>
            </a:r>
            <a:r>
              <a:rPr lang="ka-GE" dirty="0" err="1"/>
              <a:t>ბიომეტრიულ</a:t>
            </a:r>
            <a:r>
              <a:rPr lang="ka-GE" dirty="0"/>
              <a:t> გაზომვებს, რის შემდეგაც გამოგვყავდა საშუალო არითმეტიკული მაჩვენებლები. ასევე ვსწავლობდით მოსავლიანობას.</a:t>
            </a:r>
            <a:endParaRPr lang="en-US" dirty="0"/>
          </a:p>
          <a:p>
            <a:r>
              <a:rPr lang="ka-GE" dirty="0"/>
              <a:t>    რაც შეეხება ნაყოფის   ტექნიკურ   მახასიათებლებსა და ფიზიკო-ქიმიურ მაჩვენებლებს, ისწავლებოდა  </a:t>
            </a:r>
            <a:r>
              <a:rPr lang="ka-GE" dirty="0" err="1"/>
              <a:t>ბსუ</a:t>
            </a:r>
            <a:r>
              <a:rPr lang="ka-GE" dirty="0"/>
              <a:t>-ს </a:t>
            </a:r>
            <a:r>
              <a:rPr lang="ka-GE" dirty="0" err="1"/>
              <a:t>აგრრარული</a:t>
            </a:r>
            <a:r>
              <a:rPr lang="ka-GE" dirty="0"/>
              <a:t> და  </a:t>
            </a:r>
            <a:r>
              <a:rPr lang="ka-GE" dirty="0" err="1"/>
              <a:t>მემბრანული</a:t>
            </a:r>
            <a:r>
              <a:rPr lang="ka-GE" dirty="0"/>
              <a:t>  ტექნოლოგიების ინსტიტუტის  ქიმიური ანალიზისა და   საკვები პროდუქტების  უსაფრთხოების   განყოფილებაში- ჩვენს მიერ  მიწოდებული  ნიმუშების  მიხედვით.</a:t>
            </a:r>
            <a:endParaRPr lang="en-US" dirty="0"/>
          </a:p>
          <a:p>
            <a:r>
              <a:rPr lang="ka-GE" dirty="0"/>
              <a:t>       </a:t>
            </a:r>
            <a:r>
              <a:rPr lang="ka-GE" dirty="0" err="1"/>
              <a:t>მორფობიოლოგიური</a:t>
            </a:r>
            <a:r>
              <a:rPr lang="ka-GE" dirty="0"/>
              <a:t>  თავისებურებებიდან  ვაზის  ჯიშებში ისწავლებოდა ისეთი ფენოლოგიური </a:t>
            </a:r>
            <a:r>
              <a:rPr lang="ka-GE" dirty="0" err="1"/>
              <a:t>ფაზები,როგორიცაა</a:t>
            </a:r>
            <a:r>
              <a:rPr lang="ka-GE" dirty="0"/>
              <a:t>: ვაზის  ტირილის  დაწყება და დამთავრება, კვირტების გაშლა (ზრდის დაწყება), ყვავილობის დასაწყისი და დასასრული, ყურძნის </a:t>
            </a:r>
            <a:r>
              <a:rPr lang="ka-GE" dirty="0" err="1"/>
              <a:t>შეთვალება</a:t>
            </a:r>
            <a:r>
              <a:rPr lang="ka-GE" dirty="0"/>
              <a:t>, ყურძნის   სრულ სიმწიფეში   შესვლა, ყლორტის  ზრდის  დამთავრება, ფოთოლცვენის დასაწყისი  და დასასრული</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457200" y="304800"/>
            <a:ext cx="8229600" cy="5821363"/>
          </a:xfrm>
        </p:spPr>
        <p:txBody>
          <a:bodyPr>
            <a:normAutofit/>
          </a:bodyPr>
          <a:lstStyle/>
          <a:p>
            <a:r>
              <a:rPr lang="ka-GE" sz="1200" b="1" dirty="0"/>
              <a:t>ვაზის </a:t>
            </a:r>
            <a:r>
              <a:rPr lang="ka-GE" sz="1200" b="1" dirty="0" err="1"/>
              <a:t>სასუფრე</a:t>
            </a:r>
            <a:r>
              <a:rPr lang="ka-GE" sz="1200" b="1" dirty="0"/>
              <a:t> ჯიშების  ფენოლოგიური ფაზების მიმდინარეობა</a:t>
            </a:r>
            <a:endParaRPr lang="en-US" sz="1200" dirty="0"/>
          </a:p>
          <a:p>
            <a:r>
              <a:rPr lang="ka-GE" sz="1200" b="1" dirty="0"/>
              <a:t>(2016-2017 წლების საშუალო)</a:t>
            </a:r>
            <a:endParaRPr lang="en-US" sz="1200" dirty="0"/>
          </a:p>
          <a:p>
            <a:r>
              <a:rPr lang="ka-GE" sz="1200" b="1" dirty="0"/>
              <a:t>ცხრილი</a:t>
            </a:r>
            <a:r>
              <a:rPr lang="en-US" sz="1200" b="1" dirty="0"/>
              <a:t> 1</a:t>
            </a:r>
            <a:endParaRPr lang="en-US" sz="1200" dirty="0"/>
          </a:p>
          <a:p>
            <a:pPr>
              <a:buNone/>
            </a:pPr>
            <a:endParaRPr lang="en-US" dirty="0"/>
          </a:p>
        </p:txBody>
      </p:sp>
      <p:graphicFrame>
        <p:nvGraphicFramePr>
          <p:cNvPr id="4" name="Table 3"/>
          <p:cNvGraphicFramePr>
            <a:graphicFrameLocks noGrp="1"/>
          </p:cNvGraphicFramePr>
          <p:nvPr/>
        </p:nvGraphicFramePr>
        <p:xfrm>
          <a:off x="685800" y="1397000"/>
          <a:ext cx="6324600" cy="4294295"/>
        </p:xfrm>
        <a:graphic>
          <a:graphicData uri="http://schemas.openxmlformats.org/drawingml/2006/table">
            <a:tbl>
              <a:tblPr firstRow="1" bandRow="1">
                <a:tableStyleId>{5C22544A-7EE6-4342-B048-85BDC9FD1C3A}</a:tableStyleId>
              </a:tblPr>
              <a:tblGrid>
                <a:gridCol w="632460">
                  <a:extLst>
                    <a:ext uri="{9D8B030D-6E8A-4147-A177-3AD203B41FA5}">
                      <a16:colId xmlns:a16="http://schemas.microsoft.com/office/drawing/2014/main" val="20000"/>
                    </a:ext>
                  </a:extLst>
                </a:gridCol>
                <a:gridCol w="632460">
                  <a:extLst>
                    <a:ext uri="{9D8B030D-6E8A-4147-A177-3AD203B41FA5}">
                      <a16:colId xmlns:a16="http://schemas.microsoft.com/office/drawing/2014/main" val="20001"/>
                    </a:ext>
                  </a:extLst>
                </a:gridCol>
                <a:gridCol w="632460">
                  <a:extLst>
                    <a:ext uri="{9D8B030D-6E8A-4147-A177-3AD203B41FA5}">
                      <a16:colId xmlns:a16="http://schemas.microsoft.com/office/drawing/2014/main" val="20002"/>
                    </a:ext>
                  </a:extLst>
                </a:gridCol>
                <a:gridCol w="632460">
                  <a:extLst>
                    <a:ext uri="{9D8B030D-6E8A-4147-A177-3AD203B41FA5}">
                      <a16:colId xmlns:a16="http://schemas.microsoft.com/office/drawing/2014/main" val="20003"/>
                    </a:ext>
                  </a:extLst>
                </a:gridCol>
                <a:gridCol w="632460">
                  <a:extLst>
                    <a:ext uri="{9D8B030D-6E8A-4147-A177-3AD203B41FA5}">
                      <a16:colId xmlns:a16="http://schemas.microsoft.com/office/drawing/2014/main" val="20004"/>
                    </a:ext>
                  </a:extLst>
                </a:gridCol>
                <a:gridCol w="632460">
                  <a:extLst>
                    <a:ext uri="{9D8B030D-6E8A-4147-A177-3AD203B41FA5}">
                      <a16:colId xmlns:a16="http://schemas.microsoft.com/office/drawing/2014/main" val="20005"/>
                    </a:ext>
                  </a:extLst>
                </a:gridCol>
                <a:gridCol w="632460">
                  <a:extLst>
                    <a:ext uri="{9D8B030D-6E8A-4147-A177-3AD203B41FA5}">
                      <a16:colId xmlns:a16="http://schemas.microsoft.com/office/drawing/2014/main" val="20006"/>
                    </a:ext>
                  </a:extLst>
                </a:gridCol>
                <a:gridCol w="632460">
                  <a:extLst>
                    <a:ext uri="{9D8B030D-6E8A-4147-A177-3AD203B41FA5}">
                      <a16:colId xmlns:a16="http://schemas.microsoft.com/office/drawing/2014/main" val="20007"/>
                    </a:ext>
                  </a:extLst>
                </a:gridCol>
                <a:gridCol w="632460">
                  <a:extLst>
                    <a:ext uri="{9D8B030D-6E8A-4147-A177-3AD203B41FA5}">
                      <a16:colId xmlns:a16="http://schemas.microsoft.com/office/drawing/2014/main" val="20008"/>
                    </a:ext>
                  </a:extLst>
                </a:gridCol>
                <a:gridCol w="632460">
                  <a:extLst>
                    <a:ext uri="{9D8B030D-6E8A-4147-A177-3AD203B41FA5}">
                      <a16:colId xmlns:a16="http://schemas.microsoft.com/office/drawing/2014/main" val="20009"/>
                    </a:ext>
                  </a:extLst>
                </a:gridCol>
              </a:tblGrid>
              <a:tr h="694267">
                <a:tc>
                  <a:txBody>
                    <a:bodyPr/>
                    <a:lstStyle/>
                    <a:p>
                      <a:r>
                        <a:rPr lang="ka-GE" sz="800" b="1" kern="1200" dirty="0">
                          <a:solidFill>
                            <a:schemeClr val="lt1"/>
                          </a:solidFill>
                          <a:latin typeface="+mn-lt"/>
                          <a:ea typeface="+mn-ea"/>
                          <a:cs typeface="+mn-cs"/>
                        </a:rPr>
                        <a:t>#</a:t>
                      </a:r>
                      <a:endParaRPr lang="en-US" sz="800" dirty="0"/>
                    </a:p>
                  </a:txBody>
                  <a:tcPr/>
                </a:tc>
                <a:tc>
                  <a:txBody>
                    <a:bodyPr/>
                    <a:lstStyle/>
                    <a:p>
                      <a:r>
                        <a:rPr lang="ka-GE" sz="800" b="1" kern="1200" dirty="0">
                          <a:solidFill>
                            <a:schemeClr val="lt1"/>
                          </a:solidFill>
                          <a:latin typeface="+mn-lt"/>
                          <a:ea typeface="+mn-ea"/>
                          <a:cs typeface="+mn-cs"/>
                        </a:rPr>
                        <a:t>ჯიშების დასახელება</a:t>
                      </a:r>
                      <a:endParaRPr lang="en-US" sz="800" dirty="0"/>
                    </a:p>
                  </a:txBody>
                  <a:tcPr/>
                </a:tc>
                <a:tc>
                  <a:txBody>
                    <a:bodyPr/>
                    <a:lstStyle/>
                    <a:p>
                      <a:r>
                        <a:rPr lang="ka-GE" sz="800" b="1" kern="1200" dirty="0">
                          <a:solidFill>
                            <a:schemeClr val="lt1"/>
                          </a:solidFill>
                          <a:latin typeface="+mn-lt"/>
                          <a:ea typeface="+mn-ea"/>
                          <a:cs typeface="+mn-cs"/>
                        </a:rPr>
                        <a:t>ვაზის ტირილის დაწყება და დამთავრება</a:t>
                      </a:r>
                      <a:endParaRPr lang="en-US" sz="800" dirty="0"/>
                    </a:p>
                  </a:txBody>
                  <a:tcPr/>
                </a:tc>
                <a:tc>
                  <a:txBody>
                    <a:bodyPr/>
                    <a:lstStyle/>
                    <a:p>
                      <a:r>
                        <a:rPr lang="ka-GE" sz="800" b="1" kern="1200" dirty="0">
                          <a:solidFill>
                            <a:schemeClr val="lt1"/>
                          </a:solidFill>
                          <a:latin typeface="+mn-lt"/>
                          <a:ea typeface="+mn-ea"/>
                          <a:cs typeface="+mn-cs"/>
                        </a:rPr>
                        <a:t>კვირტების გაშლა (ზრდის დაწყება)</a:t>
                      </a:r>
                      <a:endParaRPr lang="en-US" sz="800" dirty="0"/>
                    </a:p>
                  </a:txBody>
                  <a:tcPr/>
                </a:tc>
                <a:tc>
                  <a:txBody>
                    <a:bodyPr/>
                    <a:lstStyle/>
                    <a:p>
                      <a:r>
                        <a:rPr lang="ka-GE" sz="800" b="1" kern="1200" dirty="0">
                          <a:solidFill>
                            <a:schemeClr val="lt1"/>
                          </a:solidFill>
                          <a:latin typeface="+mn-lt"/>
                          <a:ea typeface="+mn-ea"/>
                          <a:cs typeface="+mn-cs"/>
                        </a:rPr>
                        <a:t>ყვავილობის  დასაწყისი და დასასრული</a:t>
                      </a:r>
                      <a:endParaRPr lang="en-US" sz="800" dirty="0"/>
                    </a:p>
                  </a:txBody>
                  <a:tcPr/>
                </a:tc>
                <a:tc>
                  <a:txBody>
                    <a:bodyPr/>
                    <a:lstStyle/>
                    <a:p>
                      <a:pPr marL="0" marR="0" algn="ctr">
                        <a:lnSpc>
                          <a:spcPct val="115000"/>
                        </a:lnSpc>
                        <a:spcBef>
                          <a:spcPts val="0"/>
                        </a:spcBef>
                        <a:spcAft>
                          <a:spcPts val="0"/>
                        </a:spcAft>
                      </a:pPr>
                      <a:r>
                        <a:rPr lang="ka-GE" sz="800" dirty="0">
                          <a:latin typeface="Sylfaen"/>
                          <a:ea typeface="Times New Roman"/>
                          <a:cs typeface="Times New Roman"/>
                        </a:rPr>
                        <a:t>ყვავილობის ხანგრძლივო</a:t>
                      </a:r>
                      <a:r>
                        <a:rPr lang="en-US" sz="800" dirty="0">
                          <a:latin typeface="Sylfaen"/>
                          <a:ea typeface="Times New Roman"/>
                          <a:cs typeface="Times New Roman"/>
                        </a:rPr>
                        <a:t>-</a:t>
                      </a:r>
                      <a:r>
                        <a:rPr lang="ka-GE" sz="800" dirty="0">
                          <a:latin typeface="Sylfaen"/>
                          <a:ea typeface="Times New Roman"/>
                          <a:cs typeface="Times New Roman"/>
                        </a:rPr>
                        <a:t>ბა (დღე</a:t>
                      </a:r>
                      <a:r>
                        <a:rPr lang="en-US" sz="800" dirty="0">
                          <a:latin typeface="Sylfaen"/>
                          <a:ea typeface="Times New Roman"/>
                          <a:cs typeface="Times New Roman"/>
                        </a:rPr>
                        <a:t>-</a:t>
                      </a:r>
                      <a:r>
                        <a:rPr lang="ka-GE" sz="800" dirty="0">
                          <a:latin typeface="Sylfaen"/>
                          <a:ea typeface="Times New Roman"/>
                          <a:cs typeface="Times New Roman"/>
                        </a:rPr>
                        <a:t>ები)</a:t>
                      </a:r>
                      <a:endParaRPr lang="en-US" sz="800" dirty="0">
                        <a:latin typeface="Calibri"/>
                        <a:ea typeface="Times New Roman"/>
                        <a:cs typeface="Times New Roman"/>
                      </a:endParaRPr>
                    </a:p>
                  </a:txBody>
                  <a:tcPr marL="68580" marR="68580" marT="0" marB="0" anchor="ctr"/>
                </a:tc>
                <a:tc>
                  <a:txBody>
                    <a:bodyPr/>
                    <a:lstStyle/>
                    <a:p>
                      <a:r>
                        <a:rPr lang="ka-GE" sz="800" b="1" kern="1200" dirty="0">
                          <a:solidFill>
                            <a:schemeClr val="lt1"/>
                          </a:solidFill>
                          <a:latin typeface="+mn-lt"/>
                          <a:ea typeface="+mn-ea"/>
                          <a:cs typeface="+mn-cs"/>
                        </a:rPr>
                        <a:t>ჯიშების დასახელება</a:t>
                      </a:r>
                      <a:endParaRPr lang="en-US" sz="800" dirty="0"/>
                    </a:p>
                  </a:txBody>
                  <a:tcPr/>
                </a:tc>
                <a:tc>
                  <a:txBody>
                    <a:bodyPr/>
                    <a:lstStyle/>
                    <a:p>
                      <a:r>
                        <a:rPr lang="ka-GE" sz="800" b="1" kern="1200" dirty="0">
                          <a:solidFill>
                            <a:schemeClr val="lt1"/>
                          </a:solidFill>
                          <a:latin typeface="+mn-lt"/>
                          <a:ea typeface="+mn-ea"/>
                          <a:cs typeface="+mn-cs"/>
                        </a:rPr>
                        <a:t>ყურძნის </a:t>
                      </a:r>
                      <a:r>
                        <a:rPr lang="ka-GE" sz="800" b="1" kern="1200" dirty="0" err="1">
                          <a:solidFill>
                            <a:schemeClr val="lt1"/>
                          </a:solidFill>
                          <a:latin typeface="+mn-lt"/>
                          <a:ea typeface="+mn-ea"/>
                          <a:cs typeface="+mn-cs"/>
                        </a:rPr>
                        <a:t>შეთვალება</a:t>
                      </a:r>
                      <a:endParaRPr lang="en-US" sz="800" dirty="0"/>
                    </a:p>
                  </a:txBody>
                  <a:tcPr/>
                </a:tc>
                <a:tc>
                  <a:txBody>
                    <a:bodyPr/>
                    <a:lstStyle/>
                    <a:p>
                      <a:r>
                        <a:rPr lang="ka-GE" sz="800" b="1" kern="1200" dirty="0">
                          <a:solidFill>
                            <a:schemeClr val="lt1"/>
                          </a:solidFill>
                          <a:latin typeface="+mn-lt"/>
                          <a:ea typeface="+mn-ea"/>
                          <a:cs typeface="+mn-cs"/>
                        </a:rPr>
                        <a:t>სრულ სიმწიფეში შესვლა</a:t>
                      </a:r>
                      <a:endParaRPr lang="en-US" sz="800" dirty="0"/>
                    </a:p>
                  </a:txBody>
                  <a:tcPr/>
                </a:tc>
                <a:tc>
                  <a:txBody>
                    <a:bodyPr/>
                    <a:lstStyle/>
                    <a:p>
                      <a:r>
                        <a:rPr lang="ka-GE" sz="800" b="1" kern="1200" dirty="0">
                          <a:solidFill>
                            <a:schemeClr val="lt1"/>
                          </a:solidFill>
                          <a:latin typeface="+mn-lt"/>
                          <a:ea typeface="+mn-ea"/>
                          <a:cs typeface="+mn-cs"/>
                        </a:rPr>
                        <a:t>ყლორტის ზრდის დამთავრება</a:t>
                      </a:r>
                      <a:endParaRPr lang="en-US" sz="800" dirty="0"/>
                    </a:p>
                  </a:txBody>
                  <a:tcPr/>
                </a:tc>
                <a:extLst>
                  <a:ext uri="{0D108BD9-81ED-4DB2-BD59-A6C34878D82A}">
                    <a16:rowId xmlns:a16="http://schemas.microsoft.com/office/drawing/2014/main" val="10000"/>
                  </a:ext>
                </a:extLst>
              </a:tr>
              <a:tr h="694267">
                <a:tc>
                  <a:txBody>
                    <a:bodyPr/>
                    <a:lstStyle/>
                    <a:p>
                      <a:r>
                        <a:rPr lang="en-US" dirty="0"/>
                        <a:t>1</a:t>
                      </a:r>
                    </a:p>
                  </a:txBody>
                  <a:tcPr/>
                </a:tc>
                <a:tc>
                  <a:txBody>
                    <a:bodyPr/>
                    <a:lstStyle/>
                    <a:p>
                      <a:r>
                        <a:rPr lang="ka-GE" sz="800" kern="1200" dirty="0">
                          <a:solidFill>
                            <a:schemeClr val="dk1"/>
                          </a:solidFill>
                          <a:latin typeface="+mn-lt"/>
                          <a:ea typeface="+mn-ea"/>
                          <a:cs typeface="+mn-cs"/>
                        </a:rPr>
                        <a:t>კარდინალი</a:t>
                      </a:r>
                      <a:endParaRPr lang="en-US" sz="800" dirty="0"/>
                    </a:p>
                  </a:txBody>
                  <a:tcP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2.03-28.03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1.04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28.05-10.06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კარდინალი</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ივლისის 1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ივლისის მე-3 დეკადის დასასრული</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სექტემბრის  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94267">
                <a:tc>
                  <a:txBody>
                    <a:bodyPr/>
                    <a:lstStyle/>
                    <a:p>
                      <a:r>
                        <a:rPr lang="en-US" dirty="0"/>
                        <a:t>2</a:t>
                      </a:r>
                    </a:p>
                  </a:txBody>
                  <a:tcPr/>
                </a:tc>
                <a:tc>
                  <a:txBody>
                    <a:bodyPr/>
                    <a:lstStyle/>
                    <a:p>
                      <a:r>
                        <a:rPr lang="ka-GE" sz="800" kern="1200" dirty="0" err="1">
                          <a:solidFill>
                            <a:schemeClr val="dk1"/>
                          </a:solidFill>
                          <a:latin typeface="+mn-lt"/>
                          <a:ea typeface="+mn-ea"/>
                          <a:cs typeface="+mn-cs"/>
                        </a:rPr>
                        <a:t>კრიმსონ</a:t>
                      </a:r>
                      <a:r>
                        <a:rPr lang="ka-GE" sz="800" kern="1200" dirty="0">
                          <a:solidFill>
                            <a:schemeClr val="dk1"/>
                          </a:solidFill>
                          <a:latin typeface="+mn-lt"/>
                          <a:ea typeface="+mn-ea"/>
                          <a:cs typeface="+mn-cs"/>
                        </a:rPr>
                        <a:t> </a:t>
                      </a:r>
                      <a:r>
                        <a:rPr lang="ka-GE" sz="800" kern="1200" dirty="0" err="1">
                          <a:solidFill>
                            <a:schemeClr val="dk1"/>
                          </a:solidFill>
                          <a:latin typeface="+mn-lt"/>
                          <a:ea typeface="+mn-ea"/>
                          <a:cs typeface="+mn-cs"/>
                        </a:rPr>
                        <a:t>სიდლესი</a:t>
                      </a:r>
                      <a:endParaRPr lang="en-US" sz="800" dirty="0"/>
                    </a:p>
                  </a:txBody>
                  <a:tcPr/>
                </a:tc>
                <a:tc>
                  <a:txBody>
                    <a:bodyPr/>
                    <a:lstStyle/>
                    <a:p>
                      <a:pPr marL="0" marR="0" algn="ctr">
                        <a:lnSpc>
                          <a:spcPct val="115000"/>
                        </a:lnSpc>
                        <a:spcBef>
                          <a:spcPts val="0"/>
                        </a:spcBef>
                        <a:spcAft>
                          <a:spcPts val="1000"/>
                        </a:spcAft>
                      </a:pPr>
                      <a:r>
                        <a:rPr lang="ka-GE" sz="800" b="1">
                          <a:latin typeface="Sylfaen"/>
                          <a:ea typeface="Times New Roman"/>
                          <a:cs typeface="Times New Roman"/>
                        </a:rPr>
                        <a:t>4.03-27.03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3.04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30.05-12.06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კრიმსონ სიდლესი</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მე-3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მე-3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94267">
                <a:tc>
                  <a:txBody>
                    <a:bodyPr/>
                    <a:lstStyle/>
                    <a:p>
                      <a:r>
                        <a:rPr lang="en-US" dirty="0"/>
                        <a:t>3</a:t>
                      </a:r>
                    </a:p>
                  </a:txBody>
                  <a:tcP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დონ მარიანო</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7.03-31.03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6.04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1.06-13.06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დონ მარიანო</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მე-2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694267">
                <a:tc>
                  <a:txBody>
                    <a:bodyPr/>
                    <a:lstStyle/>
                    <a:p>
                      <a:r>
                        <a:rPr lang="en-US" dirty="0"/>
                        <a:t>4</a:t>
                      </a:r>
                    </a:p>
                  </a:txBody>
                  <a:tcPr/>
                </a:tc>
                <a:tc>
                  <a:txBody>
                    <a:bodyPr/>
                    <a:lstStyle/>
                    <a:p>
                      <a:r>
                        <a:rPr lang="ka-GE" sz="800" kern="1200" dirty="0">
                          <a:solidFill>
                            <a:schemeClr val="dk1"/>
                          </a:solidFill>
                          <a:latin typeface="+mn-lt"/>
                          <a:ea typeface="+mn-ea"/>
                          <a:cs typeface="+mn-cs"/>
                        </a:rPr>
                        <a:t>ალფონსო </a:t>
                      </a:r>
                      <a:r>
                        <a:rPr lang="ka-GE" sz="800" kern="1200" dirty="0" err="1">
                          <a:solidFill>
                            <a:schemeClr val="dk1"/>
                          </a:solidFill>
                          <a:latin typeface="+mn-lt"/>
                          <a:ea typeface="+mn-ea"/>
                          <a:cs typeface="+mn-cs"/>
                        </a:rPr>
                        <a:t>ლავალე</a:t>
                      </a:r>
                      <a:endParaRPr lang="en-US" sz="800" dirty="0"/>
                    </a:p>
                  </a:txBody>
                  <a:tcPr/>
                </a:tc>
                <a:tc>
                  <a:txBody>
                    <a:bodyPr/>
                    <a:lstStyle/>
                    <a:p>
                      <a:pPr marL="0" marR="0" algn="ctr">
                        <a:lnSpc>
                          <a:spcPct val="115000"/>
                        </a:lnSpc>
                        <a:spcBef>
                          <a:spcPts val="0"/>
                        </a:spcBef>
                        <a:spcAft>
                          <a:spcPts val="1000"/>
                        </a:spcAft>
                      </a:pPr>
                      <a:r>
                        <a:rPr lang="ka-GE" sz="800" b="1">
                          <a:latin typeface="Sylfaen"/>
                          <a:ea typeface="Times New Roman"/>
                          <a:cs typeface="Times New Roman"/>
                        </a:rPr>
                        <a:t>5.03-30.03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5.04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2.06-15.06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14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ალფონსო ლავალე</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აგვისტოს 1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აგვისტოს მე-3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მე-2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94267">
                <a:tc>
                  <a:txBody>
                    <a:bodyPr/>
                    <a:lstStyle/>
                    <a:p>
                      <a:r>
                        <a:rPr lang="en-US" dirty="0"/>
                        <a:t>5</a:t>
                      </a:r>
                    </a:p>
                  </a:txBody>
                  <a:tcPr/>
                </a:tc>
                <a:tc>
                  <a:txBody>
                    <a:bodyPr/>
                    <a:lstStyle/>
                    <a:p>
                      <a:r>
                        <a:rPr lang="ka-GE" sz="800" kern="1200" dirty="0">
                          <a:solidFill>
                            <a:schemeClr val="dk1"/>
                          </a:solidFill>
                          <a:latin typeface="+mn-lt"/>
                          <a:ea typeface="+mn-ea"/>
                          <a:cs typeface="+mn-cs"/>
                        </a:rPr>
                        <a:t>პრიმა</a:t>
                      </a:r>
                      <a:endParaRPr lang="en-US" sz="800" dirty="0"/>
                    </a:p>
                  </a:txBody>
                  <a:tcP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1.03-26.03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30.03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30.05-13.06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პრიმა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ივლისის მე-2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აგვისტოს 1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სექტემბრის  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nvGraphicFramePr>
        <p:xfrm>
          <a:off x="7010400" y="1371600"/>
          <a:ext cx="1447800" cy="4330700"/>
        </p:xfrm>
        <a:graphic>
          <a:graphicData uri="http://schemas.openxmlformats.org/drawingml/2006/table">
            <a:tbl>
              <a:tblPr firstRow="1" bandRow="1">
                <a:tableStyleId>{5C22544A-7EE6-4342-B048-85BDC9FD1C3A}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838200">
                <a:tc>
                  <a:txBody>
                    <a:bodyPr/>
                    <a:lstStyle/>
                    <a:p>
                      <a:r>
                        <a:rPr lang="ka-GE" sz="800" b="1" kern="1200" dirty="0">
                          <a:solidFill>
                            <a:schemeClr val="lt1"/>
                          </a:solidFill>
                          <a:latin typeface="+mn-lt"/>
                          <a:ea typeface="+mn-ea"/>
                          <a:cs typeface="+mn-cs"/>
                        </a:rPr>
                        <a:t>ფოთოლცვენის დასაწყისი</a:t>
                      </a:r>
                      <a:endParaRPr lang="en-US" sz="800" dirty="0"/>
                    </a:p>
                  </a:txBody>
                  <a:tcPr/>
                </a:tc>
                <a:tc>
                  <a:txBody>
                    <a:bodyPr/>
                    <a:lstStyle/>
                    <a:p>
                      <a:r>
                        <a:rPr lang="ka-GE" sz="800" b="1" kern="1200" dirty="0">
                          <a:solidFill>
                            <a:schemeClr val="lt1"/>
                          </a:solidFill>
                          <a:latin typeface="+mn-lt"/>
                          <a:ea typeface="+mn-ea"/>
                          <a:cs typeface="+mn-cs"/>
                        </a:rPr>
                        <a:t>ფოთოლცვენის დასასრული</a:t>
                      </a:r>
                      <a:endParaRPr lang="en-US" sz="800" dirty="0"/>
                    </a:p>
                  </a:txBody>
                  <a:tcPr/>
                </a:tc>
                <a:extLst>
                  <a:ext uri="{0D108BD9-81ED-4DB2-BD59-A6C34878D82A}">
                    <a16:rowId xmlns:a16="http://schemas.microsoft.com/office/drawing/2014/main" val="10000"/>
                  </a:ext>
                </a:extLst>
              </a:tr>
              <a:tr h="698500">
                <a:tc>
                  <a:txBody>
                    <a:bodyPr/>
                    <a:lstStyle/>
                    <a:p>
                      <a:pPr marL="0" marR="0" algn="ctr">
                        <a:lnSpc>
                          <a:spcPct val="115000"/>
                        </a:lnSpc>
                        <a:spcBef>
                          <a:spcPts val="0"/>
                        </a:spcBef>
                        <a:spcAft>
                          <a:spcPts val="1000"/>
                        </a:spcAft>
                      </a:pPr>
                      <a:r>
                        <a:rPr lang="ka-GE" sz="800" dirty="0">
                          <a:latin typeface="Sylfaen"/>
                          <a:ea typeface="Times New Roman"/>
                          <a:cs typeface="Times New Roman"/>
                        </a:rPr>
                        <a:t>ოქტომბრის მე-3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a:t>
                      </a:r>
                      <a:endParaRPr lang="en-US" sz="800" dirty="0">
                        <a:latin typeface="Calibri"/>
                        <a:ea typeface="Times New Roman"/>
                        <a:cs typeface="Times New Roman"/>
                      </a:endParaRPr>
                    </a:p>
                    <a:p>
                      <a:pPr marL="0" marR="0" algn="ctr">
                        <a:lnSpc>
                          <a:spcPct val="115000"/>
                        </a:lnSpc>
                        <a:spcBef>
                          <a:spcPts val="0"/>
                        </a:spcBef>
                        <a:spcAft>
                          <a:spcPts val="1000"/>
                        </a:spcAft>
                      </a:pPr>
                      <a:r>
                        <a:rPr lang="en-US" sz="800" dirty="0">
                          <a:latin typeface="Sylfaen"/>
                          <a:ea typeface="Times New Roman"/>
                          <a:cs typeface="Times New Roman"/>
                        </a:rPr>
                        <a:t> </a:t>
                      </a:r>
                      <a:r>
                        <a:rPr lang="ka-GE" sz="800" dirty="0">
                          <a:latin typeface="Sylfaen"/>
                          <a:ea typeface="Times New Roman"/>
                          <a:cs typeface="Times New Roman"/>
                        </a:rPr>
                        <a:t>მე-2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98500">
                <a:tc>
                  <a:txBody>
                    <a:bodyPr/>
                    <a:lstStyle/>
                    <a:p>
                      <a:pPr marL="0" marR="0" algn="ctr">
                        <a:lnSpc>
                          <a:spcPct val="115000"/>
                        </a:lnSpc>
                        <a:spcBef>
                          <a:spcPts val="0"/>
                        </a:spcBef>
                        <a:spcAft>
                          <a:spcPts val="1000"/>
                        </a:spcAft>
                      </a:pPr>
                      <a:r>
                        <a:rPr lang="ka-GE" sz="800">
                          <a:latin typeface="Sylfaen"/>
                          <a:ea typeface="Times New Roman"/>
                          <a:cs typeface="Times New Roman"/>
                        </a:rPr>
                        <a:t>ნოემბრის მე-2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დეკემბრის </a:t>
                      </a:r>
                      <a:endParaRPr lang="en-US" sz="800" dirty="0">
                        <a:latin typeface="Calibri"/>
                        <a:ea typeface="Times New Roman"/>
                        <a:cs typeface="Times New Roman"/>
                      </a:endParaRPr>
                    </a:p>
                    <a:p>
                      <a:pPr marL="0" marR="0" algn="ctr">
                        <a:lnSpc>
                          <a:spcPct val="115000"/>
                        </a:lnSpc>
                        <a:spcBef>
                          <a:spcPts val="0"/>
                        </a:spcBef>
                        <a:spcAft>
                          <a:spcPts val="1000"/>
                        </a:spcAft>
                      </a:pPr>
                      <a:r>
                        <a:rPr lang="ka-GE" sz="800" dirty="0">
                          <a:latin typeface="Sylfaen"/>
                          <a:ea typeface="Times New Roman"/>
                          <a:cs typeface="Times New Roman"/>
                        </a:rPr>
                        <a:t>1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98500">
                <a:tc>
                  <a:txBody>
                    <a:bodyPr/>
                    <a:lstStyle/>
                    <a:p>
                      <a:pPr marL="0" marR="0" algn="ctr">
                        <a:lnSpc>
                          <a:spcPct val="115000"/>
                        </a:lnSpc>
                        <a:spcBef>
                          <a:spcPts val="0"/>
                        </a:spcBef>
                        <a:spcAft>
                          <a:spcPts val="1000"/>
                        </a:spcAft>
                      </a:pPr>
                      <a:r>
                        <a:rPr lang="ka-GE" sz="800">
                          <a:latin typeface="Sylfaen"/>
                          <a:ea typeface="Times New Roman"/>
                          <a:cs typeface="Times New Roman"/>
                        </a:rPr>
                        <a:t>ნოემბრის მე-1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a:t>
                      </a:r>
                      <a:endParaRPr lang="en-US" sz="800" dirty="0">
                        <a:latin typeface="Calibri"/>
                        <a:ea typeface="Times New Roman"/>
                        <a:cs typeface="Times New Roman"/>
                      </a:endParaRPr>
                    </a:p>
                    <a:p>
                      <a:pPr marL="0" marR="0" algn="ctr">
                        <a:lnSpc>
                          <a:spcPct val="115000"/>
                        </a:lnSpc>
                        <a:spcBef>
                          <a:spcPts val="0"/>
                        </a:spcBef>
                        <a:spcAft>
                          <a:spcPts val="1000"/>
                        </a:spcAft>
                      </a:pPr>
                      <a:r>
                        <a:rPr lang="en-US" sz="800" dirty="0">
                          <a:latin typeface="Sylfaen"/>
                          <a:ea typeface="Times New Roman"/>
                          <a:cs typeface="Times New Roman"/>
                        </a:rPr>
                        <a:t> </a:t>
                      </a:r>
                      <a:r>
                        <a:rPr lang="ka-GE" sz="800" dirty="0">
                          <a:latin typeface="Sylfaen"/>
                          <a:ea typeface="Times New Roman"/>
                          <a:cs typeface="Times New Roman"/>
                        </a:rPr>
                        <a:t>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698500">
                <a:tc>
                  <a:txBody>
                    <a:bodyPr/>
                    <a:lstStyle/>
                    <a:p>
                      <a:pPr marL="0" marR="0" algn="ctr">
                        <a:lnSpc>
                          <a:spcPct val="115000"/>
                        </a:lnSpc>
                        <a:spcBef>
                          <a:spcPts val="0"/>
                        </a:spcBef>
                        <a:spcAft>
                          <a:spcPts val="1000"/>
                        </a:spcAft>
                      </a:pPr>
                      <a:r>
                        <a:rPr lang="ka-GE" sz="800">
                          <a:latin typeface="Sylfaen"/>
                          <a:ea typeface="Times New Roman"/>
                          <a:cs typeface="Times New Roman"/>
                        </a:rPr>
                        <a:t>ნოემბრის მე-1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a:t>
                      </a:r>
                      <a:endParaRPr lang="en-US" sz="800" dirty="0">
                        <a:latin typeface="Calibri"/>
                        <a:ea typeface="Times New Roman"/>
                        <a:cs typeface="Times New Roman"/>
                      </a:endParaRPr>
                    </a:p>
                    <a:p>
                      <a:pPr marL="0" marR="0" algn="ctr">
                        <a:lnSpc>
                          <a:spcPct val="115000"/>
                        </a:lnSpc>
                        <a:spcBef>
                          <a:spcPts val="0"/>
                        </a:spcBef>
                        <a:spcAft>
                          <a:spcPts val="1000"/>
                        </a:spcAft>
                      </a:pPr>
                      <a:r>
                        <a:rPr lang="ka-GE" sz="800" dirty="0">
                          <a:latin typeface="Sylfaen"/>
                          <a:ea typeface="Times New Roman"/>
                          <a:cs typeface="Times New Roman"/>
                        </a:rPr>
                        <a:t>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98500">
                <a:tc>
                  <a:txBody>
                    <a:bodyPr/>
                    <a:lstStyle/>
                    <a:p>
                      <a:pPr marL="0" marR="0" algn="ctr">
                        <a:lnSpc>
                          <a:spcPct val="115000"/>
                        </a:lnSpc>
                        <a:spcBef>
                          <a:spcPts val="0"/>
                        </a:spcBef>
                        <a:spcAft>
                          <a:spcPts val="1000"/>
                        </a:spcAft>
                      </a:pPr>
                      <a:r>
                        <a:rPr lang="ka-GE" sz="800" dirty="0">
                          <a:latin typeface="Sylfaen"/>
                          <a:ea typeface="Times New Roman"/>
                          <a:cs typeface="Times New Roman"/>
                        </a:rPr>
                        <a:t>ოქტომბრის მე-3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a:t>
                      </a:r>
                      <a:endParaRPr lang="en-US" sz="800" dirty="0">
                        <a:latin typeface="Calibri"/>
                        <a:ea typeface="Times New Roman"/>
                        <a:cs typeface="Times New Roman"/>
                      </a:endParaRPr>
                    </a:p>
                    <a:p>
                      <a:pPr marL="0" marR="0" algn="ctr">
                        <a:lnSpc>
                          <a:spcPct val="115000"/>
                        </a:lnSpc>
                        <a:spcBef>
                          <a:spcPts val="0"/>
                        </a:spcBef>
                        <a:spcAft>
                          <a:spcPts val="1000"/>
                        </a:spcAft>
                      </a:pPr>
                      <a:r>
                        <a:rPr lang="ka-GE" sz="800" dirty="0">
                          <a:latin typeface="Sylfaen"/>
                          <a:ea typeface="Times New Roman"/>
                          <a:cs typeface="Times New Roman"/>
                        </a:rPr>
                        <a:t>მე-2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457200"/>
          <a:ext cx="6477000" cy="525780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647700">
                  <a:extLst>
                    <a:ext uri="{9D8B030D-6E8A-4147-A177-3AD203B41FA5}">
                      <a16:colId xmlns:a16="http://schemas.microsoft.com/office/drawing/2014/main" val="20007"/>
                    </a:ext>
                  </a:extLst>
                </a:gridCol>
                <a:gridCol w="647700">
                  <a:extLst>
                    <a:ext uri="{9D8B030D-6E8A-4147-A177-3AD203B41FA5}">
                      <a16:colId xmlns:a16="http://schemas.microsoft.com/office/drawing/2014/main" val="20008"/>
                    </a:ext>
                  </a:extLst>
                </a:gridCol>
                <a:gridCol w="647700">
                  <a:extLst>
                    <a:ext uri="{9D8B030D-6E8A-4147-A177-3AD203B41FA5}">
                      <a16:colId xmlns:a16="http://schemas.microsoft.com/office/drawing/2014/main" val="20009"/>
                    </a:ext>
                  </a:extLst>
                </a:gridCol>
              </a:tblGrid>
              <a:tr h="876300">
                <a:tc>
                  <a:txBody>
                    <a:bodyPr/>
                    <a:lstStyle/>
                    <a:p>
                      <a:pPr marL="0" marR="0" algn="ctr">
                        <a:lnSpc>
                          <a:spcPct val="115000"/>
                        </a:lnSpc>
                        <a:spcBef>
                          <a:spcPts val="0"/>
                        </a:spcBef>
                        <a:spcAft>
                          <a:spcPts val="1000"/>
                        </a:spcAft>
                      </a:pPr>
                      <a:r>
                        <a:rPr lang="ka-GE" sz="800" dirty="0">
                          <a:latin typeface="Sylfaen"/>
                          <a:ea typeface="Times New Roman"/>
                          <a:cs typeface="Times New Roman"/>
                        </a:rPr>
                        <a:t>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იტალია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3.03-29.03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2.04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1.06-12.06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12</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იტალია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მე-3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1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876300">
                <a:tc>
                  <a:txBody>
                    <a:bodyPr/>
                    <a:lstStyle/>
                    <a:p>
                      <a:pPr marL="0" marR="0" algn="ctr">
                        <a:lnSpc>
                          <a:spcPct val="115000"/>
                        </a:lnSpc>
                        <a:spcBef>
                          <a:spcPts val="0"/>
                        </a:spcBef>
                        <a:spcAft>
                          <a:spcPts val="1000"/>
                        </a:spcAft>
                      </a:pPr>
                      <a:r>
                        <a:rPr lang="ka-GE" sz="800">
                          <a:latin typeface="Sylfaen"/>
                          <a:ea typeface="Times New Roman"/>
                          <a:cs typeface="Times New Roman"/>
                        </a:rPr>
                        <a:t>7</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err="1">
                          <a:latin typeface="Sylfaen"/>
                          <a:ea typeface="Times New Roman"/>
                          <a:cs typeface="Times New Roman"/>
                        </a:rPr>
                        <a:t>დათიერი</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6.03-31.03</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6.04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3.06-15.06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13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დათიერი</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აგვისტოს მე-3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მე-2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მე-3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876300">
                <a:tc>
                  <a:txBody>
                    <a:bodyPr/>
                    <a:lstStyle/>
                    <a:p>
                      <a:pPr marL="0" marR="0" algn="ctr">
                        <a:lnSpc>
                          <a:spcPct val="115000"/>
                        </a:lnSpc>
                        <a:spcBef>
                          <a:spcPts val="0"/>
                        </a:spcBef>
                        <a:spcAft>
                          <a:spcPts val="1000"/>
                        </a:spcAft>
                      </a:pPr>
                      <a:r>
                        <a:rPr lang="ka-GE" sz="800">
                          <a:latin typeface="Sylfaen"/>
                          <a:ea typeface="Times New Roman"/>
                          <a:cs typeface="Times New Roman"/>
                        </a:rPr>
                        <a:t>8</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ალედო</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4.03-30.03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5.04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2.06-14.06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13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ალედო</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აგვისტოს 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მე-2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მე-3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876300">
                <a:tc>
                  <a:txBody>
                    <a:bodyPr/>
                    <a:lstStyle/>
                    <a:p>
                      <a:pPr marL="0" marR="0" algn="ctr">
                        <a:lnSpc>
                          <a:spcPct val="115000"/>
                        </a:lnSpc>
                        <a:spcBef>
                          <a:spcPts val="0"/>
                        </a:spcBef>
                        <a:spcAft>
                          <a:spcPts val="1000"/>
                        </a:spcAft>
                      </a:pPr>
                      <a:r>
                        <a:rPr lang="ka-GE" sz="800">
                          <a:latin typeface="Sylfaen"/>
                          <a:ea typeface="Times New Roman"/>
                          <a:cs typeface="Times New Roman"/>
                        </a:rPr>
                        <a:t>9</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ქართული სადრეო</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5.03-29.03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4.04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2.06-15.06</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14</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ქართული საადრეო</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ივლისის მე-2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აგვისტოს 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მე-2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876300">
                <a:tc>
                  <a:txBody>
                    <a:bodyPr/>
                    <a:lstStyle/>
                    <a:p>
                      <a:pPr marL="0" marR="0" algn="ctr">
                        <a:lnSpc>
                          <a:spcPct val="115000"/>
                        </a:lnSpc>
                        <a:spcBef>
                          <a:spcPts val="0"/>
                        </a:spcBef>
                        <a:spcAft>
                          <a:spcPts val="1000"/>
                        </a:spcAft>
                      </a:pPr>
                      <a:r>
                        <a:rPr lang="ka-GE" sz="800">
                          <a:latin typeface="Sylfaen"/>
                          <a:ea typeface="Times New Roman"/>
                          <a:cs typeface="Times New Roman"/>
                        </a:rPr>
                        <a:t>10</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საბას პერლი (მარგალიტი)</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7.03-30.03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5.04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3.06-14.06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dirty="0">
                          <a:latin typeface="Sylfaen"/>
                          <a:ea typeface="Times New Roman"/>
                          <a:cs typeface="Times New Roman"/>
                        </a:rPr>
                        <a:t>12</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საბას პერლი(მარგალიტი)</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ივლისის მე-1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ივლისის მე-3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სექტემბრის 1 დეკადა</a:t>
                      </a:r>
                      <a:endParaRPr lang="en-US" sz="800">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876300">
                <a:tc>
                  <a:txBody>
                    <a:bodyPr/>
                    <a:lstStyle/>
                    <a:p>
                      <a:pPr marL="0" marR="0" algn="ctr">
                        <a:lnSpc>
                          <a:spcPct val="115000"/>
                        </a:lnSpc>
                        <a:spcBef>
                          <a:spcPts val="0"/>
                        </a:spcBef>
                        <a:spcAft>
                          <a:spcPts val="1000"/>
                        </a:spcAft>
                      </a:pPr>
                      <a:r>
                        <a:rPr lang="ka-GE" sz="800">
                          <a:latin typeface="Sylfaen"/>
                          <a:ea typeface="Times New Roman"/>
                          <a:cs typeface="Times New Roman"/>
                        </a:rPr>
                        <a:t>11</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a:latin typeface="Sylfaen"/>
                          <a:ea typeface="Times New Roman"/>
                          <a:cs typeface="Times New Roman"/>
                        </a:rPr>
                        <a:t>სულთანინი</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8.03-31.03</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7.04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3.06-16.06</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b="1">
                          <a:latin typeface="Sylfaen"/>
                          <a:ea typeface="Times New Roman"/>
                          <a:cs typeface="Times New Roman"/>
                        </a:rPr>
                        <a:t>14</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err="1">
                          <a:latin typeface="Sylfaen"/>
                          <a:ea typeface="Times New Roman"/>
                          <a:cs typeface="Times New Roman"/>
                        </a:rPr>
                        <a:t>სულთანინი</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აგვისტოს მე-2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სექტემბრის 1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ოქტომბრის მე-2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nvGraphicFramePr>
        <p:xfrm>
          <a:off x="6858000" y="457200"/>
          <a:ext cx="1219200" cy="52578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974726">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მე-2 დეკადა</a:t>
                      </a:r>
                      <a:endParaRPr lang="en-US" sz="8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777874">
                <a:tc>
                  <a:txBody>
                    <a:bodyPr/>
                    <a:lstStyle/>
                    <a:p>
                      <a:pPr marL="0" marR="0" algn="ctr">
                        <a:lnSpc>
                          <a:spcPct val="115000"/>
                        </a:lnSpc>
                        <a:spcBef>
                          <a:spcPts val="0"/>
                        </a:spcBef>
                        <a:spcAft>
                          <a:spcPts val="1000"/>
                        </a:spcAft>
                      </a:pPr>
                      <a:r>
                        <a:rPr lang="ka-GE" sz="800">
                          <a:latin typeface="Sylfaen"/>
                          <a:ea typeface="Times New Roman"/>
                          <a:cs typeface="Times New Roman"/>
                        </a:rPr>
                        <a:t>ნოემბრის 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777874">
                <a:tc>
                  <a:txBody>
                    <a:bodyPr/>
                    <a:lstStyle/>
                    <a:p>
                      <a:pPr marL="0" marR="0" algn="ctr">
                        <a:lnSpc>
                          <a:spcPct val="115000"/>
                        </a:lnSpc>
                        <a:spcBef>
                          <a:spcPts val="0"/>
                        </a:spcBef>
                        <a:spcAft>
                          <a:spcPts val="1000"/>
                        </a:spcAft>
                      </a:pPr>
                      <a:r>
                        <a:rPr lang="ka-GE" sz="800">
                          <a:latin typeface="Sylfaen"/>
                          <a:ea typeface="Times New Roman"/>
                          <a:cs typeface="Times New Roman"/>
                        </a:rPr>
                        <a:t>ნოემბრის 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მე-3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974726">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მე-3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მე-2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974726">
                <a:tc>
                  <a:txBody>
                    <a:bodyPr/>
                    <a:lstStyle/>
                    <a:p>
                      <a:pPr marL="0" marR="0" algn="ctr">
                        <a:lnSpc>
                          <a:spcPct val="115000"/>
                        </a:lnSpc>
                        <a:spcBef>
                          <a:spcPts val="0"/>
                        </a:spcBef>
                        <a:spcAft>
                          <a:spcPts val="1000"/>
                        </a:spcAft>
                      </a:pPr>
                      <a:r>
                        <a:rPr lang="ka-GE" sz="800">
                          <a:latin typeface="Sylfaen"/>
                          <a:ea typeface="Times New Roman"/>
                          <a:cs typeface="Times New Roman"/>
                        </a:rPr>
                        <a:t>ოქტომბრის მე-2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1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777874">
                <a:tc>
                  <a:txBody>
                    <a:bodyPr/>
                    <a:lstStyle/>
                    <a:p>
                      <a:pPr marL="0" marR="0" algn="ctr">
                        <a:lnSpc>
                          <a:spcPct val="115000"/>
                        </a:lnSpc>
                        <a:spcBef>
                          <a:spcPts val="0"/>
                        </a:spcBef>
                        <a:spcAft>
                          <a:spcPts val="1000"/>
                        </a:spcAft>
                      </a:pPr>
                      <a:r>
                        <a:rPr lang="ka-GE" sz="800">
                          <a:latin typeface="Sylfaen"/>
                          <a:ea typeface="Times New Roman"/>
                          <a:cs typeface="Times New Roman"/>
                        </a:rPr>
                        <a:t>ნოემბრის მე-1 დეკადა</a:t>
                      </a:r>
                      <a:endParaRPr lang="en-US" sz="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1000"/>
                        </a:spcAft>
                      </a:pPr>
                      <a:r>
                        <a:rPr lang="ka-GE" sz="800" dirty="0">
                          <a:latin typeface="Sylfaen"/>
                          <a:ea typeface="Times New Roman"/>
                          <a:cs typeface="Times New Roman"/>
                        </a:rPr>
                        <a:t>ნოემბრის მე-2 დეკადა</a:t>
                      </a:r>
                      <a:endParaRPr lang="en-US" sz="8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1754</Words>
  <Application>Microsoft Office PowerPoint</Application>
  <PresentationFormat>Экран (4:3)</PresentationFormat>
  <Paragraphs>439</Paragraphs>
  <Slides>17</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AcadMtavr</vt:lpstr>
      <vt:lpstr>Arial</vt:lpstr>
      <vt:lpstr>Calibri</vt:lpstr>
      <vt:lpstr>LitNusx</vt:lpstr>
      <vt:lpstr>Sylfaen</vt:lpstr>
      <vt:lpstr>Times New Roman</vt:lpstr>
      <vt:lpstr>Office Theme</vt:lpstr>
      <vt:lpstr>ასოც.პროფ. შოთა ლამპარაძე</vt:lpstr>
      <vt:lpstr> </vt:lpstr>
      <vt:lpstr>Презентация PowerPoint</vt:lpstr>
      <vt:lpstr>          კარდინალი                                           კრიმსონ  სიდლესი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ბათუმის შოთა რუსთაველის სახელმწიფო უნივერსიტეტის ტექნოლოგიური ფაკულტეტის ასოც. პროფესორის შოთა ლამპარაძის სასემინარო თემა: ,, ვაზის ინტროდუცირებული სასუფრე ჯიშების ზრდა-განვითარების ბიოლოგია გვარა-ხუცუბნის (ქობულეთის რაიონი) ვაზისა და ხეხილოვანი კულტურების სადემონსტრაციო-სანერგე მეურნეობაში.“ </dc:title>
  <dc:creator>Administrator</dc:creator>
  <cp:lastModifiedBy>User</cp:lastModifiedBy>
  <cp:revision>30</cp:revision>
  <cp:lastPrinted>2018-05-25T11:21:59Z</cp:lastPrinted>
  <dcterms:created xsi:type="dcterms:W3CDTF">2006-08-16T00:00:00Z</dcterms:created>
  <dcterms:modified xsi:type="dcterms:W3CDTF">2018-05-25T11:51:15Z</dcterms:modified>
</cp:coreProperties>
</file>