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3" r:id="rId4"/>
    <p:sldId id="264" r:id="rId5"/>
    <p:sldId id="292" r:id="rId6"/>
    <p:sldId id="257" r:id="rId7"/>
    <p:sldId id="266" r:id="rId8"/>
    <p:sldId id="258" r:id="rId9"/>
    <p:sldId id="267" r:id="rId10"/>
    <p:sldId id="259" r:id="rId11"/>
    <p:sldId id="260" r:id="rId12"/>
    <p:sldId id="268" r:id="rId13"/>
    <p:sldId id="261" r:id="rId14"/>
    <p:sldId id="262" r:id="rId15"/>
    <p:sldId id="269" r:id="rId16"/>
    <p:sldId id="293" r:id="rId17"/>
    <p:sldId id="279" r:id="rId18"/>
    <p:sldId id="280" r:id="rId19"/>
    <p:sldId id="286" r:id="rId20"/>
    <p:sldId id="289" r:id="rId21"/>
    <p:sldId id="290" r:id="rId22"/>
    <p:sldId id="291" r:id="rId23"/>
    <p:sldId id="281" r:id="rId24"/>
    <p:sldId id="270" r:id="rId25"/>
    <p:sldId id="285" r:id="rId26"/>
    <p:sldId id="271" r:id="rId27"/>
    <p:sldId id="272" r:id="rId28"/>
    <p:sldId id="276" r:id="rId29"/>
    <p:sldId id="277" r:id="rId30"/>
    <p:sldId id="278" r:id="rId31"/>
    <p:sldId id="287" r:id="rId32"/>
    <p:sldId id="288" r:id="rId33"/>
    <p:sldId id="273" r:id="rId34"/>
    <p:sldId id="295" r:id="rId35"/>
    <p:sldId id="296" r:id="rId36"/>
    <p:sldId id="297" r:id="rId37"/>
    <p:sldId id="29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248772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76868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25075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00142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70261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81736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1286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229680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400601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111472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28.05.2018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28422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28.05.2018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 xmlns:p14="http://schemas.microsoft.com/office/powerpoint/2010/main" val="3376002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40768"/>
            <a:ext cx="7772400" cy="4464495"/>
          </a:xfrm>
        </p:spPr>
        <p:txBody>
          <a:bodyPr>
            <a:normAutofit/>
          </a:bodyPr>
          <a:lstStyle/>
          <a:p>
            <a:r>
              <a:rPr lang="ka-GE" dirty="0"/>
              <a:t>ქართული მონეტები როგორც ქრისტიანობის დეკლარაციისა და პროპაგანდის საშუალება</a:t>
            </a:r>
            <a:br>
              <a:rPr lang="ka-GE" dirty="0"/>
            </a:br>
            <a:endParaRPr lang="ru-RU" dirty="0"/>
          </a:p>
        </p:txBody>
      </p:sp>
      <p:sp>
        <p:nvSpPr>
          <p:cNvPr id="3" name="Подзаголовок 2"/>
          <p:cNvSpPr>
            <a:spLocks noGrp="1"/>
          </p:cNvSpPr>
          <p:nvPr>
            <p:ph type="subTitle" idx="1"/>
          </p:nvPr>
        </p:nvSpPr>
        <p:spPr/>
        <p:txBody>
          <a:bodyPr/>
          <a:lstStyle/>
          <a:p>
            <a:r>
              <a:rPr lang="ka-GE" dirty="0" smtClean="0"/>
              <a:t>  </a:t>
            </a:r>
            <a:endParaRPr lang="ru-RU" dirty="0"/>
          </a:p>
        </p:txBody>
      </p:sp>
      <p:sp>
        <p:nvSpPr>
          <p:cNvPr id="4" name="TextBox 3"/>
          <p:cNvSpPr txBox="1"/>
          <p:nvPr/>
        </p:nvSpPr>
        <p:spPr>
          <a:xfrm>
            <a:off x="3203848" y="260648"/>
            <a:ext cx="2664296" cy="369332"/>
          </a:xfrm>
          <a:prstGeom prst="rect">
            <a:avLst/>
          </a:prstGeom>
          <a:noFill/>
        </p:spPr>
        <p:txBody>
          <a:bodyPr wrap="square" rtlCol="0">
            <a:spAutoFit/>
          </a:bodyPr>
          <a:lstStyle/>
          <a:p>
            <a:r>
              <a:rPr lang="ka-GE" dirty="0" smtClean="0"/>
              <a:t>ირინე ვარშალომიძე </a:t>
            </a:r>
            <a:endParaRPr lang="ru-RU" dirty="0"/>
          </a:p>
        </p:txBody>
      </p:sp>
    </p:spTree>
    <p:extLst>
      <p:ext uri="{BB962C8B-B14F-4D97-AF65-F5344CB8AC3E}">
        <p14:creationId xmlns="" xmlns:p14="http://schemas.microsoft.com/office/powerpoint/2010/main" val="253835596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49184" y="0"/>
            <a:ext cx="4969486" cy="2678863"/>
          </a:xfrm>
          <a:prstGeom prst="rect">
            <a:avLst/>
          </a:prstGeom>
          <a:ln>
            <a:noFill/>
          </a:ln>
          <a:effectLst>
            <a:softEdge rad="112500"/>
          </a:effectLst>
        </p:spPr>
      </p:pic>
      <p:sp>
        <p:nvSpPr>
          <p:cNvPr id="3" name="Прямоугольник 2"/>
          <p:cNvSpPr/>
          <p:nvPr/>
        </p:nvSpPr>
        <p:spPr>
          <a:xfrm>
            <a:off x="1156884" y="2564904"/>
            <a:ext cx="6903173" cy="3785652"/>
          </a:xfrm>
          <a:prstGeom prst="rect">
            <a:avLst/>
          </a:prstGeom>
        </p:spPr>
        <p:txBody>
          <a:bodyPr wrap="square">
            <a:spAutoFit/>
          </a:bodyPr>
          <a:lstStyle/>
          <a:p>
            <a:r>
              <a:rPr lang="en-US" sz="2000" dirty="0" smtClean="0"/>
              <a:t> </a:t>
            </a:r>
            <a:r>
              <a:rPr lang="ka-GE" sz="2000" dirty="0" smtClean="0"/>
              <a:t>შუბლი</a:t>
            </a:r>
            <a:r>
              <a:rPr lang="ka-GE" sz="2000" dirty="0"/>
              <a:t>: ჰორმიზდ </a:t>
            </a:r>
            <a:r>
              <a:rPr lang="en-US" sz="2000" dirty="0"/>
              <a:t>IV-</a:t>
            </a:r>
            <a:r>
              <a:rPr lang="ka-GE" sz="2000" dirty="0"/>
              <a:t>ის გამოსახულება მარჯვნივ. გამოსახულების წინ ფალაური ლეგენდა – ჰრმ-აფზუ (ჰორმიზდ უავგუსტესი), უკან – ტოლფერდა ჯვარი, რომლის ბოლოებზე ბურთულებია მოთავსებული. გარშემო შეერთებული წერტილებისაგან შემდგარი ერთმაგი რკალი.</a:t>
            </a:r>
          </a:p>
          <a:p>
            <a:r>
              <a:rPr lang="ka-GE" sz="2000" dirty="0" smtClean="0"/>
              <a:t>ზურგი</a:t>
            </a:r>
            <a:r>
              <a:rPr lang="ka-GE" sz="2000" dirty="0"/>
              <a:t>: საკურთხეველი სადა სვეტის სახით, რომელზედაც მაზდეანობის სიმბოლო – წმინდა ცეცხლი ანთია. საკურთხეველს ორივე მხრიდან მახვილებით შეიარაღებული ორი მცველი დარაჯობს. თარიღის და ზარაფხანის აღმნიშვნელი ფალაური ზედწერილები დამახინჯებულია.</a:t>
            </a:r>
            <a:endParaRPr lang="ru-RU" sz="2000" dirty="0"/>
          </a:p>
        </p:txBody>
      </p:sp>
      <p:sp>
        <p:nvSpPr>
          <p:cNvPr id="5" name="TextBox 4"/>
          <p:cNvSpPr txBox="1"/>
          <p:nvPr/>
        </p:nvSpPr>
        <p:spPr>
          <a:xfrm>
            <a:off x="611560" y="908720"/>
            <a:ext cx="2808312" cy="954107"/>
          </a:xfrm>
          <a:prstGeom prst="rect">
            <a:avLst/>
          </a:prstGeom>
          <a:noFill/>
        </p:spPr>
        <p:txBody>
          <a:bodyPr wrap="square" rtlCol="0">
            <a:spAutoFit/>
          </a:bodyPr>
          <a:lstStyle/>
          <a:p>
            <a:r>
              <a:rPr lang="ka-GE" sz="2800" dirty="0" smtClean="0"/>
              <a:t>ანონიმური.  </a:t>
            </a:r>
            <a:r>
              <a:rPr lang="en-US" sz="2800" dirty="0" smtClean="0"/>
              <a:t>I </a:t>
            </a:r>
            <a:r>
              <a:rPr lang="ka-GE" sz="2800" dirty="0" smtClean="0"/>
              <a:t>ემისია</a:t>
            </a:r>
            <a:endParaRPr lang="ru-RU" sz="2800" dirty="0"/>
          </a:p>
        </p:txBody>
      </p:sp>
    </p:spTree>
    <p:extLst>
      <p:ext uri="{BB962C8B-B14F-4D97-AF65-F5344CB8AC3E}">
        <p14:creationId xmlns="" xmlns:p14="http://schemas.microsoft.com/office/powerpoint/2010/main" val="76862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905885"/>
            <a:ext cx="6462464" cy="2400657"/>
          </a:xfrm>
          <a:prstGeom prst="rect">
            <a:avLst/>
          </a:prstGeom>
        </p:spPr>
        <p:txBody>
          <a:bodyPr wrap="square">
            <a:spAutoFit/>
          </a:bodyPr>
          <a:lstStyle/>
          <a:p>
            <a:r>
              <a:rPr lang="en-US" dirty="0" smtClean="0"/>
              <a:t> </a:t>
            </a:r>
            <a:r>
              <a:rPr lang="ka-GE" dirty="0" smtClean="0"/>
              <a:t>შუბლი</a:t>
            </a:r>
            <a:r>
              <a:rPr lang="ka-GE" dirty="0"/>
              <a:t>: ჰორმიზდ </a:t>
            </a:r>
            <a:r>
              <a:rPr lang="en-US" dirty="0"/>
              <a:t>IV-</a:t>
            </a:r>
            <a:r>
              <a:rPr lang="ka-GE" dirty="0"/>
              <a:t>ის გამოსახულება მარჯვნივ. გამოსახულების წინ ფალაური ლეგენდა – ჰრმ-აფზუ (ჰორმიზდ უავგუსტესი). გარშემო შეერთებული წერტილებისაგან შემდგარი ერთმაგი რკალი</a:t>
            </a:r>
          </a:p>
          <a:p>
            <a:r>
              <a:rPr lang="ka-GE" dirty="0" smtClean="0"/>
              <a:t>ზურგი</a:t>
            </a:r>
            <a:r>
              <a:rPr lang="ka-GE" dirty="0"/>
              <a:t>: კვარცხლბეკზე აღმართული ჯვარი. კვარცხლბეკს ორივე მხრიდან მახვილებით შეიარაღებული ორი მცველი დარაჯობს. თარიღის და ზარაფხანის აღმნიშვნელი ფალაური ზედწერილები დამახინჯებულია</a:t>
            </a:r>
            <a:r>
              <a:rPr lang="ka-GE" sz="2400" dirty="0"/>
              <a:t>.</a:t>
            </a:r>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34272" y="0"/>
            <a:ext cx="5409728" cy="2907729"/>
          </a:xfrm>
          <a:prstGeom prst="rect">
            <a:avLst/>
          </a:prstGeom>
          <a:ln>
            <a:noFill/>
          </a:ln>
          <a:effectLst>
            <a:softEdge rad="112500"/>
          </a:effectLst>
        </p:spPr>
      </p:pic>
      <p:sp>
        <p:nvSpPr>
          <p:cNvPr id="5" name="TextBox 4"/>
          <p:cNvSpPr txBox="1"/>
          <p:nvPr/>
        </p:nvSpPr>
        <p:spPr>
          <a:xfrm>
            <a:off x="674440" y="1268759"/>
            <a:ext cx="3816424" cy="830997"/>
          </a:xfrm>
          <a:prstGeom prst="rect">
            <a:avLst/>
          </a:prstGeom>
          <a:noFill/>
        </p:spPr>
        <p:txBody>
          <a:bodyPr wrap="square" rtlCol="0">
            <a:spAutoFit/>
          </a:bodyPr>
          <a:lstStyle/>
          <a:p>
            <a:r>
              <a:rPr lang="ka-GE" sz="2400" dirty="0" smtClean="0"/>
              <a:t>ანონიმური.</a:t>
            </a:r>
          </a:p>
          <a:p>
            <a:r>
              <a:rPr lang="ka-GE" sz="2400" dirty="0" smtClean="0"/>
              <a:t> მეორე ემისია</a:t>
            </a:r>
            <a:endParaRPr lang="ru-RU" sz="2400" dirty="0"/>
          </a:p>
        </p:txBody>
      </p:sp>
    </p:spTree>
    <p:extLst>
      <p:ext uri="{BB962C8B-B14F-4D97-AF65-F5344CB8AC3E}">
        <p14:creationId xmlns="" xmlns:p14="http://schemas.microsoft.com/office/powerpoint/2010/main" val="91227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751344"/>
            <a:ext cx="8064896" cy="369332"/>
          </a:xfrm>
          <a:prstGeom prst="rect">
            <a:avLst/>
          </a:prstGeom>
        </p:spPr>
        <p:txBody>
          <a:bodyPr wrap="square">
            <a:spAutoFit/>
          </a:bodyPr>
          <a:lstStyle/>
          <a:p>
            <a:r>
              <a:rPr lang="ka-GE" dirty="0">
                <a:solidFill>
                  <a:srgbClr val="000000"/>
                </a:solidFill>
                <a:latin typeface="Sylfaen sans-serif"/>
              </a:rPr>
              <a:t> </a:t>
            </a:r>
            <a:r>
              <a:rPr lang="ka-GE" dirty="0" smtClean="0">
                <a:solidFill>
                  <a:srgbClr val="000000"/>
                </a:solidFill>
                <a:latin typeface="Sylfaen sans-serif"/>
              </a:rPr>
              <a:t> </a:t>
            </a:r>
            <a:r>
              <a:rPr lang="en-US" dirty="0" smtClean="0">
                <a:solidFill>
                  <a:srgbClr val="000000"/>
                </a:solidFill>
                <a:latin typeface="Sylfaen sans-serif"/>
              </a:rPr>
              <a:t> </a:t>
            </a:r>
            <a:endParaRPr lang="ru-RU" dirty="0"/>
          </a:p>
        </p:txBody>
      </p:sp>
      <p:sp>
        <p:nvSpPr>
          <p:cNvPr id="3" name="Прямоугольник 2"/>
          <p:cNvSpPr/>
          <p:nvPr/>
        </p:nvSpPr>
        <p:spPr>
          <a:xfrm>
            <a:off x="827584" y="751344"/>
            <a:ext cx="7560840" cy="369332"/>
          </a:xfrm>
          <a:prstGeom prst="rect">
            <a:avLst/>
          </a:prstGeom>
        </p:spPr>
        <p:txBody>
          <a:bodyPr wrap="square">
            <a:spAutoFit/>
          </a:bodyPr>
          <a:lstStyle/>
          <a:p>
            <a:r>
              <a:rPr lang="en-US" dirty="0" smtClean="0">
                <a:solidFill>
                  <a:srgbClr val="000000"/>
                </a:solidFill>
                <a:latin typeface="Sylfaen sans-serif"/>
              </a:rPr>
              <a:t> </a:t>
            </a:r>
            <a:endParaRPr lang="ru-RU" dirty="0"/>
          </a:p>
        </p:txBody>
      </p:sp>
      <p:sp>
        <p:nvSpPr>
          <p:cNvPr id="4" name="Прямоугольник 3"/>
          <p:cNvSpPr/>
          <p:nvPr/>
        </p:nvSpPr>
        <p:spPr>
          <a:xfrm>
            <a:off x="539552" y="751344"/>
            <a:ext cx="8064896" cy="2862322"/>
          </a:xfrm>
          <a:prstGeom prst="rect">
            <a:avLst/>
          </a:prstGeom>
        </p:spPr>
        <p:txBody>
          <a:bodyPr wrap="square">
            <a:spAutoFit/>
          </a:bodyPr>
          <a:lstStyle/>
          <a:p>
            <a:r>
              <a:rPr lang="ka-GE" dirty="0">
                <a:solidFill>
                  <a:srgbClr val="000000"/>
                </a:solidFill>
                <a:latin typeface="Sylfaen sans-serif"/>
              </a:rPr>
              <a:t>591-593 წლებში, უნდა იყოს მოჭრილი ქართულ-სასანური მონეტების ანონიმური სერიის ორი ტიპი: პირველი – ანონიმური მონეტები ჯვრის გამოსახულებით შუბლზე; მეორე – ანონიმური მონეტები კვარცხლბეკზე აღმართული ჯვრით.</a:t>
            </a:r>
            <a:r>
              <a:rPr lang="ka-GE" dirty="0">
                <a:solidFill>
                  <a:prstClr val="black"/>
                </a:solidFill>
              </a:rPr>
              <a:t/>
            </a:r>
            <a:br>
              <a:rPr lang="ka-GE" dirty="0">
                <a:solidFill>
                  <a:prstClr val="black"/>
                </a:solidFill>
              </a:rPr>
            </a:br>
            <a:r>
              <a:rPr lang="ka-GE" dirty="0">
                <a:solidFill>
                  <a:srgbClr val="000000"/>
                </a:solidFill>
                <a:latin typeface="Sylfaen sans-serif"/>
              </a:rPr>
              <a:t>    ორივე ტიპი მონეტებისა ხუთ-ხუთი ცალის რაოდენობითაა ჩვენამდე მოღწეული (დაცულია სიმონ ჯანაშიას სახელობის საქართველოს მუზეუმსა და ერმიტაჟში, შესაბამისად, 4+3; 1+2). კვარცხლბეკზე აღმართული ჯვრის გამოსახულებიანი მეექვსე მონეტა აღმოჩენილია 1900 წელს ძველი ბაბილონის ტერიტორიაზე არქეოლოგიური გათხრების დროს მიკვლეული უზარმაზარი განძის </a:t>
            </a:r>
            <a:r>
              <a:rPr lang="ka-GE" dirty="0" smtClean="0">
                <a:solidFill>
                  <a:srgbClr val="000000"/>
                </a:solidFill>
                <a:latin typeface="Sylfaen sans-serif"/>
              </a:rPr>
              <a:t>შემადგენლობაში.</a:t>
            </a:r>
            <a:endParaRPr lang="ru-RU" dirty="0"/>
          </a:p>
        </p:txBody>
      </p:sp>
      <p:sp>
        <p:nvSpPr>
          <p:cNvPr id="5" name="Прямоугольник 4"/>
          <p:cNvSpPr/>
          <p:nvPr/>
        </p:nvSpPr>
        <p:spPr>
          <a:xfrm>
            <a:off x="588546" y="3613666"/>
            <a:ext cx="7920880" cy="2031325"/>
          </a:xfrm>
          <a:prstGeom prst="rect">
            <a:avLst/>
          </a:prstGeom>
        </p:spPr>
        <p:txBody>
          <a:bodyPr wrap="square">
            <a:spAutoFit/>
          </a:bodyPr>
          <a:lstStyle/>
          <a:p>
            <a:r>
              <a:rPr lang="ka-GE" dirty="0">
                <a:solidFill>
                  <a:srgbClr val="000000"/>
                </a:solidFill>
                <a:latin typeface="Sylfaen sans-serif"/>
              </a:rPr>
              <a:t> თავდაპირველად სტეფანოსმა, პოლიტიკური კონიუნქტურის შეცვლის დასაწყის ხანაში, თუ შეიძლება ასე ითქვას, პოლიტიკური ზონდაჟი ჩაატარა. მან თავის მონეტაზე, შაჰის გამოსახულებასთან, მინიატურული ჯვარი მოათავსა. ეს, ალბათ, უნდა მომხდარიყო ირან-ბიზანტიის ზავის დადების პირველ ხანებში, როდესაც ზავის პირობები, პრაქტიკულად, ჯერ კიდევ არ იყო რელიეფურად გამოკვეთილი. შემდეგ კი მას უნდა მოეჭრა ანონიმური მონეტები ჯვრის გამოსახულებით კვარცხლბეკზე </a:t>
            </a:r>
            <a:r>
              <a:rPr lang="ka-GE" dirty="0" smtClean="0">
                <a:solidFill>
                  <a:srgbClr val="000000"/>
                </a:solidFill>
                <a:latin typeface="Sylfaen sans-serif"/>
              </a:rPr>
              <a:t>.    </a:t>
            </a:r>
            <a:endParaRPr lang="ru-RU" dirty="0"/>
          </a:p>
        </p:txBody>
      </p:sp>
    </p:spTree>
    <p:extLst>
      <p:ext uri="{BB962C8B-B14F-4D97-AF65-F5344CB8AC3E}">
        <p14:creationId xmlns="" xmlns:p14="http://schemas.microsoft.com/office/powerpoint/2010/main" val="240758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2636912"/>
            <a:ext cx="6030416" cy="3693319"/>
          </a:xfrm>
          <a:prstGeom prst="rect">
            <a:avLst/>
          </a:prstGeom>
        </p:spPr>
        <p:txBody>
          <a:bodyPr wrap="square">
            <a:spAutoFit/>
          </a:bodyPr>
          <a:lstStyle/>
          <a:p>
            <a:r>
              <a:rPr lang="en-US" dirty="0"/>
              <a:t>5. </a:t>
            </a:r>
            <a:r>
              <a:rPr lang="ka-GE" dirty="0" smtClean="0"/>
              <a:t>შუბლი</a:t>
            </a:r>
            <a:r>
              <a:rPr lang="ka-GE" dirty="0"/>
              <a:t>: ჰორმიზდ </a:t>
            </a:r>
            <a:r>
              <a:rPr lang="en-US" dirty="0"/>
              <a:t>IV-</a:t>
            </a:r>
            <a:r>
              <a:rPr lang="ka-GE" dirty="0"/>
              <a:t>ის გამოსახულება მარჯვნივ. ფალაური ლეგენდა – ჰრმ-აფზუ (ჰორმიზდ უავგუსტესი). ყველაფერი ეს ჩასმულია შეერთებული წერტილებისაგან შემდგარ ერთმაგ მსხვილ რკალში. მონეტის კიდეზე ოთხი ქართული მთავრული ასო – ႱႴႬႱ (=სტეფანოს), შემორკალური ოთხი ნახევარმთვარით.</a:t>
            </a:r>
          </a:p>
          <a:p>
            <a:r>
              <a:rPr lang="ka-GE" dirty="0" smtClean="0"/>
              <a:t>ზურგი</a:t>
            </a:r>
            <a:r>
              <a:rPr lang="ka-GE" dirty="0"/>
              <a:t>: კვარცხლბეკზე აღმართული ჯვარი. კვარცხლბეკს ორივე მხრიდან მახვილებით შეიარაღებული ორი მცველი დარაჯობს. თარიღი და ზარაფხანის სახელი იმდენადაა დამახინჯებული, რომ წაკითხვა შეუძლებელია. გარშემო შეერთებული წერტილებისაგან შემდგარი ორმაგი რკალი. </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91880" y="216024"/>
            <a:ext cx="4934295" cy="2420888"/>
          </a:xfrm>
          <a:prstGeom prst="rect">
            <a:avLst/>
          </a:prstGeom>
          <a:ln>
            <a:noFill/>
          </a:ln>
          <a:effectLst>
            <a:softEdge rad="112500"/>
          </a:effectLst>
        </p:spPr>
      </p:pic>
      <p:sp>
        <p:nvSpPr>
          <p:cNvPr id="5" name="TextBox 4"/>
          <p:cNvSpPr txBox="1"/>
          <p:nvPr/>
        </p:nvSpPr>
        <p:spPr>
          <a:xfrm>
            <a:off x="975404" y="1426468"/>
            <a:ext cx="2016224" cy="400110"/>
          </a:xfrm>
          <a:prstGeom prst="rect">
            <a:avLst/>
          </a:prstGeom>
          <a:noFill/>
        </p:spPr>
        <p:txBody>
          <a:bodyPr wrap="square" rtlCol="0">
            <a:spAutoFit/>
          </a:bodyPr>
          <a:lstStyle/>
          <a:p>
            <a:r>
              <a:rPr lang="ka-GE" sz="2000" dirty="0" smtClean="0"/>
              <a:t>სტეფანოს </a:t>
            </a:r>
            <a:r>
              <a:rPr lang="en-US" sz="2000" dirty="0" smtClean="0"/>
              <a:t>I </a:t>
            </a:r>
            <a:endParaRPr lang="ru-RU" sz="2000" dirty="0"/>
          </a:p>
        </p:txBody>
      </p:sp>
    </p:spTree>
    <p:extLst>
      <p:ext uri="{BB962C8B-B14F-4D97-AF65-F5344CB8AC3E}">
        <p14:creationId xmlns="" xmlns:p14="http://schemas.microsoft.com/office/powerpoint/2010/main" val="239686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56992"/>
            <a:ext cx="6696744" cy="2585323"/>
          </a:xfrm>
          <a:prstGeom prst="rect">
            <a:avLst/>
          </a:prstGeom>
        </p:spPr>
        <p:txBody>
          <a:bodyPr wrap="square">
            <a:spAutoFit/>
          </a:bodyPr>
          <a:lstStyle/>
          <a:p>
            <a:r>
              <a:rPr lang="en-US" dirty="0" smtClean="0"/>
              <a:t>  </a:t>
            </a:r>
            <a:r>
              <a:rPr lang="ka-GE" dirty="0" smtClean="0"/>
              <a:t>შუბლი</a:t>
            </a:r>
            <a:r>
              <a:rPr lang="ka-GE" dirty="0"/>
              <a:t>: შაჰის/მმართველის გამოსახულება მარჯვნივ. ფალაური წარწერის ნაცვლად გამოსახულების მარცხნივ და მარჯვნივ ქართული ასომთავრული ლეგენდა – ႱႲႤႴ/ႠႬႭႱ (სტეფანოს). გარშემო შეერთებული წერტილებისაგან შემდგარი ორმაგი რკალი. </a:t>
            </a:r>
          </a:p>
          <a:p>
            <a:r>
              <a:rPr lang="ka-GE" dirty="0" smtClean="0"/>
              <a:t>ზურგი</a:t>
            </a:r>
            <a:r>
              <a:rPr lang="ka-GE" dirty="0"/>
              <a:t>: კვარცხლბეკზე აღმართული ჯვარი. კვარცხლბეკს ორივე მხრიდან მახვილებით შეიარაღებული ორი მცველი დარაჯობს. ფალაური წარწერა აღარ თავსდება. გარშემო შეერთებული წერტილებისაგან შემდგარი  სამმაგი რკალი</a:t>
            </a:r>
            <a:endParaRPr lang="ru-RU" dirty="0"/>
          </a:p>
        </p:txBody>
      </p:sp>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07904" y="442748"/>
            <a:ext cx="5208240" cy="2506466"/>
          </a:xfrm>
          <a:prstGeom prst="rect">
            <a:avLst/>
          </a:prstGeom>
          <a:ln>
            <a:noFill/>
          </a:ln>
          <a:effectLst>
            <a:softEdge rad="112500"/>
          </a:effectLst>
        </p:spPr>
      </p:pic>
      <p:sp>
        <p:nvSpPr>
          <p:cNvPr id="4" name="TextBox 3"/>
          <p:cNvSpPr txBox="1"/>
          <p:nvPr/>
        </p:nvSpPr>
        <p:spPr>
          <a:xfrm>
            <a:off x="971600" y="1412606"/>
            <a:ext cx="2736304" cy="830997"/>
          </a:xfrm>
          <a:prstGeom prst="rect">
            <a:avLst/>
          </a:prstGeom>
          <a:noFill/>
        </p:spPr>
        <p:txBody>
          <a:bodyPr wrap="square" rtlCol="0">
            <a:spAutoFit/>
          </a:bodyPr>
          <a:lstStyle/>
          <a:p>
            <a:r>
              <a:rPr lang="ka-GE" sz="2400" dirty="0" smtClean="0"/>
              <a:t>სტეფანოს  </a:t>
            </a:r>
            <a:r>
              <a:rPr lang="en-US" sz="2400" dirty="0" smtClean="0"/>
              <a:t>I</a:t>
            </a:r>
            <a:r>
              <a:rPr lang="ka-GE" sz="2400" dirty="0" smtClean="0"/>
              <a:t>. </a:t>
            </a:r>
            <a:endParaRPr lang="en-US" sz="2400" dirty="0" smtClean="0"/>
          </a:p>
          <a:p>
            <a:r>
              <a:rPr lang="en-US" sz="2400" smtClean="0"/>
              <a:t>II  </a:t>
            </a:r>
            <a:r>
              <a:rPr lang="ka-GE" sz="2400" smtClean="0"/>
              <a:t>ემისია</a:t>
            </a:r>
            <a:endParaRPr lang="ru-RU" sz="2400" dirty="0"/>
          </a:p>
        </p:txBody>
      </p:sp>
    </p:spTree>
    <p:extLst>
      <p:ext uri="{BB962C8B-B14F-4D97-AF65-F5344CB8AC3E}">
        <p14:creationId xmlns="" xmlns:p14="http://schemas.microsoft.com/office/powerpoint/2010/main" val="678024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751344"/>
            <a:ext cx="7704856" cy="2308324"/>
          </a:xfrm>
          <a:prstGeom prst="rect">
            <a:avLst/>
          </a:prstGeom>
        </p:spPr>
        <p:txBody>
          <a:bodyPr wrap="square">
            <a:spAutoFit/>
          </a:bodyPr>
          <a:lstStyle/>
          <a:p>
            <a:r>
              <a:rPr lang="ka-GE" dirty="0">
                <a:solidFill>
                  <a:srgbClr val="000000"/>
                </a:solidFill>
                <a:latin typeface="Sylfaen sans-serif"/>
              </a:rPr>
              <a:t> სტეფანოსის სახელით მოჭრილი მონეტები ორ ემისიად იყოფა. </a:t>
            </a:r>
            <a:r>
              <a:rPr lang="ka-GE" dirty="0"/>
              <a:t/>
            </a:r>
            <a:br>
              <a:rPr lang="ka-GE" dirty="0"/>
            </a:br>
            <a:r>
              <a:rPr lang="ka-GE" dirty="0">
                <a:solidFill>
                  <a:srgbClr val="000000"/>
                </a:solidFill>
                <a:latin typeface="Sylfaen sans-serif"/>
              </a:rPr>
              <a:t>    პირველ ემისიას ბერლინის მუზეუმის უნიკალური მონეტა განეკუთვნება. მონეტა უპასპორტოა </a:t>
            </a:r>
            <a:r>
              <a:rPr lang="ka-GE" dirty="0" smtClean="0">
                <a:solidFill>
                  <a:srgbClr val="000000"/>
                </a:solidFill>
                <a:latin typeface="Sylfaen sans-serif"/>
              </a:rPr>
              <a:t>.</a:t>
            </a:r>
            <a:r>
              <a:rPr lang="ka-GE" dirty="0">
                <a:solidFill>
                  <a:srgbClr val="000000"/>
                </a:solidFill>
                <a:latin typeface="Sylfaen sans-serif"/>
              </a:rPr>
              <a:t>  სტეფანოსის მეორე ემისია </a:t>
            </a:r>
            <a:r>
              <a:rPr lang="ka-GE" dirty="0" smtClean="0">
                <a:solidFill>
                  <a:srgbClr val="000000"/>
                </a:solidFill>
                <a:latin typeface="Sylfaen sans-serif"/>
              </a:rPr>
              <a:t> .  11 </a:t>
            </a:r>
            <a:r>
              <a:rPr lang="ka-GE" dirty="0">
                <a:solidFill>
                  <a:srgbClr val="000000"/>
                </a:solidFill>
                <a:latin typeface="Sylfaen sans-serif"/>
              </a:rPr>
              <a:t>ცალის რაოდენობით არის დაცული მსოფლიოს სხვადასხვა მუზეუმებში (სიმონ ჯანაშიას სახელობის საქართველოს მუზეუმი – 3, ბერლინის მუზეუმი – 4, ერმიტაჟი – 2, მოსკოვის ისტორიული მუზეუმი – 1, ბრიტანეთის მუზეუმი – 1) ორივე </a:t>
            </a:r>
            <a:r>
              <a:rPr lang="ka-GE" dirty="0" smtClean="0">
                <a:solidFill>
                  <a:srgbClr val="000000"/>
                </a:solidFill>
                <a:latin typeface="Sylfaen sans-serif"/>
              </a:rPr>
              <a:t>ემისია   თარიღდება </a:t>
            </a:r>
            <a:r>
              <a:rPr lang="ka-GE" dirty="0">
                <a:solidFill>
                  <a:srgbClr val="000000"/>
                </a:solidFill>
                <a:latin typeface="Sylfaen sans-serif"/>
              </a:rPr>
              <a:t>593/595-600 (?) წლებით (± ერთი ან ორი წელი</a:t>
            </a:r>
            <a:r>
              <a:rPr lang="ka-GE" dirty="0" smtClean="0">
                <a:solidFill>
                  <a:srgbClr val="000000"/>
                </a:solidFill>
                <a:latin typeface="Sylfaen sans-serif"/>
              </a:rPr>
              <a:t>). </a:t>
            </a:r>
            <a:endParaRPr lang="ru-RU" dirty="0"/>
          </a:p>
        </p:txBody>
      </p:sp>
      <p:sp>
        <p:nvSpPr>
          <p:cNvPr id="3" name="Прямоугольник 2"/>
          <p:cNvSpPr/>
          <p:nvPr/>
        </p:nvSpPr>
        <p:spPr>
          <a:xfrm>
            <a:off x="827584" y="1432864"/>
            <a:ext cx="7848872" cy="369332"/>
          </a:xfrm>
          <a:prstGeom prst="rect">
            <a:avLst/>
          </a:prstGeom>
        </p:spPr>
        <p:txBody>
          <a:bodyPr wrap="square">
            <a:spAutoFit/>
          </a:bodyPr>
          <a:lstStyle/>
          <a:p>
            <a:r>
              <a:rPr lang="ka-GE" dirty="0" smtClean="0">
                <a:solidFill>
                  <a:srgbClr val="000000"/>
                </a:solidFill>
                <a:latin typeface="Sylfaen sans-serif"/>
              </a:rPr>
              <a:t> </a:t>
            </a:r>
            <a:endParaRPr lang="ru-RU" dirty="0"/>
          </a:p>
        </p:txBody>
      </p:sp>
    </p:spTree>
    <p:extLst>
      <p:ext uri="{BB962C8B-B14F-4D97-AF65-F5344CB8AC3E}">
        <p14:creationId xmlns="" xmlns:p14="http://schemas.microsoft.com/office/powerpoint/2010/main" val="218677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276872"/>
            <a:ext cx="7956376" cy="1754326"/>
          </a:xfrm>
          <a:prstGeom prst="rect">
            <a:avLst/>
          </a:prstGeom>
          <a:noFill/>
        </p:spPr>
        <p:txBody>
          <a:bodyPr wrap="square" rtlCol="0">
            <a:spAutoFit/>
          </a:bodyPr>
          <a:lstStyle/>
          <a:p>
            <a:r>
              <a:rPr lang="ka-GE" dirty="0" smtClean="0"/>
              <a:t>ქართულ-სასანური დრაქმების შემდის მოდის </a:t>
            </a:r>
          </a:p>
          <a:p>
            <a:r>
              <a:rPr lang="ka-GE" dirty="0" smtClean="0"/>
              <a:t>ქართულ-ბიზანტიური მონეტების ჯგუფი.  </a:t>
            </a:r>
          </a:p>
          <a:p>
            <a:r>
              <a:rPr lang="ka-GE" dirty="0" smtClean="0"/>
              <a:t>მათზე გამოსახულია ქრისტიანობის სიმბოლოები: ჯვარი,</a:t>
            </a:r>
          </a:p>
          <a:p>
            <a:r>
              <a:rPr lang="ka-GE" dirty="0" smtClean="0"/>
              <a:t>ღვთისმშობლის გამოსახულება და ა.შ.ნუმიზმატიკური მასალა </a:t>
            </a:r>
          </a:p>
          <a:p>
            <a:r>
              <a:rPr lang="ka-GE" dirty="0" smtClean="0"/>
              <a:t>კიდევ ერთხელ ადასტურებს რომ   </a:t>
            </a:r>
            <a:r>
              <a:rPr lang="en-US" dirty="0" smtClean="0"/>
              <a:t>X-XII </a:t>
            </a:r>
            <a:r>
              <a:rPr lang="ka-GE" dirty="0" smtClean="0"/>
              <a:t>სს ქვეყნის პოლიტიკური</a:t>
            </a:r>
          </a:p>
          <a:p>
            <a:r>
              <a:rPr lang="ka-GE" dirty="0" smtClean="0"/>
              <a:t> კურსი მკვეთრად ქრისტიანულია.</a:t>
            </a:r>
            <a:endParaRPr lang="ru-RU" dirty="0"/>
          </a:p>
        </p:txBody>
      </p:sp>
    </p:spTree>
    <p:extLst>
      <p:ext uri="{BB962C8B-B14F-4D97-AF65-F5344CB8AC3E}">
        <p14:creationId xmlns="" xmlns:p14="http://schemas.microsoft.com/office/powerpoint/2010/main" val="371883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4345"/>
            <a:ext cx="8496944" cy="2308324"/>
          </a:xfrm>
          <a:prstGeom prst="rect">
            <a:avLst/>
          </a:prstGeom>
        </p:spPr>
        <p:txBody>
          <a:bodyPr wrap="square">
            <a:spAutoFit/>
          </a:bodyPr>
          <a:lstStyle/>
          <a:p>
            <a:r>
              <a:rPr lang="ka-GE" b="1" dirty="0">
                <a:solidFill>
                  <a:srgbClr val="035285"/>
                </a:solidFill>
                <a:latin typeface="Sylfaen sans-serif"/>
              </a:rPr>
              <a:t> </a:t>
            </a:r>
            <a:r>
              <a:rPr lang="ka-GE" dirty="0">
                <a:solidFill>
                  <a:srgbClr val="000000"/>
                </a:solidFill>
                <a:latin typeface="Sylfaen sans-serif"/>
              </a:rPr>
              <a:t>დავით </a:t>
            </a:r>
            <a:r>
              <a:rPr lang="en-US" dirty="0">
                <a:solidFill>
                  <a:srgbClr val="000000"/>
                </a:solidFill>
                <a:latin typeface="Sylfaen sans-serif"/>
              </a:rPr>
              <a:t>III </a:t>
            </a:r>
            <a:r>
              <a:rPr lang="ka-GE" dirty="0">
                <a:solidFill>
                  <a:srgbClr val="000000"/>
                </a:solidFill>
                <a:latin typeface="Sylfaen sans-serif"/>
              </a:rPr>
              <a:t>კურაპალატის მონეტები ჭეშმარიტი ჯვრის </a:t>
            </a:r>
            <a:r>
              <a:rPr lang="ka-GE" dirty="0" smtClean="0">
                <a:solidFill>
                  <a:srgbClr val="000000"/>
                </a:solidFill>
                <a:latin typeface="Sylfaen sans-serif"/>
              </a:rPr>
              <a:t>გამოსახულებით</a:t>
            </a:r>
            <a:r>
              <a:rPr lang="ka-GE" dirty="0">
                <a:solidFill>
                  <a:srgbClr val="000000"/>
                </a:solidFill>
                <a:latin typeface="Sylfaen sans-serif"/>
              </a:rPr>
              <a:t/>
            </a:r>
            <a:br>
              <a:rPr lang="ka-GE" dirty="0">
                <a:solidFill>
                  <a:srgbClr val="000000"/>
                </a:solidFill>
                <a:latin typeface="Sylfaen sans-serif"/>
              </a:rPr>
            </a:br>
            <a:r>
              <a:rPr lang="en-US" dirty="0" smtClean="0">
                <a:solidFill>
                  <a:srgbClr val="000000"/>
                </a:solidFill>
                <a:latin typeface="Sylfaen sans-serif"/>
              </a:rPr>
              <a:t>  </a:t>
            </a:r>
            <a:r>
              <a:rPr lang="ka-GE" dirty="0">
                <a:solidFill>
                  <a:srgbClr val="000000"/>
                </a:solidFill>
                <a:latin typeface="Sylfaen sans-serif"/>
              </a:rPr>
              <a:t> </a:t>
            </a:r>
            <a:br>
              <a:rPr lang="ka-GE" dirty="0">
                <a:solidFill>
                  <a:srgbClr val="000000"/>
                </a:solidFill>
                <a:latin typeface="Sylfaen sans-serif"/>
              </a:rPr>
            </a:br>
            <a:r>
              <a:rPr lang="ka-GE" b="1" dirty="0" smtClean="0">
                <a:solidFill>
                  <a:srgbClr val="000000"/>
                </a:solidFill>
                <a:latin typeface="Sylfaen sans-serif"/>
              </a:rPr>
              <a:t>შუბლი</a:t>
            </a:r>
            <a:r>
              <a:rPr lang="ka-GE" b="1" dirty="0">
                <a:solidFill>
                  <a:srgbClr val="000000"/>
                </a:solidFill>
                <a:latin typeface="Sylfaen sans-serif"/>
              </a:rPr>
              <a:t>: </a:t>
            </a:r>
            <a:r>
              <a:rPr lang="ka-GE" dirty="0">
                <a:solidFill>
                  <a:srgbClr val="000000"/>
                </a:solidFill>
                <a:latin typeface="Sylfaen sans-serif"/>
              </a:rPr>
              <a:t>ორსტრიქონიანი ქართული დაქარაგმებული ასომთავრული ზედწერილი: </a:t>
            </a:r>
            <a:r>
              <a:rPr lang="ka-GE" dirty="0">
                <a:solidFill>
                  <a:srgbClr val="000000"/>
                </a:solidFill>
                <a:latin typeface="Arial"/>
              </a:rPr>
              <a:t>ႵႤႸႤ/ႣႧ </a:t>
            </a:r>
            <a:r>
              <a:rPr lang="ka-GE" dirty="0">
                <a:solidFill>
                  <a:srgbClr val="000000"/>
                </a:solidFill>
                <a:latin typeface="Sylfaen sans-serif"/>
              </a:rPr>
              <a:t>(ქრისტე, შეიწყალე დავით).</a:t>
            </a:r>
            <a:br>
              <a:rPr lang="ka-GE" dirty="0">
                <a:solidFill>
                  <a:srgbClr val="000000"/>
                </a:solidFill>
                <a:latin typeface="Sylfaen sans-serif"/>
              </a:rPr>
            </a:br>
            <a:r>
              <a:rPr lang="ka-GE" dirty="0">
                <a:solidFill>
                  <a:srgbClr val="000000"/>
                </a:solidFill>
                <a:latin typeface="Sylfaen sans-serif"/>
              </a:rPr>
              <a:t/>
            </a:r>
            <a:br>
              <a:rPr lang="ka-GE" dirty="0">
                <a:solidFill>
                  <a:srgbClr val="000000"/>
                </a:solidFill>
                <a:latin typeface="Sylfaen sans-serif"/>
              </a:rPr>
            </a:br>
            <a:r>
              <a:rPr lang="ka-GE" b="1" dirty="0">
                <a:solidFill>
                  <a:srgbClr val="000000"/>
                </a:solidFill>
                <a:latin typeface="Sylfaen sans-serif"/>
              </a:rPr>
              <a:t>ზურგი:</a:t>
            </a:r>
            <a:r>
              <a:rPr lang="ka-GE" dirty="0">
                <a:solidFill>
                  <a:srgbClr val="000000"/>
                </a:solidFill>
                <a:latin typeface="Sylfaen sans-serif"/>
              </a:rPr>
              <a:t> ოთხსაფეხურიან კვარცხლბეკზე აღმართული ჭეშმარიტი ჯვარი, რომლის ტოტებს შუა მოთავსებულია ოთხი ასომთავრული ნიშანი – </a:t>
            </a:r>
            <a:r>
              <a:rPr lang="ka-GE" dirty="0">
                <a:solidFill>
                  <a:srgbClr val="000000"/>
                </a:solidFill>
                <a:latin typeface="Arial"/>
              </a:rPr>
              <a:t>ႩႮႲႨ</a:t>
            </a:r>
            <a:r>
              <a:rPr lang="ka-GE" dirty="0">
                <a:solidFill>
                  <a:srgbClr val="000000"/>
                </a:solidFill>
                <a:latin typeface="Sylfaen sans-serif"/>
              </a:rPr>
              <a:t> (კურაპალატი).</a:t>
            </a:r>
            <a:endParaRPr lang="ka-GE" b="0" i="0" dirty="0">
              <a:solidFill>
                <a:srgbClr val="000000"/>
              </a:solidFill>
              <a:effectLst/>
              <a:latin typeface="Sylfaen sans-serif"/>
            </a:endParaRPr>
          </a:p>
        </p:txBody>
      </p:sp>
      <p:pic>
        <p:nvPicPr>
          <p:cNvPr id="1026" name="Picture 2" descr="http://geonumismatics.tsu.ge/data/items/40/40_photo_147987098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20416" y="2924944"/>
            <a:ext cx="6096000" cy="3095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517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20688"/>
            <a:ext cx="4660139" cy="646331"/>
          </a:xfrm>
          <a:prstGeom prst="rect">
            <a:avLst/>
          </a:prstGeom>
        </p:spPr>
        <p:txBody>
          <a:bodyPr wrap="square">
            <a:spAutoFit/>
          </a:bodyPr>
          <a:lstStyle/>
          <a:p>
            <a:r>
              <a:rPr lang="ka-GE" dirty="0">
                <a:solidFill>
                  <a:srgbClr val="000000"/>
                </a:solidFill>
                <a:latin typeface="Sylfaen sans-serif"/>
              </a:rPr>
              <a:t>  ბაგრატ </a:t>
            </a:r>
            <a:r>
              <a:rPr lang="en-US" dirty="0">
                <a:solidFill>
                  <a:srgbClr val="000000"/>
                </a:solidFill>
                <a:latin typeface="Sylfaen sans-serif"/>
              </a:rPr>
              <a:t>IV-</a:t>
            </a:r>
            <a:r>
              <a:rPr lang="ka-GE" dirty="0">
                <a:solidFill>
                  <a:srgbClr val="000000"/>
                </a:solidFill>
                <a:latin typeface="Sylfaen sans-serif"/>
              </a:rPr>
              <a:t>ის </a:t>
            </a:r>
            <a:r>
              <a:rPr lang="en-US" dirty="0" smtClean="0">
                <a:solidFill>
                  <a:srgbClr val="000000"/>
                </a:solidFill>
                <a:latin typeface="Sylfaen sans-serif"/>
              </a:rPr>
              <a:t> </a:t>
            </a:r>
            <a:r>
              <a:rPr lang="ka-GE" dirty="0" smtClean="0">
                <a:solidFill>
                  <a:srgbClr val="000000"/>
                </a:solidFill>
                <a:latin typeface="Sylfaen sans-serif"/>
              </a:rPr>
              <a:t> მონეტა</a:t>
            </a:r>
            <a:r>
              <a:rPr lang="en-US" dirty="0" smtClean="0">
                <a:solidFill>
                  <a:srgbClr val="000000"/>
                </a:solidFill>
                <a:latin typeface="Sylfaen sans-serif"/>
              </a:rPr>
              <a:t> </a:t>
            </a:r>
            <a:r>
              <a:rPr lang="ka-GE" dirty="0">
                <a:solidFill>
                  <a:srgbClr val="000000"/>
                </a:solidFill>
                <a:latin typeface="Sylfaen sans-serif"/>
              </a:rPr>
              <a:t> </a:t>
            </a:r>
            <a:r>
              <a:rPr lang="en-US" dirty="0" smtClean="0">
                <a:solidFill>
                  <a:srgbClr val="000000"/>
                </a:solidFill>
                <a:latin typeface="Sylfaen sans-serif"/>
              </a:rPr>
              <a:t>, </a:t>
            </a:r>
            <a:r>
              <a:rPr lang="ka-GE" dirty="0" smtClean="0">
                <a:solidFill>
                  <a:srgbClr val="000000"/>
                </a:solidFill>
                <a:latin typeface="Sylfaen sans-serif"/>
              </a:rPr>
              <a:t>ღვთისმშობლის გამოსახულებით </a:t>
            </a:r>
            <a:endParaRPr lang="ru-RU" dirty="0"/>
          </a:p>
        </p:txBody>
      </p:sp>
      <p:pic>
        <p:nvPicPr>
          <p:cNvPr id="2050" name="Picture 2" descr="http://geonumismatics.tsu.ge/data/items/41/41_photo_4979001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1988840"/>
            <a:ext cx="6096000" cy="2905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7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692697"/>
            <a:ext cx="3942597" cy="410882"/>
          </a:xfrm>
          <a:prstGeom prst="rect">
            <a:avLst/>
          </a:prstGeom>
        </p:spPr>
        <p:txBody>
          <a:bodyPr wrap="square">
            <a:spAutoFit/>
          </a:bodyPr>
          <a:lstStyle/>
          <a:p>
            <a:pPr>
              <a:lnSpc>
                <a:spcPct val="115000"/>
              </a:lnSpc>
              <a:spcAft>
                <a:spcPts val="1000"/>
              </a:spcAft>
            </a:pPr>
            <a:r>
              <a:rPr lang="ka-GE" dirty="0" smtClean="0">
                <a:ea typeface="Calibri"/>
                <a:cs typeface="Times New Roman"/>
              </a:rPr>
              <a:t> </a:t>
            </a:r>
            <a:endParaRPr lang="ru-RU" sz="1400" dirty="0">
              <a:ea typeface="Calibri"/>
              <a:cs typeface="Times New Roman"/>
            </a:endParaRPr>
          </a:p>
        </p:txBody>
      </p:sp>
      <p:sp>
        <p:nvSpPr>
          <p:cNvPr id="3" name="Прямоугольник 2"/>
          <p:cNvSpPr/>
          <p:nvPr/>
        </p:nvSpPr>
        <p:spPr>
          <a:xfrm>
            <a:off x="1259632" y="898138"/>
            <a:ext cx="4368105" cy="410882"/>
          </a:xfrm>
          <a:prstGeom prst="rect">
            <a:avLst/>
          </a:prstGeom>
        </p:spPr>
        <p:txBody>
          <a:bodyPr wrap="square">
            <a:spAutoFit/>
          </a:bodyPr>
          <a:lstStyle/>
          <a:p>
            <a:pPr>
              <a:lnSpc>
                <a:spcPct val="115000"/>
              </a:lnSpc>
              <a:spcAft>
                <a:spcPts val="1000"/>
              </a:spcAft>
            </a:pPr>
            <a:r>
              <a:rPr lang="ka-GE" dirty="0" smtClean="0">
                <a:ea typeface="Calibri"/>
                <a:cs typeface="Times New Roman"/>
              </a:rPr>
              <a:t> დავით </a:t>
            </a:r>
            <a:r>
              <a:rPr lang="en-US" dirty="0" smtClean="0">
                <a:ea typeface="Calibri"/>
                <a:cs typeface="Times New Roman"/>
              </a:rPr>
              <a:t>IV</a:t>
            </a:r>
            <a:r>
              <a:rPr lang="ka-GE" dirty="0" smtClean="0">
                <a:ea typeface="Calibri"/>
                <a:cs typeface="Times New Roman"/>
              </a:rPr>
              <a:t> უნიკალური მონეტა </a:t>
            </a:r>
            <a:endParaRPr lang="ru-RU" sz="1400" dirty="0">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7704" y="2708920"/>
            <a:ext cx="4968551" cy="2528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611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1443841"/>
            <a:ext cx="7056784" cy="2308324"/>
          </a:xfrm>
          <a:prstGeom prst="rect">
            <a:avLst/>
          </a:prstGeom>
        </p:spPr>
        <p:txBody>
          <a:bodyPr wrap="square">
            <a:spAutoFit/>
          </a:bodyPr>
          <a:lstStyle/>
          <a:p>
            <a:r>
              <a:rPr lang="ka-GE" dirty="0">
                <a:ea typeface="Calibri"/>
                <a:cs typeface="Times New Roman"/>
              </a:rPr>
              <a:t> ნუმიზმატიკური მასალა ქვეყნის ისტორიის შესწავლის  ერთერთი უმნიშვნელოვანესი წყაროთმცოდნეობითი ბაზაა.  მისი საშუალებით შესაძლებელია  პოლოტიკური , ეკონომიკური, სოციალური  თუ რელიგიური მდგომარეობის გაგება. ამჯერად ჩვენი მიზანია ვისაუბროდ მონეტებზე , როგორც პროპაგანდის, კონკრეტულად კი ქრისტიანობის პროპაგანდისა და დეკლარაციის საშუალებაზე.  ამ კუთხით მონეტების გაშუქება სიახლეა ნუმიზმატიკურ ლიტერატურაში.</a:t>
            </a:r>
            <a:endParaRPr lang="ru-RU" dirty="0"/>
          </a:p>
        </p:txBody>
      </p:sp>
    </p:spTree>
    <p:extLst>
      <p:ext uri="{BB962C8B-B14F-4D97-AF65-F5344CB8AC3E}">
        <p14:creationId xmlns="" xmlns:p14="http://schemas.microsoft.com/office/powerpoint/2010/main" val="197231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51344"/>
            <a:ext cx="7632848" cy="3139321"/>
          </a:xfrm>
          <a:prstGeom prst="rect">
            <a:avLst/>
          </a:prstGeom>
        </p:spPr>
        <p:txBody>
          <a:bodyPr wrap="square">
            <a:spAutoFit/>
          </a:bodyPr>
          <a:lstStyle/>
          <a:p>
            <a:r>
              <a:rPr lang="ka-GE" b="1" dirty="0">
                <a:solidFill>
                  <a:srgbClr val="000000"/>
                </a:solidFill>
                <a:latin typeface="Sylfaen sans-serif"/>
              </a:rPr>
              <a:t>შუბლი: </a:t>
            </a:r>
            <a:r>
              <a:rPr lang="ka-GE" dirty="0">
                <a:solidFill>
                  <a:srgbClr val="000000"/>
                </a:solidFill>
                <a:latin typeface="Sylfaen sans-serif"/>
              </a:rPr>
              <a:t>საიმპერატორო ტანსაცმელში გამოწყობილი წვეროსანი დავით აღმაშენებლის გამოსახულება წელზევით პირდაპირ. მარჯვენა ხელში მას გრძელი სკიპტრა უჭირავს. მარცხენაში – სფერო, რომელიც ჯვრითაა დაგვირგვინებული. თავსამკაულის ზემო ნაწილიც ჯვრითაა დამშვენებული (სტემა, საიმპერატორო გვირგვინი). მეფეს ყელზე მძივები უკეთია. გამოსახულების მარცხნივ – ასომთავრული </a:t>
            </a:r>
            <a:r>
              <a:rPr lang="ka-GE" dirty="0">
                <a:solidFill>
                  <a:srgbClr val="000000"/>
                </a:solidFill>
                <a:latin typeface="Arial"/>
              </a:rPr>
              <a:t>ႣႧ </a:t>
            </a:r>
            <a:r>
              <a:rPr lang="ka-GE" dirty="0">
                <a:solidFill>
                  <a:srgbClr val="000000"/>
                </a:solidFill>
                <a:latin typeface="Sylfaen sans-serif"/>
              </a:rPr>
              <a:t>– დავით, მარჯვნივ – </a:t>
            </a:r>
            <a:r>
              <a:rPr lang="ka-GE" dirty="0">
                <a:solidFill>
                  <a:srgbClr val="000000"/>
                </a:solidFill>
                <a:latin typeface="Arial"/>
              </a:rPr>
              <a:t>ႫႴ </a:t>
            </a:r>
            <a:r>
              <a:rPr lang="ka-GE" dirty="0">
                <a:solidFill>
                  <a:srgbClr val="000000"/>
                </a:solidFill>
                <a:latin typeface="Sylfaen sans-serif"/>
              </a:rPr>
              <a:t>– მეფე.</a:t>
            </a:r>
          </a:p>
          <a:p>
            <a:r>
              <a:rPr lang="ka-GE" b="1" dirty="0">
                <a:solidFill>
                  <a:srgbClr val="000000"/>
                </a:solidFill>
                <a:latin typeface="Sylfaen sans-serif"/>
              </a:rPr>
              <a:t>ზურგი: </a:t>
            </a:r>
            <a:r>
              <a:rPr lang="ka-GE" dirty="0">
                <a:solidFill>
                  <a:srgbClr val="000000"/>
                </a:solidFill>
                <a:latin typeface="Sylfaen sans-serif"/>
              </a:rPr>
              <a:t>მონეტის ცენტრში თანაბარტოტებიანი ჯვრის გამოსახულება. გარშემო ქართული ასომთავრული ლეგენდა: </a:t>
            </a:r>
            <a:r>
              <a:rPr lang="ka-GE" dirty="0">
                <a:solidFill>
                  <a:srgbClr val="000000"/>
                </a:solidFill>
                <a:latin typeface="Arial"/>
              </a:rPr>
              <a:t>ႵႣႧႫႴႤႠႴႧႵႰႬႩႾႧႱႾႧ </a:t>
            </a:r>
            <a:r>
              <a:rPr lang="ka-GE" dirty="0">
                <a:solidFill>
                  <a:srgbClr val="000000"/>
                </a:solidFill>
                <a:latin typeface="Sylfaen sans-serif"/>
              </a:rPr>
              <a:t>(ქრისტე, დავით მეფე აფხაზთა, ქართველთა, რანთა, კახთა, სომეხთა).</a:t>
            </a:r>
            <a:endParaRPr lang="ka-GE" b="0" i="0" dirty="0">
              <a:solidFill>
                <a:srgbClr val="000000"/>
              </a:solidFill>
              <a:effectLst/>
              <a:latin typeface="Sylfaen sans-serif"/>
            </a:endParaRPr>
          </a:p>
        </p:txBody>
      </p:sp>
    </p:spTree>
    <p:extLst>
      <p:ext uri="{BB962C8B-B14F-4D97-AF65-F5344CB8AC3E}">
        <p14:creationId xmlns="" xmlns:p14="http://schemas.microsoft.com/office/powerpoint/2010/main" val="53634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52563" y="2420888"/>
            <a:ext cx="6238875" cy="2998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212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427188"/>
            <a:ext cx="7344816" cy="1988173"/>
          </a:xfrm>
          <a:prstGeom prst="rect">
            <a:avLst/>
          </a:prstGeom>
        </p:spPr>
        <p:txBody>
          <a:bodyPr wrap="square">
            <a:spAutoFit/>
          </a:bodyPr>
          <a:lstStyle/>
          <a:p>
            <a:pPr>
              <a:lnSpc>
                <a:spcPct val="115000"/>
              </a:lnSpc>
              <a:spcAft>
                <a:spcPts val="1000"/>
              </a:spcAft>
            </a:pPr>
            <a:r>
              <a:rPr lang="ru-RU" dirty="0">
                <a:latin typeface="Sylfaen"/>
                <a:ea typeface="Calibri"/>
                <a:cs typeface="Times New Roman"/>
              </a:rPr>
              <a:t> </a:t>
            </a:r>
            <a:r>
              <a:rPr lang="ka-GE" dirty="0">
                <a:ea typeface="Calibri"/>
                <a:cs typeface="Times New Roman"/>
              </a:rPr>
              <a:t>დავით აღმაშენებლის მონეტა</a:t>
            </a:r>
            <a:r>
              <a:rPr lang="ka-GE" dirty="0" smtClean="0">
                <a:ea typeface="Calibri"/>
                <a:cs typeface="Times New Roman"/>
              </a:rPr>
              <a:t>,  აღწერილი ალ-ფარიკის </a:t>
            </a:r>
            <a:r>
              <a:rPr lang="ka-GE" dirty="0">
                <a:ea typeface="Calibri"/>
                <a:cs typeface="Times New Roman"/>
              </a:rPr>
              <a:t>მიერ,რომელიც მოჭრილია თბილისში, არაქართული მოსახლეობისათვის</a:t>
            </a:r>
            <a:r>
              <a:rPr lang="ka-GE" dirty="0" smtClean="0">
                <a:ea typeface="Calibri"/>
                <a:cs typeface="Times New Roman"/>
              </a:rPr>
              <a:t>, სადაც </a:t>
            </a:r>
            <a:r>
              <a:rPr lang="ka-GE" dirty="0">
                <a:ea typeface="Calibri"/>
                <a:cs typeface="Times New Roman"/>
              </a:rPr>
              <a:t>მოხსენიებულია მეფე დავით გიორგის ძე</a:t>
            </a:r>
            <a:r>
              <a:rPr lang="ka-GE" dirty="0" smtClean="0">
                <a:ea typeface="Calibri"/>
                <a:cs typeface="Times New Roman"/>
              </a:rPr>
              <a:t>,  მესიის მახვილი. ამ წარწერით მეფემ ამცნო მთელს არაბულენოვან სამყაროს, რომ იგი ქრისტიანული სახელმწიფოა და ქრისტიანებს დაიცავს სამხედრო წესით.</a:t>
            </a:r>
            <a:endParaRPr lang="ru-RU" sz="1400" dirty="0">
              <a:ea typeface="Calibri"/>
              <a:cs typeface="Times New Roman"/>
            </a:endParaRPr>
          </a:p>
        </p:txBody>
      </p:sp>
    </p:spTree>
    <p:extLst>
      <p:ext uri="{BB962C8B-B14F-4D97-AF65-F5344CB8AC3E}">
        <p14:creationId xmlns="" xmlns:p14="http://schemas.microsoft.com/office/powerpoint/2010/main" val="252958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eonumismatics.tsu.ge/data/items/68/68_photo_69592937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720" y="3284984"/>
            <a:ext cx="6096000" cy="34004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323528" y="620688"/>
            <a:ext cx="8820472" cy="3416320"/>
          </a:xfrm>
          <a:prstGeom prst="rect">
            <a:avLst/>
          </a:prstGeom>
        </p:spPr>
        <p:txBody>
          <a:bodyPr wrap="square">
            <a:spAutoFit/>
          </a:bodyPr>
          <a:lstStyle/>
          <a:p>
            <a:r>
              <a:rPr lang="ka-GE" b="1" dirty="0">
                <a:solidFill>
                  <a:srgbClr val="000000"/>
                </a:solidFill>
                <a:latin typeface="Sylfaen sans-serif"/>
              </a:rPr>
              <a:t>შუბლი</a:t>
            </a:r>
            <a:r>
              <a:rPr lang="ka-GE" dirty="0">
                <a:solidFill>
                  <a:srgbClr val="000000"/>
                </a:solidFill>
                <a:latin typeface="Sylfaen sans-serif"/>
              </a:rPr>
              <a:t>: წნული ორნამენტული ჩარჩოს ცენტრში თამარის ხელრთვა. ორნამენტის გარშემო დაქარაგმებულია ასომთავრული ზედწერილი: </a:t>
            </a:r>
            <a:r>
              <a:rPr lang="ka-GE" dirty="0">
                <a:solidFill>
                  <a:srgbClr val="000000"/>
                </a:solidFill>
                <a:latin typeface="Arial"/>
              </a:rPr>
              <a:t>ႵႱႾႪႨႧႠႶႧႠႨႵႬႠႽႣႠႨႥႺႾႪႱႨႠႫႱႵႰႩႬჃႦ </a:t>
            </a:r>
            <a:r>
              <a:rPr lang="ka-GE" dirty="0">
                <a:solidFill>
                  <a:srgbClr val="000000"/>
                </a:solidFill>
                <a:latin typeface="Sylfaen sans-serif"/>
              </a:rPr>
              <a:t>სახელითა ღვთისაითა იქნა ჭედაი ვერცხლისი ამის ქორონიკონსა 407 (=1187 წ.) </a:t>
            </a:r>
            <a:r>
              <a:rPr lang="ka-GE" dirty="0"/>
              <a:t/>
            </a:r>
            <a:br>
              <a:rPr lang="ka-GE" dirty="0"/>
            </a:br>
            <a:r>
              <a:rPr lang="ka-GE" dirty="0">
                <a:solidFill>
                  <a:srgbClr val="000000"/>
                </a:solidFill>
                <a:latin typeface="Sylfaen sans-serif"/>
              </a:rPr>
              <a:t> </a:t>
            </a:r>
            <a:r>
              <a:rPr lang="ka-GE" dirty="0"/>
              <a:t/>
            </a:r>
            <a:br>
              <a:rPr lang="ka-GE" dirty="0"/>
            </a:br>
            <a:r>
              <a:rPr lang="ka-GE" b="1" dirty="0">
                <a:solidFill>
                  <a:srgbClr val="000000"/>
                </a:solidFill>
                <a:latin typeface="Sylfaen sans-serif"/>
              </a:rPr>
              <a:t>ზურგი</a:t>
            </a:r>
            <a:r>
              <a:rPr lang="ka-GE" dirty="0">
                <a:solidFill>
                  <a:srgbClr val="000000"/>
                </a:solidFill>
                <a:latin typeface="Sylfaen sans-serif"/>
              </a:rPr>
              <a:t>: ხუთსტრიქონიანი არაბული ზედწერილი: </a:t>
            </a:r>
            <a:r>
              <a:rPr lang="ka-GE" dirty="0"/>
              <a:t/>
            </a:r>
            <a:br>
              <a:rPr lang="ka-GE" dirty="0"/>
            </a:br>
            <a:r>
              <a:rPr lang="ka-GE" dirty="0" smtClean="0">
                <a:solidFill>
                  <a:srgbClr val="000000"/>
                </a:solidFill>
                <a:latin typeface="Sylfaen sans-serif"/>
              </a:rPr>
              <a:t> </a:t>
            </a:r>
            <a:r>
              <a:rPr lang="ka-GE" dirty="0" smtClean="0"/>
              <a:t> </a:t>
            </a:r>
            <a:r>
              <a:rPr lang="ka-GE" dirty="0" smtClean="0">
                <a:solidFill>
                  <a:srgbClr val="000000"/>
                </a:solidFill>
                <a:latin typeface="Sylfaen sans-serif"/>
              </a:rPr>
              <a:t>დედოფალი </a:t>
            </a:r>
            <a:r>
              <a:rPr lang="ka-GE" dirty="0">
                <a:solidFill>
                  <a:srgbClr val="000000"/>
                </a:solidFill>
                <a:latin typeface="Sylfaen sans-serif"/>
              </a:rPr>
              <a:t>დიდებული,  დიდება ქვეყნისა და სარწმუნოებისა,  თამარ, ასული გიორგისა,  მესიის მიმდევარი, განადიდოს ღმერთმან ძლევანი მისნი.</a:t>
            </a:r>
            <a:r>
              <a:rPr lang="ka-GE" dirty="0"/>
              <a:t/>
            </a:r>
            <a:br>
              <a:rPr lang="ka-GE" dirty="0"/>
            </a:br>
            <a:r>
              <a:rPr lang="ka-GE" dirty="0">
                <a:solidFill>
                  <a:srgbClr val="000000"/>
                </a:solidFill>
                <a:latin typeface="Sylfaen sans-serif"/>
              </a:rPr>
              <a:t>ირგვლივ რკალი და არაბულადვე გარშემოვლებული მეორე ზედწერილი</a:t>
            </a:r>
            <a:r>
              <a:rPr lang="ka-GE" dirty="0" smtClean="0">
                <a:solidFill>
                  <a:srgbClr val="000000"/>
                </a:solidFill>
                <a:latin typeface="Sylfaen sans-serif"/>
              </a:rPr>
              <a:t>:</a:t>
            </a:r>
            <a:r>
              <a:rPr lang="ar-AE" dirty="0"/>
              <a:t/>
            </a:r>
            <a:br>
              <a:rPr lang="ar-AE" dirty="0"/>
            </a:br>
            <a:r>
              <a:rPr lang="ka-GE" dirty="0">
                <a:solidFill>
                  <a:srgbClr val="000000"/>
                </a:solidFill>
                <a:latin typeface="Sylfaen sans-serif"/>
              </a:rPr>
              <a:t>განადიდოს ღმერთმან დიდება მისი, განაგრძოს ჩრდილი მისი და განამტკიცოს კეთილდღეობა მისი.</a:t>
            </a:r>
            <a:r>
              <a:rPr lang="ka-GE" dirty="0"/>
              <a:t/>
            </a:r>
            <a:br>
              <a:rPr lang="ka-GE" dirty="0"/>
            </a:br>
            <a:endParaRPr lang="ru-RU" dirty="0"/>
          </a:p>
        </p:txBody>
      </p:sp>
    </p:spTree>
    <p:extLst>
      <p:ext uri="{BB962C8B-B14F-4D97-AF65-F5344CB8AC3E}">
        <p14:creationId xmlns="" xmlns:p14="http://schemas.microsoft.com/office/powerpoint/2010/main" val="3746796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44615" y="2780928"/>
            <a:ext cx="4464495"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79712" y="1052736"/>
            <a:ext cx="4878288" cy="369332"/>
          </a:xfrm>
          <a:prstGeom prst="rect">
            <a:avLst/>
          </a:prstGeom>
        </p:spPr>
        <p:txBody>
          <a:bodyPr wrap="square">
            <a:spAutoFit/>
          </a:bodyPr>
          <a:lstStyle/>
          <a:p>
            <a:r>
              <a:rPr lang="fi-FI" dirty="0" smtClean="0">
                <a:latin typeface="KolhetyNormal"/>
              </a:rPr>
              <a:t>ლ</a:t>
            </a:r>
            <a:r>
              <a:rPr lang="ka-GE" dirty="0" smtClean="0">
                <a:latin typeface="KolhetyNormal"/>
              </a:rPr>
              <a:t>აშა გიორგის უნიკალური მონეტა </a:t>
            </a:r>
            <a:endParaRPr lang="ru-RU" dirty="0"/>
          </a:p>
        </p:txBody>
      </p:sp>
      <p:sp>
        <p:nvSpPr>
          <p:cNvPr id="3" name="Прямоугольник 2"/>
          <p:cNvSpPr/>
          <p:nvPr/>
        </p:nvSpPr>
        <p:spPr>
          <a:xfrm>
            <a:off x="272983" y="3278056"/>
            <a:ext cx="8496944" cy="646331"/>
          </a:xfrm>
          <a:prstGeom prst="rect">
            <a:avLst/>
          </a:prstGeom>
        </p:spPr>
        <p:txBody>
          <a:bodyPr wrap="square">
            <a:spAutoFit/>
          </a:bodyPr>
          <a:lstStyle/>
          <a:p>
            <a:r>
              <a:rPr lang="ka-GE" dirty="0">
                <a:solidFill>
                  <a:srgbClr val="000000"/>
                </a:solidFill>
                <a:latin typeface="Sylfaen sans-serif"/>
              </a:rPr>
              <a:t> </a:t>
            </a:r>
            <a:r>
              <a:rPr lang="ka-GE" dirty="0" smtClean="0">
                <a:solidFill>
                  <a:srgbClr val="000000"/>
                </a:solidFill>
                <a:latin typeface="Sylfaen sans-serif"/>
              </a:rPr>
              <a:t> </a:t>
            </a:r>
            <a:r>
              <a:rPr lang="ar-AE" dirty="0"/>
              <a:t/>
            </a:r>
            <a:br>
              <a:rPr lang="ar-AE" dirty="0"/>
            </a:br>
            <a:r>
              <a:rPr lang="ka-GE" dirty="0" smtClean="0">
                <a:solidFill>
                  <a:srgbClr val="000000"/>
                </a:solidFill>
                <a:latin typeface="Sylfaen sans-serif"/>
              </a:rPr>
              <a:t> </a:t>
            </a:r>
            <a:r>
              <a:rPr lang="ka-GE" dirty="0">
                <a:solidFill>
                  <a:srgbClr val="000000"/>
                </a:solidFill>
                <a:latin typeface="Sylfaen sans-serif"/>
              </a:rPr>
              <a:t>  </a:t>
            </a:r>
            <a:r>
              <a:rPr lang="ka-GE" dirty="0" smtClean="0">
                <a:solidFill>
                  <a:srgbClr val="000000"/>
                </a:solidFill>
                <a:latin typeface="Sylfaen sans-serif"/>
              </a:rPr>
              <a:t>  </a:t>
            </a:r>
            <a:endParaRPr lang="ru-RU" dirty="0"/>
          </a:p>
        </p:txBody>
      </p:sp>
    </p:spTree>
    <p:extLst>
      <p:ext uri="{BB962C8B-B14F-4D97-AF65-F5344CB8AC3E}">
        <p14:creationId xmlns="" xmlns:p14="http://schemas.microsoft.com/office/powerpoint/2010/main" val="28973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28800"/>
            <a:ext cx="8352928" cy="3970318"/>
          </a:xfrm>
          <a:prstGeom prst="rect">
            <a:avLst/>
          </a:prstGeom>
        </p:spPr>
        <p:txBody>
          <a:bodyPr wrap="square">
            <a:spAutoFit/>
          </a:bodyPr>
          <a:lstStyle/>
          <a:p>
            <a:r>
              <a:rPr lang="ka-GE" dirty="0">
                <a:solidFill>
                  <a:srgbClr val="000000"/>
                </a:solidFill>
                <a:latin typeface="Sylfaen sans-serif"/>
              </a:rPr>
              <a:t>   გიორგი </a:t>
            </a:r>
            <a:r>
              <a:rPr lang="en-US" dirty="0">
                <a:solidFill>
                  <a:srgbClr val="000000"/>
                </a:solidFill>
                <a:latin typeface="Sylfaen sans-serif"/>
              </a:rPr>
              <a:t>IV </a:t>
            </a:r>
            <a:r>
              <a:rPr lang="ka-GE" dirty="0">
                <a:solidFill>
                  <a:srgbClr val="000000"/>
                </a:solidFill>
                <a:latin typeface="Sylfaen sans-serif"/>
              </a:rPr>
              <a:t>ლაშას  სპილენძის უნიკალური მონეტა </a:t>
            </a:r>
            <a:r>
              <a:rPr lang="ka-GE" dirty="0" smtClean="0">
                <a:solidFill>
                  <a:srgbClr val="000000"/>
                </a:solidFill>
                <a:latin typeface="Sylfaen sans-serif"/>
              </a:rPr>
              <a:t> </a:t>
            </a:r>
          </a:p>
          <a:p>
            <a:r>
              <a:rPr lang="ka-GE" b="1" dirty="0" smtClean="0">
                <a:solidFill>
                  <a:srgbClr val="000000"/>
                </a:solidFill>
                <a:latin typeface="Sylfaen sans-serif"/>
              </a:rPr>
              <a:t>შუბლი</a:t>
            </a:r>
            <a:r>
              <a:rPr lang="ka-GE" dirty="0">
                <a:solidFill>
                  <a:srgbClr val="000000"/>
                </a:solidFill>
                <a:latin typeface="Sylfaen sans-serif"/>
              </a:rPr>
              <a:t>: მთელი ტანით პირდაპირ მდგარი მეფის გამოსახულება საიმპერატორო გვირგვინით </a:t>
            </a:r>
            <a:r>
              <a:rPr lang="ka-GE" dirty="0" smtClean="0">
                <a:solidFill>
                  <a:srgbClr val="000000"/>
                </a:solidFill>
                <a:latin typeface="Sylfaen sans-serif"/>
              </a:rPr>
              <a:t>და შარავანდედით, </a:t>
            </a:r>
            <a:r>
              <a:rPr lang="ka-GE" dirty="0" err="1" smtClean="0">
                <a:solidFill>
                  <a:srgbClr val="000000"/>
                </a:solidFill>
                <a:latin typeface="Sylfaen sans-serif"/>
              </a:rPr>
              <a:t>ლაბარუმით</a:t>
            </a:r>
            <a:r>
              <a:rPr lang="ka-GE" dirty="0" smtClean="0">
                <a:solidFill>
                  <a:srgbClr val="000000"/>
                </a:solidFill>
                <a:latin typeface="Sylfaen sans-serif"/>
              </a:rPr>
              <a:t> </a:t>
            </a:r>
            <a:r>
              <a:rPr lang="ka-GE" dirty="0">
                <a:solidFill>
                  <a:srgbClr val="000000"/>
                </a:solidFill>
                <a:latin typeface="Sylfaen sans-serif"/>
              </a:rPr>
              <a:t>მარჯვენა ხელში და ე.წ. </a:t>
            </a:r>
            <a:r>
              <a:rPr lang="ka-GE" dirty="0" smtClean="0">
                <a:solidFill>
                  <a:srgbClr val="000000"/>
                </a:solidFill>
                <a:latin typeface="Sylfaen sans-serif"/>
              </a:rPr>
              <a:t>აპოკომბიონით – მარცხენაში,რომელსაც ღვთიური ხელები გადასცემს. </a:t>
            </a:r>
            <a:r>
              <a:rPr lang="ka-GE" dirty="0">
                <a:solidFill>
                  <a:srgbClr val="000000"/>
                </a:solidFill>
                <a:latin typeface="Sylfaen sans-serif"/>
              </a:rPr>
              <a:t>გამოსახულების მარცხნივ და მარჯვნივ შემორჩენილია ასომთავრული ლეგენდის ფრაგმენტები, რომელიც ასე იკითხება: </a:t>
            </a:r>
            <a:r>
              <a:rPr lang="ka-GE" dirty="0">
                <a:solidFill>
                  <a:srgbClr val="000000"/>
                </a:solidFill>
                <a:latin typeface="Arial"/>
              </a:rPr>
              <a:t>ႢႨႻႤ/ႧႫ/ႱႨ/.../.../...Ⴊ </a:t>
            </a:r>
            <a:r>
              <a:rPr lang="ka-GE" dirty="0">
                <a:solidFill>
                  <a:srgbClr val="000000"/>
                </a:solidFill>
                <a:latin typeface="Sylfaen sans-serif"/>
              </a:rPr>
              <a:t> გიორგი, ძე თამარისი ... 30  ე.ი. ქორონიკონსა 430 (=1210 წ.).</a:t>
            </a:r>
            <a:r>
              <a:rPr lang="ka-GE" dirty="0"/>
              <a:t/>
            </a:r>
            <a:br>
              <a:rPr lang="ka-GE" dirty="0"/>
            </a:br>
            <a:r>
              <a:rPr lang="ka-GE" b="1" dirty="0">
                <a:solidFill>
                  <a:srgbClr val="000000"/>
                </a:solidFill>
                <a:latin typeface="Sylfaen sans-serif"/>
              </a:rPr>
              <a:t>ზურგი</a:t>
            </a:r>
            <a:r>
              <a:rPr lang="ka-GE" dirty="0">
                <a:solidFill>
                  <a:srgbClr val="000000"/>
                </a:solidFill>
                <a:latin typeface="Sylfaen sans-serif"/>
              </a:rPr>
              <a:t>: ვარდულის ოთხ ფურცელში მოთავსებული არაბული წარწერა:</a:t>
            </a:r>
            <a:r>
              <a:rPr lang="ka-GE" dirty="0"/>
              <a:t/>
            </a:r>
            <a:br>
              <a:rPr lang="ka-GE" dirty="0"/>
            </a:br>
            <a:r>
              <a:rPr lang="ar-AE" dirty="0">
                <a:solidFill>
                  <a:srgbClr val="000000"/>
                </a:solidFill>
                <a:latin typeface="Sylfaen sans-serif"/>
              </a:rPr>
              <a:t>سنة / ست/ وست/ مائة  </a:t>
            </a:r>
            <a:r>
              <a:rPr lang="ar-AE" dirty="0"/>
              <a:t/>
            </a:r>
            <a:br>
              <a:rPr lang="ar-AE" dirty="0"/>
            </a:br>
            <a:r>
              <a:rPr lang="ar-AE" dirty="0">
                <a:solidFill>
                  <a:srgbClr val="000000"/>
                </a:solidFill>
                <a:latin typeface="Sylfaen sans-serif"/>
              </a:rPr>
              <a:t>606 </a:t>
            </a:r>
            <a:r>
              <a:rPr lang="ka-GE" dirty="0">
                <a:solidFill>
                  <a:srgbClr val="000000"/>
                </a:solidFill>
                <a:latin typeface="Sylfaen sans-serif"/>
              </a:rPr>
              <a:t>წელს (=1209/1210 წწ.). </a:t>
            </a:r>
            <a:r>
              <a:rPr lang="ka-GE" dirty="0"/>
              <a:t/>
            </a:r>
            <a:br>
              <a:rPr lang="ka-GE" dirty="0"/>
            </a:br>
            <a:r>
              <a:rPr lang="ka-GE" dirty="0">
                <a:solidFill>
                  <a:srgbClr val="000000"/>
                </a:solidFill>
                <a:latin typeface="Sylfaen sans-serif"/>
              </a:rPr>
              <a:t>ფურცლებს შორის სეგმენტებში მეორე არაბული ზედწერილი:</a:t>
            </a:r>
            <a:r>
              <a:rPr lang="ka-GE" dirty="0"/>
              <a:t/>
            </a:r>
            <a:br>
              <a:rPr lang="ka-GE" dirty="0"/>
            </a:br>
            <a:r>
              <a:rPr lang="ar-AE" dirty="0">
                <a:solidFill>
                  <a:srgbClr val="000000"/>
                </a:solidFill>
                <a:latin typeface="Sylfaen sans-serif"/>
              </a:rPr>
              <a:t>كيوركى بن تامار حسام المسيح </a:t>
            </a:r>
            <a:r>
              <a:rPr lang="ar-AE" dirty="0"/>
              <a:t/>
            </a:r>
            <a:br>
              <a:rPr lang="ar-AE" dirty="0"/>
            </a:br>
            <a:r>
              <a:rPr lang="ka-GE" dirty="0">
                <a:solidFill>
                  <a:srgbClr val="000000"/>
                </a:solidFill>
                <a:latin typeface="Sylfaen sans-serif"/>
              </a:rPr>
              <a:t>მეფეთა მეფე გიორგი, ძე თამარისა, მესიის მახვილი. ირგვლივ რკალი.    </a:t>
            </a:r>
            <a:endParaRPr lang="ru-RU" dirty="0"/>
          </a:p>
        </p:txBody>
      </p:sp>
    </p:spTree>
    <p:extLst>
      <p:ext uri="{BB962C8B-B14F-4D97-AF65-F5344CB8AC3E}">
        <p14:creationId xmlns="" xmlns:p14="http://schemas.microsoft.com/office/powerpoint/2010/main" val="3202539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09825" y="2219325"/>
            <a:ext cx="4324350" cy="2419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074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5903" y="1772816"/>
            <a:ext cx="3756268" cy="1872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39559" y="4293096"/>
            <a:ext cx="4553890"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26789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136339"/>
            <a:ext cx="4572000" cy="646331"/>
          </a:xfrm>
          <a:prstGeom prst="rect">
            <a:avLst/>
          </a:prstGeom>
        </p:spPr>
        <p:txBody>
          <a:bodyPr>
            <a:spAutoFit/>
          </a:bodyPr>
          <a:lstStyle/>
          <a:p>
            <a:r>
              <a:rPr lang="sv-SE" dirty="0" smtClean="0">
                <a:latin typeface="KolhetyNormal"/>
              </a:rPr>
              <a:t> </a:t>
            </a:r>
            <a:r>
              <a:rPr lang="ka-GE" dirty="0" smtClean="0">
                <a:latin typeface="KolhetyNormal"/>
              </a:rPr>
              <a:t>იოანე ციმისხის საფასე,იმპერატორი ხელში აპოკომბიონით</a:t>
            </a:r>
            <a:endParaRPr lang="ru-RU"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16801" y="2996952"/>
            <a:ext cx="5760639"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21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849572"/>
            <a:ext cx="4572000" cy="1477328"/>
          </a:xfrm>
          <a:prstGeom prst="rect">
            <a:avLst/>
          </a:prstGeom>
        </p:spPr>
        <p:txBody>
          <a:bodyPr>
            <a:spAutoFit/>
          </a:bodyPr>
          <a:lstStyle/>
          <a:p>
            <a:r>
              <a:rPr lang="ka-GE" dirty="0" smtClean="0">
                <a:latin typeface="KolhetyNormal"/>
              </a:rPr>
              <a:t>ამ მონეტის გარდა გვაქვს ლაშა გიორგის 5 გამოსახულება: ნათლისმცემლის, ბეთანიის,ყინწვისის,  ბერთუბნის, ანანურის.</a:t>
            </a:r>
            <a:endParaRPr lang="en-US" dirty="0">
              <a:latin typeface="KolhetyNormal"/>
            </a:endParaRPr>
          </a:p>
          <a:p>
            <a:r>
              <a:rPr lang="ka-GE" dirty="0" smtClean="0">
                <a:latin typeface="KolhetyNormal"/>
              </a:rPr>
              <a:t> </a:t>
            </a:r>
            <a:endParaRPr lang="ru-RU" dirty="0"/>
          </a:p>
        </p:txBody>
      </p:sp>
    </p:spTree>
    <p:extLst>
      <p:ext uri="{BB962C8B-B14F-4D97-AF65-F5344CB8AC3E}">
        <p14:creationId xmlns="" xmlns:p14="http://schemas.microsoft.com/office/powerpoint/2010/main" val="325214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465964"/>
            <a:ext cx="7848872" cy="410882"/>
          </a:xfrm>
          <a:prstGeom prst="rect">
            <a:avLst/>
          </a:prstGeom>
        </p:spPr>
        <p:txBody>
          <a:bodyPr wrap="square">
            <a:spAutoFit/>
          </a:bodyPr>
          <a:lstStyle/>
          <a:p>
            <a:pPr>
              <a:lnSpc>
                <a:spcPct val="115000"/>
              </a:lnSpc>
              <a:spcAft>
                <a:spcPts val="1000"/>
              </a:spcAft>
            </a:pPr>
            <a:r>
              <a:rPr lang="ru-RU" dirty="0">
                <a:ea typeface="Calibri"/>
                <a:cs typeface="Times New Roman"/>
              </a:rPr>
              <a:t>  </a:t>
            </a:r>
            <a:r>
              <a:rPr lang="en-US" dirty="0" smtClean="0">
                <a:ea typeface="Calibri"/>
                <a:cs typeface="Times New Roman"/>
              </a:rPr>
              <a:t>  </a:t>
            </a:r>
            <a:endParaRPr lang="ru-RU" dirty="0">
              <a:ea typeface="Calibri"/>
              <a:cs typeface="Times New Roman"/>
            </a:endParaRPr>
          </a:p>
        </p:txBody>
      </p:sp>
      <p:sp>
        <p:nvSpPr>
          <p:cNvPr id="3" name="Прямоугольник 2"/>
          <p:cNvSpPr/>
          <p:nvPr/>
        </p:nvSpPr>
        <p:spPr>
          <a:xfrm>
            <a:off x="1043608" y="1166843"/>
            <a:ext cx="7416824" cy="2862322"/>
          </a:xfrm>
          <a:prstGeom prst="rect">
            <a:avLst/>
          </a:prstGeom>
        </p:spPr>
        <p:txBody>
          <a:bodyPr wrap="square">
            <a:spAutoFit/>
          </a:bodyPr>
          <a:lstStyle/>
          <a:p>
            <a:r>
              <a:rPr lang="ka-GE" dirty="0" smtClean="0">
                <a:solidFill>
                  <a:prstClr val="black"/>
                </a:solidFill>
                <a:ea typeface="Calibri"/>
                <a:cs typeface="Times New Roman"/>
              </a:rPr>
              <a:t>თემის განხილვას ვიწყებთ ქართლის ერიმთავართა დრაქმებით.</a:t>
            </a:r>
            <a:r>
              <a:rPr lang="ru-RU" dirty="0">
                <a:solidFill>
                  <a:prstClr val="black"/>
                </a:solidFill>
                <a:ea typeface="Calibri"/>
                <a:cs typeface="Times New Roman"/>
              </a:rPr>
              <a:t> </a:t>
            </a:r>
            <a:r>
              <a:rPr lang="ru-RU" dirty="0" err="1">
                <a:solidFill>
                  <a:prstClr val="black"/>
                </a:solidFill>
                <a:latin typeface="Sylfaen"/>
                <a:ea typeface="Calibri"/>
                <a:cs typeface="Sylfaen"/>
              </a:rPr>
              <a:t>ჯერ</a:t>
            </a:r>
            <a:r>
              <a:rPr lang="ru-RU" dirty="0">
                <a:solidFill>
                  <a:prstClr val="black"/>
                </a:solidFill>
                <a:ea typeface="Calibri"/>
                <a:cs typeface="Times New Roman"/>
              </a:rPr>
              <a:t> </a:t>
            </a:r>
            <a:r>
              <a:rPr lang="ru-RU" dirty="0" err="1">
                <a:solidFill>
                  <a:prstClr val="black"/>
                </a:solidFill>
                <a:latin typeface="Sylfaen"/>
                <a:ea typeface="Calibri"/>
                <a:cs typeface="Sylfaen"/>
              </a:rPr>
              <a:t>კიდევ</a:t>
            </a:r>
            <a:r>
              <a:rPr lang="ru-RU" dirty="0">
                <a:solidFill>
                  <a:prstClr val="black"/>
                </a:solidFill>
                <a:ea typeface="Calibri"/>
                <a:cs typeface="Times New Roman"/>
              </a:rPr>
              <a:t> XIX </a:t>
            </a:r>
            <a:r>
              <a:rPr lang="ru-RU" dirty="0" err="1">
                <a:solidFill>
                  <a:prstClr val="black"/>
                </a:solidFill>
                <a:latin typeface="Sylfaen"/>
                <a:ea typeface="Calibri"/>
                <a:cs typeface="Sylfaen"/>
              </a:rPr>
              <a:t>საუკუნიდან</a:t>
            </a:r>
            <a:r>
              <a:rPr lang="ru-RU" dirty="0">
                <a:solidFill>
                  <a:prstClr val="black"/>
                </a:solidFill>
                <a:ea typeface="Calibri"/>
                <a:cs typeface="Times New Roman"/>
              </a:rPr>
              <a:t> </a:t>
            </a:r>
            <a:r>
              <a:rPr lang="ru-RU" dirty="0" err="1">
                <a:solidFill>
                  <a:prstClr val="black"/>
                </a:solidFill>
                <a:latin typeface="Sylfaen"/>
                <a:ea typeface="Calibri"/>
                <a:cs typeface="Sylfaen"/>
              </a:rPr>
              <a:t>ცნობილია</a:t>
            </a:r>
            <a:r>
              <a:rPr lang="ru-RU" dirty="0">
                <a:solidFill>
                  <a:prstClr val="black"/>
                </a:solidFill>
                <a:ea typeface="Calibri"/>
                <a:cs typeface="Times New Roman"/>
              </a:rPr>
              <a:t> </a:t>
            </a:r>
            <a:r>
              <a:rPr lang="ru-RU" dirty="0" err="1">
                <a:solidFill>
                  <a:prstClr val="black"/>
                </a:solidFill>
                <a:latin typeface="Sylfaen"/>
                <a:ea typeface="Calibri"/>
                <a:cs typeface="Sylfaen"/>
              </a:rPr>
              <a:t>სასანური</a:t>
            </a:r>
            <a:r>
              <a:rPr lang="ru-RU" dirty="0">
                <a:solidFill>
                  <a:prstClr val="black"/>
                </a:solidFill>
                <a:ea typeface="Calibri"/>
                <a:cs typeface="Times New Roman"/>
              </a:rPr>
              <a:t> </a:t>
            </a:r>
            <a:r>
              <a:rPr lang="ru-RU" dirty="0" err="1">
                <a:solidFill>
                  <a:prstClr val="black"/>
                </a:solidFill>
                <a:latin typeface="Sylfaen"/>
                <a:ea typeface="Calibri"/>
                <a:cs typeface="Sylfaen"/>
              </a:rPr>
              <a:t>სამონეტო</a:t>
            </a:r>
            <a:r>
              <a:rPr lang="ru-RU" dirty="0">
                <a:solidFill>
                  <a:prstClr val="black"/>
                </a:solidFill>
                <a:ea typeface="Calibri"/>
                <a:cs typeface="Times New Roman"/>
              </a:rPr>
              <a:t> </a:t>
            </a:r>
            <a:r>
              <a:rPr lang="ru-RU" dirty="0" err="1">
                <a:solidFill>
                  <a:prstClr val="black"/>
                </a:solidFill>
                <a:latin typeface="Sylfaen"/>
                <a:ea typeface="Calibri"/>
                <a:cs typeface="Sylfaen"/>
              </a:rPr>
              <a:t>ტიპის</a:t>
            </a:r>
            <a:r>
              <a:rPr lang="ru-RU" dirty="0">
                <a:solidFill>
                  <a:prstClr val="black"/>
                </a:solidFill>
                <a:ea typeface="Calibri"/>
                <a:cs typeface="Times New Roman"/>
              </a:rPr>
              <a:t> </a:t>
            </a:r>
            <a:r>
              <a:rPr lang="ru-RU" dirty="0" err="1">
                <a:solidFill>
                  <a:prstClr val="black"/>
                </a:solidFill>
                <a:latin typeface="Sylfaen"/>
                <a:ea typeface="Calibri"/>
                <a:cs typeface="Sylfaen"/>
              </a:rPr>
              <a:t>მიხედვით</a:t>
            </a:r>
            <a:r>
              <a:rPr lang="ru-RU" dirty="0">
                <a:solidFill>
                  <a:prstClr val="black"/>
                </a:solidFill>
                <a:ea typeface="Calibri"/>
                <a:cs typeface="Times New Roman"/>
              </a:rPr>
              <a:t> </a:t>
            </a:r>
            <a:r>
              <a:rPr lang="ru-RU" dirty="0" err="1">
                <a:solidFill>
                  <a:prstClr val="black"/>
                </a:solidFill>
                <a:latin typeface="Sylfaen"/>
                <a:ea typeface="Calibri"/>
                <a:cs typeface="Sylfaen"/>
              </a:rPr>
              <a:t>მოჭრილი</a:t>
            </a:r>
            <a:r>
              <a:rPr lang="ru-RU" dirty="0">
                <a:solidFill>
                  <a:prstClr val="black"/>
                </a:solidFill>
                <a:ea typeface="Calibri"/>
                <a:cs typeface="Times New Roman"/>
              </a:rPr>
              <a:t> </a:t>
            </a:r>
            <a:r>
              <a:rPr lang="ru-RU" dirty="0" err="1">
                <a:solidFill>
                  <a:prstClr val="black"/>
                </a:solidFill>
                <a:latin typeface="Sylfaen"/>
                <a:ea typeface="Calibri"/>
                <a:cs typeface="Sylfaen"/>
              </a:rPr>
              <a:t>დრაქმები</a:t>
            </a:r>
            <a:r>
              <a:rPr lang="ru-RU" dirty="0">
                <a:solidFill>
                  <a:prstClr val="black"/>
                </a:solidFill>
                <a:ea typeface="Calibri"/>
                <a:cs typeface="Times New Roman"/>
              </a:rPr>
              <a:t>, </a:t>
            </a:r>
            <a:r>
              <a:rPr lang="ru-RU" dirty="0" err="1">
                <a:solidFill>
                  <a:prstClr val="black"/>
                </a:solidFill>
                <a:latin typeface="Sylfaen"/>
                <a:ea typeface="Calibri"/>
                <a:cs typeface="Sylfaen"/>
              </a:rPr>
              <a:t>რომელთაც</a:t>
            </a:r>
            <a:r>
              <a:rPr lang="ru-RU" dirty="0">
                <a:solidFill>
                  <a:prstClr val="black"/>
                </a:solidFill>
                <a:ea typeface="Calibri"/>
                <a:cs typeface="Times New Roman"/>
              </a:rPr>
              <a:t> </a:t>
            </a:r>
            <a:r>
              <a:rPr lang="ru-RU" dirty="0" err="1">
                <a:solidFill>
                  <a:prstClr val="black"/>
                </a:solidFill>
                <a:latin typeface="Sylfaen"/>
                <a:ea typeface="Calibri"/>
                <a:cs typeface="Sylfaen"/>
              </a:rPr>
              <a:t>ქართული</a:t>
            </a:r>
            <a:r>
              <a:rPr lang="ru-RU" dirty="0">
                <a:solidFill>
                  <a:prstClr val="black"/>
                </a:solidFill>
                <a:ea typeface="Calibri"/>
                <a:cs typeface="Times New Roman"/>
              </a:rPr>
              <a:t> </a:t>
            </a:r>
            <a:r>
              <a:rPr lang="ru-RU" dirty="0" err="1">
                <a:solidFill>
                  <a:prstClr val="black"/>
                </a:solidFill>
                <a:latin typeface="Sylfaen"/>
                <a:ea typeface="Calibri"/>
                <a:cs typeface="Sylfaen"/>
              </a:rPr>
              <a:t>წარწერები</a:t>
            </a:r>
            <a:r>
              <a:rPr lang="ru-RU" dirty="0">
                <a:solidFill>
                  <a:prstClr val="black"/>
                </a:solidFill>
                <a:ea typeface="Calibri"/>
                <a:cs typeface="Times New Roman"/>
              </a:rPr>
              <a:t> </a:t>
            </a:r>
            <a:r>
              <a:rPr lang="ru-RU" dirty="0" err="1">
                <a:solidFill>
                  <a:prstClr val="black"/>
                </a:solidFill>
                <a:latin typeface="Sylfaen"/>
                <a:ea typeface="Calibri"/>
                <a:cs typeface="Sylfaen"/>
              </a:rPr>
              <a:t>და</a:t>
            </a:r>
            <a:r>
              <a:rPr lang="ru-RU" dirty="0">
                <a:solidFill>
                  <a:prstClr val="black"/>
                </a:solidFill>
                <a:ea typeface="Calibri"/>
                <a:cs typeface="Times New Roman"/>
              </a:rPr>
              <a:t> </a:t>
            </a:r>
            <a:r>
              <a:rPr lang="ru-RU" dirty="0" err="1">
                <a:solidFill>
                  <a:prstClr val="black"/>
                </a:solidFill>
                <a:latin typeface="Sylfaen"/>
                <a:ea typeface="Calibri"/>
                <a:cs typeface="Sylfaen"/>
              </a:rPr>
              <a:t>ჯვრის</a:t>
            </a:r>
            <a:r>
              <a:rPr lang="ru-RU" dirty="0">
                <a:solidFill>
                  <a:prstClr val="black"/>
                </a:solidFill>
                <a:ea typeface="Calibri"/>
                <a:cs typeface="Times New Roman"/>
              </a:rPr>
              <a:t> </a:t>
            </a:r>
            <a:r>
              <a:rPr lang="ru-RU" dirty="0" err="1">
                <a:solidFill>
                  <a:prstClr val="black"/>
                </a:solidFill>
                <a:latin typeface="Sylfaen"/>
                <a:ea typeface="Calibri"/>
                <a:cs typeface="Sylfaen"/>
              </a:rPr>
              <a:t>გამოსახულება</a:t>
            </a:r>
            <a:r>
              <a:rPr lang="ru-RU" dirty="0">
                <a:solidFill>
                  <a:prstClr val="black"/>
                </a:solidFill>
                <a:ea typeface="Calibri"/>
                <a:cs typeface="Times New Roman"/>
              </a:rPr>
              <a:t> </a:t>
            </a:r>
            <a:r>
              <a:rPr lang="ru-RU" dirty="0" err="1">
                <a:solidFill>
                  <a:prstClr val="black"/>
                </a:solidFill>
                <a:latin typeface="Sylfaen"/>
                <a:ea typeface="Calibri"/>
                <a:cs typeface="Sylfaen"/>
              </a:rPr>
              <a:t>ამშვენებს</a:t>
            </a:r>
            <a:r>
              <a:rPr lang="ru-RU" dirty="0">
                <a:solidFill>
                  <a:prstClr val="black"/>
                </a:solidFill>
                <a:ea typeface="Calibri"/>
                <a:cs typeface="Times New Roman"/>
              </a:rPr>
              <a:t>. </a:t>
            </a:r>
            <a:r>
              <a:rPr lang="ru-RU" dirty="0" err="1">
                <a:solidFill>
                  <a:prstClr val="black"/>
                </a:solidFill>
                <a:latin typeface="Sylfaen"/>
                <a:ea typeface="Calibri"/>
                <a:cs typeface="Sylfaen"/>
              </a:rPr>
              <a:t>სამეცნიერო</a:t>
            </a:r>
            <a:r>
              <a:rPr lang="ru-RU" dirty="0">
                <a:solidFill>
                  <a:prstClr val="black"/>
                </a:solidFill>
                <a:ea typeface="Calibri"/>
                <a:cs typeface="Times New Roman"/>
              </a:rPr>
              <a:t> </a:t>
            </a:r>
            <a:r>
              <a:rPr lang="ru-RU" dirty="0" err="1">
                <a:solidFill>
                  <a:prstClr val="black"/>
                </a:solidFill>
                <a:latin typeface="Sylfaen"/>
                <a:ea typeface="Calibri"/>
                <a:cs typeface="Sylfaen"/>
              </a:rPr>
              <a:t>ლიტერატურაში</a:t>
            </a:r>
            <a:r>
              <a:rPr lang="ru-RU" dirty="0">
                <a:solidFill>
                  <a:prstClr val="black"/>
                </a:solidFill>
                <a:ea typeface="Calibri"/>
                <a:cs typeface="Times New Roman"/>
              </a:rPr>
              <a:t> </a:t>
            </a:r>
            <a:r>
              <a:rPr lang="ru-RU" dirty="0" err="1">
                <a:solidFill>
                  <a:prstClr val="black"/>
                </a:solidFill>
                <a:latin typeface="Sylfaen"/>
                <a:ea typeface="Calibri"/>
                <a:cs typeface="Sylfaen"/>
              </a:rPr>
              <a:t>მათ</a:t>
            </a:r>
            <a:r>
              <a:rPr lang="ru-RU" dirty="0">
                <a:solidFill>
                  <a:prstClr val="black"/>
                </a:solidFill>
                <a:ea typeface="Calibri"/>
                <a:cs typeface="Times New Roman"/>
              </a:rPr>
              <a:t> </a:t>
            </a:r>
            <a:r>
              <a:rPr lang="ru-RU" dirty="0" err="1">
                <a:solidFill>
                  <a:prstClr val="black"/>
                </a:solidFill>
                <a:latin typeface="Sylfaen"/>
                <a:ea typeface="Calibri"/>
                <a:cs typeface="Sylfaen"/>
              </a:rPr>
              <a:t>აღსანიშნავად</a:t>
            </a:r>
            <a:r>
              <a:rPr lang="ru-RU" dirty="0">
                <a:solidFill>
                  <a:prstClr val="black"/>
                </a:solidFill>
                <a:ea typeface="Calibri"/>
                <a:cs typeface="Times New Roman"/>
              </a:rPr>
              <a:t> </a:t>
            </a:r>
            <a:r>
              <a:rPr lang="ru-RU" dirty="0" err="1">
                <a:solidFill>
                  <a:prstClr val="black"/>
                </a:solidFill>
                <a:latin typeface="Sylfaen"/>
                <a:ea typeface="Calibri"/>
                <a:cs typeface="Sylfaen"/>
              </a:rPr>
              <a:t>დამკვიდრებულია</a:t>
            </a:r>
            <a:r>
              <a:rPr lang="ru-RU" dirty="0">
                <a:solidFill>
                  <a:prstClr val="black"/>
                </a:solidFill>
                <a:ea typeface="Calibri"/>
                <a:cs typeface="Times New Roman"/>
              </a:rPr>
              <a:t> </a:t>
            </a:r>
            <a:r>
              <a:rPr lang="ru-RU" dirty="0" err="1">
                <a:solidFill>
                  <a:prstClr val="black"/>
                </a:solidFill>
                <a:latin typeface="Sylfaen"/>
                <a:ea typeface="Calibri"/>
                <a:cs typeface="Sylfaen"/>
              </a:rPr>
              <a:t>ტერმინი</a:t>
            </a:r>
            <a:r>
              <a:rPr lang="ru-RU" dirty="0">
                <a:solidFill>
                  <a:prstClr val="black"/>
                </a:solidFill>
                <a:ea typeface="Calibri"/>
                <a:cs typeface="Times New Roman"/>
              </a:rPr>
              <a:t>: </a:t>
            </a:r>
            <a:r>
              <a:rPr lang="ru-RU" dirty="0" err="1">
                <a:solidFill>
                  <a:prstClr val="black"/>
                </a:solidFill>
                <a:latin typeface="Sylfaen"/>
                <a:ea typeface="Calibri"/>
                <a:cs typeface="Sylfaen"/>
              </a:rPr>
              <a:t>ქართულ</a:t>
            </a:r>
            <a:r>
              <a:rPr lang="ru-RU" dirty="0" err="1">
                <a:solidFill>
                  <a:prstClr val="black"/>
                </a:solidFill>
                <a:ea typeface="Calibri"/>
                <a:cs typeface="Times New Roman"/>
              </a:rPr>
              <a:t>-</a:t>
            </a:r>
            <a:r>
              <a:rPr lang="ru-RU" dirty="0" err="1">
                <a:solidFill>
                  <a:prstClr val="black"/>
                </a:solidFill>
                <a:latin typeface="Sylfaen"/>
                <a:ea typeface="Calibri"/>
                <a:cs typeface="Sylfaen"/>
              </a:rPr>
              <a:t>სასანური</a:t>
            </a:r>
            <a:r>
              <a:rPr lang="ru-RU" dirty="0">
                <a:solidFill>
                  <a:prstClr val="black"/>
                </a:solidFill>
                <a:ea typeface="Calibri"/>
                <a:cs typeface="Times New Roman"/>
              </a:rPr>
              <a:t> </a:t>
            </a:r>
            <a:r>
              <a:rPr lang="ru-RU" dirty="0" err="1">
                <a:solidFill>
                  <a:prstClr val="black"/>
                </a:solidFill>
                <a:latin typeface="Sylfaen"/>
                <a:ea typeface="Calibri"/>
                <a:cs typeface="Sylfaen"/>
              </a:rPr>
              <a:t>მონეტები</a:t>
            </a:r>
            <a:r>
              <a:rPr lang="ru-RU" dirty="0">
                <a:solidFill>
                  <a:prstClr val="black"/>
                </a:solidFill>
                <a:ea typeface="Calibri"/>
                <a:cs typeface="Times New Roman"/>
              </a:rPr>
              <a:t>, </a:t>
            </a:r>
            <a:r>
              <a:rPr lang="ru-RU" dirty="0" err="1">
                <a:solidFill>
                  <a:prstClr val="black"/>
                </a:solidFill>
                <a:latin typeface="Sylfaen"/>
                <a:ea typeface="Calibri"/>
                <a:cs typeface="Sylfaen"/>
              </a:rPr>
              <a:t>ან</a:t>
            </a:r>
            <a:r>
              <a:rPr lang="ru-RU" dirty="0">
                <a:solidFill>
                  <a:prstClr val="black"/>
                </a:solidFill>
                <a:ea typeface="Calibri"/>
                <a:cs typeface="Times New Roman"/>
              </a:rPr>
              <a:t> </a:t>
            </a:r>
            <a:r>
              <a:rPr lang="ru-RU" dirty="0" err="1">
                <a:solidFill>
                  <a:prstClr val="black"/>
                </a:solidFill>
                <a:latin typeface="Sylfaen"/>
                <a:ea typeface="Calibri"/>
                <a:cs typeface="Sylfaen"/>
              </a:rPr>
              <a:t>ქართლის</a:t>
            </a:r>
            <a:r>
              <a:rPr lang="ru-RU" dirty="0">
                <a:solidFill>
                  <a:prstClr val="black"/>
                </a:solidFill>
                <a:ea typeface="Calibri"/>
                <a:cs typeface="Times New Roman"/>
              </a:rPr>
              <a:t> </a:t>
            </a:r>
            <a:r>
              <a:rPr lang="ru-RU" dirty="0" err="1">
                <a:solidFill>
                  <a:prstClr val="black"/>
                </a:solidFill>
                <a:latin typeface="Sylfaen"/>
                <a:ea typeface="Calibri"/>
                <a:cs typeface="Sylfaen"/>
              </a:rPr>
              <a:t>ერისმთავართა</a:t>
            </a:r>
            <a:r>
              <a:rPr lang="ru-RU" dirty="0">
                <a:solidFill>
                  <a:prstClr val="black"/>
                </a:solidFill>
                <a:ea typeface="Calibri"/>
                <a:cs typeface="Times New Roman"/>
              </a:rPr>
              <a:t> </a:t>
            </a:r>
            <a:r>
              <a:rPr lang="ru-RU" dirty="0" err="1">
                <a:solidFill>
                  <a:prstClr val="black"/>
                </a:solidFill>
                <a:latin typeface="Sylfaen"/>
                <a:ea typeface="Calibri"/>
                <a:cs typeface="Sylfaen"/>
              </a:rPr>
              <a:t>დრაქმები</a:t>
            </a:r>
            <a:r>
              <a:rPr lang="ru-RU" dirty="0">
                <a:solidFill>
                  <a:prstClr val="black"/>
                </a:solidFill>
                <a:ea typeface="Calibri"/>
                <a:cs typeface="Times New Roman"/>
              </a:rPr>
              <a:t>. </a:t>
            </a:r>
            <a:r>
              <a:rPr lang="ru-RU" dirty="0" err="1">
                <a:solidFill>
                  <a:prstClr val="black"/>
                </a:solidFill>
                <a:latin typeface="Sylfaen"/>
                <a:ea typeface="Calibri"/>
                <a:cs typeface="Sylfaen"/>
              </a:rPr>
              <a:t>ეს</a:t>
            </a:r>
            <a:r>
              <a:rPr lang="ru-RU" dirty="0">
                <a:solidFill>
                  <a:prstClr val="black"/>
                </a:solidFill>
                <a:ea typeface="Calibri"/>
                <a:cs typeface="Times New Roman"/>
              </a:rPr>
              <a:t> </a:t>
            </a:r>
            <a:r>
              <a:rPr lang="ru-RU" dirty="0" err="1">
                <a:solidFill>
                  <a:prstClr val="black"/>
                </a:solidFill>
                <a:latin typeface="Sylfaen"/>
                <a:ea typeface="Calibri"/>
                <a:cs typeface="Sylfaen"/>
              </a:rPr>
              <a:t>არის</a:t>
            </a:r>
            <a:r>
              <a:rPr lang="ru-RU" dirty="0">
                <a:solidFill>
                  <a:prstClr val="black"/>
                </a:solidFill>
                <a:ea typeface="Calibri"/>
                <a:cs typeface="Times New Roman"/>
              </a:rPr>
              <a:t> </a:t>
            </a:r>
            <a:r>
              <a:rPr lang="ru-RU" dirty="0" err="1">
                <a:solidFill>
                  <a:prstClr val="black"/>
                </a:solidFill>
                <a:latin typeface="Sylfaen"/>
                <a:ea typeface="Calibri"/>
                <a:cs typeface="Sylfaen"/>
              </a:rPr>
              <a:t>უაღრესად</a:t>
            </a:r>
            <a:r>
              <a:rPr lang="ru-RU" dirty="0">
                <a:solidFill>
                  <a:prstClr val="black"/>
                </a:solidFill>
                <a:ea typeface="Calibri"/>
                <a:cs typeface="Times New Roman"/>
              </a:rPr>
              <a:t> </a:t>
            </a:r>
            <a:r>
              <a:rPr lang="ru-RU" dirty="0" err="1">
                <a:solidFill>
                  <a:prstClr val="black"/>
                </a:solidFill>
                <a:latin typeface="Sylfaen"/>
                <a:ea typeface="Calibri"/>
                <a:cs typeface="Sylfaen"/>
              </a:rPr>
              <a:t>საინტერესო</a:t>
            </a:r>
            <a:r>
              <a:rPr lang="ru-RU" dirty="0">
                <a:solidFill>
                  <a:prstClr val="black"/>
                </a:solidFill>
                <a:ea typeface="Calibri"/>
                <a:cs typeface="Times New Roman"/>
              </a:rPr>
              <a:t> </a:t>
            </a:r>
            <a:r>
              <a:rPr lang="ru-RU" dirty="0" err="1">
                <a:solidFill>
                  <a:prstClr val="black"/>
                </a:solidFill>
                <a:latin typeface="Sylfaen"/>
                <a:ea typeface="Calibri"/>
                <a:cs typeface="Sylfaen"/>
              </a:rPr>
              <a:t>და</a:t>
            </a:r>
            <a:r>
              <a:rPr lang="ru-RU" dirty="0">
                <a:solidFill>
                  <a:prstClr val="black"/>
                </a:solidFill>
                <a:ea typeface="Calibri"/>
                <a:cs typeface="Times New Roman"/>
              </a:rPr>
              <a:t> </a:t>
            </a:r>
            <a:r>
              <a:rPr lang="ru-RU" dirty="0" err="1">
                <a:solidFill>
                  <a:prstClr val="black"/>
                </a:solidFill>
                <a:latin typeface="Sylfaen"/>
                <a:ea typeface="Calibri"/>
                <a:cs typeface="Sylfaen"/>
              </a:rPr>
              <a:t>ადრეფეოდალური</a:t>
            </a:r>
            <a:r>
              <a:rPr lang="ru-RU" dirty="0">
                <a:solidFill>
                  <a:prstClr val="black"/>
                </a:solidFill>
                <a:ea typeface="Calibri"/>
                <a:cs typeface="Times New Roman"/>
              </a:rPr>
              <a:t> </a:t>
            </a:r>
            <a:r>
              <a:rPr lang="ru-RU" dirty="0" err="1">
                <a:solidFill>
                  <a:prstClr val="black"/>
                </a:solidFill>
                <a:latin typeface="Sylfaen"/>
                <a:ea typeface="Calibri"/>
                <a:cs typeface="Sylfaen"/>
              </a:rPr>
              <a:t>ხანის</a:t>
            </a:r>
            <a:r>
              <a:rPr lang="ru-RU" dirty="0">
                <a:solidFill>
                  <a:prstClr val="black"/>
                </a:solidFill>
                <a:ea typeface="Calibri"/>
                <a:cs typeface="Times New Roman"/>
              </a:rPr>
              <a:t> </a:t>
            </a:r>
            <a:r>
              <a:rPr lang="ru-RU" dirty="0" err="1">
                <a:solidFill>
                  <a:prstClr val="black"/>
                </a:solidFill>
                <a:latin typeface="Sylfaen"/>
                <a:ea typeface="Calibri"/>
                <a:cs typeface="Sylfaen"/>
              </a:rPr>
              <a:t>საქართველოს</a:t>
            </a:r>
            <a:r>
              <a:rPr lang="ru-RU" dirty="0">
                <a:solidFill>
                  <a:prstClr val="black"/>
                </a:solidFill>
                <a:ea typeface="Calibri"/>
                <a:cs typeface="Times New Roman"/>
              </a:rPr>
              <a:t> </a:t>
            </a:r>
            <a:r>
              <a:rPr lang="ru-RU" dirty="0" err="1">
                <a:solidFill>
                  <a:prstClr val="black"/>
                </a:solidFill>
                <a:latin typeface="Sylfaen"/>
                <a:ea typeface="Calibri"/>
                <a:cs typeface="Sylfaen"/>
              </a:rPr>
              <a:t>ისტორიის</a:t>
            </a:r>
            <a:r>
              <a:rPr lang="ru-RU" dirty="0">
                <a:solidFill>
                  <a:prstClr val="black"/>
                </a:solidFill>
                <a:ea typeface="Calibri"/>
                <a:cs typeface="Times New Roman"/>
              </a:rPr>
              <a:t> </a:t>
            </a:r>
            <a:r>
              <a:rPr lang="ru-RU" dirty="0" err="1">
                <a:solidFill>
                  <a:prstClr val="black"/>
                </a:solidFill>
                <a:latin typeface="Sylfaen"/>
                <a:ea typeface="Calibri"/>
                <a:cs typeface="Sylfaen"/>
              </a:rPr>
              <a:t>შესწავლის</a:t>
            </a:r>
            <a:r>
              <a:rPr lang="ru-RU" dirty="0">
                <a:solidFill>
                  <a:prstClr val="black"/>
                </a:solidFill>
                <a:ea typeface="Calibri"/>
                <a:cs typeface="Times New Roman"/>
              </a:rPr>
              <a:t> </a:t>
            </a:r>
            <a:r>
              <a:rPr lang="ru-RU" dirty="0" err="1">
                <a:solidFill>
                  <a:prstClr val="black"/>
                </a:solidFill>
                <a:latin typeface="Sylfaen"/>
                <a:ea typeface="Calibri"/>
                <a:cs typeface="Sylfaen"/>
              </a:rPr>
              <a:t>თვალსაზრისით</a:t>
            </a:r>
            <a:r>
              <a:rPr lang="ru-RU" dirty="0">
                <a:solidFill>
                  <a:prstClr val="black"/>
                </a:solidFill>
                <a:ea typeface="Calibri"/>
                <a:cs typeface="Times New Roman"/>
              </a:rPr>
              <a:t> </a:t>
            </a:r>
            <a:r>
              <a:rPr lang="ru-RU" dirty="0" err="1">
                <a:solidFill>
                  <a:prstClr val="black"/>
                </a:solidFill>
                <a:latin typeface="Sylfaen"/>
                <a:ea typeface="Calibri"/>
                <a:cs typeface="Sylfaen"/>
              </a:rPr>
              <a:t>მეტად</a:t>
            </a:r>
            <a:r>
              <a:rPr lang="ru-RU" dirty="0">
                <a:solidFill>
                  <a:prstClr val="black"/>
                </a:solidFill>
                <a:ea typeface="Calibri"/>
                <a:cs typeface="Times New Roman"/>
              </a:rPr>
              <a:t> </a:t>
            </a:r>
            <a:r>
              <a:rPr lang="ru-RU" dirty="0" err="1">
                <a:solidFill>
                  <a:prstClr val="black"/>
                </a:solidFill>
                <a:latin typeface="Sylfaen"/>
                <a:ea typeface="Calibri"/>
                <a:cs typeface="Sylfaen"/>
              </a:rPr>
              <a:t>მნიშვნელოვანი</a:t>
            </a:r>
            <a:r>
              <a:rPr lang="ru-RU" dirty="0">
                <a:solidFill>
                  <a:prstClr val="black"/>
                </a:solidFill>
                <a:ea typeface="Calibri"/>
                <a:cs typeface="Times New Roman"/>
              </a:rPr>
              <a:t> </a:t>
            </a:r>
            <a:r>
              <a:rPr lang="ru-RU" dirty="0" err="1">
                <a:solidFill>
                  <a:prstClr val="black"/>
                </a:solidFill>
                <a:latin typeface="Sylfaen"/>
                <a:ea typeface="Calibri"/>
                <a:cs typeface="Sylfaen"/>
              </a:rPr>
              <a:t>ნუმიზმატიკური</a:t>
            </a:r>
            <a:r>
              <a:rPr lang="ru-RU" dirty="0">
                <a:solidFill>
                  <a:prstClr val="black"/>
                </a:solidFill>
                <a:ea typeface="Calibri"/>
                <a:cs typeface="Times New Roman"/>
              </a:rPr>
              <a:t> </a:t>
            </a:r>
            <a:r>
              <a:rPr lang="ru-RU" dirty="0" err="1">
                <a:solidFill>
                  <a:prstClr val="black"/>
                </a:solidFill>
                <a:latin typeface="Sylfaen"/>
                <a:ea typeface="Calibri"/>
                <a:cs typeface="Sylfaen"/>
              </a:rPr>
              <a:t>ჯგუფი</a:t>
            </a:r>
            <a:r>
              <a:rPr lang="ru-RU" dirty="0">
                <a:solidFill>
                  <a:prstClr val="black"/>
                </a:solidFill>
                <a:ea typeface="Calibri"/>
                <a:cs typeface="Times New Roman"/>
              </a:rPr>
              <a:t>, </a:t>
            </a:r>
            <a:r>
              <a:rPr lang="ru-RU" dirty="0" err="1">
                <a:solidFill>
                  <a:prstClr val="black"/>
                </a:solidFill>
                <a:latin typeface="Sylfaen"/>
                <a:ea typeface="Calibri"/>
                <a:cs typeface="Sylfaen"/>
              </a:rPr>
              <a:t>რომლის</a:t>
            </a:r>
            <a:r>
              <a:rPr lang="ru-RU" dirty="0">
                <a:solidFill>
                  <a:prstClr val="black"/>
                </a:solidFill>
                <a:ea typeface="Calibri"/>
                <a:cs typeface="Times New Roman"/>
              </a:rPr>
              <a:t> </a:t>
            </a:r>
            <a:r>
              <a:rPr lang="ru-RU" dirty="0" err="1">
                <a:solidFill>
                  <a:prstClr val="black"/>
                </a:solidFill>
                <a:latin typeface="Sylfaen"/>
                <a:ea typeface="Calibri"/>
                <a:cs typeface="Sylfaen"/>
              </a:rPr>
              <a:t>გენეზისის</a:t>
            </a:r>
            <a:r>
              <a:rPr lang="ru-RU" dirty="0">
                <a:solidFill>
                  <a:prstClr val="black"/>
                </a:solidFill>
                <a:ea typeface="Calibri"/>
                <a:cs typeface="Times New Roman"/>
              </a:rPr>
              <a:t> </a:t>
            </a:r>
            <a:r>
              <a:rPr lang="ru-RU" dirty="0" err="1">
                <a:solidFill>
                  <a:prstClr val="black"/>
                </a:solidFill>
                <a:latin typeface="Sylfaen"/>
                <a:ea typeface="Calibri"/>
                <a:cs typeface="Sylfaen"/>
              </a:rPr>
              <a:t>გასააზრებლად</a:t>
            </a:r>
            <a:r>
              <a:rPr lang="ru-RU" dirty="0">
                <a:solidFill>
                  <a:prstClr val="black"/>
                </a:solidFill>
                <a:ea typeface="Calibri"/>
                <a:cs typeface="Times New Roman"/>
              </a:rPr>
              <a:t> </a:t>
            </a:r>
            <a:r>
              <a:rPr lang="ru-RU" dirty="0" err="1">
                <a:solidFill>
                  <a:prstClr val="black"/>
                </a:solidFill>
                <a:latin typeface="Sylfaen"/>
                <a:ea typeface="Calibri"/>
                <a:cs typeface="Sylfaen"/>
              </a:rPr>
              <a:t>აუცილებელია</a:t>
            </a:r>
            <a:r>
              <a:rPr lang="ru-RU" dirty="0">
                <a:solidFill>
                  <a:prstClr val="black"/>
                </a:solidFill>
                <a:ea typeface="Calibri"/>
                <a:cs typeface="Times New Roman"/>
              </a:rPr>
              <a:t> </a:t>
            </a:r>
            <a:r>
              <a:rPr lang="ru-RU" dirty="0" err="1">
                <a:solidFill>
                  <a:prstClr val="black"/>
                </a:solidFill>
                <a:latin typeface="Sylfaen"/>
                <a:ea typeface="Calibri"/>
                <a:cs typeface="Sylfaen"/>
              </a:rPr>
              <a:t>პოლიტიკური</a:t>
            </a:r>
            <a:r>
              <a:rPr lang="ru-RU" dirty="0">
                <a:solidFill>
                  <a:prstClr val="black"/>
                </a:solidFill>
                <a:ea typeface="Calibri"/>
                <a:cs typeface="Times New Roman"/>
              </a:rPr>
              <a:t> </a:t>
            </a:r>
            <a:r>
              <a:rPr lang="ru-RU" dirty="0" err="1">
                <a:solidFill>
                  <a:prstClr val="black"/>
                </a:solidFill>
                <a:latin typeface="Sylfaen"/>
                <a:ea typeface="Calibri"/>
                <a:cs typeface="Sylfaen"/>
              </a:rPr>
              <a:t>ფონის</a:t>
            </a:r>
            <a:r>
              <a:rPr lang="ru-RU" dirty="0">
                <a:solidFill>
                  <a:prstClr val="black"/>
                </a:solidFill>
                <a:ea typeface="Calibri"/>
                <a:cs typeface="Times New Roman"/>
              </a:rPr>
              <a:t> </a:t>
            </a:r>
            <a:r>
              <a:rPr lang="ru-RU" dirty="0" err="1">
                <a:solidFill>
                  <a:prstClr val="black"/>
                </a:solidFill>
                <a:latin typeface="Sylfaen"/>
                <a:ea typeface="Calibri"/>
                <a:cs typeface="Sylfaen"/>
              </a:rPr>
              <a:t>გათვალისწინება</a:t>
            </a:r>
            <a:r>
              <a:rPr lang="ru-RU" dirty="0">
                <a:solidFill>
                  <a:prstClr val="black"/>
                </a:solidFill>
                <a:ea typeface="Calibri"/>
                <a:cs typeface="Times New Roman"/>
              </a:rPr>
              <a:t>.</a:t>
            </a:r>
            <a:endParaRPr lang="ru-RU" dirty="0"/>
          </a:p>
        </p:txBody>
      </p:sp>
    </p:spTree>
    <p:extLst>
      <p:ext uri="{BB962C8B-B14F-4D97-AF65-F5344CB8AC3E}">
        <p14:creationId xmlns="" xmlns:p14="http://schemas.microsoft.com/office/powerpoint/2010/main" val="1055746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5159" y="1124745"/>
            <a:ext cx="6840760" cy="2031325"/>
          </a:xfrm>
          <a:prstGeom prst="rect">
            <a:avLst/>
          </a:prstGeom>
        </p:spPr>
        <p:txBody>
          <a:bodyPr wrap="square">
            <a:spAutoFit/>
          </a:bodyPr>
          <a:lstStyle/>
          <a:p>
            <a:r>
              <a:rPr lang="ka-GE" dirty="0">
                <a:ea typeface="Calibri"/>
                <a:cs typeface="Times New Roman"/>
              </a:rPr>
              <a:t>ფიგურის თავზე შარვანდედის არსებობა მკვეთრად გამოარჩევს გიორგი ლაშას მონეტას ამ პერიოდის </a:t>
            </a:r>
            <a:r>
              <a:rPr lang="ka-GE" dirty="0" smtClean="0">
                <a:ea typeface="Calibri"/>
                <a:cs typeface="Times New Roman"/>
              </a:rPr>
              <a:t>სხვა სამონეტო ტიპისაგან.არცერთი </a:t>
            </a:r>
            <a:r>
              <a:rPr lang="ka-GE" dirty="0">
                <a:ea typeface="Calibri"/>
                <a:cs typeface="Times New Roman"/>
              </a:rPr>
              <a:t>სხვა ქართველ მონარქის გამოსახულებას მონეტაზე არ ამშვენებს შარავანდედი. </a:t>
            </a:r>
            <a:r>
              <a:rPr lang="ka-GE" dirty="0" smtClean="0">
                <a:ea typeface="Calibri"/>
                <a:cs typeface="Times New Roman"/>
              </a:rPr>
              <a:t>შარავანდედი გამოხატავს </a:t>
            </a:r>
            <a:r>
              <a:rPr lang="ka-GE" dirty="0">
                <a:ea typeface="Calibri"/>
                <a:cs typeface="Times New Roman"/>
              </a:rPr>
              <a:t>საერო ხელისუფლების ზეციური წარმომავლობის იდეას.მონარქის  შემთხვევაში შარვანდედი ღვთისწორობის დეკლარაციადაც მიიჩნევა.</a:t>
            </a:r>
            <a:endParaRPr lang="ru-RU" dirty="0"/>
          </a:p>
        </p:txBody>
      </p:sp>
    </p:spTree>
    <p:extLst>
      <p:ext uri="{BB962C8B-B14F-4D97-AF65-F5344CB8AC3E}">
        <p14:creationId xmlns="" xmlns:p14="http://schemas.microsoft.com/office/powerpoint/2010/main" val="146600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720840"/>
            <a:ext cx="5526360" cy="2862322"/>
          </a:xfrm>
          <a:prstGeom prst="rect">
            <a:avLst/>
          </a:prstGeom>
        </p:spPr>
        <p:txBody>
          <a:bodyPr wrap="square">
            <a:spAutoFit/>
          </a:bodyPr>
          <a:lstStyle/>
          <a:p>
            <a:r>
              <a:rPr lang="ka-GE" dirty="0">
                <a:ea typeface="Calibri"/>
                <a:cs typeface="Times New Roman"/>
              </a:rPr>
              <a:t>გიორგი IV-ის გამოსახულებიან უნიკალურ მონეტაზე აპოკომბიონის     შეტანა იდროინდელ საზოგადოებაში ძვრებს უნდა გულისხმობდეს. მონარქი ღვთისგან ელოდება ფულს,  ქრისტიანული სახელმწიფოსა და ერის მოსახმარად. მისი არჩევანი,თუ რა სახის შეწევნა მიიღოს ღვთისაგან მეტად სპეციფიურია.აქ კარგად ჩანს მეფის ფსიქოლოგიური შტრიხიც და იმდროინდელი საზოგადოების კომერციალიზაციაც.</a:t>
            </a:r>
            <a:endParaRPr lang="ru-RU" dirty="0"/>
          </a:p>
        </p:txBody>
      </p:sp>
    </p:spTree>
    <p:extLst>
      <p:ext uri="{BB962C8B-B14F-4D97-AF65-F5344CB8AC3E}">
        <p14:creationId xmlns="" xmlns:p14="http://schemas.microsoft.com/office/powerpoint/2010/main" val="2054507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427188"/>
            <a:ext cx="4572000" cy="2003625"/>
          </a:xfrm>
          <a:prstGeom prst="rect">
            <a:avLst/>
          </a:prstGeom>
        </p:spPr>
        <p:txBody>
          <a:bodyPr>
            <a:spAutoFit/>
          </a:bodyPr>
          <a:lstStyle/>
          <a:p>
            <a:pPr>
              <a:lnSpc>
                <a:spcPct val="115000"/>
              </a:lnSpc>
              <a:spcAft>
                <a:spcPts val="1000"/>
              </a:spcAft>
            </a:pPr>
            <a:r>
              <a:rPr lang="ka-GE" dirty="0" smtClean="0">
                <a:ea typeface="Calibri"/>
                <a:cs typeface="Times New Roman"/>
              </a:rPr>
              <a:t> იოანე </a:t>
            </a:r>
            <a:r>
              <a:rPr lang="ka-GE" dirty="0">
                <a:ea typeface="Calibri"/>
                <a:cs typeface="Times New Roman"/>
              </a:rPr>
              <a:t>ციმისხის მონეტაზე,რომელზეც გამოსახულია გვირგვინდება,   გვხვდება აპოკომბიონი.ლაშას მონეტა ერთადერთია მსოფლიო ნუმიზმატიკაში, სადაც აპოკომბიონი   მონარქს განგების ხელით გადაეცემა. </a:t>
            </a:r>
            <a:endParaRPr lang="ru-RU" sz="1400" dirty="0">
              <a:ea typeface="Calibri"/>
              <a:cs typeface="Times New Roman"/>
            </a:endParaRPr>
          </a:p>
        </p:txBody>
      </p:sp>
    </p:spTree>
    <p:extLst>
      <p:ext uri="{BB962C8B-B14F-4D97-AF65-F5344CB8AC3E}">
        <p14:creationId xmlns="" xmlns:p14="http://schemas.microsoft.com/office/powerpoint/2010/main" val="144602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471541"/>
            <a:ext cx="6480720" cy="2640723"/>
          </a:xfrm>
          <a:prstGeom prst="rect">
            <a:avLst/>
          </a:prstGeom>
        </p:spPr>
        <p:txBody>
          <a:bodyPr wrap="square">
            <a:spAutoFit/>
          </a:bodyPr>
          <a:lstStyle/>
          <a:p>
            <a:pPr>
              <a:lnSpc>
                <a:spcPct val="115000"/>
              </a:lnSpc>
              <a:spcAft>
                <a:spcPts val="1000"/>
              </a:spcAft>
            </a:pPr>
            <a:r>
              <a:rPr lang="ru-RU" dirty="0">
                <a:latin typeface="Sylfaen"/>
                <a:ea typeface="Calibri"/>
                <a:cs typeface="Times New Roman"/>
              </a:rPr>
              <a:t> </a:t>
            </a:r>
            <a:r>
              <a:rPr lang="ka-GE" dirty="0">
                <a:ea typeface="Calibri"/>
                <a:cs typeface="Times New Roman"/>
              </a:rPr>
              <a:t>ნუმიზმატიკური მასალა შესანიშნავად გვისურათებს ამ პერიოდის ქართველ მონარქთა იდეოლოგიას</a:t>
            </a:r>
            <a:r>
              <a:rPr lang="ka-GE" dirty="0" smtClean="0">
                <a:ea typeface="Calibri"/>
                <a:cs typeface="Times New Roman"/>
              </a:rPr>
              <a:t>. ღვთისწორობის </a:t>
            </a:r>
            <a:r>
              <a:rPr lang="ka-GE" dirty="0">
                <a:ea typeface="Calibri"/>
                <a:cs typeface="Times New Roman"/>
              </a:rPr>
              <a:t>იდეა, მისი საჯაროდ განცხადების მხატვრული ხერხები(მეფის პერსონის მეტად წარმოჩენა),რისთვისაც ინფორმაციის ისეთი საშუალება გამოიყენება, როგორიც საფასეა-ეს </a:t>
            </a:r>
            <a:r>
              <a:rPr lang="ka-GE" dirty="0" smtClean="0">
                <a:ea typeface="Calibri"/>
                <a:cs typeface="Times New Roman"/>
              </a:rPr>
              <a:t>ყველაფერი ძლიერების </a:t>
            </a:r>
            <a:r>
              <a:rPr lang="ka-GE" dirty="0">
                <a:ea typeface="Calibri"/>
                <a:cs typeface="Times New Roman"/>
              </a:rPr>
              <a:t>ზენიტში მყოფი საქართველოს სამეფოს პოლიტიკური და კულტურული აღმავლობის შედეგი და </a:t>
            </a:r>
            <a:r>
              <a:rPr lang="ka-GE" dirty="0" smtClean="0">
                <a:ea typeface="Calibri"/>
                <a:cs typeface="Times New Roman"/>
              </a:rPr>
              <a:t>გამოხატულებაა. </a:t>
            </a:r>
            <a:endParaRPr lang="ru-RU" sz="1400" dirty="0">
              <a:ea typeface="Calibri"/>
              <a:cs typeface="Times New Roman"/>
            </a:endParaRPr>
          </a:p>
        </p:txBody>
      </p:sp>
    </p:spTree>
    <p:extLst>
      <p:ext uri="{BB962C8B-B14F-4D97-AF65-F5344CB8AC3E}">
        <p14:creationId xmlns="" xmlns:p14="http://schemas.microsoft.com/office/powerpoint/2010/main" val="239345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428604"/>
            <a:ext cx="7429552" cy="3693319"/>
          </a:xfrm>
          <a:prstGeom prst="rect">
            <a:avLst/>
          </a:prstGeom>
        </p:spPr>
        <p:txBody>
          <a:bodyPr wrap="square">
            <a:spAutoFit/>
          </a:bodyPr>
          <a:lstStyle/>
          <a:p>
            <a:r>
              <a:rPr lang="ka-GE" dirty="0" smtClean="0"/>
              <a:t>  დავით ულუსვე უნდა ეკუთვნოდეს სპილენძის იშვიათი მონეტები (დავით ულუს სპილენძის მონეტები მხედრის გამოსახულებით). მათი აღწერილობა ასეთია:</a:t>
            </a:r>
            <a:br>
              <a:rPr lang="ka-GE" dirty="0" smtClean="0"/>
            </a:br>
            <a:r>
              <a:rPr lang="ka-GE" dirty="0" smtClean="0"/>
              <a:t/>
            </a:r>
            <a:br>
              <a:rPr lang="ka-GE" dirty="0" smtClean="0"/>
            </a:br>
            <a:r>
              <a:rPr lang="ka-GE" b="1" dirty="0" smtClean="0"/>
              <a:t>შუბლი: </a:t>
            </a:r>
            <a:r>
              <a:rPr lang="ka-GE" dirty="0" smtClean="0"/>
              <a:t>გვირგვინოსანი მხედრის მარჯვნივ მიმართული ფიგურა. გამოსახულების ორივე მხარეს – ასომთავრული Ⴃ და Ⴇ, რაც დავითის სახელის დაქარაგმებაა.</a:t>
            </a:r>
            <a:br>
              <a:rPr lang="ka-GE" dirty="0" smtClean="0"/>
            </a:br>
            <a:r>
              <a:rPr lang="ka-GE" b="1" dirty="0" smtClean="0"/>
              <a:t>ზურგი: </a:t>
            </a:r>
            <a:r>
              <a:rPr lang="ka-GE" dirty="0" smtClean="0"/>
              <a:t>სამსტრიქონიანი არაბული ზედწერილი:</a:t>
            </a:r>
            <a:br>
              <a:rPr lang="ka-GE" dirty="0" smtClean="0"/>
            </a:br>
            <a:r>
              <a:rPr lang="ar-AE" dirty="0" smtClean="0"/>
              <a:t>الملك الملوك</a:t>
            </a:r>
            <a:br>
              <a:rPr lang="ar-AE" dirty="0" smtClean="0"/>
            </a:br>
            <a:r>
              <a:rPr lang="ar-AE" dirty="0" smtClean="0"/>
              <a:t>داود بن كيوركى</a:t>
            </a:r>
            <a:br>
              <a:rPr lang="ar-AE" dirty="0" smtClean="0"/>
            </a:br>
            <a:r>
              <a:rPr lang="ar-AE" dirty="0" smtClean="0"/>
              <a:t>حسام المسيح</a:t>
            </a:r>
            <a:br>
              <a:rPr lang="ar-AE" dirty="0" smtClean="0"/>
            </a:br>
            <a:r>
              <a:rPr lang="ka-GE" dirty="0" smtClean="0"/>
              <a:t>მეფეთა მეფე დავით, ძე გიორგისა, მესიის მახვილი.</a:t>
            </a:r>
            <a:br>
              <a:rPr lang="ka-GE" dirty="0" smtClean="0"/>
            </a:br>
            <a:endParaRPr lang="en-US" dirty="0"/>
          </a:p>
        </p:txBody>
      </p:sp>
      <p:pic>
        <p:nvPicPr>
          <p:cNvPr id="1026" name="Picture 2" descr="http://geonumismatics.tsu.ge/data/items/53/53_photo_1782377902.jpg"/>
          <p:cNvPicPr>
            <a:picLocks noChangeAspect="1" noChangeArrowheads="1"/>
          </p:cNvPicPr>
          <p:nvPr/>
        </p:nvPicPr>
        <p:blipFill>
          <a:blip r:embed="rId2"/>
          <a:srcRect/>
          <a:stretch>
            <a:fillRect/>
          </a:stretch>
        </p:blipFill>
        <p:spPr bwMode="auto">
          <a:xfrm>
            <a:off x="1428728" y="3857628"/>
            <a:ext cx="5453058" cy="24368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786874" cy="3416320"/>
          </a:xfrm>
          <a:prstGeom prst="rect">
            <a:avLst/>
          </a:prstGeom>
        </p:spPr>
        <p:txBody>
          <a:bodyPr wrap="square">
            <a:spAutoFit/>
          </a:bodyPr>
          <a:lstStyle/>
          <a:p>
            <a:r>
              <a:rPr lang="en-US" b="1" dirty="0" smtClean="0"/>
              <a:t> </a:t>
            </a:r>
            <a:r>
              <a:rPr lang="ka-GE" b="1" dirty="0" smtClean="0"/>
              <a:t> </a:t>
            </a:r>
            <a:r>
              <a:rPr lang="ka-GE" dirty="0" smtClean="0"/>
              <a:t>დემეტრე </a:t>
            </a:r>
            <a:r>
              <a:rPr lang="en-US" dirty="0" smtClean="0"/>
              <a:t>II-</a:t>
            </a:r>
            <a:r>
              <a:rPr lang="ka-GE" dirty="0" smtClean="0"/>
              <a:t>ის სპილენძის მონეტები </a:t>
            </a:r>
            <a:r>
              <a:rPr lang="ka-GE" dirty="0" err="1" smtClean="0"/>
              <a:t>„ბაგრატიონთა</a:t>
            </a:r>
            <a:r>
              <a:rPr lang="ka-GE" dirty="0" smtClean="0"/>
              <a:t> საგვარეულო </a:t>
            </a:r>
            <a:r>
              <a:rPr lang="ka-GE" dirty="0" err="1" smtClean="0"/>
              <a:t>ნიშნით“</a:t>
            </a:r>
            <a:r>
              <a:rPr lang="ka-GE" dirty="0" smtClean="0"/>
              <a:t/>
            </a:r>
            <a:br>
              <a:rPr lang="ka-GE" dirty="0" smtClean="0"/>
            </a:br>
            <a:r>
              <a:rPr lang="ka-GE" b="1" dirty="0" smtClean="0"/>
              <a:t>შუბლი: </a:t>
            </a:r>
            <a:r>
              <a:rPr lang="ka-GE" dirty="0" smtClean="0"/>
              <a:t>რთული ორნამენტული ჩარჩო, რომელიც რუსუდანის სპილენძის მონეტაზე მოთავსებული ჩარჩოს მსგავსია. ცენტრში </a:t>
            </a:r>
            <a:r>
              <a:rPr lang="ka-GE" dirty="0" err="1" smtClean="0"/>
              <a:t>შეწიაღებული</a:t>
            </a:r>
            <a:r>
              <a:rPr lang="ka-GE" dirty="0" smtClean="0"/>
              <a:t> მთავრული Ⴃ და Ⴄ, </a:t>
            </a:r>
            <a:r>
              <a:rPr lang="ka-GE" dirty="0" err="1" smtClean="0"/>
              <a:t>ე.ი</a:t>
            </a:r>
            <a:r>
              <a:rPr lang="ka-GE" dirty="0" smtClean="0"/>
              <a:t> დემეტრე; ჩარჩოს გარე ბუდეებში სხვადასხვანაირად განლაგებული ქართული წარწერები: ႫႴ (მეფე) ან ႫႴႧ (მეფეთა მეფე) და იშვიათ შემთხვევაში – Ⴔ, </a:t>
            </a:r>
            <a:r>
              <a:rPr lang="ka-GE" dirty="0" err="1" smtClean="0"/>
              <a:t>ე.ი</a:t>
            </a:r>
            <a:r>
              <a:rPr lang="ka-GE" dirty="0" smtClean="0"/>
              <a:t>. ქორონიკონი 500 (=1280 წ.).</a:t>
            </a:r>
            <a:br>
              <a:rPr lang="ka-GE" dirty="0" smtClean="0"/>
            </a:br>
            <a:r>
              <a:rPr lang="ka-GE" b="1" dirty="0" smtClean="0"/>
              <a:t>ზურგი:</a:t>
            </a:r>
            <a:r>
              <a:rPr lang="ka-GE" dirty="0" smtClean="0"/>
              <a:t> ცენტრში ისეთივე ნიშანია, როგორიც თამარისა და დავითის მონეტაზე, ოღონდ ის აქ უფრო ლამაზად არის შესრულებული (დ. კაპანაძე მას ბაგრატიონთა საგვარეულო ნიშანს ეძახის). </a:t>
            </a:r>
            <a:r>
              <a:rPr lang="ka-GE" dirty="0" err="1" smtClean="0"/>
              <a:t>შემორკალული</a:t>
            </a:r>
            <a:r>
              <a:rPr lang="ka-GE" dirty="0" smtClean="0"/>
              <a:t> ნიშნის ირგვლივ ასომთავრულით დაქარაგმებული ქრისტიანული ლოცვა: ႢႥႼႫႱ ႫႠႫႨ ႻႨ ႣႠ ႱႪႨ ႼႨ, </a:t>
            </a:r>
            <a:r>
              <a:rPr lang="ka-GE" dirty="0" err="1" smtClean="0"/>
              <a:t>ე.ი</a:t>
            </a:r>
            <a:r>
              <a:rPr lang="ka-GE" dirty="0" smtClean="0"/>
              <a:t>. </a:t>
            </a:r>
            <a:r>
              <a:rPr lang="ka-GE" dirty="0" err="1" smtClean="0"/>
              <a:t>გვრწამს</a:t>
            </a:r>
            <a:r>
              <a:rPr lang="ka-GE" dirty="0" smtClean="0"/>
              <a:t> მამაი, </a:t>
            </a:r>
            <a:r>
              <a:rPr lang="ka-GE" dirty="0" err="1" smtClean="0"/>
              <a:t>ძეი</a:t>
            </a:r>
            <a:r>
              <a:rPr lang="ka-GE" dirty="0" smtClean="0"/>
              <a:t> და სული </a:t>
            </a:r>
            <a:r>
              <a:rPr lang="ka-GE" dirty="0" err="1" smtClean="0"/>
              <a:t>წმიდაი</a:t>
            </a:r>
            <a:r>
              <a:rPr lang="ka-GE" dirty="0" smtClean="0"/>
              <a:t>.</a:t>
            </a:r>
            <a:br>
              <a:rPr lang="ka-GE" dirty="0" smtClean="0"/>
            </a:br>
            <a:endParaRPr lang="ka-GE" dirty="0"/>
          </a:p>
        </p:txBody>
      </p:sp>
      <p:pic>
        <p:nvPicPr>
          <p:cNvPr id="49154" name="Picture 2" descr="http://geonumismatics.tsu.ge/data/items/54/54_photo_881110290.jpg"/>
          <p:cNvPicPr>
            <a:picLocks noChangeAspect="1" noChangeArrowheads="1"/>
          </p:cNvPicPr>
          <p:nvPr/>
        </p:nvPicPr>
        <p:blipFill>
          <a:blip r:embed="rId2"/>
          <a:srcRect/>
          <a:stretch>
            <a:fillRect/>
          </a:stretch>
        </p:blipFill>
        <p:spPr bwMode="auto">
          <a:xfrm>
            <a:off x="2071670" y="3858968"/>
            <a:ext cx="5000660" cy="250814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8429684" cy="5909310"/>
          </a:xfrm>
          <a:prstGeom prst="rect">
            <a:avLst/>
          </a:prstGeom>
        </p:spPr>
        <p:txBody>
          <a:bodyPr wrap="square">
            <a:spAutoFit/>
          </a:bodyPr>
          <a:lstStyle/>
          <a:p>
            <a:r>
              <a:rPr lang="ka-GE" dirty="0" smtClean="0"/>
              <a:t>დავით </a:t>
            </a:r>
            <a:r>
              <a:rPr lang="en-US" dirty="0" smtClean="0"/>
              <a:t>VIII-</a:t>
            </a:r>
            <a:r>
              <a:rPr lang="ka-GE" dirty="0" smtClean="0"/>
              <a:t>ის ვერცხლის მონეტები ქრისტიანული ლოცვით</a:t>
            </a:r>
          </a:p>
          <a:p>
            <a:r>
              <a:rPr lang="ka-GE" dirty="0" smtClean="0"/>
              <a:t/>
            </a:r>
            <a:br>
              <a:rPr lang="ka-GE" dirty="0" smtClean="0"/>
            </a:br>
            <a:r>
              <a:rPr lang="ka-GE" b="1" dirty="0" smtClean="0"/>
              <a:t>შუბლი: </a:t>
            </a:r>
            <a:r>
              <a:rPr lang="ka-GE" dirty="0" smtClean="0"/>
              <a:t>ოთხსტრიქონიანი არაბული ზედწერილი:</a:t>
            </a:r>
            <a:br>
              <a:rPr lang="ka-GE" dirty="0" smtClean="0"/>
            </a:br>
            <a:r>
              <a:rPr lang="ar-AE" dirty="0" smtClean="0"/>
              <a:t>پادشاه اعظم</a:t>
            </a:r>
            <a:br>
              <a:rPr lang="ar-AE" dirty="0" smtClean="0"/>
            </a:br>
            <a:r>
              <a:rPr lang="ar-AE" dirty="0" smtClean="0"/>
              <a:t>سلطان محمود</a:t>
            </a:r>
            <a:br>
              <a:rPr lang="ar-AE" dirty="0" smtClean="0"/>
            </a:br>
            <a:r>
              <a:rPr lang="ar-AE" dirty="0" smtClean="0"/>
              <a:t>غازان خان</a:t>
            </a:r>
            <a:br>
              <a:rPr lang="ar-AE" dirty="0" smtClean="0"/>
            </a:br>
            <a:r>
              <a:rPr lang="ar-AE" dirty="0" smtClean="0"/>
              <a:t>خلد الله ملکه</a:t>
            </a:r>
            <a:br>
              <a:rPr lang="ar-AE" dirty="0" smtClean="0"/>
            </a:br>
            <a:r>
              <a:rPr lang="ka-GE" dirty="0" smtClean="0"/>
              <a:t>ფადიშაჰი უზენაესი, სულთანი მაჰმუდ ყაზან ყაანი, ხანგრძლივ ჰყოს ღმერთმა მეფობა მისი.</a:t>
            </a:r>
            <a:br>
              <a:rPr lang="ka-GE" dirty="0" smtClean="0"/>
            </a:br>
            <a:r>
              <a:rPr lang="ka-GE" b="1" dirty="0" smtClean="0"/>
              <a:t/>
            </a:r>
            <a:br>
              <a:rPr lang="ka-GE" b="1" dirty="0" smtClean="0"/>
            </a:br>
            <a:r>
              <a:rPr lang="ka-GE" b="1" dirty="0" smtClean="0"/>
              <a:t>ზურგი: </a:t>
            </a:r>
            <a:r>
              <a:rPr lang="ka-GE" dirty="0" smtClean="0"/>
              <a:t>კვადრატულ ჩარჩოში არაბულად გადმოცემულია ოთხსტრიქონიანი ქრისტიანული ლოცვა: </a:t>
            </a:r>
            <a:br>
              <a:rPr lang="ka-GE" dirty="0" smtClean="0"/>
            </a:br>
            <a:r>
              <a:rPr lang="ar-AE" dirty="0" smtClean="0"/>
              <a:t>بسم الاب</a:t>
            </a:r>
            <a:br>
              <a:rPr lang="ar-AE" dirty="0" smtClean="0"/>
            </a:br>
            <a:r>
              <a:rPr lang="ar-AE" dirty="0" smtClean="0"/>
              <a:t>والابن وروح</a:t>
            </a:r>
            <a:br>
              <a:rPr lang="ar-AE" dirty="0" smtClean="0"/>
            </a:br>
            <a:r>
              <a:rPr lang="ar-AE" dirty="0" smtClean="0"/>
              <a:t>القدس الاه</a:t>
            </a:r>
            <a:br>
              <a:rPr lang="ar-AE" dirty="0" smtClean="0"/>
            </a:br>
            <a:r>
              <a:rPr lang="ar-AE" dirty="0" smtClean="0"/>
              <a:t>واحد</a:t>
            </a:r>
            <a:br>
              <a:rPr lang="ar-AE" dirty="0" smtClean="0"/>
            </a:br>
            <a:r>
              <a:rPr lang="ka-GE" dirty="0" smtClean="0"/>
              <a:t>სახელისა </a:t>
            </a:r>
            <a:r>
              <a:rPr lang="ka-GE" dirty="0" err="1" smtClean="0"/>
              <a:t>მამისათა</a:t>
            </a:r>
            <a:r>
              <a:rPr lang="ka-GE" dirty="0" smtClean="0"/>
              <a:t>, და </a:t>
            </a:r>
            <a:r>
              <a:rPr lang="ka-GE" dirty="0" err="1" smtClean="0"/>
              <a:t>ძისათა</a:t>
            </a:r>
            <a:r>
              <a:rPr lang="ka-GE" dirty="0" smtClean="0"/>
              <a:t> და სულისა </a:t>
            </a:r>
            <a:r>
              <a:rPr lang="ka-GE" dirty="0" err="1" smtClean="0"/>
              <a:t>წმიდისათა</a:t>
            </a:r>
            <a:r>
              <a:rPr lang="ka-GE" dirty="0" smtClean="0"/>
              <a:t>, ღვთისა ერთისა. აქ ჯვრის ნაცვლად მოთავსებულია დაქარაგმებული ქართული წარწერა: ႫႴႣ, </a:t>
            </a:r>
            <a:r>
              <a:rPr lang="ka-GE" dirty="0" err="1" smtClean="0"/>
              <a:t>ე.ი</a:t>
            </a:r>
            <a:r>
              <a:rPr lang="ka-GE" dirty="0" smtClean="0"/>
              <a:t>. მეფე დავითი. </a:t>
            </a:r>
            <a:r>
              <a:rPr lang="ka-GE" dirty="0" err="1" smtClean="0"/>
              <a:t>კვადრატსა</a:t>
            </a:r>
            <a:r>
              <a:rPr lang="ka-GE" dirty="0" smtClean="0"/>
              <a:t> და გარეთა რკალს შორის სეგმენტებში თარიღია, რომელიც შერჩენილი ფრაგმენტების მიხედვით, </a:t>
            </a:r>
            <a:r>
              <a:rPr lang="ka-GE" dirty="0" err="1" smtClean="0"/>
              <a:t>ჰიჯრ</a:t>
            </a:r>
            <a:r>
              <a:rPr lang="ka-GE" dirty="0" smtClean="0"/>
              <a:t>. 696 წელს (=1296/97 </a:t>
            </a:r>
            <a:r>
              <a:rPr lang="ka-GE" dirty="0" err="1" smtClean="0"/>
              <a:t>წწ</a:t>
            </a:r>
            <a:r>
              <a:rPr lang="ka-GE" dirty="0" smtClean="0"/>
              <a:t>.) აღნიშნავს  </a:t>
            </a:r>
            <a:endParaRPr lang="ka-G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geonumismatics.tsu.ge/data/items/55/55_photo_1259763155.jpg"/>
          <p:cNvPicPr>
            <a:picLocks noChangeAspect="1" noChangeArrowheads="1"/>
          </p:cNvPicPr>
          <p:nvPr/>
        </p:nvPicPr>
        <p:blipFill>
          <a:blip r:embed="rId2"/>
          <a:srcRect/>
          <a:stretch>
            <a:fillRect/>
          </a:stretch>
        </p:blipFill>
        <p:spPr bwMode="auto">
          <a:xfrm>
            <a:off x="1428728" y="1928802"/>
            <a:ext cx="6096000" cy="30194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66843"/>
            <a:ext cx="7488832" cy="369332"/>
          </a:xfrm>
          <a:prstGeom prst="rect">
            <a:avLst/>
          </a:prstGeom>
        </p:spPr>
        <p:txBody>
          <a:bodyPr wrap="square">
            <a:spAutoFit/>
          </a:bodyPr>
          <a:lstStyle/>
          <a:p>
            <a:r>
              <a:rPr lang="ru-RU" dirty="0">
                <a:ea typeface="Calibri"/>
                <a:cs typeface="Times New Roman"/>
              </a:rPr>
              <a:t>  </a:t>
            </a:r>
            <a:r>
              <a:rPr lang="en-US" dirty="0" smtClean="0">
                <a:latin typeface="Sylfaen"/>
                <a:ea typeface="Calibri"/>
                <a:cs typeface="Sylfaen"/>
              </a:rPr>
              <a:t> </a:t>
            </a:r>
            <a:r>
              <a:rPr lang="ru-RU" dirty="0" smtClean="0">
                <a:ea typeface="Calibri"/>
                <a:cs typeface="Times New Roman"/>
              </a:rPr>
              <a:t>.</a:t>
            </a:r>
            <a:endParaRPr lang="ru-RU" dirty="0"/>
          </a:p>
        </p:txBody>
      </p:sp>
      <p:sp>
        <p:nvSpPr>
          <p:cNvPr id="3" name="Прямоугольник 2"/>
          <p:cNvSpPr/>
          <p:nvPr/>
        </p:nvSpPr>
        <p:spPr>
          <a:xfrm>
            <a:off x="755576" y="476672"/>
            <a:ext cx="7776864" cy="3490186"/>
          </a:xfrm>
          <a:prstGeom prst="rect">
            <a:avLst/>
          </a:prstGeom>
        </p:spPr>
        <p:txBody>
          <a:bodyPr wrap="square">
            <a:spAutoFit/>
          </a:bodyPr>
          <a:lstStyle/>
          <a:p>
            <a:pPr>
              <a:lnSpc>
                <a:spcPct val="115000"/>
              </a:lnSpc>
              <a:spcAft>
                <a:spcPts val="1000"/>
              </a:spcAft>
            </a:pPr>
            <a:r>
              <a:rPr lang="ru-RU" sz="1600" dirty="0">
                <a:ea typeface="Calibri"/>
                <a:cs typeface="Times New Roman"/>
              </a:rPr>
              <a:t>    532 </a:t>
            </a:r>
            <a:r>
              <a:rPr lang="ru-RU" sz="1600" dirty="0" err="1">
                <a:latin typeface="Sylfaen"/>
                <a:ea typeface="Calibri"/>
                <a:cs typeface="Sylfaen"/>
              </a:rPr>
              <a:t>წელს</a:t>
            </a:r>
            <a:r>
              <a:rPr lang="ru-RU" sz="1600" dirty="0">
                <a:ea typeface="Calibri"/>
                <a:cs typeface="Times New Roman"/>
              </a:rPr>
              <a:t> </a:t>
            </a:r>
            <a:r>
              <a:rPr lang="ru-RU" sz="1600" dirty="0" err="1">
                <a:latin typeface="Sylfaen"/>
                <a:ea typeface="Calibri"/>
                <a:cs typeface="Sylfaen"/>
              </a:rPr>
              <a:t>ბიზანტიამ</a:t>
            </a:r>
            <a:r>
              <a:rPr lang="ru-RU" sz="1600" dirty="0">
                <a:ea typeface="Calibri"/>
                <a:cs typeface="Times New Roman"/>
              </a:rPr>
              <a:t> </a:t>
            </a:r>
            <a:r>
              <a:rPr lang="ru-RU" sz="1600" dirty="0" err="1">
                <a:latin typeface="Sylfaen"/>
                <a:ea typeface="Calibri"/>
                <a:cs typeface="Sylfaen"/>
              </a:rPr>
              <a:t>ირანთან</a:t>
            </a:r>
            <a:r>
              <a:rPr lang="ru-RU" sz="1600" dirty="0">
                <a:ea typeface="Calibri"/>
                <a:cs typeface="Times New Roman"/>
              </a:rPr>
              <a:t> </a:t>
            </a:r>
            <a:r>
              <a:rPr lang="ru-RU" sz="1600" dirty="0" err="1">
                <a:latin typeface="Sylfaen"/>
                <a:ea typeface="Calibri"/>
                <a:cs typeface="Sylfaen"/>
              </a:rPr>
              <a:t>დადო</a:t>
            </a:r>
            <a:r>
              <a:rPr lang="ru-RU" sz="1600" dirty="0">
                <a:ea typeface="Calibri"/>
                <a:cs typeface="Times New Roman"/>
              </a:rPr>
              <a:t> „</a:t>
            </a:r>
            <a:r>
              <a:rPr lang="ru-RU" sz="1600" dirty="0" err="1">
                <a:latin typeface="Sylfaen"/>
                <a:ea typeface="Calibri"/>
                <a:cs typeface="Sylfaen"/>
              </a:rPr>
              <a:t>საუკუნო</a:t>
            </a:r>
            <a:r>
              <a:rPr lang="ru-RU" sz="1600" dirty="0">
                <a:ea typeface="Calibri"/>
                <a:cs typeface="Times New Roman"/>
              </a:rPr>
              <a:t> </a:t>
            </a:r>
            <a:r>
              <a:rPr lang="ru-RU" sz="1600" dirty="0" err="1">
                <a:latin typeface="Sylfaen"/>
                <a:ea typeface="Calibri"/>
                <a:cs typeface="Sylfaen"/>
              </a:rPr>
              <a:t>ზავი</a:t>
            </a:r>
            <a:r>
              <a:rPr lang="ru-RU" sz="1600" dirty="0">
                <a:ea typeface="Calibri"/>
                <a:cs typeface="Times New Roman"/>
              </a:rPr>
              <a:t>“, </a:t>
            </a:r>
            <a:r>
              <a:rPr lang="ru-RU" sz="1600" dirty="0" err="1">
                <a:latin typeface="Sylfaen"/>
                <a:ea typeface="Calibri"/>
                <a:cs typeface="Sylfaen"/>
              </a:rPr>
              <a:t>რომლის</a:t>
            </a:r>
            <a:r>
              <a:rPr lang="ru-RU" sz="1600" dirty="0">
                <a:ea typeface="Calibri"/>
                <a:cs typeface="Times New Roman"/>
              </a:rPr>
              <a:t> </a:t>
            </a:r>
            <a:r>
              <a:rPr lang="ru-RU" sz="1600" dirty="0" err="1">
                <a:latin typeface="Sylfaen"/>
                <a:ea typeface="Calibri"/>
                <a:cs typeface="Sylfaen"/>
              </a:rPr>
              <a:t>ძალითაც</a:t>
            </a:r>
            <a:r>
              <a:rPr lang="ru-RU" sz="1600" dirty="0">
                <a:ea typeface="Calibri"/>
                <a:cs typeface="Times New Roman"/>
              </a:rPr>
              <a:t> </a:t>
            </a:r>
            <a:r>
              <a:rPr lang="ru-RU" sz="1600" dirty="0" err="1">
                <a:latin typeface="Sylfaen"/>
                <a:ea typeface="Calibri"/>
                <a:cs typeface="Sylfaen"/>
              </a:rPr>
              <a:t>მან</a:t>
            </a:r>
            <a:r>
              <a:rPr lang="ru-RU" sz="1600" dirty="0">
                <a:ea typeface="Calibri"/>
                <a:cs typeface="Times New Roman"/>
              </a:rPr>
              <a:t> </a:t>
            </a:r>
            <a:r>
              <a:rPr lang="ru-RU" sz="1600" dirty="0" err="1">
                <a:latin typeface="Sylfaen"/>
                <a:ea typeface="Calibri"/>
                <a:cs typeface="Sylfaen"/>
              </a:rPr>
              <a:t>ცნო</a:t>
            </a:r>
            <a:r>
              <a:rPr lang="ru-RU" sz="1600" dirty="0">
                <a:ea typeface="Calibri"/>
                <a:cs typeface="Times New Roman"/>
              </a:rPr>
              <a:t> </a:t>
            </a:r>
            <a:r>
              <a:rPr lang="ru-RU" sz="1600" dirty="0" err="1">
                <a:latin typeface="Sylfaen"/>
                <a:ea typeface="Calibri"/>
                <a:cs typeface="Sylfaen"/>
              </a:rPr>
              <a:t>ირანელთა</a:t>
            </a:r>
            <a:r>
              <a:rPr lang="ru-RU" sz="1600" dirty="0">
                <a:ea typeface="Calibri"/>
                <a:cs typeface="Times New Roman"/>
              </a:rPr>
              <a:t> </a:t>
            </a:r>
            <a:r>
              <a:rPr lang="ru-RU" sz="1600" dirty="0" err="1">
                <a:latin typeface="Sylfaen"/>
                <a:ea typeface="Calibri"/>
                <a:cs typeface="Sylfaen"/>
              </a:rPr>
              <a:t>უფლება</a:t>
            </a:r>
            <a:r>
              <a:rPr lang="ru-RU" sz="1600" dirty="0">
                <a:ea typeface="Calibri"/>
                <a:cs typeface="Times New Roman"/>
              </a:rPr>
              <a:t> </a:t>
            </a:r>
            <a:r>
              <a:rPr lang="ru-RU" sz="1600" dirty="0" err="1">
                <a:latin typeface="Sylfaen"/>
                <a:ea typeface="Calibri"/>
                <a:cs typeface="Sylfaen"/>
              </a:rPr>
              <a:t>აღმოსავლეთ</a:t>
            </a:r>
            <a:r>
              <a:rPr lang="ru-RU" sz="1600" dirty="0">
                <a:ea typeface="Calibri"/>
                <a:cs typeface="Times New Roman"/>
              </a:rPr>
              <a:t> </a:t>
            </a:r>
            <a:r>
              <a:rPr lang="ru-RU" sz="1600" dirty="0" err="1">
                <a:latin typeface="Sylfaen"/>
                <a:ea typeface="Calibri"/>
                <a:cs typeface="Sylfaen"/>
              </a:rPr>
              <a:t>საქართველოზე</a:t>
            </a:r>
            <a:r>
              <a:rPr lang="ru-RU" sz="1600" dirty="0">
                <a:ea typeface="Calibri"/>
                <a:cs typeface="Times New Roman"/>
              </a:rPr>
              <a:t>. </a:t>
            </a:r>
            <a:r>
              <a:rPr lang="ru-RU" sz="1600" dirty="0" err="1">
                <a:latin typeface="Sylfaen"/>
                <a:ea typeface="Calibri"/>
                <a:cs typeface="Sylfaen"/>
              </a:rPr>
              <a:t>ამით</a:t>
            </a:r>
            <a:r>
              <a:rPr lang="ru-RU" sz="1600" dirty="0">
                <a:ea typeface="Calibri"/>
                <a:cs typeface="Times New Roman"/>
              </a:rPr>
              <a:t> </a:t>
            </a:r>
            <a:r>
              <a:rPr lang="ru-RU" sz="1600" dirty="0" err="1">
                <a:latin typeface="Sylfaen"/>
                <a:ea typeface="Calibri"/>
                <a:cs typeface="Sylfaen"/>
              </a:rPr>
              <a:t>ქართლში</a:t>
            </a:r>
            <a:r>
              <a:rPr lang="ru-RU" sz="1600" dirty="0">
                <a:ea typeface="Calibri"/>
                <a:cs typeface="Times New Roman"/>
              </a:rPr>
              <a:t> </a:t>
            </a:r>
            <a:r>
              <a:rPr lang="ru-RU" sz="1600" dirty="0" err="1">
                <a:latin typeface="Sylfaen"/>
                <a:ea typeface="Calibri"/>
                <a:cs typeface="Sylfaen"/>
              </a:rPr>
              <a:t>მეფობა</a:t>
            </a:r>
            <a:r>
              <a:rPr lang="ru-RU" sz="1600" dirty="0">
                <a:ea typeface="Calibri"/>
                <a:cs typeface="Times New Roman"/>
              </a:rPr>
              <a:t> </a:t>
            </a:r>
            <a:r>
              <a:rPr lang="ru-RU" sz="1600" dirty="0" err="1">
                <a:latin typeface="Sylfaen"/>
                <a:ea typeface="Calibri"/>
                <a:cs typeface="Sylfaen"/>
              </a:rPr>
              <a:t>გაუქმდა</a:t>
            </a:r>
            <a:r>
              <a:rPr lang="ru-RU" sz="1600" dirty="0">
                <a:ea typeface="Calibri"/>
                <a:cs typeface="Times New Roman"/>
              </a:rPr>
              <a:t>. </a:t>
            </a:r>
            <a:r>
              <a:rPr lang="ru-RU" sz="1600" dirty="0">
                <a:latin typeface="Sylfaen"/>
                <a:ea typeface="Calibri"/>
                <a:cs typeface="Sylfaen"/>
              </a:rPr>
              <a:t>მთელი</a:t>
            </a:r>
            <a:r>
              <a:rPr lang="ru-RU" sz="1600" dirty="0">
                <a:ea typeface="Calibri"/>
                <a:cs typeface="Times New Roman"/>
              </a:rPr>
              <a:t> VI </a:t>
            </a:r>
            <a:r>
              <a:rPr lang="ru-RU" sz="1600" dirty="0">
                <a:latin typeface="Sylfaen"/>
                <a:ea typeface="Calibri"/>
                <a:cs typeface="Sylfaen"/>
              </a:rPr>
              <a:t>საუკუნის</a:t>
            </a:r>
            <a:r>
              <a:rPr lang="ru-RU" sz="1600" dirty="0">
                <a:ea typeface="Calibri"/>
                <a:cs typeface="Times New Roman"/>
              </a:rPr>
              <a:t> </a:t>
            </a:r>
            <a:r>
              <a:rPr lang="ru-RU" sz="1600" dirty="0">
                <a:latin typeface="Sylfaen"/>
                <a:ea typeface="Calibri"/>
                <a:cs typeface="Sylfaen"/>
              </a:rPr>
              <a:t>განმავლობაში</a:t>
            </a:r>
            <a:r>
              <a:rPr lang="ru-RU" sz="1600" dirty="0">
                <a:ea typeface="Calibri"/>
                <a:cs typeface="Times New Roman"/>
              </a:rPr>
              <a:t> </a:t>
            </a:r>
            <a:r>
              <a:rPr lang="ru-RU" sz="1600" dirty="0">
                <a:latin typeface="Sylfaen"/>
                <a:ea typeface="Calibri"/>
                <a:cs typeface="Sylfaen"/>
              </a:rPr>
              <a:t>ქართლის</a:t>
            </a:r>
            <a:r>
              <a:rPr lang="ru-RU" sz="1600" dirty="0">
                <a:ea typeface="Calibri"/>
                <a:cs typeface="Times New Roman"/>
              </a:rPr>
              <a:t> </a:t>
            </a:r>
            <a:r>
              <a:rPr lang="ru-RU" sz="1600" dirty="0">
                <a:latin typeface="Sylfaen"/>
                <a:ea typeface="Calibri"/>
                <a:cs typeface="Sylfaen"/>
              </a:rPr>
              <a:t>დამოუკიდებლობის</a:t>
            </a:r>
            <a:r>
              <a:rPr lang="ru-RU" sz="1600" dirty="0">
                <a:ea typeface="Calibri"/>
                <a:cs typeface="Times New Roman"/>
              </a:rPr>
              <a:t> </a:t>
            </a:r>
            <a:r>
              <a:rPr lang="ru-RU" sz="1600" dirty="0">
                <a:latin typeface="Sylfaen"/>
                <a:ea typeface="Calibri"/>
                <a:cs typeface="Sylfaen"/>
              </a:rPr>
              <a:t>აღდგენისათვის</a:t>
            </a:r>
            <a:r>
              <a:rPr lang="ru-RU" sz="1600" dirty="0">
                <a:ea typeface="Calibri"/>
                <a:cs typeface="Times New Roman"/>
              </a:rPr>
              <a:t> </a:t>
            </a:r>
            <a:r>
              <a:rPr lang="ru-RU" sz="1600" dirty="0">
                <a:latin typeface="Sylfaen"/>
                <a:ea typeface="Calibri"/>
                <a:cs typeface="Sylfaen"/>
              </a:rPr>
              <a:t>ბრძოლა</a:t>
            </a:r>
            <a:r>
              <a:rPr lang="ru-RU" sz="1600" dirty="0">
                <a:ea typeface="Calibri"/>
                <a:cs typeface="Times New Roman"/>
              </a:rPr>
              <a:t> </a:t>
            </a:r>
            <a:r>
              <a:rPr lang="ru-RU" sz="1600" dirty="0">
                <a:latin typeface="Sylfaen"/>
                <a:ea typeface="Calibri"/>
                <a:cs typeface="Sylfaen"/>
              </a:rPr>
              <a:t>არ</a:t>
            </a:r>
            <a:r>
              <a:rPr lang="ru-RU" sz="1600" dirty="0">
                <a:ea typeface="Calibri"/>
                <a:cs typeface="Times New Roman"/>
              </a:rPr>
              <a:t> </a:t>
            </a:r>
            <a:r>
              <a:rPr lang="ru-RU" sz="1600" dirty="0">
                <a:latin typeface="Sylfaen"/>
                <a:ea typeface="Calibri"/>
                <a:cs typeface="Sylfaen"/>
              </a:rPr>
              <a:t>შეწყვეტილა</a:t>
            </a:r>
            <a:r>
              <a:rPr lang="ru-RU" sz="1600" dirty="0">
                <a:ea typeface="Calibri"/>
                <a:cs typeface="Times New Roman"/>
              </a:rPr>
              <a:t> </a:t>
            </a:r>
            <a:r>
              <a:rPr lang="ru-RU" sz="1600" dirty="0">
                <a:latin typeface="Sylfaen"/>
                <a:ea typeface="Calibri"/>
                <a:cs typeface="Sylfaen"/>
              </a:rPr>
              <a:t>და</a:t>
            </a:r>
            <a:r>
              <a:rPr lang="ru-RU" sz="1600" dirty="0">
                <a:ea typeface="Calibri"/>
                <a:cs typeface="Times New Roman"/>
              </a:rPr>
              <a:t> </a:t>
            </a:r>
            <a:r>
              <a:rPr lang="ru-RU" sz="1600" dirty="0">
                <a:latin typeface="Sylfaen"/>
                <a:ea typeface="Calibri"/>
                <a:cs typeface="Sylfaen"/>
              </a:rPr>
              <a:t>ეს</a:t>
            </a:r>
            <a:r>
              <a:rPr lang="ru-RU" sz="1600" dirty="0">
                <a:ea typeface="Calibri"/>
                <a:cs typeface="Times New Roman"/>
              </a:rPr>
              <a:t> </a:t>
            </a:r>
            <a:r>
              <a:rPr lang="ru-RU" sz="1600" dirty="0">
                <a:latin typeface="Sylfaen"/>
                <a:ea typeface="Calibri"/>
                <a:cs typeface="Sylfaen"/>
              </a:rPr>
              <a:t>პერიპეტიები</a:t>
            </a:r>
            <a:r>
              <a:rPr lang="ru-RU" sz="1600" dirty="0">
                <a:ea typeface="Calibri"/>
                <a:cs typeface="Times New Roman"/>
              </a:rPr>
              <a:t> </a:t>
            </a:r>
            <a:r>
              <a:rPr lang="ru-RU" sz="1600" dirty="0">
                <a:latin typeface="Sylfaen"/>
                <a:ea typeface="Calibri"/>
                <a:cs typeface="Sylfaen"/>
              </a:rPr>
              <a:t>უტყუარად</a:t>
            </a:r>
            <a:r>
              <a:rPr lang="ru-RU" sz="1600" dirty="0">
                <a:ea typeface="Calibri"/>
                <a:cs typeface="Times New Roman"/>
              </a:rPr>
              <a:t> </a:t>
            </a:r>
            <a:r>
              <a:rPr lang="ru-RU" sz="1600" dirty="0">
                <a:latin typeface="Sylfaen"/>
                <a:ea typeface="Calibri"/>
                <a:cs typeface="Sylfaen"/>
              </a:rPr>
              <a:t>აისახა</a:t>
            </a:r>
            <a:r>
              <a:rPr lang="ru-RU" sz="1600" dirty="0">
                <a:ea typeface="Calibri"/>
                <a:cs typeface="Times New Roman"/>
              </a:rPr>
              <a:t> </a:t>
            </a:r>
            <a:r>
              <a:rPr lang="ru-RU" sz="1600" dirty="0">
                <a:latin typeface="Sylfaen"/>
                <a:ea typeface="Calibri"/>
                <a:cs typeface="Sylfaen"/>
              </a:rPr>
              <a:t>ქართულ</a:t>
            </a:r>
            <a:r>
              <a:rPr lang="ru-RU" sz="1600" dirty="0">
                <a:ea typeface="Calibri"/>
                <a:cs typeface="Times New Roman"/>
              </a:rPr>
              <a:t>-</a:t>
            </a:r>
            <a:r>
              <a:rPr lang="ru-RU" sz="1600" dirty="0">
                <a:latin typeface="Sylfaen"/>
                <a:ea typeface="Calibri"/>
                <a:cs typeface="Sylfaen"/>
              </a:rPr>
              <a:t>სასანურ</a:t>
            </a:r>
            <a:r>
              <a:rPr lang="ru-RU" sz="1600" dirty="0">
                <a:ea typeface="Calibri"/>
                <a:cs typeface="Times New Roman"/>
              </a:rPr>
              <a:t> </a:t>
            </a:r>
            <a:r>
              <a:rPr lang="ru-RU" sz="1600" dirty="0">
                <a:latin typeface="Sylfaen"/>
                <a:ea typeface="Calibri"/>
                <a:cs typeface="Sylfaen"/>
              </a:rPr>
              <a:t>მონეტებზე</a:t>
            </a:r>
            <a:r>
              <a:rPr lang="ru-RU" sz="1600" dirty="0">
                <a:ea typeface="Calibri"/>
                <a:cs typeface="Times New Roman"/>
              </a:rPr>
              <a:t>. </a:t>
            </a:r>
            <a:r>
              <a:rPr lang="en-US" sz="1600" dirty="0" smtClean="0">
                <a:latin typeface="Sylfaen"/>
                <a:ea typeface="Calibri"/>
                <a:cs typeface="Sylfaen"/>
              </a:rPr>
              <a:t> </a:t>
            </a:r>
            <a:r>
              <a:rPr lang="ru-RU" sz="1600" dirty="0" smtClean="0">
                <a:latin typeface="Sylfaen"/>
                <a:ea typeface="Calibri"/>
                <a:cs typeface="Sylfaen"/>
              </a:rPr>
              <a:t>ამ</a:t>
            </a:r>
            <a:r>
              <a:rPr lang="ru-RU" sz="1600" dirty="0" smtClean="0">
                <a:ea typeface="Calibri"/>
                <a:cs typeface="Times New Roman"/>
              </a:rPr>
              <a:t> </a:t>
            </a:r>
            <a:r>
              <a:rPr lang="ru-RU" sz="1600" dirty="0">
                <a:latin typeface="Sylfaen"/>
                <a:ea typeface="Calibri"/>
                <a:cs typeface="Sylfaen"/>
              </a:rPr>
              <a:t>პერიოდში</a:t>
            </a:r>
            <a:r>
              <a:rPr lang="ru-RU" sz="1600" dirty="0">
                <a:ea typeface="Calibri"/>
                <a:cs typeface="Times New Roman"/>
              </a:rPr>
              <a:t> </a:t>
            </a:r>
            <a:r>
              <a:rPr lang="ru-RU" sz="1600" dirty="0">
                <a:latin typeface="Sylfaen"/>
                <a:ea typeface="Calibri"/>
                <a:cs typeface="Sylfaen"/>
              </a:rPr>
              <a:t>ჩვენში</a:t>
            </a:r>
            <a:r>
              <a:rPr lang="ru-RU" sz="1600" dirty="0">
                <a:ea typeface="Calibri"/>
                <a:cs typeface="Times New Roman"/>
              </a:rPr>
              <a:t> </a:t>
            </a:r>
            <a:r>
              <a:rPr lang="ru-RU" sz="1600" dirty="0">
                <a:latin typeface="Sylfaen"/>
                <a:ea typeface="Calibri"/>
                <a:cs typeface="Sylfaen"/>
              </a:rPr>
              <a:t>მონეტები</a:t>
            </a:r>
            <a:r>
              <a:rPr lang="ru-RU" sz="1600" dirty="0">
                <a:ea typeface="Calibri"/>
                <a:cs typeface="Times New Roman"/>
              </a:rPr>
              <a:t> </a:t>
            </a:r>
            <a:r>
              <a:rPr lang="ru-RU" sz="1600" dirty="0">
                <a:latin typeface="Sylfaen"/>
                <a:ea typeface="Calibri"/>
                <a:cs typeface="Sylfaen"/>
              </a:rPr>
              <a:t>იჭრება</a:t>
            </a:r>
            <a:r>
              <a:rPr lang="ru-RU" sz="1600" dirty="0">
                <a:ea typeface="Calibri"/>
                <a:cs typeface="Times New Roman"/>
              </a:rPr>
              <a:t> </a:t>
            </a:r>
            <a:r>
              <a:rPr lang="ru-RU" sz="1600" dirty="0">
                <a:latin typeface="Sylfaen"/>
                <a:ea typeface="Calibri"/>
                <a:cs typeface="Sylfaen"/>
              </a:rPr>
              <a:t>სასანური</a:t>
            </a:r>
            <a:r>
              <a:rPr lang="ru-RU" sz="1600" dirty="0">
                <a:ea typeface="Calibri"/>
                <a:cs typeface="Times New Roman"/>
              </a:rPr>
              <a:t> </a:t>
            </a:r>
            <a:r>
              <a:rPr lang="ru-RU" sz="1600" dirty="0">
                <a:latin typeface="Sylfaen"/>
                <a:ea typeface="Calibri"/>
                <a:cs typeface="Sylfaen"/>
              </a:rPr>
              <a:t>ირანის</a:t>
            </a:r>
            <a:r>
              <a:rPr lang="ru-RU" sz="1600" dirty="0">
                <a:ea typeface="Calibri"/>
                <a:cs typeface="Times New Roman"/>
              </a:rPr>
              <a:t> </a:t>
            </a:r>
            <a:r>
              <a:rPr lang="ru-RU" sz="1600" dirty="0">
                <a:latin typeface="Sylfaen"/>
                <a:ea typeface="Calibri"/>
                <a:cs typeface="Sylfaen"/>
              </a:rPr>
              <a:t>ტიპის</a:t>
            </a:r>
            <a:r>
              <a:rPr lang="ru-RU" sz="1600" dirty="0">
                <a:ea typeface="Calibri"/>
                <a:cs typeface="Times New Roman"/>
              </a:rPr>
              <a:t> </a:t>
            </a:r>
            <a:r>
              <a:rPr lang="ru-RU" sz="1600" dirty="0">
                <a:latin typeface="Sylfaen"/>
                <a:ea typeface="Calibri"/>
                <a:cs typeface="Sylfaen"/>
              </a:rPr>
              <a:t>მიხედვით</a:t>
            </a:r>
            <a:r>
              <a:rPr lang="ru-RU" sz="1600" dirty="0">
                <a:ea typeface="Calibri"/>
                <a:cs typeface="Times New Roman"/>
              </a:rPr>
              <a:t>. </a:t>
            </a:r>
            <a:r>
              <a:rPr lang="ru-RU" sz="1600" dirty="0" err="1">
                <a:latin typeface="Sylfaen"/>
                <a:ea typeface="Calibri"/>
                <a:cs typeface="Sylfaen"/>
              </a:rPr>
              <a:t>მონეტის</a:t>
            </a:r>
            <a:r>
              <a:rPr lang="ru-RU" sz="1600" dirty="0">
                <a:ea typeface="Calibri"/>
                <a:cs typeface="Times New Roman"/>
              </a:rPr>
              <a:t> </a:t>
            </a:r>
            <a:r>
              <a:rPr lang="ru-RU" sz="1600" dirty="0" err="1">
                <a:latin typeface="Sylfaen"/>
                <a:ea typeface="Calibri"/>
                <a:cs typeface="Sylfaen"/>
              </a:rPr>
              <a:t>შუბლზე</a:t>
            </a:r>
            <a:r>
              <a:rPr lang="ru-RU" sz="1600" dirty="0">
                <a:ea typeface="Calibri"/>
                <a:cs typeface="Times New Roman"/>
              </a:rPr>
              <a:t> </a:t>
            </a:r>
            <a:r>
              <a:rPr lang="ru-RU" sz="1600" dirty="0" err="1">
                <a:latin typeface="Sylfaen"/>
                <a:ea typeface="Calibri"/>
                <a:cs typeface="Sylfaen"/>
              </a:rPr>
              <a:t>ყოველთვის</a:t>
            </a:r>
            <a:r>
              <a:rPr lang="ru-RU" sz="1600" dirty="0">
                <a:ea typeface="Calibri"/>
                <a:cs typeface="Times New Roman"/>
              </a:rPr>
              <a:t> </a:t>
            </a:r>
            <a:r>
              <a:rPr lang="ru-RU" sz="1600" dirty="0" err="1">
                <a:latin typeface="Sylfaen"/>
                <a:ea typeface="Calibri"/>
                <a:cs typeface="Sylfaen"/>
              </a:rPr>
              <a:t>გამოსახულია</a:t>
            </a:r>
            <a:r>
              <a:rPr lang="ru-RU" sz="1600" dirty="0">
                <a:ea typeface="Calibri"/>
                <a:cs typeface="Times New Roman"/>
              </a:rPr>
              <a:t> </a:t>
            </a:r>
            <a:r>
              <a:rPr lang="ru-RU" sz="1600" dirty="0" err="1">
                <a:latin typeface="Sylfaen"/>
                <a:ea typeface="Calibri"/>
                <a:cs typeface="Sylfaen"/>
              </a:rPr>
              <a:t>ირანის</a:t>
            </a:r>
            <a:r>
              <a:rPr lang="ru-RU" sz="1600" dirty="0">
                <a:ea typeface="Calibri"/>
                <a:cs typeface="Times New Roman"/>
              </a:rPr>
              <a:t> </a:t>
            </a:r>
            <a:r>
              <a:rPr lang="ru-RU" sz="1600" dirty="0" err="1">
                <a:latin typeface="Sylfaen"/>
                <a:ea typeface="Calibri"/>
                <a:cs typeface="Sylfaen"/>
              </a:rPr>
              <a:t>შაჰის</a:t>
            </a:r>
            <a:r>
              <a:rPr lang="ru-RU" sz="1600" dirty="0">
                <a:ea typeface="Calibri"/>
                <a:cs typeface="Times New Roman"/>
              </a:rPr>
              <a:t> </a:t>
            </a:r>
            <a:r>
              <a:rPr lang="ru-RU" sz="1600" dirty="0" err="1">
                <a:latin typeface="Sylfaen"/>
                <a:ea typeface="Calibri"/>
                <a:cs typeface="Sylfaen"/>
              </a:rPr>
              <a:t>ბიუსტი</a:t>
            </a:r>
            <a:r>
              <a:rPr lang="ru-RU" sz="1600" dirty="0">
                <a:ea typeface="Calibri"/>
                <a:cs typeface="Times New Roman"/>
              </a:rPr>
              <a:t>, </a:t>
            </a:r>
            <a:r>
              <a:rPr lang="ru-RU" sz="1600" dirty="0" err="1">
                <a:latin typeface="Sylfaen"/>
                <a:ea typeface="Calibri"/>
                <a:cs typeface="Sylfaen"/>
              </a:rPr>
              <a:t>ხოლო</a:t>
            </a:r>
            <a:r>
              <a:rPr lang="ru-RU" sz="1600" dirty="0">
                <a:ea typeface="Calibri"/>
                <a:cs typeface="Times New Roman"/>
              </a:rPr>
              <a:t> </a:t>
            </a:r>
            <a:r>
              <a:rPr lang="ru-RU" sz="1600" dirty="0" err="1">
                <a:latin typeface="Sylfaen"/>
                <a:ea typeface="Calibri"/>
                <a:cs typeface="Sylfaen"/>
              </a:rPr>
              <a:t>ზურგზე</a:t>
            </a:r>
            <a:r>
              <a:rPr lang="ru-RU" sz="1600" dirty="0">
                <a:ea typeface="Calibri"/>
                <a:cs typeface="Times New Roman"/>
              </a:rPr>
              <a:t> – </a:t>
            </a:r>
            <a:r>
              <a:rPr lang="ru-RU" sz="1600" dirty="0" err="1">
                <a:latin typeface="Sylfaen"/>
                <a:ea typeface="Calibri"/>
                <a:cs typeface="Sylfaen"/>
              </a:rPr>
              <a:t>ცეცხლთაყვანისმცემელ</a:t>
            </a:r>
            <a:r>
              <a:rPr lang="ru-RU" sz="1600" dirty="0">
                <a:ea typeface="Calibri"/>
                <a:cs typeface="Times New Roman"/>
              </a:rPr>
              <a:t> </a:t>
            </a:r>
            <a:r>
              <a:rPr lang="ru-RU" sz="1600" dirty="0" err="1">
                <a:latin typeface="Sylfaen"/>
                <a:ea typeface="Calibri"/>
                <a:cs typeface="Sylfaen"/>
              </a:rPr>
              <a:t>სასანიანთა</a:t>
            </a:r>
            <a:r>
              <a:rPr lang="ru-RU" sz="1600" dirty="0">
                <a:ea typeface="Calibri"/>
                <a:cs typeface="Times New Roman"/>
              </a:rPr>
              <a:t> </a:t>
            </a:r>
            <a:r>
              <a:rPr lang="ru-RU" sz="1600" dirty="0" err="1">
                <a:latin typeface="Sylfaen"/>
                <a:ea typeface="Calibri"/>
                <a:cs typeface="Sylfaen"/>
              </a:rPr>
              <a:t>ემბლემა</a:t>
            </a:r>
            <a:r>
              <a:rPr lang="ru-RU" sz="1600" dirty="0">
                <a:ea typeface="Calibri"/>
                <a:cs typeface="Times New Roman"/>
              </a:rPr>
              <a:t>, </a:t>
            </a:r>
            <a:r>
              <a:rPr lang="ru-RU" sz="1600" dirty="0" err="1">
                <a:latin typeface="Sylfaen"/>
                <a:ea typeface="Calibri"/>
                <a:cs typeface="Sylfaen"/>
              </a:rPr>
              <a:t>საკურთხეველზე</a:t>
            </a:r>
            <a:r>
              <a:rPr lang="ru-RU" sz="1600" dirty="0">
                <a:ea typeface="Calibri"/>
                <a:cs typeface="Times New Roman"/>
              </a:rPr>
              <a:t> </a:t>
            </a:r>
            <a:r>
              <a:rPr lang="ru-RU" sz="1600" dirty="0" err="1">
                <a:latin typeface="Sylfaen"/>
                <a:ea typeface="Calibri"/>
                <a:cs typeface="Sylfaen"/>
              </a:rPr>
              <a:t>აგიზგიზებული</a:t>
            </a:r>
            <a:r>
              <a:rPr lang="ru-RU" sz="1600" dirty="0">
                <a:ea typeface="Calibri"/>
                <a:cs typeface="Times New Roman"/>
              </a:rPr>
              <a:t> </a:t>
            </a:r>
            <a:r>
              <a:rPr lang="ru-RU" sz="1600" dirty="0" err="1">
                <a:latin typeface="Sylfaen"/>
                <a:ea typeface="Calibri"/>
                <a:cs typeface="Sylfaen"/>
              </a:rPr>
              <a:t>ცეცხლი</a:t>
            </a:r>
            <a:r>
              <a:rPr lang="ru-RU" sz="1600" dirty="0">
                <a:ea typeface="Calibri"/>
                <a:cs typeface="Times New Roman"/>
              </a:rPr>
              <a:t>, </a:t>
            </a:r>
            <a:r>
              <a:rPr lang="ru-RU" sz="1600" dirty="0" err="1">
                <a:latin typeface="Sylfaen"/>
                <a:ea typeface="Calibri"/>
                <a:cs typeface="Sylfaen"/>
              </a:rPr>
              <a:t>რომელსაც</a:t>
            </a:r>
            <a:r>
              <a:rPr lang="ru-RU" sz="1600" dirty="0">
                <a:ea typeface="Calibri"/>
                <a:cs typeface="Times New Roman"/>
              </a:rPr>
              <a:t> </a:t>
            </a:r>
            <a:r>
              <a:rPr lang="ru-RU" sz="1600" dirty="0" err="1">
                <a:latin typeface="Sylfaen"/>
                <a:ea typeface="Calibri"/>
                <a:cs typeface="Sylfaen"/>
              </a:rPr>
              <a:t>ორი</a:t>
            </a:r>
            <a:r>
              <a:rPr lang="ru-RU" sz="1600" dirty="0">
                <a:ea typeface="Calibri"/>
                <a:cs typeface="Times New Roman"/>
              </a:rPr>
              <a:t> </a:t>
            </a:r>
            <a:r>
              <a:rPr lang="ru-RU" sz="1600" dirty="0" err="1">
                <a:latin typeface="Sylfaen"/>
                <a:ea typeface="Calibri"/>
                <a:cs typeface="Sylfaen"/>
              </a:rPr>
              <a:t>შეიარაღებული</a:t>
            </a:r>
            <a:r>
              <a:rPr lang="ru-RU" sz="1600" dirty="0">
                <a:ea typeface="Calibri"/>
                <a:cs typeface="Times New Roman"/>
              </a:rPr>
              <a:t> </a:t>
            </a:r>
            <a:r>
              <a:rPr lang="ru-RU" sz="1600" dirty="0" err="1">
                <a:latin typeface="Sylfaen"/>
                <a:ea typeface="Calibri"/>
                <a:cs typeface="Sylfaen"/>
              </a:rPr>
              <a:t>მცველი</a:t>
            </a:r>
            <a:r>
              <a:rPr lang="ru-RU" sz="1600" dirty="0">
                <a:ea typeface="Calibri"/>
                <a:cs typeface="Times New Roman"/>
              </a:rPr>
              <a:t> </a:t>
            </a:r>
            <a:r>
              <a:rPr lang="ru-RU" sz="1600" dirty="0" err="1">
                <a:latin typeface="Sylfaen"/>
                <a:ea typeface="Calibri"/>
                <a:cs typeface="Sylfaen"/>
              </a:rPr>
              <a:t>დარაჯობს</a:t>
            </a:r>
            <a:r>
              <a:rPr lang="ru-RU" sz="1600" dirty="0">
                <a:ea typeface="Calibri"/>
                <a:cs typeface="Times New Roman"/>
              </a:rPr>
              <a:t>. </a:t>
            </a:r>
            <a:r>
              <a:rPr lang="ru-RU" sz="1600" dirty="0" err="1">
                <a:latin typeface="Sylfaen"/>
                <a:ea typeface="Calibri"/>
                <a:cs typeface="Sylfaen"/>
              </a:rPr>
              <a:t>მეამბოხე</a:t>
            </a:r>
            <a:r>
              <a:rPr lang="ru-RU" sz="1600" dirty="0">
                <a:ea typeface="Calibri"/>
                <a:cs typeface="Times New Roman"/>
              </a:rPr>
              <a:t> </a:t>
            </a:r>
            <a:r>
              <a:rPr lang="ru-RU" sz="1600" dirty="0" err="1">
                <a:latin typeface="Sylfaen"/>
                <a:ea typeface="Calibri"/>
                <a:cs typeface="Sylfaen"/>
              </a:rPr>
              <a:t>ქართველებმა</a:t>
            </a:r>
            <a:r>
              <a:rPr lang="ru-RU" sz="1600" dirty="0">
                <a:ea typeface="Calibri"/>
                <a:cs typeface="Times New Roman"/>
              </a:rPr>
              <a:t> </a:t>
            </a:r>
            <a:r>
              <a:rPr lang="ru-RU" sz="1600" dirty="0" err="1">
                <a:latin typeface="Sylfaen"/>
                <a:ea typeface="Calibri"/>
                <a:cs typeface="Sylfaen"/>
              </a:rPr>
              <a:t>ამ</a:t>
            </a:r>
            <a:r>
              <a:rPr lang="ru-RU" sz="1600" dirty="0">
                <a:ea typeface="Calibri"/>
                <a:cs typeface="Times New Roman"/>
              </a:rPr>
              <a:t> </a:t>
            </a:r>
            <a:r>
              <a:rPr lang="ru-RU" sz="1600" dirty="0" err="1">
                <a:latin typeface="Sylfaen"/>
                <a:ea typeface="Calibri"/>
                <a:cs typeface="Sylfaen"/>
              </a:rPr>
              <a:t>შაბლონურ</a:t>
            </a:r>
            <a:r>
              <a:rPr lang="ru-RU" sz="1600" dirty="0">
                <a:ea typeface="Calibri"/>
                <a:cs typeface="Times New Roman"/>
              </a:rPr>
              <a:t> </a:t>
            </a:r>
            <a:r>
              <a:rPr lang="ru-RU" sz="1600" dirty="0" err="1">
                <a:latin typeface="Sylfaen"/>
                <a:ea typeface="Calibri"/>
                <a:cs typeface="Sylfaen"/>
              </a:rPr>
              <a:t>ტიპს</a:t>
            </a:r>
            <a:r>
              <a:rPr lang="ru-RU" sz="1600" dirty="0">
                <a:ea typeface="Calibri"/>
                <a:cs typeface="Times New Roman"/>
              </a:rPr>
              <a:t> </a:t>
            </a:r>
            <a:r>
              <a:rPr lang="ru-RU" sz="1600" dirty="0" err="1">
                <a:latin typeface="Sylfaen"/>
                <a:ea typeface="Calibri"/>
                <a:cs typeface="Sylfaen"/>
              </a:rPr>
              <a:t>შაჰის</a:t>
            </a:r>
            <a:r>
              <a:rPr lang="ru-RU" sz="1600" dirty="0">
                <a:ea typeface="Calibri"/>
                <a:cs typeface="Times New Roman"/>
              </a:rPr>
              <a:t> </a:t>
            </a:r>
            <a:r>
              <a:rPr lang="ru-RU" sz="1600" dirty="0" err="1">
                <a:latin typeface="Sylfaen"/>
                <a:ea typeface="Calibri"/>
                <a:cs typeface="Sylfaen"/>
              </a:rPr>
              <a:t>მხარს</a:t>
            </a:r>
            <a:r>
              <a:rPr lang="ru-RU" sz="1600" dirty="0">
                <a:ea typeface="Calibri"/>
                <a:cs typeface="Times New Roman"/>
              </a:rPr>
              <a:t> </a:t>
            </a:r>
            <a:r>
              <a:rPr lang="ru-RU" sz="1600" dirty="0" err="1">
                <a:latin typeface="Sylfaen"/>
                <a:ea typeface="Calibri"/>
                <a:cs typeface="Sylfaen"/>
              </a:rPr>
              <a:t>ზემოთ</a:t>
            </a:r>
            <a:r>
              <a:rPr lang="ru-RU" sz="1600" dirty="0">
                <a:ea typeface="Calibri"/>
                <a:cs typeface="Times New Roman"/>
              </a:rPr>
              <a:t> </a:t>
            </a:r>
            <a:r>
              <a:rPr lang="ru-RU" sz="1600" dirty="0" err="1">
                <a:latin typeface="Sylfaen"/>
                <a:ea typeface="Calibri"/>
                <a:cs typeface="Sylfaen"/>
              </a:rPr>
              <a:t>მიუმატეს</a:t>
            </a:r>
            <a:r>
              <a:rPr lang="ru-RU" sz="1600" dirty="0">
                <a:ea typeface="Calibri"/>
                <a:cs typeface="Times New Roman"/>
              </a:rPr>
              <a:t> </a:t>
            </a:r>
            <a:r>
              <a:rPr lang="ru-RU" sz="1600" dirty="0" err="1">
                <a:latin typeface="Sylfaen"/>
                <a:ea typeface="Calibri"/>
                <a:cs typeface="Sylfaen"/>
              </a:rPr>
              <a:t>ქრისტიანობის</a:t>
            </a:r>
            <a:r>
              <a:rPr lang="ru-RU" sz="1600" dirty="0">
                <a:ea typeface="Calibri"/>
                <a:cs typeface="Times New Roman"/>
              </a:rPr>
              <a:t> </a:t>
            </a:r>
            <a:r>
              <a:rPr lang="ru-RU" sz="1600" dirty="0" err="1">
                <a:latin typeface="Sylfaen"/>
                <a:ea typeface="Calibri"/>
                <a:cs typeface="Sylfaen"/>
              </a:rPr>
              <a:t>სიმბოლო</a:t>
            </a:r>
            <a:r>
              <a:rPr lang="ru-RU" sz="1600" dirty="0">
                <a:ea typeface="Calibri"/>
                <a:cs typeface="Times New Roman"/>
              </a:rPr>
              <a:t> – </a:t>
            </a:r>
            <a:r>
              <a:rPr lang="ru-RU" sz="1600" dirty="0" err="1">
                <a:latin typeface="Sylfaen"/>
                <a:ea typeface="Calibri"/>
                <a:cs typeface="Sylfaen"/>
              </a:rPr>
              <a:t>ჯვარი</a:t>
            </a:r>
            <a:r>
              <a:rPr lang="ru-RU" sz="1600" dirty="0">
                <a:ea typeface="Calibri"/>
                <a:cs typeface="Times New Roman"/>
              </a:rPr>
              <a:t>, </a:t>
            </a:r>
            <a:r>
              <a:rPr lang="ru-RU" sz="1600" dirty="0" err="1">
                <a:latin typeface="Sylfaen"/>
                <a:ea typeface="Calibri"/>
                <a:cs typeface="Sylfaen"/>
              </a:rPr>
              <a:t>რომელიც</a:t>
            </a:r>
            <a:r>
              <a:rPr lang="ru-RU" sz="1600" dirty="0">
                <a:ea typeface="Calibri"/>
                <a:cs typeface="Times New Roman"/>
              </a:rPr>
              <a:t> </a:t>
            </a:r>
            <a:r>
              <a:rPr lang="ru-RU" sz="1600" dirty="0" err="1">
                <a:latin typeface="Sylfaen"/>
                <a:ea typeface="Calibri"/>
                <a:cs typeface="Sylfaen"/>
              </a:rPr>
              <a:t>ამავე</a:t>
            </a:r>
            <a:r>
              <a:rPr lang="ru-RU" sz="1600" dirty="0">
                <a:ea typeface="Calibri"/>
                <a:cs typeface="Times New Roman"/>
              </a:rPr>
              <a:t> </a:t>
            </a:r>
            <a:r>
              <a:rPr lang="ru-RU" sz="1600" dirty="0" err="1">
                <a:latin typeface="Sylfaen"/>
                <a:ea typeface="Calibri"/>
                <a:cs typeface="Sylfaen"/>
              </a:rPr>
              <a:t>დროს</a:t>
            </a:r>
            <a:r>
              <a:rPr lang="ru-RU" sz="1600" dirty="0">
                <a:ea typeface="Calibri"/>
                <a:cs typeface="Times New Roman"/>
              </a:rPr>
              <a:t> </a:t>
            </a:r>
            <a:r>
              <a:rPr lang="ru-RU" sz="1600" dirty="0" err="1">
                <a:latin typeface="Sylfaen"/>
                <a:ea typeface="Calibri"/>
                <a:cs typeface="Sylfaen"/>
              </a:rPr>
              <a:t>ეროვნული</a:t>
            </a:r>
            <a:r>
              <a:rPr lang="ru-RU" sz="1600" dirty="0">
                <a:ea typeface="Calibri"/>
                <a:cs typeface="Times New Roman"/>
              </a:rPr>
              <a:t> </a:t>
            </a:r>
            <a:r>
              <a:rPr lang="ru-RU" sz="1600" dirty="0" err="1">
                <a:latin typeface="Sylfaen"/>
                <a:ea typeface="Calibri"/>
                <a:cs typeface="Sylfaen"/>
              </a:rPr>
              <a:t>სიმბოლოც</a:t>
            </a:r>
            <a:r>
              <a:rPr lang="ru-RU" sz="1600" dirty="0">
                <a:ea typeface="Calibri"/>
                <a:cs typeface="Times New Roman"/>
              </a:rPr>
              <a:t> </a:t>
            </a:r>
            <a:r>
              <a:rPr lang="ru-RU" sz="1600" dirty="0" err="1">
                <a:latin typeface="Sylfaen"/>
                <a:ea typeface="Calibri"/>
                <a:cs typeface="Sylfaen"/>
              </a:rPr>
              <a:t>იყო</a:t>
            </a:r>
            <a:r>
              <a:rPr lang="ru-RU" sz="1600" dirty="0">
                <a:ea typeface="Calibri"/>
                <a:cs typeface="Times New Roman"/>
              </a:rPr>
              <a:t>. </a:t>
            </a:r>
            <a:r>
              <a:rPr lang="ru-RU" sz="1600" dirty="0" err="1">
                <a:latin typeface="Sylfaen"/>
                <a:ea typeface="Calibri"/>
                <a:cs typeface="Sylfaen"/>
              </a:rPr>
              <a:t>ეს</a:t>
            </a:r>
            <a:r>
              <a:rPr lang="ru-RU" sz="1600" dirty="0">
                <a:ea typeface="Calibri"/>
                <a:cs typeface="Times New Roman"/>
              </a:rPr>
              <a:t> </a:t>
            </a:r>
            <a:r>
              <a:rPr lang="ru-RU" sz="1600" dirty="0" err="1">
                <a:latin typeface="Sylfaen"/>
                <a:ea typeface="Calibri"/>
                <a:cs typeface="Sylfaen"/>
              </a:rPr>
              <a:t>გახლდათ</a:t>
            </a:r>
            <a:r>
              <a:rPr lang="ru-RU" sz="1600" dirty="0">
                <a:ea typeface="Calibri"/>
                <a:cs typeface="Times New Roman"/>
              </a:rPr>
              <a:t> </a:t>
            </a:r>
            <a:r>
              <a:rPr lang="ru-RU" sz="1600" dirty="0" err="1">
                <a:latin typeface="Sylfaen"/>
                <a:ea typeface="Calibri"/>
                <a:cs typeface="Sylfaen"/>
              </a:rPr>
              <a:t>დიდი</a:t>
            </a:r>
            <a:r>
              <a:rPr lang="ru-RU" sz="1600" dirty="0">
                <a:ea typeface="Calibri"/>
                <a:cs typeface="Times New Roman"/>
              </a:rPr>
              <a:t>, </a:t>
            </a:r>
            <a:r>
              <a:rPr lang="ru-RU" sz="1600" dirty="0" err="1">
                <a:latin typeface="Sylfaen"/>
                <a:ea typeface="Calibri"/>
                <a:cs typeface="Sylfaen"/>
              </a:rPr>
              <a:t>მნიშვნელოვანი</a:t>
            </a:r>
            <a:r>
              <a:rPr lang="ru-RU" sz="1600" dirty="0">
                <a:ea typeface="Calibri"/>
                <a:cs typeface="Times New Roman"/>
              </a:rPr>
              <a:t> </a:t>
            </a:r>
            <a:r>
              <a:rPr lang="ru-RU" sz="1600" dirty="0" err="1">
                <a:latin typeface="Sylfaen"/>
                <a:ea typeface="Calibri"/>
                <a:cs typeface="Sylfaen"/>
              </a:rPr>
              <a:t>პოლიტიკური</a:t>
            </a:r>
            <a:r>
              <a:rPr lang="ru-RU" sz="1600" dirty="0">
                <a:ea typeface="Calibri"/>
                <a:cs typeface="Times New Roman"/>
              </a:rPr>
              <a:t> </a:t>
            </a:r>
            <a:r>
              <a:rPr lang="ru-RU" sz="1600" dirty="0" err="1">
                <a:latin typeface="Sylfaen"/>
                <a:ea typeface="Calibri"/>
                <a:cs typeface="Sylfaen"/>
              </a:rPr>
              <a:t>აქტი</a:t>
            </a:r>
            <a:r>
              <a:rPr lang="ru-RU" sz="1600" dirty="0">
                <a:ea typeface="Calibri"/>
                <a:cs typeface="Times New Roman"/>
              </a:rPr>
              <a:t>. </a:t>
            </a:r>
            <a:r>
              <a:rPr lang="ka-GE" sz="1600" dirty="0" smtClean="0">
                <a:latin typeface="Sylfaen"/>
                <a:ea typeface="Calibri"/>
                <a:cs typeface="Sylfaen"/>
              </a:rPr>
              <a:t> </a:t>
            </a:r>
            <a:endParaRPr lang="ru-RU" sz="1600" dirty="0">
              <a:ea typeface="Calibri"/>
              <a:cs typeface="Times New Roman"/>
            </a:endParaRPr>
          </a:p>
        </p:txBody>
      </p:sp>
    </p:spTree>
    <p:extLst>
      <p:ext uri="{BB962C8B-B14F-4D97-AF65-F5344CB8AC3E}">
        <p14:creationId xmlns="" xmlns:p14="http://schemas.microsoft.com/office/powerpoint/2010/main" val="26532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132856"/>
            <a:ext cx="7848872" cy="2308324"/>
          </a:xfrm>
          <a:prstGeom prst="rect">
            <a:avLst/>
          </a:prstGeom>
        </p:spPr>
        <p:txBody>
          <a:bodyPr wrap="square">
            <a:spAutoFit/>
          </a:bodyPr>
          <a:lstStyle/>
          <a:p>
            <a:r>
              <a:rPr lang="ru-RU" sz="1400" dirty="0" err="1">
                <a:solidFill>
                  <a:prstClr val="black"/>
                </a:solidFill>
                <a:latin typeface="Sylfaen"/>
                <a:ea typeface="Calibri"/>
                <a:cs typeface="Sylfaen"/>
              </a:rPr>
              <a:t>ზოგჯერ</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მონეტების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კიდეზე</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მმართველის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გამოსახულების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ზემოთ</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ვხვდებით</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ქართულ</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ასოებს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ან</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მონოგრამებს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რომლებიც</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ქართველ</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ერისმთავართა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სახელებს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გვაუწყებს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მეტიც</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ქართველებმა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ქრისტიანობის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სიმბოლო</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ჯვარი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აგიზგიზებული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ცეცხლის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ნაცვლად</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საკურთხეველზე</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მოათავსეს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და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ამით</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ირანელთა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ემბლემა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დემონსტრაციულად</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განდევნეს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ქართული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მონეტიდან</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ერისმთავარმა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სტეფანოსმა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კი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თავისი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სახელი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მონეტის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ცენტრში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სრულად</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მოათავსა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მმართველის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გამოსახულების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გვერდით</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აქ</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იშვიათი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სიზუსტითაა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ასახული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ქართველ</a:t>
            </a:r>
            <a:r>
              <a:rPr lang="ru-RU" sz="1600" dirty="0" err="1">
                <a:solidFill>
                  <a:prstClr val="black"/>
                </a:solidFill>
                <a:ea typeface="Calibri"/>
                <a:cs typeface="Times New Roman"/>
              </a:rPr>
              <a:t>-</a:t>
            </a:r>
            <a:r>
              <a:rPr lang="ru-RU" sz="1600" dirty="0" err="1">
                <a:solidFill>
                  <a:prstClr val="black"/>
                </a:solidFill>
                <a:latin typeface="Sylfaen"/>
                <a:ea typeface="Calibri"/>
                <a:cs typeface="Sylfaen"/>
              </a:rPr>
              <a:t>ირანელთა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ბრძოლის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პერიპეტიები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ამ</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ბრძოლის</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დასაწყისი</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და</a:t>
            </a:r>
            <a:r>
              <a:rPr lang="ru-RU" sz="1600" dirty="0">
                <a:solidFill>
                  <a:prstClr val="black"/>
                </a:solidFill>
                <a:ea typeface="Calibri"/>
                <a:cs typeface="Times New Roman"/>
              </a:rPr>
              <a:t> </a:t>
            </a:r>
            <a:r>
              <a:rPr lang="ru-RU" sz="1600" dirty="0" err="1">
                <a:solidFill>
                  <a:prstClr val="black"/>
                </a:solidFill>
                <a:latin typeface="Sylfaen"/>
                <a:ea typeface="Calibri"/>
                <a:cs typeface="Sylfaen"/>
              </a:rPr>
              <a:t>მისი</a:t>
            </a:r>
            <a:r>
              <a:rPr lang="ru-RU" sz="1600" dirty="0">
                <a:solidFill>
                  <a:prstClr val="black"/>
                </a:solidFill>
                <a:ea typeface="Calibri"/>
                <a:cs typeface="Times New Roman"/>
              </a:rPr>
              <a:t> </a:t>
            </a:r>
            <a:r>
              <a:rPr lang="ru-RU" sz="1600" dirty="0" err="1" smtClean="0">
                <a:solidFill>
                  <a:prstClr val="black"/>
                </a:solidFill>
                <a:latin typeface="Sylfaen"/>
                <a:ea typeface="Calibri"/>
                <a:cs typeface="Sylfaen"/>
              </a:rPr>
              <a:t>დასასრული</a:t>
            </a:r>
            <a:r>
              <a:rPr lang="ka-GE" sz="1600" dirty="0" smtClean="0">
                <a:solidFill>
                  <a:prstClr val="black"/>
                </a:solidFill>
                <a:latin typeface="Sylfaen"/>
                <a:ea typeface="Calibri"/>
                <a:cs typeface="Sylfaen"/>
              </a:rPr>
              <a:t>.ამ ჯგუფში ქრონოლოგიურად ადრეულია გურგენის მონეტები.</a:t>
            </a:r>
            <a:endParaRPr lang="ru-RU" dirty="0"/>
          </a:p>
        </p:txBody>
      </p:sp>
    </p:spTree>
    <p:extLst>
      <p:ext uri="{BB962C8B-B14F-4D97-AF65-F5344CB8AC3E}">
        <p14:creationId xmlns="" xmlns:p14="http://schemas.microsoft.com/office/powerpoint/2010/main" val="26665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37583" y="97129"/>
            <a:ext cx="4560168" cy="2365587"/>
          </a:xfrm>
          <a:prstGeom prst="rect">
            <a:avLst/>
          </a:prstGeom>
          <a:ln>
            <a:noFill/>
          </a:ln>
          <a:effectLst>
            <a:softEdge rad="112500"/>
          </a:effectLst>
        </p:spPr>
      </p:pic>
      <p:sp>
        <p:nvSpPr>
          <p:cNvPr id="3" name="Прямоугольник 2"/>
          <p:cNvSpPr/>
          <p:nvPr/>
        </p:nvSpPr>
        <p:spPr>
          <a:xfrm>
            <a:off x="1115616" y="2453588"/>
            <a:ext cx="6912768" cy="4247317"/>
          </a:xfrm>
          <a:prstGeom prst="rect">
            <a:avLst/>
          </a:prstGeom>
        </p:spPr>
        <p:txBody>
          <a:bodyPr wrap="square">
            <a:spAutoFit/>
          </a:bodyPr>
          <a:lstStyle/>
          <a:p>
            <a:r>
              <a:rPr lang="ka-GE" dirty="0"/>
              <a:t>1. შუბლი: ჰორმიზდ </a:t>
            </a:r>
            <a:r>
              <a:rPr lang="en-US" dirty="0"/>
              <a:t>IV-</a:t>
            </a:r>
            <a:r>
              <a:rPr lang="ka-GE" dirty="0"/>
              <a:t>ის გამოსახულება მარჯვნივ. გამოსახულების წინ ფალაური ლეგენდა – ჰრმ-აფზუ (ჰორმიზდ უავგუსტესი). გარშემო შეერთებული წერტილებისაგან შემდგარი ერთმაგი რკალი, რომელიც გამოსახულების თავთან შეუკრავია – აქ მოთავსებულია ორი მთავრული ასო ႢႬ (ან გურგენის სახელის ილუსტრაცია ლიგატურით), რაც იშიფრება, როგორც გურგენ</a:t>
            </a:r>
            <a:r>
              <a:rPr lang="ka-GE" dirty="0" smtClean="0"/>
              <a:t>.</a:t>
            </a:r>
            <a:r>
              <a:rPr lang="en-US" dirty="0" smtClean="0"/>
              <a:t/>
            </a:r>
            <a:br>
              <a:rPr lang="en-US" dirty="0" smtClean="0"/>
            </a:br>
            <a:r>
              <a:rPr lang="ka-GE" dirty="0" smtClean="0"/>
              <a:t>ზურგი</a:t>
            </a:r>
            <a:r>
              <a:rPr lang="ka-GE" dirty="0"/>
              <a:t>: საკურთხეველი სადა სვეტის სახით, რომელზედაც მაზდეანობის სიმბოლო – წმინდა ცეცხლი ანთია. საკურთხეველს ორივე მხრიდან მახვილებით შეიარაღებული ორი მცველი დარაჯობს. თარიღის და ზარაფხანის აღმნიშვნელი ფალაური ზედწერილები თითქმის მთლიანად დამახინჯებულია. ერთ-ერთ მონეტაზე თითქოს იკითხება თარიღი – 7 </a:t>
            </a:r>
          </a:p>
          <a:p>
            <a:endParaRPr lang="ka-GE" dirty="0"/>
          </a:p>
        </p:txBody>
      </p:sp>
      <p:sp>
        <p:nvSpPr>
          <p:cNvPr id="4" name="TextBox 3"/>
          <p:cNvSpPr txBox="1"/>
          <p:nvPr/>
        </p:nvSpPr>
        <p:spPr>
          <a:xfrm>
            <a:off x="467544" y="925979"/>
            <a:ext cx="1800200" cy="707886"/>
          </a:xfrm>
          <a:prstGeom prst="rect">
            <a:avLst/>
          </a:prstGeom>
          <a:noFill/>
        </p:spPr>
        <p:txBody>
          <a:bodyPr wrap="square" rtlCol="0">
            <a:spAutoFit/>
          </a:bodyPr>
          <a:lstStyle/>
          <a:p>
            <a:r>
              <a:rPr lang="ka-GE" sz="2000" dirty="0" smtClean="0"/>
              <a:t>გურგენის მონეტა</a:t>
            </a:r>
            <a:endParaRPr lang="ru-RU" sz="2000" dirty="0"/>
          </a:p>
        </p:txBody>
      </p:sp>
    </p:spTree>
    <p:extLst>
      <p:ext uri="{BB962C8B-B14F-4D97-AF65-F5344CB8AC3E}">
        <p14:creationId xmlns="" xmlns:p14="http://schemas.microsoft.com/office/powerpoint/2010/main" val="202002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332" y="1340768"/>
            <a:ext cx="8784976" cy="3693319"/>
          </a:xfrm>
          <a:prstGeom prst="rect">
            <a:avLst/>
          </a:prstGeom>
        </p:spPr>
        <p:txBody>
          <a:bodyPr wrap="square">
            <a:spAutoFit/>
          </a:bodyPr>
          <a:lstStyle/>
          <a:p>
            <a:r>
              <a:rPr lang="ru-RU" dirty="0">
                <a:latin typeface="Sylfaen"/>
                <a:ea typeface="Calibri"/>
                <a:cs typeface="Times New Roman"/>
              </a:rPr>
              <a:t> </a:t>
            </a:r>
            <a:r>
              <a:rPr lang="ka-GE" dirty="0">
                <a:ea typeface="Calibri"/>
                <a:cs typeface="Times New Roman"/>
              </a:rPr>
              <a:t>გურგენის სახელით მოჭრილი მონეტები სამეცნიერო ლიტერატურაში ექვსი ცალის რაოდენობითაა ცნობილი (სამი ინახება ბერლინის მუზეუმში, ერთი – ერმიტაჟში, ორი – სიმონ ჯანაშიას სახელობის საქართველოს მუზეუმში).  გურგენმა პირველმა შეძლო ისეთი დიდმნიშვნელოვანი სახელმწიფო ღონისძიების გატარება, როგორიც სამონეტო რეგალიის რეალიზაციაა. ეს პირველი ცდა თითქოს შენიღბულიც კი იყო: ქართული მონეტა სასანური დრაქმის ზუსტი ასლია. მხოლოდ ორი ქართული ასო, ან მონოგრამაა დამოუკიდებელი პოლიტიკური ტენდენციის მანიშნებელი. ისინი ქართული წერა-კითხვის უცოდინარ სპარსელებს შეიძლებოდა ვერც კი შეემჩნიათ, მით უმეტეს, რომ ამ მონეტების მიმოქცევის მასშტაბები უდავოდ ლოკალური უნდა ყოფილიყო. მაგრამ მაინც, მონეტის მოჭრა დიდმნიშვნელოვანი პოლიტიკური ჟესტი იყო.589 წლის ბოლოს და 590 წლის გაზაფხულზე – უნდა განეხორციელებინა გურგენს თავისი სამონეტო რეგალია.     </a:t>
            </a:r>
            <a:r>
              <a:rPr lang="en-US" dirty="0" smtClean="0">
                <a:ea typeface="Calibri"/>
                <a:cs typeface="Times New Roman"/>
              </a:rPr>
              <a:t> </a:t>
            </a:r>
            <a:endParaRPr lang="ru-RU" dirty="0"/>
          </a:p>
        </p:txBody>
      </p:sp>
    </p:spTree>
    <p:extLst>
      <p:ext uri="{BB962C8B-B14F-4D97-AF65-F5344CB8AC3E}">
        <p14:creationId xmlns="" xmlns:p14="http://schemas.microsoft.com/office/powerpoint/2010/main" val="118286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15816" y="37135"/>
            <a:ext cx="5280248" cy="2425614"/>
          </a:xfrm>
          <a:prstGeom prst="rect">
            <a:avLst/>
          </a:prstGeom>
          <a:ln>
            <a:noFill/>
          </a:ln>
          <a:effectLst>
            <a:softEdge rad="112500"/>
          </a:effectLst>
        </p:spPr>
      </p:pic>
      <p:sp>
        <p:nvSpPr>
          <p:cNvPr id="3" name="Прямоугольник 2"/>
          <p:cNvSpPr/>
          <p:nvPr/>
        </p:nvSpPr>
        <p:spPr>
          <a:xfrm>
            <a:off x="1008825" y="2462749"/>
            <a:ext cx="7560840" cy="3785652"/>
          </a:xfrm>
          <a:prstGeom prst="rect">
            <a:avLst/>
          </a:prstGeom>
        </p:spPr>
        <p:txBody>
          <a:bodyPr wrap="square">
            <a:spAutoFit/>
          </a:bodyPr>
          <a:lstStyle/>
          <a:p>
            <a:r>
              <a:rPr lang="en-US" sz="2000" dirty="0" smtClean="0"/>
              <a:t>   </a:t>
            </a:r>
            <a:r>
              <a:rPr lang="ka-GE" sz="2000" dirty="0" smtClean="0"/>
              <a:t>შუბლი</a:t>
            </a:r>
            <a:r>
              <a:rPr lang="ka-GE" sz="2000" dirty="0"/>
              <a:t>: ჰორმიზდ </a:t>
            </a:r>
            <a:r>
              <a:rPr lang="en-US" sz="2000" dirty="0"/>
              <a:t>IV-</a:t>
            </a:r>
            <a:r>
              <a:rPr lang="ka-GE" sz="2000" dirty="0"/>
              <a:t>ის გამოსახულება მარჯვნივ. გამოსახულების წინ ფალაური ლეგენდა – ჰრმ-აფზუ (ჰორმიზდ უავგუსტესი). გარშემო შეერთებული წერტილებისაგან შემდგარი ერთმაგი რკალი, რომელიც გამოსახულების თავთან შეუკრავია – აქ მოთავსებულია ორი მთავრული ასო ႿႭ, რაც იშიფრება, როგორც ჯონბერ//ჯუანშერ.</a:t>
            </a:r>
          </a:p>
          <a:p>
            <a:r>
              <a:rPr lang="ka-GE" sz="2000" dirty="0" smtClean="0"/>
              <a:t>ზურგი</a:t>
            </a:r>
            <a:r>
              <a:rPr lang="ka-GE" sz="2000" dirty="0"/>
              <a:t>: საკურთხეველი სადა სვეტის სახით, რომელზედაც მაზდეანობის სიმბოლო – წმინდა ცეცხლი ანთია. საკურთხეველს ორივე მხრიდან მახვილებით შეიარაღებული ორი მცველი დარაჯობს. თარიღის და ზარაფხანის აღმნიშვნელი ფალაური ზედწერილები დამახინჯებულია.ჰორმიზდ </a:t>
            </a:r>
            <a:r>
              <a:rPr lang="en-US" sz="2000" dirty="0"/>
              <a:t>IV-</a:t>
            </a:r>
            <a:r>
              <a:rPr lang="ka-GE" sz="2000" dirty="0"/>
              <a:t>ის მეფობის მე-7 წელი).</a:t>
            </a:r>
            <a:endParaRPr lang="ru-RU" sz="2000" dirty="0"/>
          </a:p>
        </p:txBody>
      </p:sp>
      <p:sp>
        <p:nvSpPr>
          <p:cNvPr id="4" name="TextBox 3"/>
          <p:cNvSpPr txBox="1"/>
          <p:nvPr/>
        </p:nvSpPr>
        <p:spPr>
          <a:xfrm>
            <a:off x="467544" y="980728"/>
            <a:ext cx="3600400" cy="707886"/>
          </a:xfrm>
          <a:prstGeom prst="rect">
            <a:avLst/>
          </a:prstGeom>
          <a:noFill/>
        </p:spPr>
        <p:txBody>
          <a:bodyPr wrap="square" rtlCol="0">
            <a:spAutoFit/>
          </a:bodyPr>
          <a:lstStyle/>
          <a:p>
            <a:r>
              <a:rPr lang="ka-GE" sz="2000" dirty="0" smtClean="0"/>
              <a:t>ჯონბერ//ჯუანშერის</a:t>
            </a:r>
          </a:p>
          <a:p>
            <a:r>
              <a:rPr lang="ka-GE" sz="2000" dirty="0" smtClean="0"/>
              <a:t> მონეტა</a:t>
            </a:r>
            <a:endParaRPr lang="ru-RU" sz="2000" dirty="0"/>
          </a:p>
        </p:txBody>
      </p:sp>
    </p:spTree>
    <p:extLst>
      <p:ext uri="{BB962C8B-B14F-4D97-AF65-F5344CB8AC3E}">
        <p14:creationId xmlns="" xmlns:p14="http://schemas.microsoft.com/office/powerpoint/2010/main" val="3093177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80728"/>
            <a:ext cx="7632848" cy="3416320"/>
          </a:xfrm>
          <a:prstGeom prst="rect">
            <a:avLst/>
          </a:prstGeom>
        </p:spPr>
        <p:txBody>
          <a:bodyPr wrap="square">
            <a:spAutoFit/>
          </a:bodyPr>
          <a:lstStyle/>
          <a:p>
            <a:r>
              <a:rPr lang="ka-GE" dirty="0">
                <a:ea typeface="Calibri"/>
                <a:cs typeface="Times New Roman"/>
              </a:rPr>
              <a:t>589 წლის ბოლოს და 590 წლის გაზაფხულზე – უნდა განეხორციელებინა </a:t>
            </a:r>
            <a:r>
              <a:rPr lang="en-US" dirty="0" smtClean="0">
                <a:ea typeface="Calibri"/>
                <a:cs typeface="Times New Roman"/>
              </a:rPr>
              <a:t> </a:t>
            </a:r>
            <a:r>
              <a:rPr lang="ka-GE" dirty="0" smtClean="0">
                <a:ea typeface="Calibri"/>
                <a:cs typeface="Times New Roman"/>
              </a:rPr>
              <a:t> </a:t>
            </a:r>
            <a:r>
              <a:rPr lang="ka-GE" dirty="0">
                <a:ea typeface="Calibri"/>
                <a:cs typeface="Times New Roman"/>
              </a:rPr>
              <a:t>წყაროებით </a:t>
            </a:r>
            <a:r>
              <a:rPr lang="ka-GE" dirty="0" smtClean="0">
                <a:ea typeface="Calibri"/>
                <a:cs typeface="Times New Roman"/>
              </a:rPr>
              <a:t>უცნობ</a:t>
            </a:r>
            <a:r>
              <a:rPr lang="en-US" dirty="0" smtClean="0">
                <a:ea typeface="Calibri"/>
                <a:cs typeface="Times New Roman"/>
              </a:rPr>
              <a:t> </a:t>
            </a:r>
            <a:r>
              <a:rPr lang="ka-GE" dirty="0" smtClean="0">
                <a:ea typeface="Calibri"/>
                <a:cs typeface="Times New Roman"/>
              </a:rPr>
              <a:t> </a:t>
            </a:r>
            <a:r>
              <a:rPr lang="ka-GE" dirty="0">
                <a:ea typeface="Calibri"/>
                <a:cs typeface="Times New Roman"/>
              </a:rPr>
              <a:t>ქართლის </a:t>
            </a:r>
            <a:r>
              <a:rPr lang="ka-GE" dirty="0" smtClean="0">
                <a:ea typeface="Calibri"/>
                <a:cs typeface="Times New Roman"/>
              </a:rPr>
              <a:t>ერისმთავ</a:t>
            </a:r>
            <a:r>
              <a:rPr lang="en-US" dirty="0" smtClean="0">
                <a:ea typeface="Calibri"/>
                <a:cs typeface="Times New Roman"/>
              </a:rPr>
              <a:t>ა</a:t>
            </a:r>
            <a:r>
              <a:rPr lang="ka-GE" dirty="0" smtClean="0">
                <a:ea typeface="Calibri"/>
                <a:cs typeface="Times New Roman"/>
              </a:rPr>
              <a:t>რს </a:t>
            </a:r>
            <a:r>
              <a:rPr lang="ka-GE" dirty="0">
                <a:ea typeface="Calibri"/>
                <a:cs typeface="Times New Roman"/>
              </a:rPr>
              <a:t>ჯონბერის, ან ჯუანშერის </a:t>
            </a:r>
            <a:r>
              <a:rPr lang="ka-GE" dirty="0" smtClean="0">
                <a:ea typeface="Calibri"/>
                <a:cs typeface="Times New Roman"/>
              </a:rPr>
              <a:t>სამონეტო ემისია. </a:t>
            </a:r>
            <a:r>
              <a:rPr lang="ka-GE" dirty="0">
                <a:ea typeface="Calibri"/>
                <a:cs typeface="Times New Roman"/>
              </a:rPr>
              <a:t>ის ისეთივეა, როგორც გურგენის მონეტები, ოღონდ შაჰის გამოსახულების თავზე გურგენის აღმნიშვნელი ასოები შეცვლილია ორი ასომთავრული ნიშნით: </a:t>
            </a:r>
            <a:r>
              <a:rPr lang="ka-GE" dirty="0">
                <a:latin typeface="Arial Unicode MS"/>
                <a:ea typeface="Calibri"/>
              </a:rPr>
              <a:t>ႿႭ</a:t>
            </a:r>
            <a:r>
              <a:rPr lang="ka-GE" dirty="0">
                <a:ea typeface="Calibri"/>
                <a:cs typeface="Times New Roman"/>
              </a:rPr>
              <a:t>.</a:t>
            </a:r>
            <a:br>
              <a:rPr lang="ka-GE" dirty="0">
                <a:ea typeface="Calibri"/>
                <a:cs typeface="Times New Roman"/>
              </a:rPr>
            </a:br>
            <a:r>
              <a:rPr lang="ka-GE" dirty="0">
                <a:ea typeface="Calibri"/>
                <a:cs typeface="Times New Roman"/>
              </a:rPr>
              <a:t> </a:t>
            </a:r>
            <a:r>
              <a:rPr lang="ka-GE" dirty="0" smtClean="0">
                <a:ea typeface="Calibri"/>
                <a:cs typeface="Times New Roman"/>
              </a:rPr>
              <a:t> </a:t>
            </a:r>
            <a:r>
              <a:rPr lang="ka-GE" dirty="0">
                <a:ea typeface="Calibri"/>
                <a:cs typeface="Times New Roman"/>
              </a:rPr>
              <a:t>ამრიგად, ჯონბერ//ჯუანშერი წერილობითი წყაროებით უცნობი ერისმთავარია, რომელიც გურგენის შემდეგ ჩანს სამოღვაწეო ასპარეზზე, მაგრამ – მეტად ხანმოკლე დროით, შეიძლება ერთი წლით, ან რამდენიმე თვითაც კი (მონეტის უნიკალურობა ამის მოწმობაა).</a:t>
            </a:r>
            <a:br>
              <a:rPr lang="ka-GE" dirty="0">
                <a:ea typeface="Calibri"/>
                <a:cs typeface="Times New Roman"/>
              </a:rPr>
            </a:br>
            <a:r>
              <a:rPr lang="ka-GE" dirty="0">
                <a:ea typeface="Calibri"/>
                <a:cs typeface="Times New Roman"/>
              </a:rPr>
              <a:t>    ჯონბერ//ჯუანშერის მონეტაზე მოთავსებული დამახინჯებული თარიღი (და სხვა დეტალებიც) ადასტურებს, რომ ის უკვე გურგენის დრაქმის მინაბაძია და არა ორიგინალური სასანური მონეტისა.</a:t>
            </a:r>
            <a:endParaRPr lang="ru-RU" dirty="0"/>
          </a:p>
        </p:txBody>
      </p:sp>
    </p:spTree>
    <p:extLst>
      <p:ext uri="{BB962C8B-B14F-4D97-AF65-F5344CB8AC3E}">
        <p14:creationId xmlns="" xmlns:p14="http://schemas.microsoft.com/office/powerpoint/2010/main" val="24705572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1018</Words>
  <Application>Microsoft Office PowerPoint</Application>
  <PresentationFormat>ეკრანი (4:3)</PresentationFormat>
  <Paragraphs>66</Paragraphs>
  <Slides>37</Slides>
  <Notes>0</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37</vt:i4>
      </vt:variant>
    </vt:vector>
  </HeadingPairs>
  <TitlesOfParts>
    <vt:vector size="38" baseType="lpstr">
      <vt:lpstr>Тема Office</vt:lpstr>
      <vt:lpstr>ქართული მონეტები როგორც ქრისტიანობის დეკლარაციისა და პროპაგანდის საშუალება </vt:lpstr>
      <vt:lpstr>სლაიდი 2</vt:lpstr>
      <vt:lpstr>სლაიდი 3</vt:lpstr>
      <vt:lpstr>სლაიდი 4</vt:lpstr>
      <vt:lpstr>სლაიდი 5</vt:lpstr>
      <vt:lpstr>სლაიდი 6</vt:lpstr>
      <vt:lpstr>სლაიდი 7</vt:lpstr>
      <vt:lpstr>სლაიდი 8</vt:lpstr>
      <vt:lpstr>სლაიდი 9</vt:lpstr>
      <vt:lpstr>სლაიდი 10</vt:lpstr>
      <vt:lpstr>სლაიდი 11</vt:lpstr>
      <vt:lpstr>სლაიდი 12</vt:lpstr>
      <vt:lpstr>სლაიდი 13</vt:lpstr>
      <vt:lpstr>სლაიდი 14</vt:lpstr>
      <vt:lpstr>სლაიდი 15</vt:lpstr>
      <vt:lpstr>სლაიდი 16</vt:lpstr>
      <vt:lpstr>სლაიდი 17</vt:lpstr>
      <vt:lpstr>სლაიდი 18</vt:lpstr>
      <vt:lpstr>სლაიდი 19</vt:lpstr>
      <vt:lpstr>სლაიდი 20</vt:lpstr>
      <vt:lpstr>სლაიდი 21</vt:lpstr>
      <vt:lpstr>სლაიდი 22</vt:lpstr>
      <vt:lpstr>სლაიდი 23</vt:lpstr>
      <vt:lpstr>სლაიდი 24</vt:lpstr>
      <vt:lpstr>სლაიდი 25</vt:lpstr>
      <vt:lpstr>სლაიდი 26</vt:lpstr>
      <vt:lpstr>სლაიდი 27</vt:lpstr>
      <vt:lpstr>სლაიდი 28</vt:lpstr>
      <vt:lpstr>სლაიდი 29</vt:lpstr>
      <vt:lpstr>სლაიდი 30</vt:lpstr>
      <vt:lpstr>სლაიდი 31</vt:lpstr>
      <vt:lpstr>სლაიდი 32</vt:lpstr>
      <vt:lpstr>სლაიდი 33</vt:lpstr>
      <vt:lpstr>სლაიდი 34</vt:lpstr>
      <vt:lpstr>სლაიდი 35</vt:lpstr>
      <vt:lpstr>სლაიდი 36</vt:lpstr>
      <vt:lpstr>სლაიდი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ქართული მონეტები როგორც ქრისტიანობის დეკლარაციისა და პროპაგანდის საშუალება </dc:title>
  <dc:creator>TEKLA</dc:creator>
  <cp:lastModifiedBy>admin</cp:lastModifiedBy>
  <cp:revision>62</cp:revision>
  <dcterms:created xsi:type="dcterms:W3CDTF">2018-05-19T17:17:33Z</dcterms:created>
  <dcterms:modified xsi:type="dcterms:W3CDTF">2018-05-28T08:53:18Z</dcterms:modified>
</cp:coreProperties>
</file>