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3" r:id="rId3"/>
    <p:sldId id="257" r:id="rId4"/>
    <p:sldId id="262" r:id="rId5"/>
    <p:sldId id="263" r:id="rId6"/>
    <p:sldId id="266" r:id="rId7"/>
    <p:sldId id="268" r:id="rId8"/>
    <p:sldId id="270" r:id="rId9"/>
    <p:sldId id="271" r:id="rId10"/>
    <p:sldId id="275" r:id="rId11"/>
    <p:sldId id="276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სუბტიტრ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a-GE" smtClean="0"/>
              <a:t>დააწკაპუნეთ მთავარი ქვესათაურის სტილის რედაქტირებისთვის</a:t>
            </a:r>
            <a:endParaRPr kumimoji="0" lang="en-US"/>
          </a:p>
        </p:txBody>
      </p:sp>
      <p:sp>
        <p:nvSpPr>
          <p:cNvPr id="28" name="თარიღის ჩანაცვლების ველი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17" name="ქვედა კოლონტიტულის ჩანაცვლების ველი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პირდაპირი დამაკავშირებალი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სლაიდის რიცხვის ჩანაცვლების ველი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სათაურ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ვერტიკალური სათაური და ტექსტ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პირდაპირი დამაკავშირებალი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შიგთავსის ჩანაცვლების ველი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სექციის ზედა კოლონტიტულ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8" name="პირდაპირი დამაკავშირებალი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პირდაპირი დამაკავშირებალი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შიგთავსის ჩანაცვლების ველი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12" name="შიგთავსის ჩანაცვლების ველი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შედარებ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პირდაპირი დამაკავშირებალი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პირდაპირი დამაკავშირებალი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შიგთავსის ჩანაცვლების ველი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26" name="შიგთავსის ჩანაცვლების ველი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სათაურ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შიგთავსი წარწერასთა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პირდაპირი დამაკავშირებალი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შიგთავსის ჩანაცვლების ველი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lang="ka-GE" smtClean="0"/>
              <a:t>მეორე დონე</a:t>
            </a:r>
          </a:p>
          <a:p>
            <a:pPr lvl="2" eaLnBrk="1" latinLnBrk="0" hangingPunct="1"/>
            <a:r>
              <a:rPr lang="ka-GE" smtClean="0"/>
              <a:t>მესამე დონე</a:t>
            </a:r>
          </a:p>
          <a:p>
            <a:pPr lvl="3" eaLnBrk="1" latinLnBrk="0" hangingPunct="1"/>
            <a:r>
              <a:rPr lang="ka-GE" smtClean="0"/>
              <a:t>მეოთხე დონე</a:t>
            </a:r>
          </a:p>
          <a:p>
            <a:pPr lvl="4" eaLnBrk="1" latinLnBrk="0" hangingPunct="1"/>
            <a:r>
              <a:rPr lang="ka-GE" smtClean="0"/>
              <a:t>მეხუთე დონე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პირდაპირი დამაკავშირებალი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a-GE" smtClean="0"/>
              <a:t>სურათის დასამატებლად დააწკაპუნეთ ხატულაზე</a:t>
            </a:r>
            <a:endParaRPr kumimoji="0" lang="en-US" dirty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თარიღის ჩანაცვლების ველი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პირდაპირი დამაკავშირებალი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სლაიდის რიცხვის ჩანაცვლების ველი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სათაურის ჩანაცვლების ველი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a-GE" smtClean="0"/>
              <a:t>დააწკაპ. მთ. სათაურის სტილის შეცვლისათვის</a:t>
            </a:r>
            <a:endParaRPr kumimoji="0" lang="en-US"/>
          </a:p>
        </p:txBody>
      </p:sp>
      <p:sp>
        <p:nvSpPr>
          <p:cNvPr id="13" name="ტექსტის ჩანაცვლების ველი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a-GE" smtClean="0"/>
              <a:t>დააწკაპ. მთ. სათაურის სტილის შეცვლისათვის</a:t>
            </a:r>
          </a:p>
          <a:p>
            <a:pPr lvl="1" eaLnBrk="1" latinLnBrk="0" hangingPunct="1"/>
            <a:r>
              <a:rPr kumimoji="0" lang="ka-GE" smtClean="0"/>
              <a:t>მეორე დონე</a:t>
            </a:r>
          </a:p>
          <a:p>
            <a:pPr lvl="2" eaLnBrk="1" latinLnBrk="0" hangingPunct="1"/>
            <a:r>
              <a:rPr kumimoji="0" lang="ka-GE" smtClean="0"/>
              <a:t>მესამე დონე</a:t>
            </a:r>
          </a:p>
          <a:p>
            <a:pPr lvl="3" eaLnBrk="1" latinLnBrk="0" hangingPunct="1"/>
            <a:r>
              <a:rPr kumimoji="0" lang="ka-GE" smtClean="0"/>
              <a:t>მეოთხე დონე</a:t>
            </a:r>
          </a:p>
          <a:p>
            <a:pPr lvl="4" eaLnBrk="1" latinLnBrk="0" hangingPunct="1"/>
            <a:r>
              <a:rPr kumimoji="0" lang="ka-GE" smtClean="0"/>
              <a:t>მეხუთე დონე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752600"/>
          </a:xfrm>
        </p:spPr>
        <p:txBody>
          <a:bodyPr>
            <a:normAutofit/>
          </a:bodyPr>
          <a:lstStyle/>
          <a:p>
            <a:r>
              <a:rPr lang="ka-GE" dirty="0" smtClean="0"/>
              <a:t>აფხაზთა დასახლება აჭარაში: ისტორია და თანამედროვეობა</a:t>
            </a:r>
            <a:endParaRPr lang="en-US" dirty="0"/>
          </a:p>
        </p:txBody>
      </p:sp>
      <p:sp>
        <p:nvSpPr>
          <p:cNvPr id="3" name="სათაური 1"/>
          <p:cNvSpPr txBox="1">
            <a:spLocks/>
          </p:cNvSpPr>
          <p:nvPr/>
        </p:nvSpPr>
        <p:spPr>
          <a:xfrm>
            <a:off x="914400" y="4800600"/>
            <a:ext cx="77724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ასისტენტ პროფესორი ნატალია </a:t>
            </a:r>
            <a:r>
              <a:rPr kumimoji="0" lang="ka-G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ლაზბა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სათაური 1"/>
          <p:cNvSpPr txBox="1">
            <a:spLocks/>
          </p:cNvSpPr>
          <p:nvPr/>
        </p:nvSpPr>
        <p:spPr>
          <a:xfrm>
            <a:off x="838200" y="381000"/>
            <a:ext cx="7772400" cy="1752600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ბათუმის შოთა რუსთაველის სახელმწიფო უნივერსიტეტი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საზოგადოებრივ და პოლიტიკურ მეცნიერებათა დეპარტამენტი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სამეცნიერო სემინარი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ka-GE" dirty="0" smtClean="0"/>
              <a:t>	წერილობითი მონაცემების მიხედვით თურქეთის  ხელისუფლებას აფხაზები ძირითადად დაუ-სახლებია ქალაქ ბათუმსა და აჭარის სხვა ზღვისპირა ტერიტორიაზე. </a:t>
            </a:r>
          </a:p>
          <a:p>
            <a:pPr algn="just">
              <a:buNone/>
            </a:pPr>
            <a:r>
              <a:rPr lang="ka-GE" dirty="0" smtClean="0"/>
              <a:t>	აფხაზთა პირველი დასახლებები იყო: </a:t>
            </a:r>
            <a:r>
              <a:rPr lang="ka-GE" dirty="0" err="1" smtClean="0"/>
              <a:t>შუქრიე</a:t>
            </a:r>
            <a:r>
              <a:rPr lang="ka-GE" dirty="0" smtClean="0"/>
              <a:t> (ფერია) (</a:t>
            </a:r>
            <a:r>
              <a:rPr lang="ka-GE" dirty="0" err="1" smtClean="0"/>
              <a:t>კუდბა</a:t>
            </a:r>
            <a:r>
              <a:rPr lang="ka-GE" dirty="0" smtClean="0"/>
              <a:t>, </a:t>
            </a:r>
            <a:r>
              <a:rPr lang="ka-GE" dirty="0" err="1" smtClean="0"/>
              <a:t>აშმეიბა</a:t>
            </a:r>
            <a:r>
              <a:rPr lang="ka-GE" dirty="0" smtClean="0"/>
              <a:t>, </a:t>
            </a:r>
            <a:r>
              <a:rPr lang="ka-GE" dirty="0" err="1" smtClean="0"/>
              <a:t>პამბა</a:t>
            </a:r>
            <a:r>
              <a:rPr lang="ka-GE" dirty="0" smtClean="0"/>
              <a:t>), </a:t>
            </a:r>
            <a:r>
              <a:rPr lang="ka-GE" dirty="0" err="1" smtClean="0"/>
              <a:t>იმამიე</a:t>
            </a:r>
            <a:r>
              <a:rPr lang="ka-GE" dirty="0" smtClean="0"/>
              <a:t> (</a:t>
            </a:r>
            <a:r>
              <a:rPr lang="ka-GE" dirty="0" err="1" smtClean="0"/>
              <a:t>სალიბაური</a:t>
            </a:r>
            <a:r>
              <a:rPr lang="ka-GE" dirty="0" smtClean="0"/>
              <a:t>) (</a:t>
            </a:r>
            <a:r>
              <a:rPr lang="ka-GE" dirty="0" err="1" smtClean="0"/>
              <a:t>ათრუჟბები</a:t>
            </a:r>
            <a:r>
              <a:rPr lang="ka-GE" dirty="0" smtClean="0"/>
              <a:t>, </a:t>
            </a:r>
            <a:r>
              <a:rPr lang="ka-GE" dirty="0" err="1" smtClean="0"/>
              <a:t>აბდიბები</a:t>
            </a:r>
            <a:r>
              <a:rPr lang="ka-GE" dirty="0" smtClean="0"/>
              <a:t>, </a:t>
            </a:r>
            <a:r>
              <a:rPr lang="ka-GE" dirty="0" err="1" smtClean="0"/>
              <a:t>ლაზბები</a:t>
            </a:r>
            <a:r>
              <a:rPr lang="ka-GE" dirty="0" smtClean="0"/>
              <a:t>), </a:t>
            </a:r>
            <a:r>
              <a:rPr lang="ka-GE" dirty="0" err="1" smtClean="0"/>
              <a:t>იჯადიე</a:t>
            </a:r>
            <a:r>
              <a:rPr lang="ka-GE" dirty="0" smtClean="0"/>
              <a:t> (</a:t>
            </a:r>
            <a:r>
              <a:rPr lang="ka-GE" dirty="0" err="1" smtClean="0"/>
              <a:t>მურადბა</a:t>
            </a:r>
            <a:r>
              <a:rPr lang="ka-GE" dirty="0" smtClean="0"/>
              <a:t>, </a:t>
            </a:r>
            <a:r>
              <a:rPr lang="ka-GE" dirty="0" err="1" smtClean="0"/>
              <a:t>ხალითბა</a:t>
            </a:r>
            <a:r>
              <a:rPr lang="ka-GE" dirty="0" smtClean="0"/>
              <a:t>, ჩამბა და </a:t>
            </a:r>
            <a:r>
              <a:rPr lang="ka-GE" dirty="0" err="1" smtClean="0"/>
              <a:t>ა.შ</a:t>
            </a:r>
            <a:r>
              <a:rPr lang="ka-GE" dirty="0" smtClean="0"/>
              <a:t>.),  ერგე,  ურეხი (</a:t>
            </a:r>
            <a:r>
              <a:rPr lang="ka-GE" dirty="0" err="1" smtClean="0"/>
              <a:t>ჩაუშბა</a:t>
            </a:r>
            <a:r>
              <a:rPr lang="ka-GE" dirty="0" smtClean="0"/>
              <a:t>), </a:t>
            </a:r>
            <a:r>
              <a:rPr lang="ka-GE" dirty="0" err="1" smtClean="0"/>
              <a:t>სოუქსუ</a:t>
            </a:r>
            <a:r>
              <a:rPr lang="ka-GE" dirty="0" smtClean="0"/>
              <a:t>, ადლია (ნაყოფია, </a:t>
            </a:r>
            <a:r>
              <a:rPr lang="ka-GE" dirty="0" err="1" smtClean="0"/>
              <a:t>აგირბები</a:t>
            </a:r>
            <a:r>
              <a:rPr lang="ka-GE" dirty="0" smtClean="0"/>
              <a:t>), </a:t>
            </a:r>
            <a:r>
              <a:rPr lang="ka-GE" dirty="0" err="1" smtClean="0"/>
              <a:t>ნურიე</a:t>
            </a:r>
            <a:r>
              <a:rPr lang="ka-GE" dirty="0" smtClean="0"/>
              <a:t> (</a:t>
            </a:r>
            <a:r>
              <a:rPr lang="ka-GE" dirty="0" err="1" smtClean="0"/>
              <a:t>ალხორბა</a:t>
            </a:r>
            <a:r>
              <a:rPr lang="ka-GE" dirty="0" smtClean="0"/>
              <a:t>, </a:t>
            </a:r>
            <a:r>
              <a:rPr lang="ka-GE" dirty="0" err="1" smtClean="0"/>
              <a:t>ქათიბა</a:t>
            </a:r>
            <a:r>
              <a:rPr lang="ka-GE" dirty="0" smtClean="0"/>
              <a:t>), </a:t>
            </a:r>
            <a:r>
              <a:rPr lang="ka-GE" dirty="0" err="1" smtClean="0"/>
              <a:t>ჩელტა</a:t>
            </a:r>
            <a:r>
              <a:rPr lang="ka-GE" dirty="0" smtClean="0"/>
              <a:t> (</a:t>
            </a:r>
            <a:r>
              <a:rPr lang="ka-GE" dirty="0" err="1" smtClean="0"/>
              <a:t>აკვაძბა</a:t>
            </a:r>
            <a:r>
              <a:rPr lang="ka-GE" dirty="0" smtClean="0"/>
              <a:t>) და სხ.  </a:t>
            </a:r>
            <a:endParaRPr lang="en-US" dirty="0"/>
          </a:p>
        </p:txBody>
      </p:sp>
      <p:sp>
        <p:nvSpPr>
          <p:cNvPr id="4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a-GE" dirty="0" smtClean="0"/>
              <a:t>	დროთა განმავლობაში აფხაზები შეეგუენ აქაურ ადგილმდებარეობას, სადაც გადმოიტანეს თავი-ანთი კულტურულ-ყოფითი სპეციფიკის </a:t>
            </a:r>
            <a:r>
              <a:rPr lang="ka-GE" dirty="0" err="1" smtClean="0"/>
              <a:t>ელემენ</a:t>
            </a:r>
            <a:r>
              <a:rPr lang="ka-GE" dirty="0" smtClean="0"/>
              <a:t>-ტები;</a:t>
            </a:r>
          </a:p>
          <a:p>
            <a:pPr algn="just">
              <a:buNone/>
            </a:pPr>
            <a:r>
              <a:rPr lang="ka-GE" dirty="0" smtClean="0"/>
              <a:t>	</a:t>
            </a:r>
          </a:p>
          <a:p>
            <a:pPr algn="just">
              <a:buNone/>
            </a:pPr>
            <a:r>
              <a:rPr lang="ka-GE" dirty="0" smtClean="0"/>
              <a:t>	დღეს აჭარაში მცხოვრები აფხაზები </a:t>
            </a:r>
            <a:r>
              <a:rPr lang="ka-GE" dirty="0" err="1" smtClean="0"/>
              <a:t>მაქსიმალუ</a:t>
            </a:r>
            <a:r>
              <a:rPr lang="ka-GE" dirty="0" smtClean="0"/>
              <a:t>-რად ინტეგრირებულნი არიან ქვეყნის სოციალ-პოლიტიკურ ცხოვრებაში და სრულუფლებიან და რეალიზებულ  მოქალაქეებად თვლიან თავს.</a:t>
            </a:r>
            <a:endParaRPr lang="en-US" dirty="0"/>
          </a:p>
        </p:txBody>
      </p:sp>
      <p:sp>
        <p:nvSpPr>
          <p:cNvPr id="6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Desktop\masala\suratebi\13833063_1184598251603064_142089986_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166908" cy="4625181"/>
          </a:xfrm>
          <a:prstGeom prst="rect">
            <a:avLst/>
          </a:prstGeom>
          <a:noFill/>
        </p:spPr>
      </p:pic>
      <p:sp>
        <p:nvSpPr>
          <p:cNvPr id="3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Desktop\masala\suratebi\20160611_182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319308" cy="4739481"/>
          </a:xfrm>
          <a:prstGeom prst="rect">
            <a:avLst/>
          </a:prstGeom>
          <a:noFill/>
        </p:spPr>
      </p:pic>
      <p:sp>
        <p:nvSpPr>
          <p:cNvPr id="3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Desktop\masala\suratebi\IMG_48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324600" cy="4743450"/>
          </a:xfrm>
          <a:prstGeom prst="rect">
            <a:avLst/>
          </a:prstGeom>
          <a:noFill/>
        </p:spPr>
      </p:pic>
      <p:sp>
        <p:nvSpPr>
          <p:cNvPr id="3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Desktop\კონფერენცია-აფხაზები აჭარაში - Copy\DSC_01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934200" cy="4427386"/>
          </a:xfrm>
          <a:prstGeom prst="rect">
            <a:avLst/>
          </a:prstGeom>
          <a:noFill/>
        </p:spPr>
      </p:pic>
      <p:sp>
        <p:nvSpPr>
          <p:cNvPr id="3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a-GE" dirty="0" smtClean="0"/>
              <a:t>	</a:t>
            </a:r>
          </a:p>
          <a:p>
            <a:pPr algn="ctr">
              <a:buNone/>
            </a:pPr>
            <a:endParaRPr lang="ka-GE" dirty="0" smtClean="0"/>
          </a:p>
          <a:p>
            <a:pPr algn="ctr">
              <a:buNone/>
            </a:pPr>
            <a:endParaRPr lang="ka-GE" dirty="0" smtClean="0"/>
          </a:p>
          <a:p>
            <a:pPr algn="ctr">
              <a:buNone/>
            </a:pPr>
            <a:r>
              <a:rPr lang="ka-GE" sz="4000" dirty="0" smtClean="0"/>
              <a:t>გმადლობთ ყურადღებისთვის!</a:t>
            </a:r>
            <a:endParaRPr lang="en-US" sz="4000" dirty="0"/>
          </a:p>
        </p:txBody>
      </p:sp>
      <p:sp>
        <p:nvSpPr>
          <p:cNvPr id="6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a-GE" dirty="0" smtClean="0"/>
              <a:t>	</a:t>
            </a:r>
            <a:r>
              <a:rPr lang="ka-GE" dirty="0" smtClean="0"/>
              <a:t>კაცობრიობის </a:t>
            </a:r>
            <a:r>
              <a:rPr lang="ka-GE" dirty="0" smtClean="0"/>
              <a:t>ისტორიის მანძილზე მიგრაციული პროცესები წარმოადგენდა ბუნებრივ მოვლენებს. ხშირად სახელმწიფოს წარმოქმნა </a:t>
            </a:r>
            <a:r>
              <a:rPr lang="ka-GE" dirty="0" err="1" smtClean="0"/>
              <a:t>ტრანსტერიტო-რიულ</a:t>
            </a:r>
            <a:r>
              <a:rPr lang="ka-GE" dirty="0" smtClean="0"/>
              <a:t> და ტრანსკონტინენტურ მიგრაციებთან იყო დაკავშირებული.</a:t>
            </a:r>
          </a:p>
          <a:p>
            <a:pPr algn="just">
              <a:buNone/>
            </a:pPr>
            <a:r>
              <a:rPr lang="ka-GE" dirty="0" smtClean="0"/>
              <a:t> 	ამ მიმართებით გამონაკლისს არ წარმოადგენს კავკასიელ ხალხთა გადაადგილებაც თავისი ისტორიული სამშობლოდან მახლობელ </a:t>
            </a:r>
            <a:r>
              <a:rPr lang="ka-GE" dirty="0" err="1" smtClean="0"/>
              <a:t>აღმოსავ</a:t>
            </a:r>
            <a:r>
              <a:rPr lang="ka-GE" dirty="0" smtClean="0"/>
              <a:t>-ლეთის ქვეყნებში. </a:t>
            </a:r>
            <a:endParaRPr lang="en-US" dirty="0"/>
          </a:p>
        </p:txBody>
      </p:sp>
      <p:sp>
        <p:nvSpPr>
          <p:cNvPr id="4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2667001"/>
          </a:xfrm>
        </p:spPr>
        <p:txBody>
          <a:bodyPr/>
          <a:lstStyle/>
          <a:p>
            <a:pPr algn="ctr">
              <a:buNone/>
            </a:pPr>
            <a:r>
              <a:rPr lang="ka-GE" dirty="0" smtClean="0"/>
              <a:t>     </a:t>
            </a:r>
          </a:p>
          <a:p>
            <a:pPr algn="just">
              <a:buNone/>
            </a:pPr>
            <a:r>
              <a:rPr lang="ka-GE" dirty="0" smtClean="0"/>
              <a:t>	აჭარაში მცხოვრები აფხაზები იმ მუჰაჯირთა შთამომავლებს წარმოადგენენ, რომლებიც XIX საუკუნის მეორე ნახევარში იძულებული გახდნენ დაეტოვებინათ აფხაზეთი და ახლო </a:t>
            </a:r>
            <a:r>
              <a:rPr lang="ka-GE" dirty="0" err="1" smtClean="0"/>
              <a:t>აღმოსავლე-თის</a:t>
            </a:r>
            <a:r>
              <a:rPr lang="ka-GE" dirty="0" smtClean="0"/>
              <a:t> ქვეყნებში გადასახლებულიყვნენ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Desktop\Ubykh_Abkhaz_Lead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6934200" cy="4201658"/>
          </a:xfrm>
          <a:prstGeom prst="rect">
            <a:avLst/>
          </a:prstGeom>
          <a:noFill/>
        </p:spPr>
      </p:pic>
      <p:sp>
        <p:nvSpPr>
          <p:cNvPr id="3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Desktop\726db0aae93741a8eeef84251468479c_i-9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732588" cy="4530762"/>
          </a:xfrm>
          <a:prstGeom prst="rect">
            <a:avLst/>
          </a:prstGeom>
          <a:noFill/>
        </p:spPr>
      </p:pic>
      <p:sp>
        <p:nvSpPr>
          <p:cNvPr id="3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\Desktop\Muraviev_Fi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505200" cy="4724400"/>
          </a:xfrm>
          <a:prstGeom prst="rect">
            <a:avLst/>
          </a:prstGeom>
          <a:noFill/>
        </p:spPr>
      </p:pic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19600" cy="4906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ka-GE" dirty="0" smtClean="0"/>
              <a:t> 	აფხაზთა იძულებითი </a:t>
            </a:r>
            <a:r>
              <a:rPr lang="ka-GE" dirty="0" err="1" smtClean="0"/>
              <a:t>გადასახლე</a:t>
            </a:r>
            <a:r>
              <a:rPr lang="ka-GE" dirty="0" smtClean="0"/>
              <a:t>-ბაში გამოიყოფა რამდენიმე პერიო-დი: </a:t>
            </a:r>
          </a:p>
          <a:p>
            <a:pPr algn="just">
              <a:buNone/>
            </a:pPr>
            <a:r>
              <a:rPr lang="ka-GE" dirty="0" smtClean="0"/>
              <a:t>     </a:t>
            </a:r>
          </a:p>
          <a:p>
            <a:pPr algn="just">
              <a:buFont typeface="Wingdings" pitchFamily="2" charset="2"/>
              <a:buChar char="ü"/>
            </a:pPr>
            <a:r>
              <a:rPr lang="ka-GE" dirty="0" smtClean="0"/>
              <a:t>1841 წელი, რუსი გენერალ </a:t>
            </a:r>
            <a:r>
              <a:rPr lang="ka-GE" dirty="0" err="1" smtClean="0"/>
              <a:t>მურავი</a:t>
            </a:r>
            <a:r>
              <a:rPr lang="ka-GE" dirty="0" smtClean="0"/>
              <a:t>-ევის სადამსჯელო ექსპედიცია</a:t>
            </a:r>
            <a:r>
              <a:rPr lang="ka-GE" dirty="0" smtClean="0"/>
              <a:t>;</a:t>
            </a:r>
            <a:endParaRPr lang="en-US" dirty="0" smtClean="0"/>
          </a:p>
          <a:p>
            <a:pPr algn="just">
              <a:buNone/>
            </a:pPr>
            <a:endParaRPr lang="ka-GE" dirty="0" smtClean="0"/>
          </a:p>
          <a:p>
            <a:pPr algn="just">
              <a:buFont typeface="Wingdings" pitchFamily="2" charset="2"/>
              <a:buChar char="ü"/>
            </a:pPr>
            <a:r>
              <a:rPr lang="ka-GE" dirty="0" smtClean="0"/>
              <a:t>1853-1856 </a:t>
            </a:r>
            <a:r>
              <a:rPr lang="ka-GE" dirty="0" err="1" smtClean="0"/>
              <a:t>წწ</a:t>
            </a:r>
            <a:r>
              <a:rPr lang="ka-GE" dirty="0" smtClean="0"/>
              <a:t>. ყირიმის ომი, 1864 წელი - აფხაზეთის სამთავრობოს გაუქმება და 1866 ლიხნის აჯანყება, როცა გადასახლებამ მასობრივი ხასიათი მიიღო;</a:t>
            </a:r>
          </a:p>
          <a:p>
            <a:pPr algn="just">
              <a:buFont typeface="Wingdings" pitchFamily="2" charset="2"/>
              <a:buChar char="ü"/>
            </a:pPr>
            <a:endParaRPr lang="ka-GE" dirty="0" smtClean="0"/>
          </a:p>
          <a:p>
            <a:pPr algn="just">
              <a:buFont typeface="Wingdings" pitchFamily="2" charset="2"/>
              <a:buChar char="ü"/>
            </a:pPr>
            <a:r>
              <a:rPr lang="ka-GE" dirty="0" smtClean="0"/>
              <a:t>ბოლოს კი, 1877-1878 </a:t>
            </a:r>
            <a:r>
              <a:rPr lang="ka-GE" dirty="0" err="1" smtClean="0"/>
              <a:t>წწ</a:t>
            </a:r>
            <a:r>
              <a:rPr lang="ka-GE" dirty="0" smtClean="0"/>
              <a:t>. რუსეთ-თურქეთის ომის შემდეგ;</a:t>
            </a:r>
          </a:p>
          <a:p>
            <a:pPr algn="just">
              <a:buNone/>
            </a:pPr>
            <a:r>
              <a:rPr lang="ka-GE" dirty="0" smtClean="0"/>
              <a:t>	</a:t>
            </a:r>
          </a:p>
          <a:p>
            <a:pPr algn="just">
              <a:buNone/>
            </a:pPr>
            <a:r>
              <a:rPr lang="ka-GE" dirty="0" smtClean="0"/>
              <a:t>	სწორედ აღნიშნული გარემოებები განსაზღვრავდა ადგილობრივი მო-</a:t>
            </a:r>
            <a:r>
              <a:rPr lang="ka-GE" dirty="0" err="1" smtClean="0"/>
              <a:t>სახლეობის</a:t>
            </a:r>
            <a:r>
              <a:rPr lang="ka-GE" dirty="0" smtClean="0"/>
              <a:t> მუჰაჯირობას.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4419600" cy="5029200"/>
          </a:xfrm>
          <a:prstGeom prst="rect">
            <a:avLst/>
          </a:prstGeom>
          <a:noFill/>
        </p:spPr>
      </p:pic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724400" y="1752601"/>
            <a:ext cx="4191000" cy="3810000"/>
          </a:xfrm>
        </p:spPr>
        <p:txBody>
          <a:bodyPr/>
          <a:lstStyle/>
          <a:p>
            <a:pPr algn="just">
              <a:buNone/>
            </a:pPr>
            <a:r>
              <a:rPr lang="ka-GE" dirty="0" smtClean="0"/>
              <a:t>     გადასახლების და </a:t>
            </a:r>
            <a:r>
              <a:rPr lang="ka-GE" dirty="0" err="1" smtClean="0"/>
              <a:t>ბრძო</a:t>
            </a:r>
            <a:r>
              <a:rPr lang="ka-GE" dirty="0" smtClean="0"/>
              <a:t>-ლის ქარცეცხლში დაღ-ლილ-დაქანცული </a:t>
            </a:r>
            <a:r>
              <a:rPr lang="ka-GE" dirty="0" err="1" smtClean="0"/>
              <a:t>მუჰა-ჯირი</a:t>
            </a:r>
            <a:r>
              <a:rPr lang="ka-GE" dirty="0" smtClean="0"/>
              <a:t> აფხაზები აჭარაში დასახლდნენ და აქ ელო-დნენ   სამშობლოში დაბ-</a:t>
            </a:r>
            <a:r>
              <a:rPr lang="ka-GE" dirty="0" err="1" smtClean="0"/>
              <a:t>რუნებას</a:t>
            </a:r>
            <a:r>
              <a:rPr lang="ka-GE" dirty="0" smtClean="0"/>
              <a:t>, რომელიც არ მიუღიათ.</a:t>
            </a:r>
            <a:endParaRPr lang="en-US" dirty="0"/>
          </a:p>
        </p:txBody>
      </p:sp>
      <p:sp>
        <p:nvSpPr>
          <p:cNvPr id="5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2400" cy="46021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28194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ka-GE" dirty="0" smtClean="0"/>
              <a:t>	გარემო პირობებმაც გარკვეულ-წილად ხელი შეუწყო აფხაზი ხალხის აჭარაში დამკვიდ-</a:t>
            </a:r>
            <a:r>
              <a:rPr lang="ka-GE" dirty="0" err="1" smtClean="0"/>
              <a:t>რება</a:t>
            </a:r>
            <a:r>
              <a:rPr lang="ka-GE" dirty="0" smtClean="0"/>
              <a:t>/ადაპტირებას. </a:t>
            </a:r>
          </a:p>
          <a:p>
            <a:pPr algn="just">
              <a:buNone/>
            </a:pPr>
            <a:r>
              <a:rPr lang="ka-GE" dirty="0" smtClean="0"/>
              <a:t>	აფხაზებისა და აჭარელების ურ-</a:t>
            </a:r>
            <a:r>
              <a:rPr lang="ka-GE" dirty="0" err="1" smtClean="0"/>
              <a:t>თიერთობა</a:t>
            </a:r>
            <a:r>
              <a:rPr lang="ka-GE" dirty="0" smtClean="0"/>
              <a:t>, ღირებულებები, ტრადიციები, თითქმის იდენ-ტურია, რაც მათ </a:t>
            </a:r>
            <a:r>
              <a:rPr lang="ka-GE" dirty="0" err="1" smtClean="0"/>
              <a:t>ურთიერ-თობაში</a:t>
            </a:r>
            <a:r>
              <a:rPr lang="ka-GE" dirty="0" smtClean="0"/>
              <a:t> მნიშვნელოვან როლს ასრულებდა. </a:t>
            </a: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pic>
        <p:nvPicPr>
          <p:cNvPr id="6146" name="Picture 2" descr="D:\Documents\Desktop\pic_3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733800" cy="4828190"/>
          </a:xfrm>
          <a:prstGeom prst="rect">
            <a:avLst/>
          </a:prstGeom>
          <a:noFill/>
        </p:spPr>
      </p:pic>
      <p:sp>
        <p:nvSpPr>
          <p:cNvPr id="5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მონოგრაფია აფხაზები\ძველი ფოტოები\კოსტიმბა\13843577_1184599134936309_427559000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3048000" cy="4813270"/>
          </a:xfrm>
          <a:prstGeom prst="rect">
            <a:avLst/>
          </a:prstGeom>
          <a:noFill/>
        </p:spPr>
      </p:pic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038600" cy="396239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ka-GE" dirty="0" smtClean="0"/>
              <a:t> 	სამწუხაროდ, მუჰაჯირობის პროცესში ძალიან ცუდი ფაქტი გახლდათ ის, რომ ბევრი აფხაზური გვარი  დაიკარგა, ან  საგრძნობლად შემცირდა. თუმცა, ბევრი აჭარაში არსებული გვარი აფხაზეთში აღარ არის, მაგა-</a:t>
            </a:r>
            <a:r>
              <a:rPr lang="ka-GE" dirty="0" err="1" smtClean="0"/>
              <a:t>ლითად</a:t>
            </a:r>
            <a:r>
              <a:rPr lang="ka-GE" dirty="0" smtClean="0"/>
              <a:t>: </a:t>
            </a:r>
            <a:r>
              <a:rPr lang="ka-GE" dirty="0" err="1" smtClean="0"/>
              <a:t>მუსხაჯბა</a:t>
            </a:r>
            <a:r>
              <a:rPr lang="ka-GE" dirty="0" smtClean="0"/>
              <a:t>, </a:t>
            </a:r>
            <a:r>
              <a:rPr lang="ka-GE" dirty="0" err="1" smtClean="0"/>
              <a:t>აკვაძბა</a:t>
            </a:r>
            <a:r>
              <a:rPr lang="ka-GE" dirty="0" smtClean="0"/>
              <a:t>, </a:t>
            </a:r>
            <a:r>
              <a:rPr lang="ka-GE" dirty="0" err="1" smtClean="0"/>
              <a:t>კუდბა</a:t>
            </a:r>
            <a:r>
              <a:rPr lang="ka-GE" dirty="0" smtClean="0"/>
              <a:t> და </a:t>
            </a:r>
            <a:r>
              <a:rPr lang="ka-GE" dirty="0" err="1" smtClean="0"/>
              <a:t>ა.შ</a:t>
            </a:r>
            <a:r>
              <a:rPr lang="ka-GE" dirty="0" smtClean="0"/>
              <a:t>. ამ გვარების წარმომადგენლები საკმაო რაოდენობით, თურქეთში  ცხოვრობენ.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სათაური 1"/>
          <p:cNvSpPr txBox="1">
            <a:spLocks/>
          </p:cNvSpPr>
          <p:nvPr/>
        </p:nvSpPr>
        <p:spPr>
          <a:xfrm>
            <a:off x="228600" y="533400"/>
            <a:ext cx="8610600" cy="304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აფხაზთა დასახლება აჭარაში: ისტორია და თანამედროვეობა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ოფიციალური">
  <a:themeElements>
    <a:clrScheme name="ოფიციალური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ოფიციალური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ოფიციალური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</TotalTime>
  <Words>151</Words>
  <PresentationFormat>ეკრანი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16</vt:i4>
      </vt:variant>
    </vt:vector>
  </HeadingPairs>
  <TitlesOfParts>
    <vt:vector size="17" baseType="lpstr">
      <vt:lpstr>ოფიციალური</vt:lpstr>
      <vt:lpstr>აფხაზთა დასახლება აჭარაში: ისტორია და თანამედროვეობა</vt:lpstr>
      <vt:lpstr>სლაიდი 2</vt:lpstr>
      <vt:lpstr>სლაიდი 3</vt:lpstr>
      <vt:lpstr>სლაიდი 4</vt:lpstr>
      <vt:lpstr>სლაიდი 5</vt:lpstr>
      <vt:lpstr>სლაიდი 6</vt:lpstr>
      <vt:lpstr>სლაიდი 7</vt:lpstr>
      <vt:lpstr>სლაიდი 8</vt:lpstr>
      <vt:lpstr>სლაიდი 9</vt:lpstr>
      <vt:lpstr>სლაიდი 10</vt:lpstr>
      <vt:lpstr>სლაიდი 11</vt:lpstr>
      <vt:lpstr>სლაიდი 12</vt:lpstr>
      <vt:lpstr>სლაიდი 13</vt:lpstr>
      <vt:lpstr>სლაიდი 14</vt:lpstr>
      <vt:lpstr>სლაიდი 15</vt:lpstr>
      <vt:lpstr>სლაიდი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აფხაზთა დასახლება აჭარაში: ისტორია და თანამედროვეობა</dc:title>
  <dc:creator>admin</dc:creator>
  <cp:lastModifiedBy>admin</cp:lastModifiedBy>
  <cp:revision>15</cp:revision>
  <dcterms:created xsi:type="dcterms:W3CDTF">2018-05-26T07:36:49Z</dcterms:created>
  <dcterms:modified xsi:type="dcterms:W3CDTF">2018-05-26T11:55:04Z</dcterms:modified>
</cp:coreProperties>
</file>