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4" r:id="rId5"/>
    <p:sldId id="276" r:id="rId6"/>
    <p:sldId id="277" r:id="rId7"/>
    <p:sldId id="279" r:id="rId8"/>
    <p:sldId id="278" r:id="rId9"/>
    <p:sldId id="258" r:id="rId10"/>
    <p:sldId id="260" r:id="rId11"/>
    <p:sldId id="264" r:id="rId12"/>
    <p:sldId id="259" r:id="rId13"/>
    <p:sldId id="269" r:id="rId14"/>
    <p:sldId id="270" r:id="rId15"/>
    <p:sldId id="271" r:id="rId16"/>
    <p:sldId id="280" r:id="rId17"/>
    <p:sldId id="272" r:id="rId18"/>
    <p:sldId id="282" r:id="rId19"/>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7F971E8-0959-4BC8-B841-7FBF2785E953}">
          <p14:sldIdLst>
            <p14:sldId id="256"/>
            <p14:sldId id="257"/>
            <p14:sldId id="275"/>
            <p14:sldId id="274"/>
            <p14:sldId id="276"/>
            <p14:sldId id="277"/>
            <p14:sldId id="279"/>
            <p14:sldId id="278"/>
            <p14:sldId id="258"/>
            <p14:sldId id="260"/>
          </p14:sldIdLst>
        </p14:section>
        <p14:section name="Раздел без заголовка" id="{AE3768FD-C7B2-4997-9456-F5C49AE3A883}">
          <p14:sldIdLst>
            <p14:sldId id="264"/>
            <p14:sldId id="259"/>
            <p14:sldId id="269"/>
            <p14:sldId id="270"/>
            <p14:sldId id="271"/>
            <p14:sldId id="280"/>
            <p14:sldId id="272"/>
            <p14:sldId id="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00" b="0" i="0" u="none" strike="noStrike" kern="1200" spc="0" baseline="0">
                <a:solidFill>
                  <a:schemeClr val="tx1">
                    <a:lumMod val="65000"/>
                    <a:lumOff val="35000"/>
                  </a:schemeClr>
                </a:solidFill>
                <a:latin typeface="+mn-lt"/>
                <a:ea typeface="+mn-ea"/>
                <a:cs typeface="+mn-cs"/>
              </a:defRPr>
            </a:pPr>
            <a:r>
              <a:rPr lang="ka-GE"/>
              <a:t>ი</a:t>
            </a:r>
            <a:endParaRPr lang="ru-RU"/>
          </a:p>
        </c:rich>
      </c:tx>
      <c:overlay val="0"/>
      <c:spPr>
        <a:noFill/>
        <a:ln>
          <a:noFill/>
        </a:ln>
        <a:effectLst/>
      </c:spPr>
      <c:txPr>
        <a:bodyPr rot="0" spcFirstLastPara="1" vertOverflow="ellipsis" vert="horz" wrap="square" anchor="ctr" anchorCtr="1"/>
        <a:lstStyle/>
        <a:p>
          <a:pPr>
            <a:defRPr lang="ru-RU" sz="1400" b="0" i="0" u="none" strike="noStrike" kern="1200" spc="0" baseline="0">
              <a:solidFill>
                <a:schemeClr val="tx1">
                  <a:lumMod val="65000"/>
                  <a:lumOff val="35000"/>
                </a:schemeClr>
              </a:solidFill>
              <a:latin typeface="+mn-lt"/>
              <a:ea typeface="+mn-ea"/>
              <a:cs typeface="+mn-cs"/>
            </a:defRPr>
          </a:pPr>
          <a:endParaRPr lang="ka-GE"/>
        </a:p>
      </c:txPr>
    </c:title>
    <c:autoTitleDeleted val="0"/>
    <c:plotArea>
      <c:layout/>
      <c:barChart>
        <c:barDir val="col"/>
        <c:grouping val="stacked"/>
        <c:varyColors val="0"/>
        <c:ser>
          <c:idx val="0"/>
          <c:order val="0"/>
          <c:tx>
            <c:strRef>
              <c:f>Лист1!$B$1</c:f>
              <c:strCache>
                <c:ptCount val="1"/>
                <c:pt idx="0">
                  <c:v>Ряд 1</c:v>
                </c:pt>
              </c:strCache>
            </c:strRef>
          </c:tx>
          <c:spPr>
            <a:solidFill>
              <a:schemeClr val="accent1"/>
            </a:solidFill>
            <a:ln>
              <a:noFill/>
            </a:ln>
            <a:effectLst/>
          </c:spPr>
          <c:invertIfNegative val="0"/>
          <c:dLbls>
            <c:dLbl>
              <c:idx val="0"/>
              <c:tx>
                <c:rich>
                  <a:bodyPr/>
                  <a:lstStyle/>
                  <a:p>
                    <a:r>
                      <a:rPr lang="en-US" smtClean="0"/>
                      <a:t>33,9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34,4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ru-RU" sz="2000" b="0" i="0" u="none" strike="noStrike" kern="1200" baseline="0">
                    <a:solidFill>
                      <a:schemeClr val="tx1">
                        <a:lumMod val="75000"/>
                        <a:lumOff val="25000"/>
                      </a:schemeClr>
                    </a:solidFill>
                    <a:latin typeface="+mn-lt"/>
                    <a:ea typeface="+mn-ea"/>
                    <a:cs typeface="+mn-cs"/>
                  </a:defRPr>
                </a:pPr>
                <a:endParaRPr lang="ka-G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numRef>
              <c:f>Лист1!$A$2:$A$4</c:f>
              <c:numCache>
                <c:formatCode>General</c:formatCode>
                <c:ptCount val="3"/>
                <c:pt idx="0">
                  <c:v>2015</c:v>
                </c:pt>
                <c:pt idx="1">
                  <c:v>2016</c:v>
                </c:pt>
                <c:pt idx="2">
                  <c:v>2017</c:v>
                </c:pt>
              </c:numCache>
            </c:numRef>
          </c:cat>
          <c:val>
            <c:numRef>
              <c:f>Лист1!$B$2:$B$4</c:f>
              <c:numCache>
                <c:formatCode>General</c:formatCode>
                <c:ptCount val="3"/>
                <c:pt idx="0">
                  <c:v>33.800000000000004</c:v>
                </c:pt>
                <c:pt idx="1">
                  <c:v>33.9</c:v>
                </c:pt>
                <c:pt idx="2">
                  <c:v>34.4</c:v>
                </c:pt>
              </c:numCache>
            </c:numRef>
          </c:val>
        </c:ser>
        <c:dLbls>
          <c:showLegendKey val="0"/>
          <c:showVal val="1"/>
          <c:showCatName val="0"/>
          <c:showSerName val="0"/>
          <c:showPercent val="0"/>
          <c:showBubbleSize val="0"/>
        </c:dLbls>
        <c:gapWidth val="150"/>
        <c:overlap val="100"/>
        <c:axId val="84833592"/>
        <c:axId val="84833984"/>
      </c:barChart>
      <c:catAx>
        <c:axId val="84833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900" b="0" i="0" u="none" strike="noStrike" kern="1200" baseline="0">
                <a:solidFill>
                  <a:schemeClr val="tx1">
                    <a:lumMod val="65000"/>
                    <a:lumOff val="35000"/>
                  </a:schemeClr>
                </a:solidFill>
                <a:latin typeface="+mn-lt"/>
                <a:ea typeface="+mn-ea"/>
                <a:cs typeface="+mn-cs"/>
              </a:defRPr>
            </a:pPr>
            <a:endParaRPr lang="ka-GE"/>
          </a:p>
        </c:txPr>
        <c:crossAx val="84833984"/>
        <c:crosses val="autoZero"/>
        <c:auto val="1"/>
        <c:lblAlgn val="ctr"/>
        <c:lblOffset val="100"/>
        <c:noMultiLvlLbl val="0"/>
      </c:catAx>
      <c:valAx>
        <c:axId val="8483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ru-RU" sz="1800" b="0" i="0" u="none" strike="noStrike" kern="1200" baseline="0">
                <a:solidFill>
                  <a:schemeClr val="tx1">
                    <a:lumMod val="65000"/>
                    <a:lumOff val="35000"/>
                  </a:schemeClr>
                </a:solidFill>
                <a:latin typeface="+mn-lt"/>
                <a:ea typeface="+mn-ea"/>
                <a:cs typeface="+mn-cs"/>
              </a:defRPr>
            </a:pPr>
            <a:endParaRPr lang="ka-GE"/>
          </a:p>
        </c:txPr>
        <c:crossAx val="84833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a-G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0.12422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86400" cy="397565"/>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ka-GE"/>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ka-GE"/>
          </a:p>
        </p:txBody>
      </p:sp>
      <p:sp>
        <p:nvSpPr>
          <p:cNvPr id="4" name="Дата 3"/>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11"/>
          </p:nvPr>
        </p:nvSpPr>
        <p:spPr/>
        <p:txBody>
          <a:bodyPr/>
          <a:lstStyle/>
          <a:p>
            <a:endParaRPr lang="ka-GE"/>
          </a:p>
        </p:txBody>
      </p:sp>
      <p:sp>
        <p:nvSpPr>
          <p:cNvPr id="6" name="Номер слайда 5"/>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41461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a-GE"/>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Дата 3"/>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11"/>
          </p:nvPr>
        </p:nvSpPr>
        <p:spPr/>
        <p:txBody>
          <a:bodyPr/>
          <a:lstStyle/>
          <a:p>
            <a:endParaRPr lang="ka-GE"/>
          </a:p>
        </p:txBody>
      </p:sp>
      <p:sp>
        <p:nvSpPr>
          <p:cNvPr id="6" name="Номер слайда 5"/>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415270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ka-GE"/>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Дата 3"/>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11"/>
          </p:nvPr>
        </p:nvSpPr>
        <p:spPr/>
        <p:txBody>
          <a:bodyPr/>
          <a:lstStyle/>
          <a:p>
            <a:endParaRPr lang="ka-GE"/>
          </a:p>
        </p:txBody>
      </p:sp>
      <p:sp>
        <p:nvSpPr>
          <p:cNvPr id="6" name="Номер слайда 5"/>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199688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a-GE"/>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Дата 3"/>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11"/>
          </p:nvPr>
        </p:nvSpPr>
        <p:spPr/>
        <p:txBody>
          <a:bodyPr/>
          <a:lstStyle/>
          <a:p>
            <a:endParaRPr lang="ka-GE"/>
          </a:p>
        </p:txBody>
      </p:sp>
      <p:sp>
        <p:nvSpPr>
          <p:cNvPr id="6" name="Номер слайда 5"/>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7460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ka-GE"/>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11"/>
          </p:nvPr>
        </p:nvSpPr>
        <p:spPr/>
        <p:txBody>
          <a:bodyPr/>
          <a:lstStyle/>
          <a:p>
            <a:endParaRPr lang="ka-GE"/>
          </a:p>
        </p:txBody>
      </p:sp>
      <p:sp>
        <p:nvSpPr>
          <p:cNvPr id="6" name="Номер слайда 5"/>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102350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a-GE"/>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5" name="Дата 4"/>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6" name="Нижний колонтитул 5"/>
          <p:cNvSpPr>
            <a:spLocks noGrp="1"/>
          </p:cNvSpPr>
          <p:nvPr>
            <p:ph type="ftr" sz="quarter" idx="11"/>
          </p:nvPr>
        </p:nvSpPr>
        <p:spPr/>
        <p:txBody>
          <a:bodyPr/>
          <a:lstStyle/>
          <a:p>
            <a:endParaRPr lang="ka-GE"/>
          </a:p>
        </p:txBody>
      </p:sp>
      <p:sp>
        <p:nvSpPr>
          <p:cNvPr id="7" name="Номер слайда 6"/>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84037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ka-GE"/>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7" name="Дата 6"/>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8" name="Нижний колонтитул 7"/>
          <p:cNvSpPr>
            <a:spLocks noGrp="1"/>
          </p:cNvSpPr>
          <p:nvPr>
            <p:ph type="ftr" sz="quarter" idx="11"/>
          </p:nvPr>
        </p:nvSpPr>
        <p:spPr/>
        <p:txBody>
          <a:bodyPr/>
          <a:lstStyle/>
          <a:p>
            <a:endParaRPr lang="ka-GE"/>
          </a:p>
        </p:txBody>
      </p:sp>
      <p:sp>
        <p:nvSpPr>
          <p:cNvPr id="9" name="Номер слайда 8"/>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33886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a-GE"/>
          </a:p>
        </p:txBody>
      </p:sp>
      <p:sp>
        <p:nvSpPr>
          <p:cNvPr id="3" name="Дата 2"/>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4" name="Нижний колонтитул 3"/>
          <p:cNvSpPr>
            <a:spLocks noGrp="1"/>
          </p:cNvSpPr>
          <p:nvPr>
            <p:ph type="ftr" sz="quarter" idx="11"/>
          </p:nvPr>
        </p:nvSpPr>
        <p:spPr/>
        <p:txBody>
          <a:bodyPr/>
          <a:lstStyle/>
          <a:p>
            <a:endParaRPr lang="ka-GE"/>
          </a:p>
        </p:txBody>
      </p:sp>
      <p:sp>
        <p:nvSpPr>
          <p:cNvPr id="5" name="Номер слайда 4"/>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238081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3" name="Нижний колонтитул 2"/>
          <p:cNvSpPr>
            <a:spLocks noGrp="1"/>
          </p:cNvSpPr>
          <p:nvPr>
            <p:ph type="ftr" sz="quarter" idx="11"/>
          </p:nvPr>
        </p:nvSpPr>
        <p:spPr/>
        <p:txBody>
          <a:bodyPr/>
          <a:lstStyle/>
          <a:p>
            <a:endParaRPr lang="ka-GE"/>
          </a:p>
        </p:txBody>
      </p:sp>
      <p:sp>
        <p:nvSpPr>
          <p:cNvPr id="4" name="Номер слайда 3"/>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293987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a-GE"/>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6" name="Нижний колонтитул 5"/>
          <p:cNvSpPr>
            <a:spLocks noGrp="1"/>
          </p:cNvSpPr>
          <p:nvPr>
            <p:ph type="ftr" sz="quarter" idx="11"/>
          </p:nvPr>
        </p:nvSpPr>
        <p:spPr/>
        <p:txBody>
          <a:bodyPr/>
          <a:lstStyle/>
          <a:p>
            <a:endParaRPr lang="ka-GE"/>
          </a:p>
        </p:txBody>
      </p:sp>
      <p:sp>
        <p:nvSpPr>
          <p:cNvPr id="7" name="Номер слайда 6"/>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264121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a-GE"/>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8A56B6-115C-4644-B082-49AA6E84A2B8}" type="datetimeFigureOut">
              <a:rPr lang="ka-GE" smtClean="0"/>
              <a:pPr/>
              <a:t>04.06.2018</a:t>
            </a:fld>
            <a:endParaRPr lang="ka-GE"/>
          </a:p>
        </p:txBody>
      </p:sp>
      <p:sp>
        <p:nvSpPr>
          <p:cNvPr id="6" name="Нижний колонтитул 5"/>
          <p:cNvSpPr>
            <a:spLocks noGrp="1"/>
          </p:cNvSpPr>
          <p:nvPr>
            <p:ph type="ftr" sz="quarter" idx="11"/>
          </p:nvPr>
        </p:nvSpPr>
        <p:spPr/>
        <p:txBody>
          <a:bodyPr/>
          <a:lstStyle/>
          <a:p>
            <a:endParaRPr lang="ka-GE"/>
          </a:p>
        </p:txBody>
      </p:sp>
      <p:sp>
        <p:nvSpPr>
          <p:cNvPr id="7" name="Номер слайда 6"/>
          <p:cNvSpPr>
            <a:spLocks noGrp="1"/>
          </p:cNvSpPr>
          <p:nvPr>
            <p:ph type="sldNum" sz="quarter" idx="12"/>
          </p:nvPr>
        </p:nvSpPr>
        <p:spPr/>
        <p:txBody>
          <a:bodyPr/>
          <a:lstStyle/>
          <a:p>
            <a:fld id="{E3927315-7AD8-4459-942B-4EBC6E994B65}" type="slidenum">
              <a:rPr lang="ka-GE" smtClean="0"/>
              <a:pPr/>
              <a:t>‹#›</a:t>
            </a:fld>
            <a:endParaRPr lang="ka-GE"/>
          </a:p>
        </p:txBody>
      </p:sp>
    </p:spTree>
    <p:extLst>
      <p:ext uri="{BB962C8B-B14F-4D97-AF65-F5344CB8AC3E}">
        <p14:creationId xmlns:p14="http://schemas.microsoft.com/office/powerpoint/2010/main" val="339082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ka-GE"/>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a-GE"/>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A56B6-115C-4644-B082-49AA6E84A2B8}" type="datetimeFigureOut">
              <a:rPr lang="ka-GE" smtClean="0"/>
              <a:pPr/>
              <a:t>04.06.2018</a:t>
            </a:fld>
            <a:endParaRPr lang="ka-GE"/>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27315-7AD8-4459-942B-4EBC6E994B65}" type="slidenum">
              <a:rPr lang="ka-GE" smtClean="0"/>
              <a:pPr/>
              <a:t>‹#›</a:t>
            </a:fld>
            <a:endParaRPr lang="ka-GE"/>
          </a:p>
        </p:txBody>
      </p:sp>
    </p:spTree>
    <p:extLst>
      <p:ext uri="{BB962C8B-B14F-4D97-AF65-F5344CB8AC3E}">
        <p14:creationId xmlns:p14="http://schemas.microsoft.com/office/powerpoint/2010/main" val="25798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01003" y="3253801"/>
            <a:ext cx="9466997" cy="3010522"/>
          </a:xfrm>
        </p:spPr>
        <p:txBody>
          <a:bodyPr/>
          <a:lstStyle/>
          <a:p>
            <a:r>
              <a:rPr lang="ka-GE" b="1" dirty="0" smtClean="0"/>
              <a:t>                   ინოვაციები </a:t>
            </a:r>
            <a:r>
              <a:rPr lang="ka-GE" b="1" dirty="0"/>
              <a:t>გლობალიზაციის </a:t>
            </a:r>
            <a:r>
              <a:rPr lang="ka-GE" b="1" dirty="0" smtClean="0"/>
              <a:t>პირობებში</a:t>
            </a:r>
          </a:p>
          <a:p>
            <a:endParaRPr lang="ka-GE" sz="2000" b="1" dirty="0"/>
          </a:p>
          <a:p>
            <a:pPr algn="r"/>
            <a:r>
              <a:rPr lang="ka-GE" sz="1800" b="1" dirty="0" smtClean="0"/>
              <a:t>ასოცირებული პროფესორი  ირმა ჩხაიძე</a:t>
            </a:r>
          </a:p>
          <a:p>
            <a:pPr algn="just"/>
            <a:endParaRPr lang="ka-GE" sz="1800" b="1" dirty="0" smtClean="0"/>
          </a:p>
          <a:p>
            <a:endParaRPr lang="ka-GE" sz="1800" b="1" dirty="0" smtClean="0"/>
          </a:p>
          <a:p>
            <a:r>
              <a:rPr lang="ka-GE" sz="1800" b="1" dirty="0" smtClean="0"/>
              <a:t>ბათუმის შოთა რუსთაველის სახელმწიფო უნივერსიტეტი</a:t>
            </a:r>
          </a:p>
          <a:p>
            <a:r>
              <a:rPr lang="ka-GE" sz="1800" b="1" dirty="0" smtClean="0"/>
              <a:t>მაისი, 2018</a:t>
            </a:r>
          </a:p>
          <a:p>
            <a:pPr algn="just"/>
            <a:endParaRPr lang="ka-GE" b="1" dirty="0"/>
          </a:p>
          <a:p>
            <a:pPr algn="r"/>
            <a:endParaRPr lang="ka-GE" dirty="0"/>
          </a:p>
        </p:txBody>
      </p:sp>
      <p:pic>
        <p:nvPicPr>
          <p:cNvPr id="6" name="Рисунок 5" descr="ÐÐ¾ÑÐ¾Ð¶ÐµÐµ Ð¸Ð·Ð¾Ð±ÑÐ°Ð¶ÐµÐ½Ð¸Ð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225" y="775476"/>
            <a:ext cx="4815318" cy="2084445"/>
          </a:xfrm>
          <a:prstGeom prst="rect">
            <a:avLst/>
          </a:prstGeom>
          <a:noFill/>
          <a:ln>
            <a:noFill/>
          </a:ln>
        </p:spPr>
      </p:pic>
      <p:pic>
        <p:nvPicPr>
          <p:cNvPr id="7" name="Picture 1" descr="Batumis State University"/>
          <p:cNvPicPr>
            <a:picLocks noChangeAspect="1" noChangeArrowheads="1"/>
          </p:cNvPicPr>
          <p:nvPr/>
        </p:nvPicPr>
        <p:blipFill>
          <a:blip r:embed="rId3" cstate="print"/>
          <a:srcRect/>
          <a:stretch>
            <a:fillRect/>
          </a:stretch>
        </p:blipFill>
        <p:spPr bwMode="auto">
          <a:xfrm>
            <a:off x="8386873" y="740642"/>
            <a:ext cx="2008172" cy="1878035"/>
          </a:xfrm>
          <a:prstGeom prst="rect">
            <a:avLst/>
          </a:prstGeom>
          <a:noFill/>
          <a:ln w="9525">
            <a:noFill/>
            <a:miter lim="800000"/>
            <a:headEnd/>
            <a:tailEnd/>
          </a:ln>
        </p:spPr>
      </p:pic>
      <p:pic>
        <p:nvPicPr>
          <p:cNvPr id="8" name="Рисунок 7" descr="ÐÐ¾ÑÐ¾Ð¶ÐµÐµ Ð¸Ð·Ð¾Ð±ÑÐ°Ð¶ÐµÐ½Ð¸Ðµ"/>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4674" y="3282080"/>
            <a:ext cx="2286574" cy="1753944"/>
          </a:xfrm>
          <a:prstGeom prst="rect">
            <a:avLst/>
          </a:prstGeom>
          <a:noFill/>
          <a:ln>
            <a:noFill/>
          </a:ln>
        </p:spPr>
      </p:pic>
    </p:spTree>
    <p:extLst>
      <p:ext uri="{BB962C8B-B14F-4D97-AF65-F5344CB8AC3E}">
        <p14:creationId xmlns:p14="http://schemas.microsoft.com/office/powerpoint/2010/main" val="158110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3509"/>
            <a:ext cx="10515600" cy="949234"/>
          </a:xfrm>
        </p:spPr>
        <p:txBody>
          <a:bodyPr>
            <a:normAutofit/>
          </a:bodyPr>
          <a:lstStyle/>
          <a:p>
            <a:pPr algn="ctr"/>
            <a:r>
              <a:rPr lang="ka-GE" sz="2000" b="1" i="1" dirty="0"/>
              <a:t>   </a:t>
            </a:r>
            <a:r>
              <a:rPr lang="en-US" sz="2000" b="1" i="1" dirty="0" smtClean="0"/>
              <a:t/>
            </a:r>
            <a:br>
              <a:rPr lang="en-US" sz="2000" b="1" i="1" dirty="0" smtClean="0"/>
            </a:br>
            <a:r>
              <a:rPr lang="ka-GE" sz="2000" b="1" i="1" dirty="0" smtClean="0"/>
              <a:t> </a:t>
            </a:r>
            <a:r>
              <a:rPr lang="ka-GE" sz="2000" b="1" dirty="0"/>
              <a:t>ინოვაციური სტრატეგია უნდა ეთანხმებოდეს გლობალურ გამოწვევებს</a:t>
            </a:r>
            <a:r>
              <a:rPr lang="ka-GE" sz="2000" dirty="0"/>
              <a:t/>
            </a:r>
            <a:br>
              <a:rPr lang="ka-GE" sz="2000" dirty="0"/>
            </a:br>
            <a:endParaRPr lang="ka-GE" sz="2000" dirty="0"/>
          </a:p>
        </p:txBody>
      </p:sp>
      <p:pic>
        <p:nvPicPr>
          <p:cNvPr id="4" name="Объект 3" descr="1 diagrmag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669" y="1661388"/>
            <a:ext cx="8199314" cy="4077562"/>
          </a:xfrm>
          <a:prstGeom prst="rect">
            <a:avLst/>
          </a:prstGeom>
          <a:noFill/>
          <a:ln>
            <a:noFill/>
          </a:ln>
        </p:spPr>
      </p:pic>
    </p:spTree>
    <p:extLst>
      <p:ext uri="{BB962C8B-B14F-4D97-AF65-F5344CB8AC3E}">
        <p14:creationId xmlns:p14="http://schemas.microsoft.com/office/powerpoint/2010/main" val="19840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889"/>
          </a:xfrm>
        </p:spPr>
        <p:txBody>
          <a:bodyPr>
            <a:normAutofit/>
          </a:bodyPr>
          <a:lstStyle/>
          <a:p>
            <a:pPr algn="ctr"/>
            <a:r>
              <a:rPr lang="ka-GE" sz="2000" b="1" dirty="0"/>
              <a:t>საზღვარგარეთულ და ადგილობრივ ინოვაციურ ოპერაციებს შორის ბალანსი</a:t>
            </a:r>
            <a:r>
              <a:rPr lang="ka-GE" sz="2000" dirty="0"/>
              <a:t/>
            </a:r>
            <a:br>
              <a:rPr lang="ka-GE" sz="2000" dirty="0"/>
            </a:br>
            <a:endParaRPr lang="ka-GE" sz="2000" dirty="0"/>
          </a:p>
        </p:txBody>
      </p:sp>
      <p:sp>
        <p:nvSpPr>
          <p:cNvPr id="3" name="Объект 2"/>
          <p:cNvSpPr>
            <a:spLocks noGrp="1"/>
          </p:cNvSpPr>
          <p:nvPr>
            <p:ph idx="1"/>
          </p:nvPr>
        </p:nvSpPr>
        <p:spPr/>
        <p:txBody>
          <a:bodyPr/>
          <a:lstStyle/>
          <a:p>
            <a:pPr fontAlgn="base"/>
            <a:r>
              <a:rPr lang="ka-GE" sz="2000" b="1" dirty="0" smtClean="0"/>
              <a:t>ბალანსის მისაღწევად ჩინეთის </a:t>
            </a:r>
            <a:r>
              <a:rPr lang="ka-GE" sz="2000" b="1" dirty="0"/>
              <a:t>ინოვაციური გლობალიზაციის ჩემპიონები გადიან შემდეგ ოთხ ნაბიჯს</a:t>
            </a:r>
            <a:r>
              <a:rPr lang="ka-GE" sz="2000" b="1" dirty="0" smtClean="0"/>
              <a:t>:</a:t>
            </a:r>
          </a:p>
          <a:p>
            <a:pPr fontAlgn="base"/>
            <a:endParaRPr lang="ka-GE" sz="2000" b="1" dirty="0"/>
          </a:p>
          <a:p>
            <a:pPr marL="0" indent="0" fontAlgn="base">
              <a:buNone/>
            </a:pPr>
            <a:r>
              <a:rPr lang="ka-GE" sz="2000" b="1" dirty="0" smtClean="0"/>
              <a:t>1.</a:t>
            </a:r>
            <a:r>
              <a:rPr lang="ka-GE" sz="2000" dirty="0" smtClean="0"/>
              <a:t>ფორმალური </a:t>
            </a:r>
            <a:r>
              <a:rPr lang="ka-GE" sz="2000" dirty="0"/>
              <a:t>და სტრუქტურირებული ინოვაციური პროცესების და სისტემების შემუშავება</a:t>
            </a:r>
          </a:p>
          <a:p>
            <a:pPr marL="0" indent="0" fontAlgn="base">
              <a:buNone/>
            </a:pPr>
            <a:r>
              <a:rPr lang="ka-GE" sz="2000" dirty="0" smtClean="0"/>
              <a:t>2.ადგილობრივი </a:t>
            </a:r>
            <a:r>
              <a:rPr lang="ka-GE" sz="2000" dirty="0"/>
              <a:t>ინოვაციური გუნდის ჩამოყალიბება</a:t>
            </a:r>
          </a:p>
          <a:p>
            <a:pPr marL="0" indent="0" fontAlgn="base">
              <a:buNone/>
            </a:pPr>
            <a:r>
              <a:rPr lang="ka-GE" sz="2000" dirty="0" smtClean="0"/>
              <a:t>3.გაძლიერება </a:t>
            </a:r>
            <a:r>
              <a:rPr lang="ka-GE" sz="2000" dirty="0"/>
              <a:t>და მინდობა საზღვარგარეთ ინოვაციურ გუნდთან</a:t>
            </a:r>
          </a:p>
          <a:p>
            <a:pPr marL="0" indent="0" fontAlgn="base">
              <a:buNone/>
            </a:pPr>
            <a:r>
              <a:rPr lang="ka-GE" sz="2000" dirty="0" smtClean="0"/>
              <a:t>4.ინოვაციური </a:t>
            </a:r>
            <a:r>
              <a:rPr lang="ka-GE" sz="2000" dirty="0"/>
              <a:t>კორპორატიული კულტურის შემუშავება</a:t>
            </a:r>
          </a:p>
          <a:p>
            <a:endParaRPr lang="ka-GE" sz="2000" dirty="0"/>
          </a:p>
        </p:txBody>
      </p:sp>
    </p:spTree>
    <p:extLst>
      <p:ext uri="{BB962C8B-B14F-4D97-AF65-F5344CB8AC3E}">
        <p14:creationId xmlns:p14="http://schemas.microsoft.com/office/powerpoint/2010/main" val="283203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22982"/>
          </a:xfrm>
        </p:spPr>
        <p:txBody>
          <a:bodyPr>
            <a:noAutofit/>
          </a:bodyPr>
          <a:lstStyle/>
          <a:p>
            <a:r>
              <a:rPr lang="ka-GE" sz="2000" b="1" dirty="0"/>
              <a:t>World Economic Forum-მა (WEF) მსოფლიოს ყველაზე ინოვატორ ქვეყნებად დასახელდა</a:t>
            </a:r>
            <a:r>
              <a:rPr lang="ka-GE" sz="2000" dirty="0"/>
              <a:t>:</a:t>
            </a:r>
            <a:br>
              <a:rPr lang="ka-GE" sz="2000" dirty="0"/>
            </a:br>
            <a:r>
              <a:rPr lang="ka-GE" sz="2000" b="1" dirty="0"/>
              <a:t>    </a:t>
            </a:r>
            <a:r>
              <a:rPr lang="en-US" sz="2000" dirty="0" err="1"/>
              <a:t>შვეიცარია</a:t>
            </a:r>
            <a:r>
              <a:rPr lang="ka-GE" sz="2000" dirty="0"/>
              <a:t>, ბელგია, ავსტრია, დიდი ბრიტანეთი, ნორვეგია, ტაივანი, დანია, სინგაპური, იაპონია, ჰოლანდია, შვედეთი, გერმანია, ამერიკის შეერთებული შტატები, ფინეთი, ისრაელი და ა.შ.</a:t>
            </a:r>
            <a:br>
              <a:rPr lang="ka-GE" sz="2000" dirty="0"/>
            </a:br>
            <a:endParaRPr lang="ka-GE" sz="2000" dirty="0"/>
          </a:p>
        </p:txBody>
      </p:sp>
      <p:pic>
        <p:nvPicPr>
          <p:cNvPr id="1026" name="Picture 2" descr="á§áááááá áááááá¢áá á á¥ááá§áááá áá¡áá¤áááá¨á"/>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525" y="2634456"/>
            <a:ext cx="531495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ortuna.ge/wp-content/uploads/2017/04/2017-ERCJ-Cruising-Holland-Belgium-in-Bloom-1024x460-1024x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11" y="2634456"/>
            <a:ext cx="2410914"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ortuna.ge/wp-content/uploads/2017/04/abs-singapore-program-hdr-1024x5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3475" y="2634456"/>
            <a:ext cx="2546682"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3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lnSpc>
                <a:spcPct val="150000"/>
              </a:lnSpc>
            </a:pPr>
            <a:r>
              <a:rPr lang="ka-GE" sz="2000" b="1" dirty="0"/>
              <a:t>ჩინეთის ინოვაციური </a:t>
            </a:r>
            <a:r>
              <a:rPr lang="ka-GE" sz="2000" b="1" dirty="0" smtClean="0"/>
              <a:t>სტრატეგია </a:t>
            </a:r>
            <a:r>
              <a:rPr lang="ka-GE" sz="2000" b="1" dirty="0"/>
              <a:t>,,პირადი და საზოგადოებრივი კეთილდღეობის“  შექმნის </a:t>
            </a:r>
            <a:r>
              <a:rPr lang="ka-GE" sz="2000" b="1" dirty="0" smtClean="0"/>
              <a:t>მიზნით   ითვალისწინებს</a:t>
            </a:r>
            <a:r>
              <a:rPr lang="ka-GE" sz="2000" dirty="0" smtClean="0"/>
              <a:t>:</a:t>
            </a:r>
            <a:endParaRPr lang="ka-GE" sz="2000" dirty="0"/>
          </a:p>
        </p:txBody>
      </p:sp>
      <p:sp>
        <p:nvSpPr>
          <p:cNvPr id="3" name="Объект 2"/>
          <p:cNvSpPr>
            <a:spLocks noGrp="1"/>
          </p:cNvSpPr>
          <p:nvPr>
            <p:ph idx="1"/>
          </p:nvPr>
        </p:nvSpPr>
        <p:spPr/>
        <p:txBody>
          <a:bodyPr>
            <a:normAutofit/>
          </a:bodyPr>
          <a:lstStyle/>
          <a:p>
            <a:pPr marL="0" indent="0" algn="ctr">
              <a:buNone/>
            </a:pPr>
            <a:r>
              <a:rPr lang="ka-GE" sz="2400" b="1" dirty="0"/>
              <a:t>ინოვაციური გლობალიზაციის ოთხი ძირითადი  </a:t>
            </a:r>
            <a:r>
              <a:rPr lang="ka-GE" sz="2400" b="1" dirty="0" smtClean="0"/>
              <a:t>ნაბიჯის თანმიმდევრულ განხორციელებას</a:t>
            </a:r>
            <a:r>
              <a:rPr lang="ka-GE" sz="2400" dirty="0" smtClean="0"/>
              <a:t>:</a:t>
            </a:r>
          </a:p>
          <a:p>
            <a:pPr algn="just"/>
            <a:r>
              <a:rPr lang="ka-GE" sz="2400" dirty="0" smtClean="0"/>
              <a:t> 1.ინოვაცია</a:t>
            </a:r>
            <a:r>
              <a:rPr lang="ka-GE" sz="2400" dirty="0"/>
              <a:t>, როგორც გლობალიზაციის სტრატეგიული ელემენტი; </a:t>
            </a:r>
            <a:endParaRPr lang="ka-GE" sz="2400" dirty="0" smtClean="0"/>
          </a:p>
          <a:p>
            <a:pPr algn="just"/>
            <a:r>
              <a:rPr lang="ka-GE" sz="2400" dirty="0" smtClean="0"/>
              <a:t>2.ინოვაციური </a:t>
            </a:r>
            <a:r>
              <a:rPr lang="ka-GE" sz="2400" dirty="0"/>
              <a:t>სტრატეგია, რომელიც ეთანხმება  გლობალურ გამოწვევებს; </a:t>
            </a:r>
            <a:endParaRPr lang="ka-GE" sz="2400" dirty="0" smtClean="0"/>
          </a:p>
          <a:p>
            <a:pPr algn="just"/>
            <a:r>
              <a:rPr lang="ka-GE" sz="2400" dirty="0" smtClean="0"/>
              <a:t>3.საზღვარგარეთულ </a:t>
            </a:r>
            <a:r>
              <a:rPr lang="ka-GE" sz="2400" dirty="0"/>
              <a:t>და ადგილობრივ ინოვაციურ ოპერაციებს შორის ბალანსი; </a:t>
            </a:r>
            <a:endParaRPr lang="ka-GE" sz="2400" dirty="0" smtClean="0"/>
          </a:p>
          <a:p>
            <a:pPr algn="just"/>
            <a:r>
              <a:rPr lang="ka-GE" sz="2400" dirty="0" smtClean="0"/>
              <a:t>4.გრძელვადიანი </a:t>
            </a:r>
            <a:r>
              <a:rPr lang="ka-GE" sz="2400" dirty="0"/>
              <a:t>ინოვაციური შესაძლებლობების განვითარება გლობალიზაციის </a:t>
            </a:r>
            <a:r>
              <a:rPr lang="ka-GE" sz="2400" dirty="0" smtClean="0"/>
              <a:t>განვითარებისათვის</a:t>
            </a:r>
            <a:r>
              <a:rPr lang="ka-GE" sz="2400" dirty="0"/>
              <a:t>.</a:t>
            </a:r>
          </a:p>
        </p:txBody>
      </p:sp>
    </p:spTree>
    <p:extLst>
      <p:ext uri="{BB962C8B-B14F-4D97-AF65-F5344CB8AC3E}">
        <p14:creationId xmlns:p14="http://schemas.microsoft.com/office/powerpoint/2010/main" val="312751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9400"/>
          </a:xfrm>
        </p:spPr>
        <p:txBody>
          <a:bodyPr>
            <a:normAutofit fontScale="90000"/>
          </a:bodyPr>
          <a:lstStyle/>
          <a:p>
            <a:pPr algn="ctr"/>
            <a:r>
              <a:rPr lang="ka-GE" sz="2000" b="1" dirty="0" smtClean="0"/>
              <a:t/>
            </a:r>
            <a:br>
              <a:rPr lang="ka-GE" sz="2000" b="1" dirty="0" smtClean="0"/>
            </a:br>
            <a:r>
              <a:rPr lang="ka-GE" sz="2000" b="1" dirty="0" smtClean="0"/>
              <a:t>ეროვნული </a:t>
            </a:r>
            <a:r>
              <a:rPr lang="ka-GE" sz="2000" b="1" dirty="0"/>
              <a:t>ინოვაციური </a:t>
            </a:r>
            <a:r>
              <a:rPr lang="ka-GE" sz="2000" b="1" dirty="0" smtClean="0"/>
              <a:t>სისტემები</a:t>
            </a:r>
            <a:r>
              <a:rPr lang="ka-GE" dirty="0">
                <a:solidFill>
                  <a:srgbClr val="FF0000"/>
                </a:solidFill>
              </a:rPr>
              <a:t/>
            </a:r>
            <a:br>
              <a:rPr lang="ka-GE" dirty="0">
                <a:solidFill>
                  <a:srgbClr val="FF0000"/>
                </a:solidFill>
              </a:rPr>
            </a:br>
            <a:endParaRPr lang="ka-GE" dirty="0"/>
          </a:p>
        </p:txBody>
      </p:sp>
      <p:sp>
        <p:nvSpPr>
          <p:cNvPr id="3" name="Объект 2"/>
          <p:cNvSpPr>
            <a:spLocks noGrp="1"/>
          </p:cNvSpPr>
          <p:nvPr>
            <p:ph idx="1"/>
          </p:nvPr>
        </p:nvSpPr>
        <p:spPr>
          <a:xfrm>
            <a:off x="838200" y="1296537"/>
            <a:ext cx="10515600" cy="4880426"/>
          </a:xfrm>
        </p:spPr>
        <p:txBody>
          <a:bodyPr>
            <a:normAutofit fontScale="92500"/>
          </a:bodyPr>
          <a:lstStyle/>
          <a:p>
            <a:pPr lvl="0" algn="just">
              <a:lnSpc>
                <a:spcPct val="150000"/>
              </a:lnSpc>
            </a:pPr>
            <a:r>
              <a:rPr lang="en-US" sz="2200" dirty="0"/>
              <a:t> </a:t>
            </a:r>
            <a:r>
              <a:rPr lang="en-US" sz="2200" b="1" dirty="0" err="1"/>
              <a:t>ივანოვა</a:t>
            </a:r>
            <a:r>
              <a:rPr lang="en-US" sz="2200" b="1" dirty="0"/>
              <a:t> ნ. (</a:t>
            </a:r>
            <a:r>
              <a:rPr lang="en-US" sz="2200" b="1" dirty="0" err="1"/>
              <a:t>Ivanova</a:t>
            </a:r>
            <a:r>
              <a:rPr lang="en-US" sz="2200" b="1" dirty="0"/>
              <a:t>, 2001</a:t>
            </a:r>
            <a:r>
              <a:rPr lang="en-US" sz="2200" b="1" dirty="0" smtClean="0"/>
              <a:t>)-</a:t>
            </a:r>
            <a:r>
              <a:rPr lang="en-US" sz="2200" b="1" dirty="0" err="1" smtClean="0"/>
              <a:t>ეროვნული</a:t>
            </a:r>
            <a:r>
              <a:rPr lang="en-US" sz="2200" dirty="0" smtClean="0"/>
              <a:t> </a:t>
            </a:r>
            <a:r>
              <a:rPr lang="en-US" sz="2200" dirty="0" err="1"/>
              <a:t>ინოვაციური</a:t>
            </a:r>
            <a:r>
              <a:rPr lang="en-US" sz="2200" dirty="0"/>
              <a:t> </a:t>
            </a:r>
            <a:r>
              <a:rPr lang="en-US" sz="2200" dirty="0" err="1"/>
              <a:t>სისტემა</a:t>
            </a:r>
            <a:r>
              <a:rPr lang="en-US" sz="2200" dirty="0"/>
              <a:t> </a:t>
            </a:r>
            <a:r>
              <a:rPr lang="en-US" sz="2200" dirty="0" err="1"/>
              <a:t>ეს</a:t>
            </a:r>
            <a:r>
              <a:rPr lang="en-US" sz="2200" dirty="0"/>
              <a:t> </a:t>
            </a:r>
            <a:r>
              <a:rPr lang="en-US" sz="2200" dirty="0" err="1"/>
              <a:t>არის</a:t>
            </a:r>
            <a:r>
              <a:rPr lang="en-US" sz="2200" dirty="0"/>
              <a:t> </a:t>
            </a:r>
            <a:r>
              <a:rPr lang="en-US" sz="2200" dirty="0" err="1"/>
              <a:t>ურთერთდაკავშირებული</a:t>
            </a:r>
            <a:r>
              <a:rPr lang="en-US" sz="2200" dirty="0"/>
              <a:t> </a:t>
            </a:r>
            <a:r>
              <a:rPr lang="en-US" sz="2200" dirty="0" err="1"/>
              <a:t>ორგანიზაციების</a:t>
            </a:r>
            <a:r>
              <a:rPr lang="en-US" sz="2200" dirty="0"/>
              <a:t> (</a:t>
            </a:r>
            <a:r>
              <a:rPr lang="en-US" sz="2200" dirty="0" err="1"/>
              <a:t>სტრუქტურების</a:t>
            </a:r>
            <a:r>
              <a:rPr lang="en-US" sz="2200" dirty="0"/>
              <a:t>) </a:t>
            </a:r>
            <a:r>
              <a:rPr lang="en-US" sz="2200" dirty="0" err="1"/>
              <a:t>ერთობლიობა</a:t>
            </a:r>
            <a:r>
              <a:rPr lang="en-US" sz="2200" dirty="0"/>
              <a:t>, </a:t>
            </a:r>
            <a:r>
              <a:rPr lang="en-US" sz="2200" dirty="0" err="1"/>
              <a:t>რომლებიც</a:t>
            </a:r>
            <a:r>
              <a:rPr lang="en-US" sz="2200" dirty="0"/>
              <a:t> </a:t>
            </a:r>
            <a:r>
              <a:rPr lang="en-US" sz="2200" dirty="0" err="1"/>
              <a:t>ახორციელებენ</a:t>
            </a:r>
            <a:r>
              <a:rPr lang="en-US" sz="2200" dirty="0"/>
              <a:t> </a:t>
            </a:r>
            <a:r>
              <a:rPr lang="en-US" sz="2200" dirty="0" err="1"/>
              <a:t>მეცნიერული</a:t>
            </a:r>
            <a:r>
              <a:rPr lang="en-US" sz="2200" dirty="0"/>
              <a:t> </a:t>
            </a:r>
            <a:r>
              <a:rPr lang="en-US" sz="2200" dirty="0" err="1"/>
              <a:t>ცოდნისა</a:t>
            </a:r>
            <a:r>
              <a:rPr lang="en-US" sz="2200" dirty="0"/>
              <a:t> </a:t>
            </a:r>
            <a:r>
              <a:rPr lang="en-US" sz="2200" dirty="0" err="1"/>
              <a:t>და</a:t>
            </a:r>
            <a:r>
              <a:rPr lang="en-US" sz="2200" dirty="0"/>
              <a:t> </a:t>
            </a:r>
            <a:r>
              <a:rPr lang="en-US" sz="2200" dirty="0" err="1"/>
              <a:t>ტექნოლოგიების</a:t>
            </a:r>
            <a:r>
              <a:rPr lang="ka-GE" sz="2200" dirty="0"/>
              <a:t>  </a:t>
            </a:r>
            <a:r>
              <a:rPr lang="en-US" sz="2200" dirty="0" err="1"/>
              <a:t>წარმოებასა</a:t>
            </a:r>
            <a:r>
              <a:rPr lang="ka-GE" sz="2200" dirty="0"/>
              <a:t>  </a:t>
            </a:r>
            <a:r>
              <a:rPr lang="en-US" sz="2200" dirty="0" err="1"/>
              <a:t>და</a:t>
            </a:r>
            <a:r>
              <a:rPr lang="ka-GE" sz="2200" dirty="0"/>
              <a:t>  </a:t>
            </a:r>
            <a:r>
              <a:rPr lang="en-US" sz="2200" dirty="0" err="1"/>
              <a:t>კომერციულ</a:t>
            </a:r>
            <a:r>
              <a:rPr lang="ka-GE" sz="2200" dirty="0"/>
              <a:t>  </a:t>
            </a:r>
            <a:r>
              <a:rPr lang="en-US" sz="2200" dirty="0" err="1"/>
              <a:t>რეალიზაციას</a:t>
            </a:r>
            <a:r>
              <a:rPr lang="en-US" sz="2200" dirty="0"/>
              <a:t>,</a:t>
            </a:r>
            <a:r>
              <a:rPr lang="ka-GE" sz="2200" dirty="0"/>
              <a:t>  </a:t>
            </a:r>
            <a:r>
              <a:rPr lang="en-US" sz="2200" dirty="0" err="1"/>
              <a:t>ეროვნული</a:t>
            </a:r>
            <a:r>
              <a:rPr lang="en-US" sz="2200" dirty="0"/>
              <a:t> </a:t>
            </a:r>
            <a:r>
              <a:rPr lang="en-US" sz="2200" dirty="0" err="1"/>
              <a:t>საზღვრების</a:t>
            </a:r>
            <a:r>
              <a:rPr lang="en-US" sz="2200" dirty="0"/>
              <a:t> </a:t>
            </a:r>
            <a:r>
              <a:rPr lang="en-US" sz="2200" dirty="0" err="1"/>
              <a:t>შიგნით</a:t>
            </a:r>
            <a:r>
              <a:rPr lang="en-US" sz="2200" dirty="0"/>
              <a:t> (</a:t>
            </a:r>
            <a:r>
              <a:rPr lang="en-US" sz="2200" dirty="0" err="1"/>
              <a:t>მცირე</a:t>
            </a:r>
            <a:r>
              <a:rPr lang="ka-GE" sz="2200" dirty="0"/>
              <a:t>  </a:t>
            </a:r>
            <a:r>
              <a:rPr lang="en-US" sz="2200" dirty="0" err="1"/>
              <a:t>და</a:t>
            </a:r>
            <a:r>
              <a:rPr lang="en-US" sz="2200" dirty="0"/>
              <a:t> </a:t>
            </a:r>
            <a:r>
              <a:rPr lang="en-US" sz="2200" dirty="0" err="1"/>
              <a:t>მსხვილი</a:t>
            </a:r>
            <a:r>
              <a:rPr lang="en-US" sz="2200" dirty="0"/>
              <a:t> </a:t>
            </a:r>
            <a:r>
              <a:rPr lang="en-US" sz="2200" dirty="0" err="1"/>
              <a:t>საწარმოები</a:t>
            </a:r>
            <a:r>
              <a:rPr lang="en-US" sz="2200" dirty="0"/>
              <a:t>, </a:t>
            </a:r>
            <a:r>
              <a:rPr lang="en-US" sz="2200" dirty="0" err="1"/>
              <a:t>უნივერსიტეტები</a:t>
            </a:r>
            <a:r>
              <a:rPr lang="en-US" sz="2200" dirty="0"/>
              <a:t>, </a:t>
            </a:r>
            <a:r>
              <a:rPr lang="en-US" sz="2200" dirty="0" err="1"/>
              <a:t>ლაბორატორიები</a:t>
            </a:r>
            <a:r>
              <a:rPr lang="en-US" sz="2200" dirty="0"/>
              <a:t>, </a:t>
            </a:r>
            <a:r>
              <a:rPr lang="en-US" sz="2200" dirty="0" err="1"/>
              <a:t>ტექნოპარკები</a:t>
            </a:r>
            <a:r>
              <a:rPr lang="en-US" sz="2200" dirty="0"/>
              <a:t>, </a:t>
            </a:r>
            <a:r>
              <a:rPr lang="en-US" sz="2200" dirty="0" err="1"/>
              <a:t>და</a:t>
            </a:r>
            <a:r>
              <a:rPr lang="en-US" sz="2200" dirty="0"/>
              <a:t> </a:t>
            </a:r>
            <a:r>
              <a:rPr lang="en-US" sz="2200" dirty="0" err="1"/>
              <a:t>ინკუბატო-რები</a:t>
            </a:r>
            <a:r>
              <a:rPr lang="en-US" sz="2200" dirty="0"/>
              <a:t>). </a:t>
            </a:r>
            <a:r>
              <a:rPr lang="en-US" sz="2200" dirty="0" err="1"/>
              <a:t>ამავე</a:t>
            </a:r>
            <a:r>
              <a:rPr lang="en-US" sz="2200" dirty="0"/>
              <a:t> </a:t>
            </a:r>
            <a:r>
              <a:rPr lang="en-US" sz="2200" dirty="0" err="1"/>
              <a:t>დროს</a:t>
            </a:r>
            <a:r>
              <a:rPr lang="en-US" sz="2200" dirty="0"/>
              <a:t> </a:t>
            </a:r>
            <a:r>
              <a:rPr lang="en-US" sz="2200" dirty="0" err="1"/>
              <a:t>ეროვნული</a:t>
            </a:r>
            <a:r>
              <a:rPr lang="en-US" sz="2200" dirty="0"/>
              <a:t> </a:t>
            </a:r>
            <a:r>
              <a:rPr lang="en-US" sz="2200" dirty="0" err="1"/>
              <a:t>საინვესტიციო</a:t>
            </a:r>
            <a:r>
              <a:rPr lang="en-US" sz="2200" dirty="0"/>
              <a:t> </a:t>
            </a:r>
            <a:r>
              <a:rPr lang="en-US" sz="2200" dirty="0" err="1"/>
              <a:t>სისტემა</a:t>
            </a:r>
            <a:r>
              <a:rPr lang="en-US" sz="2200" dirty="0"/>
              <a:t> – </a:t>
            </a:r>
            <a:r>
              <a:rPr lang="en-US" sz="2200" dirty="0" err="1"/>
              <a:t>ეს</a:t>
            </a:r>
            <a:r>
              <a:rPr lang="en-US" sz="2200" dirty="0"/>
              <a:t> </a:t>
            </a:r>
            <a:r>
              <a:rPr lang="en-US" sz="2200" dirty="0" err="1"/>
              <a:t>არის</a:t>
            </a:r>
            <a:r>
              <a:rPr lang="en-US" sz="2200" dirty="0"/>
              <a:t> </a:t>
            </a:r>
            <a:r>
              <a:rPr lang="en-US" sz="2200" dirty="0" err="1"/>
              <a:t>სამართლებრივი</a:t>
            </a:r>
            <a:r>
              <a:rPr lang="en-US" sz="2200" dirty="0"/>
              <a:t>, </a:t>
            </a:r>
            <a:r>
              <a:rPr lang="en-US" sz="2200" dirty="0" err="1"/>
              <a:t>ფინანსური</a:t>
            </a:r>
            <a:r>
              <a:rPr lang="en-US" sz="2200" dirty="0"/>
              <a:t> </a:t>
            </a:r>
            <a:r>
              <a:rPr lang="en-US" sz="2200" dirty="0" err="1"/>
              <a:t>და</a:t>
            </a:r>
            <a:r>
              <a:rPr lang="en-US" sz="2200" dirty="0"/>
              <a:t> </a:t>
            </a:r>
            <a:r>
              <a:rPr lang="en-US" sz="2200" dirty="0" err="1"/>
              <a:t>სოციალური</a:t>
            </a:r>
            <a:r>
              <a:rPr lang="ka-GE" sz="2200" dirty="0"/>
              <a:t>  </a:t>
            </a:r>
            <a:r>
              <a:rPr lang="en-US" sz="2200" dirty="0" err="1"/>
              <a:t>ხასიათის</a:t>
            </a:r>
            <a:r>
              <a:rPr lang="ka-GE" sz="2200" dirty="0"/>
              <a:t>  </a:t>
            </a:r>
            <a:r>
              <a:rPr lang="en-US" sz="2200" dirty="0" err="1"/>
              <a:t>ინსტიტუტების</a:t>
            </a:r>
            <a:r>
              <a:rPr lang="en-US" sz="2200" dirty="0"/>
              <a:t> </a:t>
            </a:r>
            <a:r>
              <a:rPr lang="en-US" sz="2200" dirty="0" err="1"/>
              <a:t>კომპლექსი</a:t>
            </a:r>
            <a:r>
              <a:rPr lang="en-US" sz="2200" dirty="0"/>
              <a:t>, </a:t>
            </a:r>
            <a:r>
              <a:rPr lang="en-US" sz="2200" dirty="0" err="1"/>
              <a:t>რომლებიც</a:t>
            </a:r>
            <a:r>
              <a:rPr lang="ka-GE" sz="2200" dirty="0"/>
              <a:t>  </a:t>
            </a:r>
            <a:r>
              <a:rPr lang="en-US" sz="2200" dirty="0" err="1"/>
              <a:t>უზრუნველყოფენ</a:t>
            </a:r>
            <a:r>
              <a:rPr lang="ka-GE" sz="2200" dirty="0"/>
              <a:t>  </a:t>
            </a:r>
            <a:r>
              <a:rPr lang="en-US" sz="2200" dirty="0" err="1"/>
              <a:t>ინოვაციურ</a:t>
            </a:r>
            <a:r>
              <a:rPr lang="en-US" sz="2200" dirty="0"/>
              <a:t> </a:t>
            </a:r>
            <a:r>
              <a:rPr lang="en-US" sz="2200" dirty="0" err="1"/>
              <a:t>პროცესებს</a:t>
            </a:r>
            <a:r>
              <a:rPr lang="en-US" sz="2200" dirty="0"/>
              <a:t> </a:t>
            </a:r>
            <a:r>
              <a:rPr lang="en-US" sz="2200" dirty="0" err="1"/>
              <a:t>და</a:t>
            </a:r>
            <a:r>
              <a:rPr lang="ka-GE" sz="2200" dirty="0"/>
              <a:t>  </a:t>
            </a:r>
            <a:r>
              <a:rPr lang="en-US" sz="2200" dirty="0" err="1"/>
              <a:t>აქვთ</a:t>
            </a:r>
            <a:r>
              <a:rPr lang="en-US" sz="2200" dirty="0"/>
              <a:t> </a:t>
            </a:r>
            <a:r>
              <a:rPr lang="en-US" sz="2200" dirty="0" err="1"/>
              <a:t>მყარი</a:t>
            </a:r>
            <a:r>
              <a:rPr lang="ka-GE" sz="2200" dirty="0"/>
              <a:t>  </a:t>
            </a:r>
            <a:r>
              <a:rPr lang="en-US" sz="2200" dirty="0" err="1"/>
              <a:t>ეროვნული</a:t>
            </a:r>
            <a:r>
              <a:rPr lang="ka-GE" sz="2200" dirty="0"/>
              <a:t>  </a:t>
            </a:r>
            <a:r>
              <a:rPr lang="en-US" sz="2200" dirty="0" err="1"/>
              <a:t>ფესვები</a:t>
            </a:r>
            <a:r>
              <a:rPr lang="en-US" sz="2200" dirty="0"/>
              <a:t>,</a:t>
            </a:r>
            <a:r>
              <a:rPr lang="ka-GE" sz="2200" dirty="0"/>
              <a:t>  </a:t>
            </a:r>
            <a:r>
              <a:rPr lang="en-US" sz="2200" dirty="0" err="1"/>
              <a:t>ტრადიციები</a:t>
            </a:r>
            <a:r>
              <a:rPr lang="en-US" sz="2200" dirty="0"/>
              <a:t>,</a:t>
            </a:r>
            <a:r>
              <a:rPr lang="ka-GE" sz="2200" dirty="0"/>
              <a:t>  </a:t>
            </a:r>
            <a:r>
              <a:rPr lang="en-US" sz="2200" dirty="0" err="1"/>
              <a:t>პოლიტიკური</a:t>
            </a:r>
            <a:r>
              <a:rPr lang="en-US" sz="2200" dirty="0"/>
              <a:t> </a:t>
            </a:r>
            <a:r>
              <a:rPr lang="en-US" sz="2200" dirty="0" err="1"/>
              <a:t>და</a:t>
            </a:r>
            <a:r>
              <a:rPr lang="en-US" sz="2200" dirty="0"/>
              <a:t> </a:t>
            </a:r>
            <a:r>
              <a:rPr lang="en-US" sz="2200" dirty="0" err="1" smtClean="0"/>
              <a:t>კულტურული</a:t>
            </a:r>
            <a:r>
              <a:rPr lang="ka-GE" sz="2200" dirty="0"/>
              <a:t> </a:t>
            </a:r>
            <a:r>
              <a:rPr lang="en-US" sz="2200" dirty="0" err="1" smtClean="0"/>
              <a:t>თავისებურებებ</a:t>
            </a:r>
            <a:r>
              <a:rPr lang="ka-GE" sz="2200" dirty="0"/>
              <a:t>ი.</a:t>
            </a:r>
          </a:p>
          <a:p>
            <a:endParaRPr lang="ka-GE" dirty="0"/>
          </a:p>
          <a:p>
            <a:endParaRPr lang="ka-GE" dirty="0"/>
          </a:p>
        </p:txBody>
      </p:sp>
    </p:spTree>
    <p:extLst>
      <p:ext uri="{BB962C8B-B14F-4D97-AF65-F5344CB8AC3E}">
        <p14:creationId xmlns:p14="http://schemas.microsoft.com/office/powerpoint/2010/main" val="71108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2400" b="1" dirty="0" err="1"/>
              <a:t>ეროვნული</a:t>
            </a:r>
            <a:r>
              <a:rPr lang="en-US" sz="2400" b="1" dirty="0"/>
              <a:t> </a:t>
            </a:r>
            <a:r>
              <a:rPr lang="en-US" sz="2400" b="1" dirty="0" err="1"/>
              <a:t>ინოვაციური</a:t>
            </a:r>
            <a:r>
              <a:rPr lang="en-US" sz="2400" b="1" dirty="0"/>
              <a:t> </a:t>
            </a:r>
            <a:r>
              <a:rPr lang="en-US" sz="2400" b="1" dirty="0" err="1"/>
              <a:t>სისტემების</a:t>
            </a:r>
            <a:r>
              <a:rPr lang="en-US" sz="2400" b="1" dirty="0"/>
              <a:t> </a:t>
            </a:r>
            <a:r>
              <a:rPr lang="ka-GE" sz="2400" b="1" dirty="0" smtClean="0"/>
              <a:t>მოდელები:</a:t>
            </a:r>
            <a:endParaRPr lang="ka-GE" sz="2400" b="1" dirty="0"/>
          </a:p>
        </p:txBody>
      </p:sp>
      <p:sp>
        <p:nvSpPr>
          <p:cNvPr id="3" name="Объект 2"/>
          <p:cNvSpPr>
            <a:spLocks noGrp="1"/>
          </p:cNvSpPr>
          <p:nvPr>
            <p:ph idx="1"/>
          </p:nvPr>
        </p:nvSpPr>
        <p:spPr>
          <a:xfrm>
            <a:off x="838200" y="1937983"/>
            <a:ext cx="10515600" cy="4238980"/>
          </a:xfrm>
        </p:spPr>
        <p:txBody>
          <a:bodyPr>
            <a:normAutofit/>
          </a:bodyPr>
          <a:lstStyle/>
          <a:p>
            <a:pPr algn="just">
              <a:lnSpc>
                <a:spcPct val="110000"/>
              </a:lnSpc>
            </a:pPr>
            <a:r>
              <a:rPr lang="ka-GE" sz="2000" b="1" dirty="0"/>
              <a:t>1.პირველი-,,</a:t>
            </a:r>
            <a:r>
              <a:rPr lang="en-US" sz="2000" b="1" dirty="0" err="1"/>
              <a:t>ევროატლანტიკურ</a:t>
            </a:r>
            <a:r>
              <a:rPr lang="ka-GE" sz="2000" b="1" dirty="0"/>
              <a:t>ი“ </a:t>
            </a:r>
            <a:r>
              <a:rPr lang="en-US" sz="2000" b="1" dirty="0" err="1"/>
              <a:t>მოდელ</a:t>
            </a:r>
            <a:r>
              <a:rPr lang="ka-GE" sz="2000" b="1" dirty="0"/>
              <a:t>ი</a:t>
            </a:r>
            <a:r>
              <a:rPr lang="en-US" sz="2000" b="1" dirty="0"/>
              <a:t>, </a:t>
            </a:r>
            <a:r>
              <a:rPr lang="en-US" sz="2000" dirty="0" err="1"/>
              <a:t>ეს</a:t>
            </a:r>
            <a:r>
              <a:rPr lang="en-US" sz="2000" dirty="0"/>
              <a:t> </a:t>
            </a:r>
            <a:r>
              <a:rPr lang="en-US" sz="2000" dirty="0" err="1"/>
              <a:t>არის</a:t>
            </a:r>
            <a:r>
              <a:rPr lang="en-US" sz="2000" dirty="0"/>
              <a:t> </a:t>
            </a:r>
            <a:r>
              <a:rPr lang="en-US" sz="2000" dirty="0" err="1"/>
              <a:t>სრული</a:t>
            </a:r>
            <a:r>
              <a:rPr lang="en-US" sz="2000" dirty="0"/>
              <a:t>  </a:t>
            </a:r>
            <a:r>
              <a:rPr lang="en-US" sz="2000" dirty="0" err="1"/>
              <a:t>ინოვაციური</a:t>
            </a:r>
            <a:r>
              <a:rPr lang="en-US" sz="2000" dirty="0"/>
              <a:t> </a:t>
            </a:r>
            <a:r>
              <a:rPr lang="en-US" sz="2000" dirty="0" err="1"/>
              <a:t>ციკლის</a:t>
            </a:r>
            <a:r>
              <a:rPr lang="en-US" sz="2000" dirty="0"/>
              <a:t> </a:t>
            </a:r>
            <a:r>
              <a:rPr lang="en-US" sz="2000" dirty="0" err="1"/>
              <a:t>მოდელი</a:t>
            </a:r>
            <a:r>
              <a:rPr lang="en-US" sz="2000" dirty="0"/>
              <a:t>. </a:t>
            </a:r>
            <a:r>
              <a:rPr lang="en-US" sz="2000" dirty="0" err="1"/>
              <a:t>იდეის</a:t>
            </a:r>
            <a:r>
              <a:rPr lang="en-US" sz="2000" dirty="0"/>
              <a:t> </a:t>
            </a:r>
            <a:r>
              <a:rPr lang="en-US" sz="2000" dirty="0" err="1"/>
              <a:t>წარმოქმნიდან</a:t>
            </a:r>
            <a:r>
              <a:rPr lang="ka-GE" sz="2000" dirty="0"/>
              <a:t>  </a:t>
            </a:r>
            <a:r>
              <a:rPr lang="en-US" sz="2000" dirty="0" err="1"/>
              <a:t>მზა</a:t>
            </a:r>
            <a:r>
              <a:rPr lang="en-US" sz="2000" dirty="0"/>
              <a:t> </a:t>
            </a:r>
            <a:r>
              <a:rPr lang="en-US" sz="2000" dirty="0" err="1"/>
              <a:t>პროდუქციის</a:t>
            </a:r>
            <a:r>
              <a:rPr lang="en-US" sz="2000" dirty="0"/>
              <a:t> </a:t>
            </a:r>
            <a:r>
              <a:rPr lang="en-US" sz="2000" dirty="0" err="1"/>
              <a:t>მასიურ</a:t>
            </a:r>
            <a:r>
              <a:rPr lang="ka-GE" sz="2000" dirty="0"/>
              <a:t>  </a:t>
            </a:r>
            <a:r>
              <a:rPr lang="en-US" sz="2000" dirty="0" err="1"/>
              <a:t>წარმოებამდე</a:t>
            </a:r>
            <a:r>
              <a:rPr lang="en-US" sz="2000" dirty="0"/>
              <a:t>. </a:t>
            </a:r>
            <a:r>
              <a:rPr lang="ka-GE" sz="2000" dirty="0"/>
              <a:t>ამ მოდელის კლასიკური </a:t>
            </a:r>
            <a:r>
              <a:rPr lang="ka-GE" sz="2000" dirty="0" smtClean="0"/>
              <a:t>მაგალითია: </a:t>
            </a:r>
            <a:r>
              <a:rPr lang="en-US" sz="2000" dirty="0" err="1" smtClean="0"/>
              <a:t>დიდი</a:t>
            </a:r>
            <a:r>
              <a:rPr lang="en-US" sz="2000" dirty="0" smtClean="0"/>
              <a:t> </a:t>
            </a:r>
            <a:r>
              <a:rPr lang="en-US" sz="2000" dirty="0" err="1"/>
              <a:t>ბრიტანეთი</a:t>
            </a:r>
            <a:r>
              <a:rPr lang="en-US" sz="2000" dirty="0"/>
              <a:t>, </a:t>
            </a:r>
            <a:r>
              <a:rPr lang="en-US" sz="2000" dirty="0" err="1"/>
              <a:t>გერმანია</a:t>
            </a:r>
            <a:r>
              <a:rPr lang="en-US" sz="2000" dirty="0"/>
              <a:t>, </a:t>
            </a:r>
            <a:r>
              <a:rPr lang="en-US" sz="2000" dirty="0" err="1"/>
              <a:t>საფრანგეთი</a:t>
            </a:r>
            <a:r>
              <a:rPr lang="en-US" sz="2000" dirty="0"/>
              <a:t> </a:t>
            </a:r>
            <a:r>
              <a:rPr lang="en-US" sz="2000" dirty="0" err="1"/>
              <a:t>და</a:t>
            </a:r>
            <a:r>
              <a:rPr lang="en-US" sz="2000" dirty="0"/>
              <a:t> </a:t>
            </a:r>
            <a:r>
              <a:rPr lang="en-US" sz="2000" dirty="0" err="1"/>
              <a:t>ა.შ</a:t>
            </a:r>
            <a:r>
              <a:rPr lang="en-US" sz="2000" dirty="0" smtClean="0"/>
              <a:t>.</a:t>
            </a:r>
            <a:endParaRPr lang="ka-GE" sz="2000" dirty="0"/>
          </a:p>
          <a:p>
            <a:pPr marL="0" indent="0">
              <a:lnSpc>
                <a:spcPct val="110000"/>
              </a:lnSpc>
              <a:buNone/>
            </a:pPr>
            <a:endParaRPr lang="ka-GE" sz="2000" dirty="0"/>
          </a:p>
          <a:p>
            <a:pPr marL="0" indent="0">
              <a:lnSpc>
                <a:spcPct val="110000"/>
              </a:lnSpc>
              <a:buNone/>
            </a:pPr>
            <a:r>
              <a:rPr lang="ka-GE" sz="2000" b="1" dirty="0"/>
              <a:t> </a:t>
            </a:r>
            <a:endParaRPr lang="ka-GE" sz="2000" dirty="0"/>
          </a:p>
          <a:p>
            <a:pPr algn="just"/>
            <a:endParaRPr lang="ka-GE" sz="2000" dirty="0" smtClean="0"/>
          </a:p>
        </p:txBody>
      </p:sp>
      <p:pic>
        <p:nvPicPr>
          <p:cNvPr id="5" name="Рисунок 4" descr="http://forbes.ge/thumb.php?w=1280&amp;h=850&amp;img=blog%2F2015%2F07%2F10%2F25799afb53a73e666a22f4f26394cac5.jpg"/>
          <p:cNvPicPr/>
          <p:nvPr/>
        </p:nvPicPr>
        <p:blipFill>
          <a:blip r:embed="rId2">
            <a:extLst>
              <a:ext uri="{28A0092B-C50C-407E-A947-70E740481C1C}">
                <a14:useLocalDpi xmlns:a14="http://schemas.microsoft.com/office/drawing/2010/main" val="0"/>
              </a:ext>
            </a:extLst>
          </a:blip>
          <a:srcRect/>
          <a:stretch>
            <a:fillRect/>
          </a:stretch>
        </p:blipFill>
        <p:spPr bwMode="auto">
          <a:xfrm>
            <a:off x="8816454" y="3302759"/>
            <a:ext cx="2402005" cy="2593074"/>
          </a:xfrm>
          <a:prstGeom prst="rect">
            <a:avLst/>
          </a:prstGeom>
          <a:noFill/>
          <a:ln>
            <a:noFill/>
          </a:ln>
        </p:spPr>
      </p:pic>
      <p:pic>
        <p:nvPicPr>
          <p:cNvPr id="6" name="Рисунок 5" descr="https://scontent.ftbs4-1.fna.fbcdn.net/v/t1.0-1/p720x720/11295775_726805744094411_3847559578820852260_n.jpg?_nc_cat=0&amp;oh=bbc7d582fb0434936315d0e12e635015&amp;oe=5BC015D6"/>
          <p:cNvPicPr/>
          <p:nvPr/>
        </p:nvPicPr>
        <p:blipFill>
          <a:blip r:embed="rId3">
            <a:extLst>
              <a:ext uri="{28A0092B-C50C-407E-A947-70E740481C1C}">
                <a14:useLocalDpi xmlns:a14="http://schemas.microsoft.com/office/drawing/2010/main" val="0"/>
              </a:ext>
            </a:extLst>
          </a:blip>
          <a:srcRect/>
          <a:stretch>
            <a:fillRect/>
          </a:stretch>
        </p:blipFill>
        <p:spPr bwMode="auto">
          <a:xfrm>
            <a:off x="1835595" y="3411941"/>
            <a:ext cx="4660740" cy="2483892"/>
          </a:xfrm>
          <a:prstGeom prst="rect">
            <a:avLst/>
          </a:prstGeom>
          <a:noFill/>
          <a:ln>
            <a:noFill/>
          </a:ln>
        </p:spPr>
      </p:pic>
    </p:spTree>
    <p:extLst>
      <p:ext uri="{BB962C8B-B14F-4D97-AF65-F5344CB8AC3E}">
        <p14:creationId xmlns:p14="http://schemas.microsoft.com/office/powerpoint/2010/main" val="104255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000" b="1" dirty="0" err="1"/>
              <a:t>ეროვნული</a:t>
            </a:r>
            <a:r>
              <a:rPr lang="en-US" sz="2000" b="1" dirty="0"/>
              <a:t> </a:t>
            </a:r>
            <a:r>
              <a:rPr lang="en-US" sz="2000" b="1" dirty="0" err="1"/>
              <a:t>ინოვაციური</a:t>
            </a:r>
            <a:r>
              <a:rPr lang="en-US" sz="2000" b="1" dirty="0"/>
              <a:t> </a:t>
            </a:r>
            <a:r>
              <a:rPr lang="en-US" sz="2000" b="1" dirty="0" err="1"/>
              <a:t>სისტემების</a:t>
            </a:r>
            <a:r>
              <a:rPr lang="en-US" sz="2000" b="1" dirty="0"/>
              <a:t> </a:t>
            </a:r>
            <a:r>
              <a:rPr lang="ka-GE" sz="2000" b="1" dirty="0"/>
              <a:t>მოდელები:</a:t>
            </a:r>
            <a:endParaRPr lang="ka-GE" sz="2000" dirty="0"/>
          </a:p>
        </p:txBody>
      </p:sp>
      <p:sp>
        <p:nvSpPr>
          <p:cNvPr id="3" name="Объект 2"/>
          <p:cNvSpPr>
            <a:spLocks noGrp="1"/>
          </p:cNvSpPr>
          <p:nvPr>
            <p:ph idx="1"/>
          </p:nvPr>
        </p:nvSpPr>
        <p:spPr/>
        <p:txBody>
          <a:bodyPr>
            <a:normAutofit/>
          </a:bodyPr>
          <a:lstStyle/>
          <a:p>
            <a:pPr algn="just">
              <a:lnSpc>
                <a:spcPct val="110000"/>
              </a:lnSpc>
            </a:pPr>
            <a:r>
              <a:rPr lang="ka-GE" sz="2000" b="1" dirty="0"/>
              <a:t>2.</a:t>
            </a:r>
            <a:r>
              <a:rPr lang="en-US" sz="2000" b="1" dirty="0" err="1"/>
              <a:t>მეორე</a:t>
            </a:r>
            <a:r>
              <a:rPr lang="en-US" sz="2000" b="1" dirty="0"/>
              <a:t>_“</a:t>
            </a:r>
            <a:r>
              <a:rPr lang="en-US" sz="2000" b="1" dirty="0" err="1"/>
              <a:t>აღმოსავლეთაზიურ</a:t>
            </a:r>
            <a:r>
              <a:rPr lang="ka-GE" sz="2000" b="1" dirty="0"/>
              <a:t>ი</a:t>
            </a:r>
            <a:r>
              <a:rPr lang="en-US" sz="2000" b="1" dirty="0"/>
              <a:t>” </a:t>
            </a:r>
            <a:r>
              <a:rPr lang="en-US" sz="2000" b="1" dirty="0" err="1"/>
              <a:t>მოდელ</a:t>
            </a:r>
            <a:r>
              <a:rPr lang="ka-GE" sz="2000" b="1" dirty="0" smtClean="0"/>
              <a:t>ის</a:t>
            </a:r>
            <a:r>
              <a:rPr lang="ka-GE" sz="2000" b="1" dirty="0"/>
              <a:t> </a:t>
            </a:r>
            <a:r>
              <a:rPr lang="ka-GE" sz="2000" b="1" dirty="0" smtClean="0"/>
              <a:t> </a:t>
            </a:r>
            <a:r>
              <a:rPr lang="ka-GE" sz="2000" dirty="0" smtClean="0"/>
              <a:t>ინოვაციურ</a:t>
            </a:r>
            <a:r>
              <a:rPr lang="ka-GE" sz="2000" b="1" dirty="0" smtClean="0"/>
              <a:t>  </a:t>
            </a:r>
            <a:r>
              <a:rPr lang="ka-GE" sz="2000" dirty="0"/>
              <a:t>ციკლში</a:t>
            </a:r>
            <a:r>
              <a:rPr lang="ka-GE" sz="2000" b="1" dirty="0"/>
              <a:t> </a:t>
            </a:r>
            <a:r>
              <a:rPr lang="ka-GE" sz="2000" dirty="0"/>
              <a:t>არ</a:t>
            </a:r>
            <a:r>
              <a:rPr lang="ka-GE" sz="2000" b="1" dirty="0"/>
              <a:t> </a:t>
            </a:r>
            <a:r>
              <a:rPr lang="ka-GE" sz="2000" dirty="0"/>
              <a:t>ფიგურირებს</a:t>
            </a:r>
            <a:r>
              <a:rPr lang="ka-GE" sz="2000" b="1" dirty="0"/>
              <a:t> </a:t>
            </a:r>
            <a:r>
              <a:rPr lang="ka-GE" sz="2000" dirty="0"/>
              <a:t>ფუნდამენტური</a:t>
            </a:r>
            <a:r>
              <a:rPr lang="ka-GE" sz="2000" b="1" dirty="0"/>
              <a:t> </a:t>
            </a:r>
            <a:r>
              <a:rPr lang="ka-GE" sz="2000" dirty="0"/>
              <a:t>იდეების</a:t>
            </a:r>
            <a:r>
              <a:rPr lang="ka-GE" sz="2000" b="1" dirty="0"/>
              <a:t> </a:t>
            </a:r>
            <a:r>
              <a:rPr lang="ka-GE" sz="2000" dirty="0"/>
              <a:t>ჩამოყალიბების</a:t>
            </a:r>
            <a:r>
              <a:rPr lang="ka-GE" sz="2000" b="1" dirty="0"/>
              <a:t> </a:t>
            </a:r>
            <a:r>
              <a:rPr lang="ka-GE" sz="2000" dirty="0"/>
              <a:t>სტადია.</a:t>
            </a:r>
            <a:r>
              <a:rPr lang="ka-GE" sz="2000" b="1" dirty="0"/>
              <a:t> </a:t>
            </a:r>
            <a:r>
              <a:rPr lang="ka-GE" sz="2000" dirty="0"/>
              <a:t>ამ</a:t>
            </a:r>
            <a:r>
              <a:rPr lang="ka-GE" sz="2000" b="1" dirty="0"/>
              <a:t> </a:t>
            </a:r>
            <a:r>
              <a:rPr lang="ka-GE" sz="2000" dirty="0"/>
              <a:t>მოდელზე</a:t>
            </a:r>
            <a:r>
              <a:rPr lang="ka-GE" sz="2000" b="1" dirty="0"/>
              <a:t> </a:t>
            </a:r>
            <a:r>
              <a:rPr lang="ka-GE" sz="2000" dirty="0"/>
              <a:t>დამყარებული</a:t>
            </a:r>
            <a:r>
              <a:rPr lang="ka-GE" sz="2000" b="1" dirty="0"/>
              <a:t> </a:t>
            </a:r>
            <a:r>
              <a:rPr lang="ka-GE" sz="2000" dirty="0"/>
              <a:t>ინოვაციური სისტემები პრაქტიკულად მთლიანადაა მოკლებული ფუნდამენტური მეცნიერების</a:t>
            </a:r>
            <a:r>
              <a:rPr lang="ka-GE" sz="2000" b="1" dirty="0"/>
              <a:t> </a:t>
            </a:r>
            <a:r>
              <a:rPr lang="ka-GE" sz="2000" dirty="0"/>
              <a:t>კომპონენტს. ამ მოდელის კლასიკური მაგალითია იაპონიის ინოვაციური </a:t>
            </a:r>
            <a:r>
              <a:rPr lang="ka-GE" sz="2000" dirty="0" smtClean="0"/>
              <a:t>სისტემა. </a:t>
            </a:r>
          </a:p>
          <a:p>
            <a:pPr algn="just">
              <a:lnSpc>
                <a:spcPct val="110000"/>
              </a:lnSpc>
            </a:pPr>
            <a:r>
              <a:rPr lang="ka-GE" sz="2000" dirty="0" smtClean="0"/>
              <a:t>,,</a:t>
            </a:r>
            <a:r>
              <a:rPr lang="ka-GE" sz="2000" b="1" dirty="0" smtClean="0"/>
              <a:t>ინოვაციური </a:t>
            </a:r>
            <a:r>
              <a:rPr lang="ka-GE" sz="2000" b="1" dirty="0"/>
              <a:t>იაპონური სახლები ქალაქების დასაპყრობად </a:t>
            </a:r>
            <a:r>
              <a:rPr lang="ka-GE" sz="2000" b="1" dirty="0" smtClean="0"/>
              <a:t>ემზადება“.</a:t>
            </a:r>
            <a:endParaRPr lang="ka-GE" sz="2000" b="1" dirty="0"/>
          </a:p>
          <a:p>
            <a:pPr marL="0" indent="0">
              <a:lnSpc>
                <a:spcPct val="110000"/>
              </a:lnSpc>
              <a:buNone/>
            </a:pPr>
            <a:endParaRPr lang="ka-GE" sz="2000" dirty="0"/>
          </a:p>
          <a:p>
            <a:endParaRPr lang="ka-GE" dirty="0"/>
          </a:p>
        </p:txBody>
      </p:sp>
      <p:pic>
        <p:nvPicPr>
          <p:cNvPr id="7" name="Picture 2" descr="http://wom.ge/wp-content/uploads/2015/11/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445" y="4348911"/>
            <a:ext cx="3330054" cy="1638618"/>
          </a:xfrm>
          <a:prstGeom prst="rect">
            <a:avLst/>
          </a:prstGeom>
          <a:noFill/>
          <a:extLst/>
        </p:spPr>
      </p:pic>
    </p:spTree>
    <p:extLst>
      <p:ext uri="{BB962C8B-B14F-4D97-AF65-F5344CB8AC3E}">
        <p14:creationId xmlns:p14="http://schemas.microsoft.com/office/powerpoint/2010/main" val="369178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000" b="1" dirty="0" err="1"/>
              <a:t>ეროვნული</a:t>
            </a:r>
            <a:r>
              <a:rPr lang="en-US" sz="2000" b="1" dirty="0"/>
              <a:t> </a:t>
            </a:r>
            <a:r>
              <a:rPr lang="en-US" sz="2000" b="1" dirty="0" err="1"/>
              <a:t>ინოვაციური</a:t>
            </a:r>
            <a:r>
              <a:rPr lang="en-US" sz="2000" b="1" dirty="0"/>
              <a:t> </a:t>
            </a:r>
            <a:r>
              <a:rPr lang="en-US" sz="2000" b="1" dirty="0" err="1"/>
              <a:t>სისტემების</a:t>
            </a:r>
            <a:r>
              <a:rPr lang="en-US" sz="2000" b="1" dirty="0"/>
              <a:t> </a:t>
            </a:r>
            <a:r>
              <a:rPr lang="ka-GE" sz="2000" b="1" dirty="0"/>
              <a:t>მოდელები:</a:t>
            </a:r>
          </a:p>
        </p:txBody>
      </p:sp>
      <p:sp>
        <p:nvSpPr>
          <p:cNvPr id="3" name="Объект 2"/>
          <p:cNvSpPr>
            <a:spLocks noGrp="1"/>
          </p:cNvSpPr>
          <p:nvPr>
            <p:ph idx="1"/>
          </p:nvPr>
        </p:nvSpPr>
        <p:spPr/>
        <p:txBody>
          <a:bodyPr/>
          <a:lstStyle/>
          <a:p>
            <a:pPr algn="just"/>
            <a:r>
              <a:rPr lang="ka-GE" sz="2000" b="1" dirty="0"/>
              <a:t>3.</a:t>
            </a:r>
            <a:r>
              <a:rPr lang="en-US" sz="2000" b="1" dirty="0" err="1"/>
              <a:t>მესამე</a:t>
            </a:r>
            <a:r>
              <a:rPr lang="en-US" sz="2000" b="1" dirty="0"/>
              <a:t> “</a:t>
            </a:r>
            <a:r>
              <a:rPr lang="en-US" sz="2000" b="1" dirty="0" err="1"/>
              <a:t>ალტერ</a:t>
            </a:r>
            <a:r>
              <a:rPr lang="ka-GE" sz="2000" b="1" dirty="0"/>
              <a:t>ნ</a:t>
            </a:r>
            <a:r>
              <a:rPr lang="en-US" sz="2000" b="1" dirty="0" err="1"/>
              <a:t>ატიულ</a:t>
            </a:r>
            <a:r>
              <a:rPr lang="ka-GE" sz="2000" b="1" dirty="0"/>
              <a:t>ი</a:t>
            </a:r>
            <a:r>
              <a:rPr lang="en-US" sz="2000" b="1" dirty="0"/>
              <a:t>”</a:t>
            </a:r>
            <a:r>
              <a:rPr lang="en-US" sz="2000" b="1" dirty="0" err="1"/>
              <a:t>მოდელ</a:t>
            </a:r>
            <a:r>
              <a:rPr lang="ka-GE" sz="2000" b="1" dirty="0"/>
              <a:t>ი</a:t>
            </a:r>
            <a:r>
              <a:rPr lang="en-US" sz="2000" b="1" dirty="0"/>
              <a:t>, </a:t>
            </a:r>
            <a:r>
              <a:rPr lang="ka-GE" sz="2000" dirty="0"/>
              <a:t>გამოიყენება უპირატესად აგრარულ ქვეყნებში, როემლთაც არა აქვთ ფუნდამენტური და გამოყენებითი ხასიათის მეცნიერული პოტენციალი, არა აქვთ მდიდარი ნედლეულის მარაგები, გადამუშავების ტექნოლოგიები, რომელთა რეალიზაცია შეიძლება გამხდარიყო ეროვნული კონკურენტუნარიანობის საფუძველი. ამ მოდელის კლასიკური მაგალითია </a:t>
            </a:r>
            <a:r>
              <a:rPr lang="ka-GE" sz="2000" dirty="0" smtClean="0"/>
              <a:t>ტაილანდი</a:t>
            </a:r>
            <a:r>
              <a:rPr lang="ka-GE" sz="2000" dirty="0"/>
              <a:t>, </a:t>
            </a:r>
            <a:r>
              <a:rPr lang="ka-GE" sz="2000" dirty="0" smtClean="0"/>
              <a:t>ჩილე, თურქეთი</a:t>
            </a:r>
            <a:r>
              <a:rPr lang="ka-GE" sz="2000" dirty="0"/>
              <a:t>, </a:t>
            </a:r>
            <a:r>
              <a:rPr lang="ka-GE" sz="2000" dirty="0" smtClean="0"/>
              <a:t>პორტუგალია  და სხვა.</a:t>
            </a:r>
          </a:p>
          <a:p>
            <a:pPr algn="just"/>
            <a:endParaRPr lang="ka-GE" sz="2000" dirty="0"/>
          </a:p>
          <a:p>
            <a:endParaRPr lang="ka-GE" dirty="0"/>
          </a:p>
        </p:txBody>
      </p:sp>
      <p:pic>
        <p:nvPicPr>
          <p:cNvPr id="4" name="Рисунок 3" descr="Terasele de orez din valea Mu Cang Chai, Vietnam."/>
          <p:cNvPicPr/>
          <p:nvPr/>
        </p:nvPicPr>
        <p:blipFill>
          <a:blip r:embed="rId2">
            <a:extLst>
              <a:ext uri="{28A0092B-C50C-407E-A947-70E740481C1C}">
                <a14:useLocalDpi xmlns:a14="http://schemas.microsoft.com/office/drawing/2010/main" val="0"/>
              </a:ext>
            </a:extLst>
          </a:blip>
          <a:srcRect/>
          <a:stretch>
            <a:fillRect/>
          </a:stretch>
        </p:blipFill>
        <p:spPr bwMode="auto">
          <a:xfrm>
            <a:off x="2977657" y="3930555"/>
            <a:ext cx="2971833" cy="2056413"/>
          </a:xfrm>
          <a:prstGeom prst="rect">
            <a:avLst/>
          </a:prstGeom>
          <a:noFill/>
          <a:ln>
            <a:noFill/>
          </a:ln>
        </p:spPr>
      </p:pic>
      <p:pic>
        <p:nvPicPr>
          <p:cNvPr id="5" name="Рисунок 4" descr="sapa_mu_cang_chai"/>
          <p:cNvPicPr/>
          <p:nvPr/>
        </p:nvPicPr>
        <p:blipFill>
          <a:blip r:embed="rId3">
            <a:extLst>
              <a:ext uri="{28A0092B-C50C-407E-A947-70E740481C1C}">
                <a14:useLocalDpi xmlns:a14="http://schemas.microsoft.com/office/drawing/2010/main" val="0"/>
              </a:ext>
            </a:extLst>
          </a:blip>
          <a:srcRect/>
          <a:stretch>
            <a:fillRect/>
          </a:stretch>
        </p:blipFill>
        <p:spPr bwMode="auto">
          <a:xfrm>
            <a:off x="5949490" y="3930555"/>
            <a:ext cx="2940685" cy="2033517"/>
          </a:xfrm>
          <a:prstGeom prst="rect">
            <a:avLst/>
          </a:prstGeom>
          <a:noFill/>
          <a:ln>
            <a:noFill/>
          </a:ln>
        </p:spPr>
      </p:pic>
    </p:spTree>
    <p:extLst>
      <p:ext uri="{BB962C8B-B14F-4D97-AF65-F5344CB8AC3E}">
        <p14:creationId xmlns:p14="http://schemas.microsoft.com/office/powerpoint/2010/main" val="408239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2391723"/>
          </a:xfrm>
        </p:spPr>
        <p:txBody>
          <a:bodyPr>
            <a:normAutofit/>
          </a:bodyPr>
          <a:lstStyle/>
          <a:p>
            <a:r>
              <a:rPr lang="en-US" sz="2000" b="1" dirty="0" err="1"/>
              <a:t>ეროვნული</a:t>
            </a:r>
            <a:r>
              <a:rPr lang="en-US" sz="2000" b="1" dirty="0"/>
              <a:t> </a:t>
            </a:r>
            <a:r>
              <a:rPr lang="en-US" sz="2000" b="1" dirty="0" err="1"/>
              <a:t>ინოვაციური</a:t>
            </a:r>
            <a:r>
              <a:rPr lang="en-US" sz="2000" b="1" dirty="0"/>
              <a:t> </a:t>
            </a:r>
            <a:r>
              <a:rPr lang="en-US" sz="2000" b="1" dirty="0" err="1"/>
              <a:t>სისტემების</a:t>
            </a:r>
            <a:r>
              <a:rPr lang="en-US" sz="2000" b="1" dirty="0"/>
              <a:t> </a:t>
            </a:r>
            <a:r>
              <a:rPr lang="ka-GE" sz="2000" b="1" dirty="0"/>
              <a:t>მოდელები</a:t>
            </a:r>
            <a:r>
              <a:rPr lang="ka-GE" sz="2000" b="1" dirty="0" smtClean="0"/>
              <a:t>:   </a:t>
            </a:r>
            <a:endParaRPr lang="ka-GE" sz="2000" dirty="0"/>
          </a:p>
        </p:txBody>
      </p:sp>
      <p:sp>
        <p:nvSpPr>
          <p:cNvPr id="3" name="Объект 2"/>
          <p:cNvSpPr>
            <a:spLocks noGrp="1"/>
          </p:cNvSpPr>
          <p:nvPr>
            <p:ph idx="1"/>
          </p:nvPr>
        </p:nvSpPr>
        <p:spPr>
          <a:xfrm>
            <a:off x="838200" y="3425587"/>
            <a:ext cx="10515600" cy="2751375"/>
          </a:xfrm>
        </p:spPr>
        <p:txBody>
          <a:bodyPr>
            <a:normAutofit/>
          </a:bodyPr>
          <a:lstStyle/>
          <a:p>
            <a:pPr algn="just"/>
            <a:r>
              <a:rPr lang="ka-GE" sz="2000" b="1" dirty="0" smtClean="0"/>
              <a:t>4.</a:t>
            </a:r>
            <a:r>
              <a:rPr lang="en-US" sz="2000" b="1" dirty="0" err="1" smtClean="0"/>
              <a:t>მეოთხე</a:t>
            </a:r>
            <a:r>
              <a:rPr lang="en-US" sz="2000" b="1" dirty="0" smtClean="0"/>
              <a:t> </a:t>
            </a:r>
            <a:r>
              <a:rPr lang="en-US" sz="2000" b="1" dirty="0"/>
              <a:t>“</a:t>
            </a:r>
            <a:r>
              <a:rPr lang="en-US" sz="2000" b="1" dirty="0" err="1"/>
              <a:t>სამმაგი</a:t>
            </a:r>
            <a:r>
              <a:rPr lang="en-US" sz="2000" b="1" dirty="0"/>
              <a:t> </a:t>
            </a:r>
            <a:r>
              <a:rPr lang="en-US" sz="2000" b="1" dirty="0" err="1"/>
              <a:t>სპირალის</a:t>
            </a:r>
            <a:r>
              <a:rPr lang="en-US" sz="2000" b="1" dirty="0"/>
              <a:t>” </a:t>
            </a:r>
            <a:r>
              <a:rPr lang="en-US" sz="2000" b="1" dirty="0" err="1"/>
              <a:t>მოდელ</a:t>
            </a:r>
            <a:r>
              <a:rPr lang="ka-GE" sz="2000" b="1" dirty="0"/>
              <a:t>ი, ანუ  </a:t>
            </a:r>
            <a:r>
              <a:rPr lang="ka-GE" sz="2000" dirty="0"/>
              <a:t>“სამმაგი სპირალის” მოდელი, რომელმაც პრაქტიკული რეალიზაცია</a:t>
            </a:r>
            <a:r>
              <a:rPr lang="ka-GE" sz="2000" b="1" dirty="0"/>
              <a:t> </a:t>
            </a:r>
            <a:r>
              <a:rPr lang="ka-GE" sz="2000" dirty="0"/>
              <a:t>ჰპოვა მხოლოდ ბოლო წლებში აშშ-ში, პრინციპულად განსხვავდება ზემოთ ჩამოთვლილი მოდელებისაგან</a:t>
            </a:r>
            <a:r>
              <a:rPr lang="ka-GE" sz="2000" b="1" dirty="0"/>
              <a:t> </a:t>
            </a:r>
            <a:r>
              <a:rPr lang="ka-GE" sz="2000" dirty="0"/>
              <a:t>არა მარტო ეროვნული ინოვაციური სისტემის სტრუქტურით, არამედ მისი ცალკეული ელემენტების</a:t>
            </a:r>
            <a:r>
              <a:rPr lang="ka-GE" sz="2000" b="1" dirty="0"/>
              <a:t> </a:t>
            </a:r>
            <a:r>
              <a:rPr lang="ka-GE" sz="2000" dirty="0"/>
              <a:t>ურთიერთზემოქმედების მექანიზმით</a:t>
            </a:r>
          </a:p>
        </p:txBody>
      </p:sp>
      <p:pic>
        <p:nvPicPr>
          <p:cNvPr id="4" name="Рисунок 3" descr="http://liberali.ge/uploads/client/Uploads/20170424_1428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52" y="477671"/>
            <a:ext cx="3345221" cy="2019869"/>
          </a:xfrm>
          <a:prstGeom prst="rect">
            <a:avLst/>
          </a:prstGeom>
          <a:noFill/>
          <a:ln>
            <a:noFill/>
          </a:ln>
        </p:spPr>
      </p:pic>
    </p:spTree>
    <p:extLst>
      <p:ext uri="{BB962C8B-B14F-4D97-AF65-F5344CB8AC3E}">
        <p14:creationId xmlns:p14="http://schemas.microsoft.com/office/powerpoint/2010/main" val="113571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82290"/>
          </a:xfrm>
        </p:spPr>
        <p:txBody>
          <a:bodyPr>
            <a:normAutofit/>
          </a:bodyPr>
          <a:lstStyle/>
          <a:p>
            <a:r>
              <a:rPr lang="ru-RU" sz="2400" b="1" dirty="0" smtClean="0"/>
              <a:t>  </a:t>
            </a:r>
            <a:r>
              <a:rPr lang="ka-GE" sz="2400" b="1" dirty="0" smtClean="0"/>
              <a:t>ინოვაცია, როგორც პროცესი  </a:t>
            </a:r>
            <a:endParaRPr lang="ka-GE" sz="2400" b="1" dirty="0"/>
          </a:p>
        </p:txBody>
      </p:sp>
      <p:sp>
        <p:nvSpPr>
          <p:cNvPr id="3" name="Объект 2"/>
          <p:cNvSpPr>
            <a:spLocks noGrp="1"/>
          </p:cNvSpPr>
          <p:nvPr>
            <p:ph idx="1"/>
          </p:nvPr>
        </p:nvSpPr>
        <p:spPr>
          <a:xfrm>
            <a:off x="838200" y="2688609"/>
            <a:ext cx="10515600" cy="3488354"/>
          </a:xfrm>
        </p:spPr>
        <p:txBody>
          <a:bodyPr>
            <a:normAutofit/>
          </a:bodyPr>
          <a:lstStyle/>
          <a:p>
            <a:r>
              <a:rPr lang="ka-GE" sz="2400" b="1" dirty="0" smtClean="0"/>
              <a:t>ინოვაცია</a:t>
            </a:r>
            <a:r>
              <a:rPr lang="ka-GE" sz="2400" dirty="0"/>
              <a:t>, როგორც  პროცესი,  ახდენს გავლენას საზოგადოებაზე ანუ თანამედროვე საბაზრო ეკონომიკის პირობებში სახელმწიფო: </a:t>
            </a:r>
            <a:endParaRPr lang="ka-GE" sz="2400" dirty="0" smtClean="0"/>
          </a:p>
          <a:p>
            <a:pPr marL="0" indent="0">
              <a:buNone/>
            </a:pPr>
            <a:endParaRPr lang="ka-GE" sz="2400" dirty="0"/>
          </a:p>
          <a:p>
            <a:r>
              <a:rPr lang="ka-GE" sz="2400" dirty="0"/>
              <a:t>1.ეროვნული ინოვაციური სისტემის საფუძველზე ქმნის ,,საერთო საზოგადოებრივ  კეთილდღეობას</a:t>
            </a:r>
            <a:r>
              <a:rPr lang="ka-GE" sz="2400" dirty="0" smtClean="0"/>
              <a:t>“,</a:t>
            </a:r>
          </a:p>
          <a:p>
            <a:pPr marL="0" indent="0">
              <a:buNone/>
            </a:pPr>
            <a:r>
              <a:rPr lang="ka-GE" sz="2400" dirty="0" smtClean="0"/>
              <a:t> </a:t>
            </a:r>
            <a:endParaRPr lang="ka-GE" sz="2400" dirty="0"/>
          </a:p>
          <a:p>
            <a:r>
              <a:rPr lang="ka-GE" sz="2400" dirty="0"/>
              <a:t>2.ბიზნესთან ურთიერთზემოქმედების საფუძველზე კერძო  სექტორს ეხმარება ,,პირადი ინდივიდუალური კეთილდღეობის“ შექმნაში. </a:t>
            </a:r>
          </a:p>
          <a:p>
            <a:endParaRPr lang="ka-GE" sz="2400" dirty="0"/>
          </a:p>
        </p:txBody>
      </p:sp>
      <p:pic>
        <p:nvPicPr>
          <p:cNvPr id="4" name="Рисунок 3" descr="World Economic Forum áá¡áá¤áááá¡ á§áááááá áááááá¢áá  á¥ááá§áááá¡ áá¡áá®ááááá¡"/>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267" y="365125"/>
            <a:ext cx="4176214" cy="1736630"/>
          </a:xfrm>
          <a:prstGeom prst="rect">
            <a:avLst/>
          </a:prstGeom>
          <a:noFill/>
          <a:ln>
            <a:noFill/>
          </a:ln>
        </p:spPr>
      </p:pic>
    </p:spTree>
    <p:extLst>
      <p:ext uri="{BB962C8B-B14F-4D97-AF65-F5344CB8AC3E}">
        <p14:creationId xmlns:p14="http://schemas.microsoft.com/office/powerpoint/2010/main" val="327920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104263"/>
            <a:ext cx="10515600" cy="777922"/>
          </a:xfrm>
        </p:spPr>
        <p:txBody>
          <a:bodyPr>
            <a:normAutofit/>
          </a:bodyPr>
          <a:lstStyle/>
          <a:p>
            <a:r>
              <a:rPr lang="ka-GE" sz="1400" dirty="0"/>
              <a:t>წყარო: </a:t>
            </a:r>
            <a:r>
              <a:rPr lang="en-US" sz="1400" dirty="0"/>
              <a:t>http://eugeorgia.info/ka/article/685/2017</a:t>
            </a:r>
            <a:endParaRPr lang="ka-GE" sz="1400" dirty="0"/>
          </a:p>
        </p:txBody>
      </p:sp>
      <p:pic>
        <p:nvPicPr>
          <p:cNvPr id="4" name="Picture 2" descr="http://eugeorgia.info/uploads/tinymce/images/Screen%20Shot%202017-12-19%20at%2012.49.3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359" y="994439"/>
            <a:ext cx="9103057" cy="37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68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idx="1"/>
            <p:extLst>
              <p:ext uri="{D42A27DB-BD31-4B8C-83A1-F6EECF244321}">
                <p14:modId xmlns:p14="http://schemas.microsoft.com/office/powerpoint/2010/main" val="4151371888"/>
              </p:ext>
            </p:extLst>
          </p:nvPr>
        </p:nvGraphicFramePr>
        <p:xfrm>
          <a:off x="1050878" y="941696"/>
          <a:ext cx="9643248" cy="5036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521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81684"/>
            <a:ext cx="10515600" cy="709684"/>
          </a:xfrm>
        </p:spPr>
        <p:txBody>
          <a:bodyPr>
            <a:normAutofit/>
          </a:bodyPr>
          <a:lstStyle/>
          <a:p>
            <a:r>
              <a:rPr lang="ka-GE" sz="1400" dirty="0"/>
              <a:t>წყარო: https://idfi.ge/ge/georgia-in-innovations-global-index</a:t>
            </a:r>
          </a:p>
        </p:txBody>
      </p:sp>
      <p:pic>
        <p:nvPicPr>
          <p:cNvPr id="4" name="Объект 3" descr="https://idfi.ge/public/upload/Meri/Teona%20Turashvili/Global%20Index%20of%20Innovation%20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670" y="506600"/>
            <a:ext cx="8639033" cy="4075540"/>
          </a:xfrm>
          <a:prstGeom prst="rect">
            <a:avLst/>
          </a:prstGeom>
          <a:noFill/>
          <a:ln>
            <a:noFill/>
          </a:ln>
        </p:spPr>
      </p:pic>
    </p:spTree>
    <p:extLst>
      <p:ext uri="{BB962C8B-B14F-4D97-AF65-F5344CB8AC3E}">
        <p14:creationId xmlns:p14="http://schemas.microsoft.com/office/powerpoint/2010/main" val="339913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68037"/>
            <a:ext cx="10515600" cy="641444"/>
          </a:xfrm>
        </p:spPr>
        <p:txBody>
          <a:bodyPr>
            <a:normAutofit/>
          </a:bodyPr>
          <a:lstStyle/>
          <a:p>
            <a:r>
              <a:rPr lang="ka-GE" sz="1400" dirty="0"/>
              <a:t>წყარო: https://idfi.ge/ge/georgia-in-innovations-global-index</a:t>
            </a:r>
          </a:p>
        </p:txBody>
      </p:sp>
      <p:pic>
        <p:nvPicPr>
          <p:cNvPr id="4" name="Picture 2" descr="http://forbes.ge/uploads/images/pdf/tat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879" y="516014"/>
            <a:ext cx="9403307" cy="416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8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72751"/>
            <a:ext cx="10515600" cy="704211"/>
          </a:xfrm>
        </p:spPr>
        <p:txBody>
          <a:bodyPr>
            <a:normAutofit/>
          </a:bodyPr>
          <a:lstStyle/>
          <a:p>
            <a:r>
              <a:rPr lang="ka-GE" sz="1400" dirty="0"/>
              <a:t>წყარო: </a:t>
            </a:r>
            <a:r>
              <a:rPr lang="en-US" sz="1400" dirty="0"/>
              <a:t>https://idfi.ge/</a:t>
            </a:r>
            <a:endParaRPr lang="ka-GE" sz="1400" dirty="0"/>
          </a:p>
        </p:txBody>
      </p:sp>
      <p:pic>
        <p:nvPicPr>
          <p:cNvPr id="4" name="Picture 8" descr="https://idfi.ge/public/upload/Meri/Teona%20Turashvili/Global%20Index%20of%20Innovation%2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360" y="681219"/>
            <a:ext cx="8840240" cy="424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5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38200" y="5650173"/>
            <a:ext cx="10515600" cy="526790"/>
          </a:xfrm>
        </p:spPr>
        <p:txBody>
          <a:bodyPr>
            <a:normAutofit/>
          </a:bodyPr>
          <a:lstStyle/>
          <a:p>
            <a:r>
              <a:rPr lang="en-US" sz="1400" dirty="0"/>
              <a:t>https://idfi.ge/ge/georgia-in-innovations-global-index</a:t>
            </a:r>
            <a:endParaRPr lang="ka-GE" sz="1400" dirty="0"/>
          </a:p>
        </p:txBody>
      </p:sp>
      <p:pic>
        <p:nvPicPr>
          <p:cNvPr id="2058" name="Picture 10" descr="https://idfi.ge/public/upload/Meri/Teona%20Turashvili/Global%20Index%20of%20Innovation%2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709" y="879175"/>
            <a:ext cx="8229599" cy="436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8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22481"/>
          </a:xfrm>
        </p:spPr>
        <p:txBody>
          <a:bodyPr>
            <a:normAutofit fontScale="90000"/>
          </a:bodyPr>
          <a:lstStyle/>
          <a:p>
            <a:pPr algn="ctr"/>
            <a:r>
              <a:rPr lang="ka-GE" sz="2200" b="1" dirty="0" smtClean="0"/>
              <a:t/>
            </a:r>
            <a:br>
              <a:rPr lang="ka-GE" sz="2200" b="1" dirty="0" smtClean="0"/>
            </a:br>
            <a:r>
              <a:rPr lang="ka-GE" sz="2000" b="1" dirty="0"/>
              <a:t>ინოვაცია, როგორც გლობალიზაციის სტრატეგიული </a:t>
            </a:r>
            <a:r>
              <a:rPr lang="ka-GE" sz="2000" b="1" dirty="0" smtClean="0"/>
              <a:t>ელემენტი</a:t>
            </a:r>
            <a:r>
              <a:rPr lang="ru-RU" sz="2000" b="1" dirty="0" smtClean="0"/>
              <a:t/>
            </a:r>
            <a:br>
              <a:rPr lang="ru-RU" sz="2000" b="1" dirty="0" smtClean="0"/>
            </a:br>
            <a:r>
              <a:rPr lang="ru-RU" sz="2000" b="1" dirty="0" smtClean="0"/>
              <a:t>(</a:t>
            </a:r>
            <a:r>
              <a:rPr lang="ka-GE" sz="2000" b="1" dirty="0" smtClean="0"/>
              <a:t>ჩინეთი</a:t>
            </a:r>
            <a:r>
              <a:rPr lang="ru-RU" sz="2000" b="1" dirty="0" smtClean="0"/>
              <a:t>)</a:t>
            </a:r>
            <a:r>
              <a:rPr lang="ka-GE" sz="2200" b="1" dirty="0" smtClean="0"/>
              <a:t/>
            </a:r>
            <a:br>
              <a:rPr lang="ka-GE" sz="2200" b="1" dirty="0" smtClean="0"/>
            </a:br>
            <a:endParaRPr lang="ka-GE" b="1" dirty="0"/>
          </a:p>
        </p:txBody>
      </p:sp>
      <p:pic>
        <p:nvPicPr>
          <p:cNvPr id="4" name="Объект 3" descr="1 დუაგფრანა"/>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437" y="1788828"/>
            <a:ext cx="8270542" cy="4086795"/>
          </a:xfrm>
          <a:prstGeom prst="rect">
            <a:avLst/>
          </a:prstGeom>
          <a:noFill/>
          <a:ln>
            <a:noFill/>
          </a:ln>
        </p:spPr>
      </p:pic>
    </p:spTree>
    <p:extLst>
      <p:ext uri="{BB962C8B-B14F-4D97-AF65-F5344CB8AC3E}">
        <p14:creationId xmlns:p14="http://schemas.microsoft.com/office/powerpoint/2010/main" val="39047156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391</Words>
  <Application>Microsoft Office PowerPoint</Application>
  <PresentationFormat>ფართოეკრანიანი</PresentationFormat>
  <Paragraphs>50</Paragraphs>
  <Slides>18</Slides>
  <Notes>0</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18</vt:i4>
      </vt:variant>
    </vt:vector>
  </HeadingPairs>
  <TitlesOfParts>
    <vt:vector size="23" baseType="lpstr">
      <vt:lpstr>Arial</vt:lpstr>
      <vt:lpstr>Calibri</vt:lpstr>
      <vt:lpstr>Calibri Light</vt:lpstr>
      <vt:lpstr>Sylfaen</vt:lpstr>
      <vt:lpstr>Тема Office</vt:lpstr>
      <vt:lpstr>PowerPoint-ის პრეზენტაცია</vt:lpstr>
      <vt:lpstr>  ინოვაცია, როგორც პროცესი  </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 ინოვაცია, როგორც გლობალიზაციის სტრატეგიული ელემენტი (ჩინეთი) </vt:lpstr>
      <vt:lpstr>     ინოვაციური სტრატეგია უნდა ეთანხმებოდეს გლობალურ გამოწვევებს </vt:lpstr>
      <vt:lpstr>საზღვარგარეთულ და ადგილობრივ ინოვაციურ ოპერაციებს შორის ბალანსი </vt:lpstr>
      <vt:lpstr>World Economic Forum-მა (WEF) მსოფლიოს ყველაზე ინოვატორ ქვეყნებად დასახელდა:     შვეიცარია, ბელგია, ავსტრია, დიდი ბრიტანეთი, ნორვეგია, ტაივანი, დანია, სინგაპური, იაპონია, ჰოლანდია, შვედეთი, გერმანია, ამერიკის შეერთებული შტატები, ფინეთი, ისრაელი და ა.შ. </vt:lpstr>
      <vt:lpstr>ჩინეთის ინოვაციური სტრატეგია ,,პირადი და საზოგადოებრივი კეთილდღეობის“  შექმნის მიზნით   ითვალისწინებს:</vt:lpstr>
      <vt:lpstr> ეროვნული ინოვაციური სისტემები </vt:lpstr>
      <vt:lpstr>ეროვნული ინოვაციური სისტემების მოდელები:</vt:lpstr>
      <vt:lpstr>ეროვნული ინოვაციური სისტემების მოდელები:</vt:lpstr>
      <vt:lpstr>ეროვნული ინოვაციური სისტემების მოდელები:</vt:lpstr>
      <vt:lpstr>ეროვნული ინოვაციური სისტემების მოდელები: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RUSO</dc:creator>
  <cp:lastModifiedBy>admin</cp:lastModifiedBy>
  <cp:revision>57</cp:revision>
  <dcterms:created xsi:type="dcterms:W3CDTF">2018-05-26T16:09:43Z</dcterms:created>
  <dcterms:modified xsi:type="dcterms:W3CDTF">2018-06-04T06:57:03Z</dcterms:modified>
</cp:coreProperties>
</file>