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08" r:id="rId1"/>
  </p:sldMasterIdLst>
  <p:sldIdLst>
    <p:sldId id="256" r:id="rId2"/>
    <p:sldId id="257" r:id="rId3"/>
    <p:sldId id="262" r:id="rId4"/>
    <p:sldId id="276" r:id="rId5"/>
    <p:sldId id="277" r:id="rId6"/>
    <p:sldId id="272" r:id="rId7"/>
    <p:sldId id="265" r:id="rId8"/>
    <p:sldId id="266" r:id="rId9"/>
    <p:sldId id="267" r:id="rId10"/>
    <p:sldId id="268" r:id="rId11"/>
    <p:sldId id="269" r:id="rId12"/>
    <p:sldId id="27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D:\Desktop\grafikebi.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Desktop\grafikebi.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Desktop\citrusebis%20prezentacia\grafikebi.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Desktop\citrusebis%20prezentacia\grafikebi.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ka-G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Sheet1!$H$12</c:f>
              <c:strCache>
                <c:ptCount val="1"/>
                <c:pt idx="0">
                  <c:v>Fe</c:v>
                </c:pt>
              </c:strCache>
            </c:strRef>
          </c:tx>
          <c:invertIfNegative val="0"/>
          <c:cat>
            <c:strRef>
              <c:f>Sheet1!$G$13:$G$19</c:f>
              <c:strCache>
                <c:ptCount val="7"/>
                <c:pt idx="0">
                  <c:v>უსასუქო</c:v>
                </c:pt>
                <c:pt idx="1">
                  <c:v>PK + CaO - ფონი</c:v>
                </c:pt>
                <c:pt idx="2">
                  <c:v>ფონს + NH4NO3</c:v>
                </c:pt>
                <c:pt idx="3">
                  <c:v>ფონს + Co(NH2)2</c:v>
                </c:pt>
                <c:pt idx="4">
                  <c:v>ფონს + შფს  N1 დ</c:v>
                </c:pt>
                <c:pt idx="5">
                  <c:v>ფონს + შფს  N2  დ</c:v>
                </c:pt>
                <c:pt idx="6">
                  <c:v>ფონს + (NH4)2SO4</c:v>
                </c:pt>
              </c:strCache>
            </c:strRef>
          </c:cat>
          <c:val>
            <c:numRef>
              <c:f>Sheet1!$H$13:$H$19</c:f>
              <c:numCache>
                <c:formatCode>General</c:formatCode>
                <c:ptCount val="7"/>
                <c:pt idx="0">
                  <c:v>1.6</c:v>
                </c:pt>
                <c:pt idx="1">
                  <c:v>0.30000000000000032</c:v>
                </c:pt>
                <c:pt idx="2">
                  <c:v>0</c:v>
                </c:pt>
                <c:pt idx="3">
                  <c:v>1.4</c:v>
                </c:pt>
                <c:pt idx="4">
                  <c:v>0.60000000000000064</c:v>
                </c:pt>
                <c:pt idx="5">
                  <c:v>0.8</c:v>
                </c:pt>
                <c:pt idx="6">
                  <c:v>0.8</c:v>
                </c:pt>
              </c:numCache>
            </c:numRef>
          </c:val>
        </c:ser>
        <c:ser>
          <c:idx val="1"/>
          <c:order val="1"/>
          <c:tx>
            <c:strRef>
              <c:f>Sheet1!$I$12</c:f>
              <c:strCache>
                <c:ptCount val="1"/>
                <c:pt idx="0">
                  <c:v>Mn</c:v>
                </c:pt>
              </c:strCache>
            </c:strRef>
          </c:tx>
          <c:invertIfNegative val="0"/>
          <c:cat>
            <c:strRef>
              <c:f>Sheet1!$G$13:$G$19</c:f>
              <c:strCache>
                <c:ptCount val="7"/>
                <c:pt idx="0">
                  <c:v>უსასუქო</c:v>
                </c:pt>
                <c:pt idx="1">
                  <c:v>PK + CaO - ფონი</c:v>
                </c:pt>
                <c:pt idx="2">
                  <c:v>ფონს + NH4NO3</c:v>
                </c:pt>
                <c:pt idx="3">
                  <c:v>ფონს + Co(NH2)2</c:v>
                </c:pt>
                <c:pt idx="4">
                  <c:v>ფონს + შფს  N1 დ</c:v>
                </c:pt>
                <c:pt idx="5">
                  <c:v>ფონს + შფს  N2  დ</c:v>
                </c:pt>
                <c:pt idx="6">
                  <c:v>ფონს + (NH4)2SO4</c:v>
                </c:pt>
              </c:strCache>
            </c:strRef>
          </c:cat>
          <c:val>
            <c:numRef>
              <c:f>Sheet1!$I$13:$I$19</c:f>
              <c:numCache>
                <c:formatCode>General</c:formatCode>
                <c:ptCount val="7"/>
                <c:pt idx="0">
                  <c:v>0.14000000000000001</c:v>
                </c:pt>
                <c:pt idx="1">
                  <c:v>0.16000000000000011</c:v>
                </c:pt>
                <c:pt idx="2">
                  <c:v>0.17</c:v>
                </c:pt>
                <c:pt idx="3">
                  <c:v>0.18000000000000024</c:v>
                </c:pt>
                <c:pt idx="4">
                  <c:v>0.23</c:v>
                </c:pt>
                <c:pt idx="5">
                  <c:v>0.18000000000000024</c:v>
                </c:pt>
                <c:pt idx="6">
                  <c:v>0.16000000000000011</c:v>
                </c:pt>
              </c:numCache>
            </c:numRef>
          </c:val>
        </c:ser>
        <c:ser>
          <c:idx val="2"/>
          <c:order val="2"/>
          <c:tx>
            <c:strRef>
              <c:f>Sheet1!$J$12</c:f>
              <c:strCache>
                <c:ptCount val="1"/>
                <c:pt idx="0">
                  <c:v>Zn</c:v>
                </c:pt>
              </c:strCache>
            </c:strRef>
          </c:tx>
          <c:invertIfNegative val="0"/>
          <c:cat>
            <c:strRef>
              <c:f>Sheet1!$G$13:$G$19</c:f>
              <c:strCache>
                <c:ptCount val="7"/>
                <c:pt idx="0">
                  <c:v>უსასუქო</c:v>
                </c:pt>
                <c:pt idx="1">
                  <c:v>PK + CaO - ფონი</c:v>
                </c:pt>
                <c:pt idx="2">
                  <c:v>ფონს + NH4NO3</c:v>
                </c:pt>
                <c:pt idx="3">
                  <c:v>ფონს + Co(NH2)2</c:v>
                </c:pt>
                <c:pt idx="4">
                  <c:v>ფონს + შფს  N1 დ</c:v>
                </c:pt>
                <c:pt idx="5">
                  <c:v>ფონს + შფს  N2  დ</c:v>
                </c:pt>
                <c:pt idx="6">
                  <c:v>ფონს + (NH4)2SO4</c:v>
                </c:pt>
              </c:strCache>
            </c:strRef>
          </c:cat>
          <c:val>
            <c:numRef>
              <c:f>Sheet1!$J$13:$J$19</c:f>
              <c:numCache>
                <c:formatCode>General</c:formatCode>
                <c:ptCount val="7"/>
                <c:pt idx="0">
                  <c:v>8.000000000000014E-2</c:v>
                </c:pt>
                <c:pt idx="1">
                  <c:v>0.97000000000000053</c:v>
                </c:pt>
                <c:pt idx="2">
                  <c:v>2.0000000000000035E-2</c:v>
                </c:pt>
                <c:pt idx="3">
                  <c:v>3.0000000000000051E-2</c:v>
                </c:pt>
                <c:pt idx="4">
                  <c:v>2.0000000000000035E-2</c:v>
                </c:pt>
                <c:pt idx="5">
                  <c:v>1.149999999999997</c:v>
                </c:pt>
                <c:pt idx="6">
                  <c:v>0.74000000000000132</c:v>
                </c:pt>
              </c:numCache>
            </c:numRef>
          </c:val>
        </c:ser>
        <c:ser>
          <c:idx val="3"/>
          <c:order val="3"/>
          <c:tx>
            <c:strRef>
              <c:f>Sheet1!$K$12</c:f>
              <c:strCache>
                <c:ptCount val="1"/>
                <c:pt idx="0">
                  <c:v>Cu</c:v>
                </c:pt>
              </c:strCache>
            </c:strRef>
          </c:tx>
          <c:invertIfNegative val="0"/>
          <c:cat>
            <c:strRef>
              <c:f>Sheet1!$G$13:$G$19</c:f>
              <c:strCache>
                <c:ptCount val="7"/>
                <c:pt idx="0">
                  <c:v>უსასუქო</c:v>
                </c:pt>
                <c:pt idx="1">
                  <c:v>PK + CaO - ფონი</c:v>
                </c:pt>
                <c:pt idx="2">
                  <c:v>ფონს + NH4NO3</c:v>
                </c:pt>
                <c:pt idx="3">
                  <c:v>ფონს + Co(NH2)2</c:v>
                </c:pt>
                <c:pt idx="4">
                  <c:v>ფონს + შფს  N1 დ</c:v>
                </c:pt>
                <c:pt idx="5">
                  <c:v>ფონს + შფს  N2  დ</c:v>
                </c:pt>
                <c:pt idx="6">
                  <c:v>ფონს + (NH4)2SO4</c:v>
                </c:pt>
              </c:strCache>
            </c:strRef>
          </c:cat>
          <c:val>
            <c:numRef>
              <c:f>Sheet1!$K$13:$K$19</c:f>
              <c:numCache>
                <c:formatCode>General</c:formatCode>
                <c:ptCount val="7"/>
                <c:pt idx="0">
                  <c:v>0.24000000000000021</c:v>
                </c:pt>
                <c:pt idx="1">
                  <c:v>0.15000000000000024</c:v>
                </c:pt>
                <c:pt idx="2">
                  <c:v>0.1</c:v>
                </c:pt>
                <c:pt idx="3">
                  <c:v>0.14000000000000001</c:v>
                </c:pt>
                <c:pt idx="4">
                  <c:v>0.14000000000000001</c:v>
                </c:pt>
                <c:pt idx="5">
                  <c:v>0.15000000000000024</c:v>
                </c:pt>
                <c:pt idx="6">
                  <c:v>0.14000000000000001</c:v>
                </c:pt>
              </c:numCache>
            </c:numRef>
          </c:val>
        </c:ser>
        <c:dLbls>
          <c:showLegendKey val="0"/>
          <c:showVal val="0"/>
          <c:showCatName val="0"/>
          <c:showSerName val="0"/>
          <c:showPercent val="0"/>
          <c:showBubbleSize val="0"/>
        </c:dLbls>
        <c:gapWidth val="150"/>
        <c:shape val="box"/>
        <c:axId val="55592264"/>
        <c:axId val="54890048"/>
        <c:axId val="0"/>
      </c:bar3DChart>
      <c:catAx>
        <c:axId val="55592264"/>
        <c:scaling>
          <c:orientation val="minMax"/>
        </c:scaling>
        <c:delete val="0"/>
        <c:axPos val="b"/>
        <c:numFmt formatCode="General" sourceLinked="0"/>
        <c:majorTickMark val="out"/>
        <c:minorTickMark val="none"/>
        <c:tickLblPos val="nextTo"/>
        <c:crossAx val="54890048"/>
        <c:crosses val="autoZero"/>
        <c:auto val="1"/>
        <c:lblAlgn val="ctr"/>
        <c:lblOffset val="100"/>
        <c:noMultiLvlLbl val="0"/>
      </c:catAx>
      <c:valAx>
        <c:axId val="54890048"/>
        <c:scaling>
          <c:orientation val="minMax"/>
        </c:scaling>
        <c:delete val="0"/>
        <c:axPos val="l"/>
        <c:majorGridlines/>
        <c:numFmt formatCode="General" sourceLinked="1"/>
        <c:majorTickMark val="out"/>
        <c:minorTickMark val="none"/>
        <c:tickLblPos val="nextTo"/>
        <c:crossAx val="55592264"/>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ka-G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7.4754769793469178E-2"/>
          <c:y val="4.1699604450852086E-2"/>
          <c:w val="0.83940871104910864"/>
          <c:h val="0.63629973013936791"/>
        </c:manualLayout>
      </c:layout>
      <c:bar3DChart>
        <c:barDir val="col"/>
        <c:grouping val="clustered"/>
        <c:varyColors val="0"/>
        <c:ser>
          <c:idx val="0"/>
          <c:order val="0"/>
          <c:tx>
            <c:strRef>
              <c:f>Sheet1!$H$51</c:f>
              <c:strCache>
                <c:ptCount val="1"/>
                <c:pt idx="0">
                  <c:v>Fe</c:v>
                </c:pt>
              </c:strCache>
            </c:strRef>
          </c:tx>
          <c:invertIfNegative val="0"/>
          <c:cat>
            <c:strRef>
              <c:f>Sheet1!$G$52:$G$58</c:f>
              <c:strCache>
                <c:ptCount val="7"/>
                <c:pt idx="0">
                  <c:v>უსასუქო</c:v>
                </c:pt>
                <c:pt idx="1">
                  <c:v>PK + CaO - ფონი</c:v>
                </c:pt>
                <c:pt idx="2">
                  <c:v>ფონს + NH4NO3</c:v>
                </c:pt>
                <c:pt idx="3">
                  <c:v>ფონს + Co(NH2)2</c:v>
                </c:pt>
                <c:pt idx="4">
                  <c:v>ფონს + შფს  N1 დ</c:v>
                </c:pt>
                <c:pt idx="5">
                  <c:v>ფონს + შფს  N2  დ</c:v>
                </c:pt>
                <c:pt idx="6">
                  <c:v>ფონს + (NH4)2SO4</c:v>
                </c:pt>
              </c:strCache>
            </c:strRef>
          </c:cat>
          <c:val>
            <c:numRef>
              <c:f>Sheet1!$H$52:$H$58</c:f>
              <c:numCache>
                <c:formatCode>General</c:formatCode>
                <c:ptCount val="7"/>
                <c:pt idx="0">
                  <c:v>0</c:v>
                </c:pt>
                <c:pt idx="1">
                  <c:v>0.1</c:v>
                </c:pt>
                <c:pt idx="2">
                  <c:v>0.2</c:v>
                </c:pt>
                <c:pt idx="3">
                  <c:v>0.2</c:v>
                </c:pt>
                <c:pt idx="4">
                  <c:v>0</c:v>
                </c:pt>
                <c:pt idx="5">
                  <c:v>1.2</c:v>
                </c:pt>
                <c:pt idx="6">
                  <c:v>0.2</c:v>
                </c:pt>
              </c:numCache>
            </c:numRef>
          </c:val>
        </c:ser>
        <c:ser>
          <c:idx val="1"/>
          <c:order val="1"/>
          <c:tx>
            <c:strRef>
              <c:f>Sheet1!$I$51</c:f>
              <c:strCache>
                <c:ptCount val="1"/>
                <c:pt idx="0">
                  <c:v>Mn</c:v>
                </c:pt>
              </c:strCache>
            </c:strRef>
          </c:tx>
          <c:invertIfNegative val="0"/>
          <c:cat>
            <c:strRef>
              <c:f>Sheet1!$G$52:$G$58</c:f>
              <c:strCache>
                <c:ptCount val="7"/>
                <c:pt idx="0">
                  <c:v>უსასუქო</c:v>
                </c:pt>
                <c:pt idx="1">
                  <c:v>PK + CaO - ფონი</c:v>
                </c:pt>
                <c:pt idx="2">
                  <c:v>ფონს + NH4NO3</c:v>
                </c:pt>
                <c:pt idx="3">
                  <c:v>ფონს + Co(NH2)2</c:v>
                </c:pt>
                <c:pt idx="4">
                  <c:v>ფონს + შფს  N1 დ</c:v>
                </c:pt>
                <c:pt idx="5">
                  <c:v>ფონს + შფს  N2  დ</c:v>
                </c:pt>
                <c:pt idx="6">
                  <c:v>ფონს + (NH4)2SO4</c:v>
                </c:pt>
              </c:strCache>
            </c:strRef>
          </c:cat>
          <c:val>
            <c:numRef>
              <c:f>Sheet1!$I$52:$I$58</c:f>
              <c:numCache>
                <c:formatCode>General</c:formatCode>
                <c:ptCount val="7"/>
                <c:pt idx="0">
                  <c:v>6.0000000000000032E-2</c:v>
                </c:pt>
                <c:pt idx="1">
                  <c:v>0.11</c:v>
                </c:pt>
                <c:pt idx="2">
                  <c:v>0.05</c:v>
                </c:pt>
                <c:pt idx="3">
                  <c:v>0.05</c:v>
                </c:pt>
                <c:pt idx="4">
                  <c:v>0.15000000000000024</c:v>
                </c:pt>
                <c:pt idx="5">
                  <c:v>0.13</c:v>
                </c:pt>
                <c:pt idx="6">
                  <c:v>0.14000000000000001</c:v>
                </c:pt>
              </c:numCache>
            </c:numRef>
          </c:val>
        </c:ser>
        <c:ser>
          <c:idx val="2"/>
          <c:order val="2"/>
          <c:tx>
            <c:strRef>
              <c:f>Sheet1!$J$51</c:f>
              <c:strCache>
                <c:ptCount val="1"/>
                <c:pt idx="0">
                  <c:v>Zn</c:v>
                </c:pt>
              </c:strCache>
            </c:strRef>
          </c:tx>
          <c:invertIfNegative val="0"/>
          <c:cat>
            <c:strRef>
              <c:f>Sheet1!$G$52:$G$58</c:f>
              <c:strCache>
                <c:ptCount val="7"/>
                <c:pt idx="0">
                  <c:v>უსასუქო</c:v>
                </c:pt>
                <c:pt idx="1">
                  <c:v>PK + CaO - ფონი</c:v>
                </c:pt>
                <c:pt idx="2">
                  <c:v>ფონს + NH4NO3</c:v>
                </c:pt>
                <c:pt idx="3">
                  <c:v>ფონს + Co(NH2)2</c:v>
                </c:pt>
                <c:pt idx="4">
                  <c:v>ფონს + შფს  N1 დ</c:v>
                </c:pt>
                <c:pt idx="5">
                  <c:v>ფონს + შფს  N2  დ</c:v>
                </c:pt>
                <c:pt idx="6">
                  <c:v>ფონს + (NH4)2SO4</c:v>
                </c:pt>
              </c:strCache>
            </c:strRef>
          </c:cat>
          <c:val>
            <c:numRef>
              <c:f>Sheet1!$J$52:$J$58</c:f>
              <c:numCache>
                <c:formatCode>General</c:formatCode>
                <c:ptCount val="7"/>
                <c:pt idx="0">
                  <c:v>0</c:v>
                </c:pt>
                <c:pt idx="1">
                  <c:v>0.14000000000000001</c:v>
                </c:pt>
                <c:pt idx="2">
                  <c:v>1.34</c:v>
                </c:pt>
                <c:pt idx="3">
                  <c:v>1.34</c:v>
                </c:pt>
                <c:pt idx="4">
                  <c:v>1.52</c:v>
                </c:pt>
                <c:pt idx="5">
                  <c:v>1.4</c:v>
                </c:pt>
                <c:pt idx="6">
                  <c:v>0</c:v>
                </c:pt>
              </c:numCache>
            </c:numRef>
          </c:val>
        </c:ser>
        <c:ser>
          <c:idx val="3"/>
          <c:order val="3"/>
          <c:tx>
            <c:strRef>
              <c:f>Sheet1!$K$51</c:f>
              <c:strCache>
                <c:ptCount val="1"/>
                <c:pt idx="0">
                  <c:v>Cu</c:v>
                </c:pt>
              </c:strCache>
            </c:strRef>
          </c:tx>
          <c:invertIfNegative val="0"/>
          <c:cat>
            <c:strRef>
              <c:f>Sheet1!$G$52:$G$58</c:f>
              <c:strCache>
                <c:ptCount val="7"/>
                <c:pt idx="0">
                  <c:v>უსასუქო</c:v>
                </c:pt>
                <c:pt idx="1">
                  <c:v>PK + CaO - ფონი</c:v>
                </c:pt>
                <c:pt idx="2">
                  <c:v>ფონს + NH4NO3</c:v>
                </c:pt>
                <c:pt idx="3">
                  <c:v>ფონს + Co(NH2)2</c:v>
                </c:pt>
                <c:pt idx="4">
                  <c:v>ფონს + შფს  N1 დ</c:v>
                </c:pt>
                <c:pt idx="5">
                  <c:v>ფონს + შფს  N2  დ</c:v>
                </c:pt>
                <c:pt idx="6">
                  <c:v>ფონს + (NH4)2SO4</c:v>
                </c:pt>
              </c:strCache>
            </c:strRef>
          </c:cat>
          <c:val>
            <c:numRef>
              <c:f>Sheet1!$K$52:$K$58</c:f>
              <c:numCache>
                <c:formatCode>General</c:formatCode>
                <c:ptCount val="7"/>
                <c:pt idx="0">
                  <c:v>0.24000000000000021</c:v>
                </c:pt>
                <c:pt idx="1">
                  <c:v>0.18000000000000024</c:v>
                </c:pt>
                <c:pt idx="2">
                  <c:v>0.15000000000000024</c:v>
                </c:pt>
                <c:pt idx="3">
                  <c:v>0.15000000000000024</c:v>
                </c:pt>
                <c:pt idx="4">
                  <c:v>0.12000000000000002</c:v>
                </c:pt>
                <c:pt idx="5">
                  <c:v>0.33000000000000074</c:v>
                </c:pt>
                <c:pt idx="6">
                  <c:v>0.13</c:v>
                </c:pt>
              </c:numCache>
            </c:numRef>
          </c:val>
        </c:ser>
        <c:ser>
          <c:idx val="4"/>
          <c:order val="4"/>
          <c:tx>
            <c:strRef>
              <c:f>Sheet1!$L$51</c:f>
              <c:strCache>
                <c:ptCount val="1"/>
                <c:pt idx="0">
                  <c:v>Co</c:v>
                </c:pt>
              </c:strCache>
            </c:strRef>
          </c:tx>
          <c:invertIfNegative val="0"/>
          <c:cat>
            <c:strRef>
              <c:f>Sheet1!$G$52:$G$58</c:f>
              <c:strCache>
                <c:ptCount val="7"/>
                <c:pt idx="0">
                  <c:v>უსასუქო</c:v>
                </c:pt>
                <c:pt idx="1">
                  <c:v>PK + CaO - ფონი</c:v>
                </c:pt>
                <c:pt idx="2">
                  <c:v>ფონს + NH4NO3</c:v>
                </c:pt>
                <c:pt idx="3">
                  <c:v>ფონს + Co(NH2)2</c:v>
                </c:pt>
                <c:pt idx="4">
                  <c:v>ფონს + შფს  N1 დ</c:v>
                </c:pt>
                <c:pt idx="5">
                  <c:v>ფონს + შფს  N2  დ</c:v>
                </c:pt>
                <c:pt idx="6">
                  <c:v>ფონს + (NH4)2SO4</c:v>
                </c:pt>
              </c:strCache>
            </c:strRef>
          </c:cat>
          <c:val>
            <c:numRef>
              <c:f>Sheet1!$L$52:$L$58</c:f>
              <c:numCache>
                <c:formatCode>General</c:formatCode>
                <c:ptCount val="7"/>
                <c:pt idx="0">
                  <c:v>0</c:v>
                </c:pt>
                <c:pt idx="1">
                  <c:v>8.0000000000000043E-2</c:v>
                </c:pt>
                <c:pt idx="2">
                  <c:v>0</c:v>
                </c:pt>
                <c:pt idx="3">
                  <c:v>0</c:v>
                </c:pt>
                <c:pt idx="4">
                  <c:v>0</c:v>
                </c:pt>
                <c:pt idx="5">
                  <c:v>1.0000000000000005E-2</c:v>
                </c:pt>
                <c:pt idx="6">
                  <c:v>4.0000000000000022E-2</c:v>
                </c:pt>
              </c:numCache>
            </c:numRef>
          </c:val>
        </c:ser>
        <c:ser>
          <c:idx val="5"/>
          <c:order val="5"/>
          <c:tx>
            <c:strRef>
              <c:f>Sheet1!$M$51</c:f>
              <c:strCache>
                <c:ptCount val="1"/>
                <c:pt idx="0">
                  <c:v>Ni</c:v>
                </c:pt>
              </c:strCache>
            </c:strRef>
          </c:tx>
          <c:invertIfNegative val="0"/>
          <c:cat>
            <c:strRef>
              <c:f>Sheet1!$G$52:$G$58</c:f>
              <c:strCache>
                <c:ptCount val="7"/>
                <c:pt idx="0">
                  <c:v>უსასუქო</c:v>
                </c:pt>
                <c:pt idx="1">
                  <c:v>PK + CaO - ფონი</c:v>
                </c:pt>
                <c:pt idx="2">
                  <c:v>ფონს + NH4NO3</c:v>
                </c:pt>
                <c:pt idx="3">
                  <c:v>ფონს + Co(NH2)2</c:v>
                </c:pt>
                <c:pt idx="4">
                  <c:v>ფონს + შფს  N1 დ</c:v>
                </c:pt>
                <c:pt idx="5">
                  <c:v>ფონს + შფს  N2  დ</c:v>
                </c:pt>
                <c:pt idx="6">
                  <c:v>ფონს + (NH4)2SO4</c:v>
                </c:pt>
              </c:strCache>
            </c:strRef>
          </c:cat>
          <c:val>
            <c:numRef>
              <c:f>Sheet1!$M$52:$M$58</c:f>
              <c:numCache>
                <c:formatCode>General</c:formatCode>
                <c:ptCount val="7"/>
                <c:pt idx="0">
                  <c:v>0</c:v>
                </c:pt>
                <c:pt idx="1">
                  <c:v>8.0000000000000043E-2</c:v>
                </c:pt>
                <c:pt idx="2">
                  <c:v>1.0000000000000005E-2</c:v>
                </c:pt>
                <c:pt idx="3">
                  <c:v>0</c:v>
                </c:pt>
                <c:pt idx="4">
                  <c:v>0.17</c:v>
                </c:pt>
                <c:pt idx="5">
                  <c:v>4.0000000000000022E-2</c:v>
                </c:pt>
                <c:pt idx="6">
                  <c:v>0.19</c:v>
                </c:pt>
              </c:numCache>
            </c:numRef>
          </c:val>
        </c:ser>
        <c:dLbls>
          <c:showLegendKey val="0"/>
          <c:showVal val="0"/>
          <c:showCatName val="0"/>
          <c:showSerName val="0"/>
          <c:showPercent val="0"/>
          <c:showBubbleSize val="0"/>
        </c:dLbls>
        <c:gapWidth val="150"/>
        <c:shape val="box"/>
        <c:axId val="56011240"/>
        <c:axId val="56952384"/>
        <c:axId val="0"/>
      </c:bar3DChart>
      <c:catAx>
        <c:axId val="56011240"/>
        <c:scaling>
          <c:orientation val="minMax"/>
        </c:scaling>
        <c:delete val="0"/>
        <c:axPos val="b"/>
        <c:numFmt formatCode="General" sourceLinked="0"/>
        <c:majorTickMark val="out"/>
        <c:minorTickMark val="none"/>
        <c:tickLblPos val="nextTo"/>
        <c:crossAx val="56952384"/>
        <c:crosses val="autoZero"/>
        <c:auto val="1"/>
        <c:lblAlgn val="ctr"/>
        <c:lblOffset val="100"/>
        <c:noMultiLvlLbl val="0"/>
      </c:catAx>
      <c:valAx>
        <c:axId val="56952384"/>
        <c:scaling>
          <c:orientation val="minMax"/>
        </c:scaling>
        <c:delete val="0"/>
        <c:axPos val="l"/>
        <c:majorGridlines/>
        <c:numFmt formatCode="General" sourceLinked="1"/>
        <c:majorTickMark val="out"/>
        <c:minorTickMark val="none"/>
        <c:tickLblPos val="nextTo"/>
        <c:crossAx val="56011240"/>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ka-G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Sheet1!$G$146</c:f>
              <c:strCache>
                <c:ptCount val="1"/>
                <c:pt idx="0">
                  <c:v>უსასუქო</c:v>
                </c:pt>
              </c:strCache>
            </c:strRef>
          </c:tx>
          <c:invertIfNegative val="0"/>
          <c:cat>
            <c:strRef>
              <c:f>Sheet1!$H$145:$N$145</c:f>
              <c:strCache>
                <c:ptCount val="7"/>
                <c:pt idx="0">
                  <c:v>Fe</c:v>
                </c:pt>
                <c:pt idx="1">
                  <c:v>Zn</c:v>
                </c:pt>
                <c:pt idx="2">
                  <c:v>Cu</c:v>
                </c:pt>
                <c:pt idx="3">
                  <c:v>Co</c:v>
                </c:pt>
                <c:pt idx="4">
                  <c:v>Ni</c:v>
                </c:pt>
                <c:pt idx="5">
                  <c:v>Cd</c:v>
                </c:pt>
                <c:pt idx="6">
                  <c:v>Pb</c:v>
                </c:pt>
              </c:strCache>
            </c:strRef>
          </c:cat>
          <c:val>
            <c:numRef>
              <c:f>Sheet1!$H$146:$N$146</c:f>
              <c:numCache>
                <c:formatCode>General</c:formatCode>
                <c:ptCount val="7"/>
                <c:pt idx="0">
                  <c:v>1.04</c:v>
                </c:pt>
                <c:pt idx="1">
                  <c:v>1.47</c:v>
                </c:pt>
                <c:pt idx="2">
                  <c:v>4.0000000000000022E-2</c:v>
                </c:pt>
                <c:pt idx="3">
                  <c:v>1.58</c:v>
                </c:pt>
                <c:pt idx="4">
                  <c:v>0.45</c:v>
                </c:pt>
                <c:pt idx="5">
                  <c:v>1.6500000000000001</c:v>
                </c:pt>
                <c:pt idx="6">
                  <c:v>1.61</c:v>
                </c:pt>
              </c:numCache>
            </c:numRef>
          </c:val>
        </c:ser>
        <c:ser>
          <c:idx val="1"/>
          <c:order val="1"/>
          <c:tx>
            <c:strRef>
              <c:f>Sheet1!$G$147</c:f>
              <c:strCache>
                <c:ptCount val="1"/>
                <c:pt idx="0">
                  <c:v>ფონს + (NH4)2SO4</c:v>
                </c:pt>
              </c:strCache>
            </c:strRef>
          </c:tx>
          <c:invertIfNegative val="0"/>
          <c:cat>
            <c:strRef>
              <c:f>Sheet1!$H$145:$N$145</c:f>
              <c:strCache>
                <c:ptCount val="7"/>
                <c:pt idx="0">
                  <c:v>Fe</c:v>
                </c:pt>
                <c:pt idx="1">
                  <c:v>Zn</c:v>
                </c:pt>
                <c:pt idx="2">
                  <c:v>Cu</c:v>
                </c:pt>
                <c:pt idx="3">
                  <c:v>Co</c:v>
                </c:pt>
                <c:pt idx="4">
                  <c:v>Ni</c:v>
                </c:pt>
                <c:pt idx="5">
                  <c:v>Cd</c:v>
                </c:pt>
                <c:pt idx="6">
                  <c:v>Pb</c:v>
                </c:pt>
              </c:strCache>
            </c:strRef>
          </c:cat>
          <c:val>
            <c:numRef>
              <c:f>Sheet1!$H$147:$N$147</c:f>
              <c:numCache>
                <c:formatCode>General</c:formatCode>
                <c:ptCount val="7"/>
                <c:pt idx="0">
                  <c:v>1.9800000000000013</c:v>
                </c:pt>
                <c:pt idx="1">
                  <c:v>1.52</c:v>
                </c:pt>
                <c:pt idx="2">
                  <c:v>4.0000000000000022E-2</c:v>
                </c:pt>
                <c:pt idx="3">
                  <c:v>1.58</c:v>
                </c:pt>
                <c:pt idx="4">
                  <c:v>0.61000000000000065</c:v>
                </c:pt>
                <c:pt idx="5">
                  <c:v>1.58</c:v>
                </c:pt>
                <c:pt idx="6">
                  <c:v>1.6300000000000001</c:v>
                </c:pt>
              </c:numCache>
            </c:numRef>
          </c:val>
        </c:ser>
        <c:dLbls>
          <c:showLegendKey val="0"/>
          <c:showVal val="0"/>
          <c:showCatName val="0"/>
          <c:showSerName val="0"/>
          <c:showPercent val="0"/>
          <c:showBubbleSize val="0"/>
        </c:dLbls>
        <c:gapWidth val="150"/>
        <c:shape val="box"/>
        <c:axId val="136410160"/>
        <c:axId val="55578048"/>
        <c:axId val="0"/>
      </c:bar3DChart>
      <c:catAx>
        <c:axId val="136410160"/>
        <c:scaling>
          <c:orientation val="minMax"/>
        </c:scaling>
        <c:delete val="0"/>
        <c:axPos val="b"/>
        <c:numFmt formatCode="General" sourceLinked="0"/>
        <c:majorTickMark val="out"/>
        <c:minorTickMark val="none"/>
        <c:tickLblPos val="nextTo"/>
        <c:crossAx val="55578048"/>
        <c:crosses val="autoZero"/>
        <c:auto val="1"/>
        <c:lblAlgn val="ctr"/>
        <c:lblOffset val="100"/>
        <c:noMultiLvlLbl val="0"/>
      </c:catAx>
      <c:valAx>
        <c:axId val="55578048"/>
        <c:scaling>
          <c:orientation val="minMax"/>
        </c:scaling>
        <c:delete val="0"/>
        <c:axPos val="l"/>
        <c:majorGridlines/>
        <c:numFmt formatCode="General" sourceLinked="1"/>
        <c:majorTickMark val="out"/>
        <c:minorTickMark val="none"/>
        <c:tickLblPos val="nextTo"/>
        <c:crossAx val="136410160"/>
        <c:crosses val="autoZero"/>
        <c:crossBetween val="between"/>
      </c:valAx>
    </c:plotArea>
    <c:legend>
      <c:legendPos val="r"/>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ka-G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Sheet1!$G$174</c:f>
              <c:strCache>
                <c:ptCount val="1"/>
                <c:pt idx="0">
                  <c:v>უსასუქო</c:v>
                </c:pt>
              </c:strCache>
            </c:strRef>
          </c:tx>
          <c:invertIfNegative val="0"/>
          <c:cat>
            <c:strRef>
              <c:f>Sheet1!$H$173:$N$173</c:f>
              <c:strCache>
                <c:ptCount val="7"/>
                <c:pt idx="0">
                  <c:v>Fe</c:v>
                </c:pt>
                <c:pt idx="1">
                  <c:v>Zn</c:v>
                </c:pt>
                <c:pt idx="2">
                  <c:v>Cu</c:v>
                </c:pt>
                <c:pt idx="3">
                  <c:v>Co</c:v>
                </c:pt>
                <c:pt idx="4">
                  <c:v>Ni</c:v>
                </c:pt>
                <c:pt idx="5">
                  <c:v>Cd</c:v>
                </c:pt>
                <c:pt idx="6">
                  <c:v>Pb</c:v>
                </c:pt>
              </c:strCache>
            </c:strRef>
          </c:cat>
          <c:val>
            <c:numRef>
              <c:f>Sheet1!$H$174:$N$174</c:f>
              <c:numCache>
                <c:formatCode>General</c:formatCode>
                <c:ptCount val="7"/>
                <c:pt idx="0">
                  <c:v>2.44</c:v>
                </c:pt>
                <c:pt idx="1">
                  <c:v>1.4</c:v>
                </c:pt>
                <c:pt idx="2">
                  <c:v>2.0000000000000011E-2</c:v>
                </c:pt>
                <c:pt idx="3">
                  <c:v>1.58</c:v>
                </c:pt>
                <c:pt idx="4">
                  <c:v>0.58000000000000007</c:v>
                </c:pt>
                <c:pt idx="5">
                  <c:v>1.6500000000000001</c:v>
                </c:pt>
                <c:pt idx="6">
                  <c:v>1.55</c:v>
                </c:pt>
              </c:numCache>
            </c:numRef>
          </c:val>
        </c:ser>
        <c:ser>
          <c:idx val="1"/>
          <c:order val="1"/>
          <c:tx>
            <c:strRef>
              <c:f>Sheet1!$G$175</c:f>
              <c:strCache>
                <c:ptCount val="1"/>
                <c:pt idx="0">
                  <c:v>ფონს + (NH4)2SO4</c:v>
                </c:pt>
              </c:strCache>
            </c:strRef>
          </c:tx>
          <c:invertIfNegative val="0"/>
          <c:cat>
            <c:strRef>
              <c:f>Sheet1!$H$173:$N$173</c:f>
              <c:strCache>
                <c:ptCount val="7"/>
                <c:pt idx="0">
                  <c:v>Fe</c:v>
                </c:pt>
                <c:pt idx="1">
                  <c:v>Zn</c:v>
                </c:pt>
                <c:pt idx="2">
                  <c:v>Cu</c:v>
                </c:pt>
                <c:pt idx="3">
                  <c:v>Co</c:v>
                </c:pt>
                <c:pt idx="4">
                  <c:v>Ni</c:v>
                </c:pt>
                <c:pt idx="5">
                  <c:v>Cd</c:v>
                </c:pt>
                <c:pt idx="6">
                  <c:v>Pb</c:v>
                </c:pt>
              </c:strCache>
            </c:strRef>
          </c:cat>
          <c:val>
            <c:numRef>
              <c:f>Sheet1!$H$175:$N$175</c:f>
              <c:numCache>
                <c:formatCode>General</c:formatCode>
                <c:ptCount val="7"/>
                <c:pt idx="0">
                  <c:v>1.1200000000000001</c:v>
                </c:pt>
                <c:pt idx="1">
                  <c:v>1.51</c:v>
                </c:pt>
                <c:pt idx="2">
                  <c:v>0.05</c:v>
                </c:pt>
                <c:pt idx="3">
                  <c:v>1.58</c:v>
                </c:pt>
                <c:pt idx="4">
                  <c:v>0.41000000000000031</c:v>
                </c:pt>
                <c:pt idx="5">
                  <c:v>1.6600000000000001</c:v>
                </c:pt>
                <c:pt idx="6">
                  <c:v>1.6</c:v>
                </c:pt>
              </c:numCache>
            </c:numRef>
          </c:val>
        </c:ser>
        <c:dLbls>
          <c:showLegendKey val="0"/>
          <c:showVal val="0"/>
          <c:showCatName val="0"/>
          <c:showSerName val="0"/>
          <c:showPercent val="0"/>
          <c:showBubbleSize val="0"/>
        </c:dLbls>
        <c:gapWidth val="150"/>
        <c:shape val="box"/>
        <c:axId val="56105576"/>
        <c:axId val="56144248"/>
        <c:axId val="0"/>
      </c:bar3DChart>
      <c:catAx>
        <c:axId val="56105576"/>
        <c:scaling>
          <c:orientation val="minMax"/>
        </c:scaling>
        <c:delete val="0"/>
        <c:axPos val="b"/>
        <c:numFmt formatCode="General" sourceLinked="0"/>
        <c:majorTickMark val="out"/>
        <c:minorTickMark val="none"/>
        <c:tickLblPos val="nextTo"/>
        <c:crossAx val="56144248"/>
        <c:crosses val="autoZero"/>
        <c:auto val="1"/>
        <c:lblAlgn val="ctr"/>
        <c:lblOffset val="100"/>
        <c:noMultiLvlLbl val="0"/>
      </c:catAx>
      <c:valAx>
        <c:axId val="56144248"/>
        <c:scaling>
          <c:orientation val="minMax"/>
        </c:scaling>
        <c:delete val="0"/>
        <c:axPos val="l"/>
        <c:majorGridlines/>
        <c:numFmt formatCode="General" sourceLinked="1"/>
        <c:majorTickMark val="out"/>
        <c:minorTickMark val="none"/>
        <c:tickLblPos val="nextTo"/>
        <c:crossAx val="56105576"/>
        <c:crosses val="autoZero"/>
        <c:crossBetween val="between"/>
      </c:valAx>
    </c:plotArea>
    <c:legend>
      <c:legendPos val="r"/>
      <c:overlay val="0"/>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0"/>
            <a:ext cx="9144000" cy="707886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a-GE" sz="1600" b="1"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ციტრუსების</a:t>
            </a:r>
            <a:r>
              <a:rPr kumimoji="0" lang="en-US" sz="1600" b="1"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1600" b="1"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ნაყოფებში </a:t>
            </a:r>
            <a:r>
              <a:rPr kumimoji="0" lang="en-US" sz="1600" b="1"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1600" b="1"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მძიმე </a:t>
            </a:r>
            <a:r>
              <a:rPr kumimoji="0" lang="en-US" sz="1600" b="1"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1600" b="1"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მეტალების </a:t>
            </a: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ka-GE" sz="1600" b="1"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შემცველობის </a:t>
            </a:r>
            <a:r>
              <a:rPr kumimoji="0" lang="en-US" sz="1600" b="1"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1600" b="1"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ცვალებადობის</a:t>
            </a: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ka-GE" sz="1600" b="1"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დამოკიდებულება  </a:t>
            </a:r>
            <a:r>
              <a:rPr kumimoji="0" lang="en-US" sz="1600" b="1"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a:t>
            </a:r>
            <a:r>
              <a:rPr kumimoji="0" lang="ka-GE" sz="1600" b="1"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გარემოსთან</a:t>
            </a:r>
            <a:endParaRPr kumimoji="0" lang="en-US" sz="1600" b="1"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en-US" sz="1600" b="1" i="1" dirty="0" smtClean="0">
              <a:latin typeface="Sylfae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1" i="1" u="none" strike="noStrike" cap="none" normalizeH="0" baseline="0" dirty="0" smtClean="0">
              <a:ln>
                <a:noFill/>
              </a:ln>
              <a:solidFill>
                <a:schemeClr val="tx1"/>
              </a:solidFill>
              <a:effectLst/>
              <a:latin typeface="Sylfae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ka-GE" sz="1600" b="1"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ა ნ ო ნ ს ი</a:t>
            </a:r>
            <a:endParaRPr kumimoji="0" lang="en-US" sz="600" b="1" i="0" u="none" strike="noStrike" cap="none" normalizeH="0" baseline="0" dirty="0" smtClean="0">
              <a:ln>
                <a:noFill/>
              </a:ln>
              <a:solidFill>
                <a:schemeClr val="tx1"/>
              </a:solidFill>
              <a:effectLst/>
              <a:latin typeface="Sylfae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უკანასკნელი ათეულიწლები სგანმავლობაში მძიმე მეტალების შემცველობა გარემომცველ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Times New Roman" pitchFamily="18" charset="0"/>
              </a:rPr>
              <a:t>გ</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არემოში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Times New Roman" pitchFamily="18"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ჰაერში</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Times New Roman" pitchFamily="18"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წყალსა,</a:t>
            </a:r>
            <a:r>
              <a:rPr kumimoji="0" lang="en-US"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ნიადაგში და საკვებ პროდუქტებში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Times New Roman" pitchFamily="18"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საგრძნობლად იზრდება</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Times New Roman" pitchFamily="18"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ეკოლოგიური პირობების გაუარესების გამო ჩვენს მიზანს წარმოადგენდა შეგვესწავლა მძიმე მეტალების რკინა, სპოლენძი, თუთია, კობალტი, ნიკელი, კადმიუმის და ტყვიის შემცველობა ციტრუსების ნაყოფში (ქერქი, რბილობი) უსასუქოსა და - აზოტოვანი სასუქების ფორმებთან დაკავშირებით და შეგვედარებინა ის ასევე ჩვენს მიერ ადრე ჩატარებულ კვლევებთან.</a:t>
            </a:r>
            <a:endParaRPr kumimoji="0" lang="en-US"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ჩატარებული კვლევების შედარებამ გვიჩვენა</a:t>
            </a:r>
            <a:r>
              <a:rPr kumimoji="0" lang="en-US"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 რომ მიღებული მონაცემებიდან შეგვიძლია დავასკვნათ, რომ მძიმე მეტალების შემცველობა გაზრდილია ქერქსა და რბილობში, მაგრამ ის არ აღემატება ზღვრულად დასაშვებ კონცენტრაციას.</a:t>
            </a:r>
            <a:endParaRPr kumimoji="0" lang="en-US"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აქვე უნდა აღინიშნოს, რომ აღნიშნული ელემენტების შემცველობა გათანაბრებულია ქერქსა და რბილობს შორის.</a:t>
            </a:r>
            <a:endParaRPr kumimoji="0" lang="en-US"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endParaRPr>
          </a:p>
          <a:p>
            <a:pPr algn="just"/>
            <a:r>
              <a:rPr lang="ka-GE" sz="1400" dirty="0" smtClean="0"/>
              <a:t>მოსახლეობის მუდმივმა ზრდამ და წარმოების სწრაფმა განვითარებამ XX საუკუნის ბოლოს მსოფლიოს მრავალ ქვეყანასა და რეგიონებში  სიტუაცია ეკოლოგიური კრიზისამდე მიიყვანა. ბუნებრივი აირის დეგრადაციის ძირითად ფაქტორს მიეკუთვნება მისი დაბინძურება სხვადასხვა პოლუტანტებით, რომელთა შორის ერთ - ერთი მთავარი ადგილი  მძიმე მეტალებს უჭირავს. </a:t>
            </a:r>
            <a:endParaRPr lang="en-US" sz="1400" dirty="0" smtClean="0"/>
          </a:p>
          <a:p>
            <a:pPr algn="just"/>
            <a:endParaRPr lang="en-US" sz="1400" dirty="0" smtClean="0"/>
          </a:p>
          <a:p>
            <a:pPr algn="just"/>
            <a:r>
              <a:rPr lang="ka-GE" sz="1400" dirty="0" smtClean="0"/>
              <a:t>მძიმე მეტალები - ქიმიური ელემენტებია, რომლებიც გამოირჩევიან მაღალი ტოქსიკურობით ყველა ცოცხალი ორგანიზმისათვის და უნარით კვებითი ჯაჭვის საშუალებით  მოხვდნენ ადამიანისა და ცხოველის ორგანიზმში, რაც წაარმოადგენს სერიოზულ საშიშროებას მათი ცხოველმყოფელობისთვის. ჯანდაცვის მსოფლიო ორგანიზაციის მონაცემებით, პოლუტანტებს შორის, რომლებიც  ნეგატიურ გავლენას ახდენენ ადამიანზე, მძიმე მეტალებს მეორე ადგილი უჭირავთ პესტიციდების შემდეგ  და მნიშვნელოვნად უსწრებენ ისეთ კარგად ცნობილ გარემოს დამაბინძურებლებს, როგორიცაა ნახშირბადის ოქსიდი და გოგირდი. </a:t>
            </a:r>
            <a:endParaRPr lang="en-US" sz="1400" dirty="0" smtClean="0"/>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ka-GE" sz="1800" b="0" i="0" u="none" strike="noStrike" cap="none" normalizeH="0" baseline="0" dirty="0" smtClean="0">
              <a:ln>
                <a:noFill/>
              </a:ln>
              <a:solidFill>
                <a:schemeClr val="tx1"/>
              </a:solidFill>
              <a:effectLst/>
              <a:latin typeface="Sylfaen" pitchFamily="18"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0" y="0"/>
            <a:ext cx="9144000"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tab pos="-5940425" algn="l"/>
              </a:tabLst>
            </a:pPr>
            <a:endParaRPr kumimoji="0" lang="en-US"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r" defTabSz="914400" rtl="0" eaLnBrk="1" fontAlgn="base" latinLnBrk="0" hangingPunct="1">
              <a:lnSpc>
                <a:spcPct val="100000"/>
              </a:lnSpc>
              <a:spcBef>
                <a:spcPct val="0"/>
              </a:spcBef>
              <a:spcAft>
                <a:spcPct val="0"/>
              </a:spcAft>
              <a:buClrTx/>
              <a:buSzTx/>
              <a:buFontTx/>
              <a:buNone/>
              <a:tabLst>
                <a:tab pos="-5940425" algn="l"/>
              </a:tabLst>
            </a:pPr>
            <a:endParaRPr lang="en-US" sz="1400" i="1" dirty="0" smtClean="0">
              <a:latin typeface="Sylfaen" pitchFamily="18" charset="0"/>
              <a:ea typeface="Times New Roman" pitchFamily="18" charset="0"/>
              <a:cs typeface="Times New Roman" pitchFamily="18" charset="0"/>
            </a:endParaRPr>
          </a:p>
          <a:p>
            <a:pPr marL="0" marR="0" lvl="0" indent="0" algn="r" defTabSz="914400" rtl="0" eaLnBrk="1" fontAlgn="base" latinLnBrk="0" hangingPunct="1">
              <a:lnSpc>
                <a:spcPct val="100000"/>
              </a:lnSpc>
              <a:spcBef>
                <a:spcPct val="0"/>
              </a:spcBef>
              <a:spcAft>
                <a:spcPct val="0"/>
              </a:spcAft>
              <a:buClrTx/>
              <a:buSzTx/>
              <a:buFontTx/>
              <a:buNone/>
              <a:tabLst>
                <a:tab pos="-5940425" algn="l"/>
              </a:tabLst>
            </a:pPr>
            <a:r>
              <a:rPr kumimoji="0" lang="ka-GE"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გრაფიკი #4</a:t>
            </a: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5940425" algn="l"/>
              </a:tabLst>
            </a:pPr>
            <a:r>
              <a:rPr kumimoji="0" lang="ka-GE"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მძიმე მეტალების შემცველობა მანდარინის ნაყოფების</a:t>
            </a: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5940425" algn="l"/>
              </a:tabLst>
            </a:pPr>
            <a:r>
              <a:rPr kumimoji="0" lang="ka-GE"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რბილობში მგ/ლ (2018 წ)</a:t>
            </a: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940425"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 name="Chart 2"/>
          <p:cNvGraphicFramePr/>
          <p:nvPr/>
        </p:nvGraphicFramePr>
        <p:xfrm>
          <a:off x="838200" y="1447800"/>
          <a:ext cx="7772400" cy="4781550"/>
        </p:xfrm>
        <a:graphic>
          <a:graphicData uri="http://schemas.openxmlformats.org/drawingml/2006/chart">
            <c:chart xmlns:c="http://schemas.openxmlformats.org/drawingml/2006/chart" xmlns:r="http://schemas.openxmlformats.org/officeDocument/2006/relationships" r:id="rId2"/>
          </a:graphicData>
        </a:graphic>
      </p:graphicFrame>
      <p:sp>
        <p:nvSpPr>
          <p:cNvPr id="4099" name="Rectangle 3"/>
          <p:cNvSpPr>
            <a:spLocks noChangeArrowheads="1"/>
          </p:cNvSpPr>
          <p:nvPr/>
        </p:nvSpPr>
        <p:spPr bwMode="auto">
          <a:xfrm>
            <a:off x="0" y="39528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940425"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p:pull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0" y="0"/>
            <a:ext cx="9144000" cy="62170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5940425" algn="l"/>
              </a:tabLst>
            </a:pPr>
            <a:r>
              <a:rPr kumimoji="0" lang="ka-GE"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მონაცემები გვიჩვენებს, რომ მძიმე მეტალების შემცველობა ქერქსა და რბილობში  სასუქიან და უსასუქო ვარინტზე ასეთია:</a:t>
            </a:r>
            <a:endParaRPr kumimoji="0" lang="en-US"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5940425" algn="l"/>
              </a:tabLst>
            </a:pP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r>
              <a:rPr kumimoji="0" lang="ka-GE" sz="1400" b="1"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Fe</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 ქერქში შეადგენს 1,04 მგ/ლ, ხოლო სასუქიანში  ის მეტია და ტოლია 0.98 მგ/ლ-ში;</a:t>
            </a:r>
            <a:endParaRPr kumimoji="0" lang="en-US"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r>
              <a:rPr kumimoji="0" lang="ka-GE" sz="1400" b="1"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Cu</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  შემცველობა თითქმის ტოლია და მერყეობს 0.02 - 0.04 მგ/ლ;</a:t>
            </a:r>
            <a:endParaRPr kumimoji="0" lang="en-US"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r>
              <a:rPr kumimoji="0" lang="ka-GE" sz="1400" b="1"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Zn</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 შემცველობა ქერქსა და რბილობში სასუქიანზე და უსასუქოზე თითქმის არ განსხვავდება, უსასუქოზე ქერქში შეადგენს 1.47 მგ/ლ-ში, რბილობში კი 1.4 მგ/ლ. </a:t>
            </a:r>
            <a:endParaRPr kumimoji="0" lang="en-US"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r>
              <a:rPr kumimoji="0" lang="ka-GE" sz="1400" b="1"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Co</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 ქერსა და რბილობში, სასუქიანსა და უსასუქოსა ერთმანეთის ტოლია და შეადგენს 1.58 მგ/ლ;</a:t>
            </a:r>
            <a:endParaRPr kumimoji="0" lang="en-US"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r>
              <a:rPr kumimoji="0" lang="ka-GE" sz="1400" b="1"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Ni</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 ქერქში უსასუქო ვარინტში ტოლია 0.45 მგ/ლ, რბილობში უმნიშვნელოდ მეტია და ტოლია 0.58 მგ/ლ;</a:t>
            </a:r>
            <a:endParaRPr kumimoji="0" lang="en-US"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r>
              <a:rPr kumimoji="0" lang="ka-GE" sz="1400" b="1"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Cd</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 ქერსა და რბილობში, უსასუქოსა  და სასუქიან ვარინტზე თითქმის ტოლია და შეადგენს 1.65 - 1.68 მგ/ლ;</a:t>
            </a:r>
            <a:endParaRPr kumimoji="0" lang="en-US"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r>
              <a:rPr kumimoji="0" lang="ka-GE" sz="1400" b="1"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Pb</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 ქერქში უსასუქო და სასუქიანში ტოლია და მერყეობს 0.61 - 1.63 მგ/ლ, ხოლო რბილობშიც ასეთივე შესაბამისობაა, ტოლია 1.55 - 1.63 მგ/ლ.</a:t>
            </a: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940425" algn="l"/>
              </a:tabLst>
            </a:pPr>
            <a:endParaRPr kumimoji="0" lang="en-US"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940425" algn="l"/>
              </a:tabLst>
            </a:pPr>
            <a:endParaRPr lang="en-US" sz="1400" i="1" dirty="0" smtClean="0">
              <a:latin typeface="Sylfae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940425" algn="l"/>
              </a:tabLst>
            </a:pPr>
            <a:endParaRPr lang="en-US" sz="1400" i="1" dirty="0" smtClean="0">
              <a:latin typeface="Sylfae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940425" algn="l"/>
              </a:tabLst>
            </a:pPr>
            <a:endParaRPr lang="en-US" sz="1400" i="1" smtClean="0">
              <a:latin typeface="Sylfae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940425" algn="l"/>
              </a:tabLst>
            </a:pPr>
            <a:endParaRPr lang="en-US" sz="1400" i="1" dirty="0" smtClean="0">
              <a:latin typeface="Sylfae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940425" algn="l"/>
              </a:tabLst>
            </a:pPr>
            <a:endParaRPr lang="en-US" sz="1400" i="1" dirty="0" smtClean="0">
              <a:latin typeface="Sylfae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940425" algn="l"/>
              </a:tabLst>
            </a:pPr>
            <a:endParaRPr lang="en-US" sz="1400" i="1" dirty="0" smtClean="0">
              <a:latin typeface="Sylfaen" pitchFamily="18" charset="0"/>
              <a:ea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5940425" algn="l"/>
              </a:tabLst>
            </a:pPr>
            <a:endParaRPr kumimoji="0" lang="en-US"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5940425" algn="l"/>
              </a:tabLst>
            </a:pPr>
            <a:r>
              <a:rPr kumimoji="0" lang="ka-GE" sz="1400" b="1"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დ ა ს კ ვ ნ ა</a:t>
            </a:r>
            <a:endParaRPr kumimoji="0" lang="en-US" sz="1400" b="1"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5940425" algn="l"/>
              </a:tabLst>
            </a:pPr>
            <a:endParaRPr lang="en-US" sz="1400" i="1" dirty="0" smtClean="0">
              <a:latin typeface="Sylfae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5940425" algn="l"/>
              </a:tabLst>
            </a:pPr>
            <a:endParaRPr kumimoji="0" lang="en-US"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5940425" algn="l"/>
              </a:tabLst>
            </a:pP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ამრიგად, ჩვენს მიერ ჩატარებული კვლევების მონაცემებით გარემოს დაბინძურებასთან ერთად მძიმე მეტალების შემცველობა უსასუქო და სასუქიან ვარინტებში უნმიშვნელოდაა მომატებული და ის არ აღემატება ზღვრულად დასაშვებ კონცენტრაციას.</a:t>
            </a:r>
            <a:endParaRPr kumimoji="0" lang="ka-GE" sz="1800" b="0" i="0" u="none" strike="noStrike" cap="none" normalizeH="0" baseline="0" dirty="0" smtClean="0">
              <a:ln>
                <a:noFill/>
              </a:ln>
              <a:solidFill>
                <a:schemeClr val="tx1"/>
              </a:solidFill>
              <a:effectLst/>
              <a:latin typeface="Sylfaen" pitchFamily="18" charset="0"/>
              <a:cs typeface="Arial" pitchFamily="34" charset="0"/>
            </a:endParaRPr>
          </a:p>
        </p:txBody>
      </p:sp>
    </p:spTree>
  </p:cSld>
  <p:clrMapOvr>
    <a:masterClrMapping/>
  </p:clrMapOvr>
  <p:transition>
    <p:pull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609600"/>
            <a:ext cx="914400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5940425" algn="l"/>
              </a:tabLst>
            </a:pPr>
            <a:r>
              <a:rPr kumimoji="0" lang="ka-GE" sz="4400" b="1"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გმადლობთ </a:t>
            </a:r>
            <a:endParaRPr kumimoji="0" lang="en-US" sz="4400" b="1"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5940425" algn="l"/>
              </a:tabLst>
            </a:pPr>
            <a:endParaRPr lang="en-US" sz="4400" b="1" i="1" dirty="0" smtClean="0">
              <a:latin typeface="Sylfaen" pitchFamily="18"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5940425" algn="l"/>
              </a:tabLst>
            </a:pPr>
            <a:endParaRPr lang="en-US" sz="4400" b="1" i="1" dirty="0" smtClean="0">
              <a:latin typeface="Sylfaen" pitchFamily="18"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5940425" algn="l"/>
              </a:tabLst>
            </a:pPr>
            <a:endParaRPr kumimoji="0" lang="en-US" sz="4400" b="1"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tab pos="-5940425" algn="l"/>
              </a:tabLst>
            </a:pPr>
            <a:r>
              <a:rPr kumimoji="0" lang="ka-GE" sz="4400" b="1"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ყურადღებისათვის!</a:t>
            </a:r>
            <a:endParaRPr kumimoji="0" lang="ka-GE" sz="4400" b="1" i="1"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0"/>
            <a:ext cx="9144000" cy="70173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5940425" algn="l"/>
              </a:tabLst>
            </a:pP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როგორც</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გამოკვლევები ადასტურებს</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უკანასკნელი</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ათეული</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წლების</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განმავლობაში</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მძიმე</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მეტალების</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შემცველობა</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გარემომცველ</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გ</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არემოში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ჰაერში</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წყალსა</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და</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ნიადაგში</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საგრძნობლად</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იზრდება</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ეს</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დაკავშირებულია</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საწარმოების</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მკვეთრ</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და</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აქტიურ</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ზრდასთან</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ავტოტრანსპორტის</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რაოდენობის მკვეთრ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ზრდასთან</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ყოველწლიურად</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ნიადაგში მინერალური სასუქების</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მაღალი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დოზების</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შეტან</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ასთან</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პესტიციდებისა და ჰებიციდების</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ფართო</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გამოყენებასთან</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ამასთანავე</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მძიმე</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მეტალებს</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აქვთ</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დაშლის</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ხანგრძლივი</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პერიოდი</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ტოქსიკური</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თვისებების</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შენახვით</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და</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ასევე</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კუმულატიური</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მოქმედებით</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გროვდებიან</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ცოცხალ</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ორგანიზმში</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endParaRPr kumimoji="0" lang="en-US"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tab pos="-5940425" algn="l"/>
              </a:tabLst>
            </a:pPr>
            <a:endParaRPr kumimoji="0" lang="en-US" sz="1200" b="0" i="0" u="none" strike="noStrike" cap="none" normalizeH="0" baseline="0" dirty="0" smtClean="0">
              <a:ln>
                <a:noFill/>
              </a:ln>
              <a:solidFill>
                <a:schemeClr val="tx1"/>
              </a:solidFill>
              <a:effectLst/>
              <a:latin typeface="Sylfaen"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უნდა</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აღინიშნოს</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რომ</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მძიმე</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მეტალებს</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შორის</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არსებობენ</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მცენარეების</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ცხოველმყოფელობისთვის</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აუცილებელი</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ელემენტები (მიკროელემენტები)</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მიკროელემენტები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Times New Roman" pitchFamily="18" charset="0"/>
              </a:rPr>
              <a:t>(Co, Cz, Cu, Fe, Mn, Ni და Zn</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პრაქტიკულად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მონაწილეობენ</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მცენარეულ</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უჯრედში</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მიმდინარე</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ყველა</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პროცესში</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endParaRPr kumimoji="0" lang="en-US"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endParaRPr kumimoji="0" lang="en-US" sz="1200" b="0" i="0" u="none" strike="noStrike" cap="none" normalizeH="0" baseline="0" dirty="0" smtClean="0">
              <a:ln>
                <a:noFill/>
              </a:ln>
              <a:solidFill>
                <a:schemeClr val="tx1"/>
              </a:solidFill>
              <a:effectLst/>
              <a:latin typeface="Sylfaen"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endParaRPr kumimoji="0" lang="en-US" sz="1200" b="0" i="0" u="none" strike="noStrike" cap="none" normalizeH="0" baseline="0" dirty="0" smtClean="0">
              <a:ln>
                <a:noFill/>
              </a:ln>
              <a:solidFill>
                <a:schemeClr val="tx1"/>
              </a:solidFill>
              <a:effectLst/>
              <a:latin typeface="Sylfaen"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ამათგან განსხვავებით</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მძიმე</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მეტალები, რომლებიც</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არ</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წარმოადგენენ</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მიკროელემენტებს</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რომელთა</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შორის</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გარემოს მნიშვნელოვანი</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დამაბინძურებლებია</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Cd, Hg  </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Sylfaen" pitchFamily="18" charset="0"/>
              </a:rPr>
              <a:t>და</a:t>
            </a:r>
            <a:r>
              <a:rPr kumimoji="0" lang="ka-GE"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rPr>
              <a:t> Pb - ნეგატიურად მოქმედებენ მცენარეზე შეწდარებით მცირე კონცენტრაციებითაც კი.</a:t>
            </a:r>
            <a:endParaRPr kumimoji="0" lang="en-US" sz="1400" b="0" i="0" u="none" strike="noStrike" cap="none" normalizeH="0" baseline="0" dirty="0" smtClean="0">
              <a:ln>
                <a:noFill/>
              </a:ln>
              <a:solidFill>
                <a:srgbClr val="000000"/>
              </a:solidFill>
              <a:effectLst/>
              <a:latin typeface="Sylfaen"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endParaRPr kumimoji="0" lang="en-US" sz="1200" b="0" i="0" u="none" strike="noStrike" cap="none" normalizeH="0" baseline="0" dirty="0" smtClean="0">
              <a:ln>
                <a:noFill/>
              </a:ln>
              <a:solidFill>
                <a:schemeClr val="tx1"/>
              </a:solidFill>
              <a:effectLst/>
              <a:latin typeface="Sylfaen"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endParaRPr kumimoji="0" lang="en-US" sz="1200" b="0" i="0" u="none" strike="noStrike" cap="none" normalizeH="0" baseline="0" dirty="0" smtClean="0">
              <a:ln>
                <a:noFill/>
              </a:ln>
              <a:solidFill>
                <a:schemeClr val="tx1"/>
              </a:solidFill>
              <a:effectLst/>
              <a:latin typeface="Sylfaen"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ციტრუსოვანთა ნაყოფები მდიდარია არა მარტო ორგანული მჟავეებით, ვიტამინებით, ეთერზეთებით, ასევე სხვა მნიშვნელოვანი ნაერთებით, არამედ სხვა რიგი მინერალური ელემენტებითაც: Ca, K, P, Fe, Mn, Zn, Cu, Co, Ni. მეცნიერები ამტკიცებენ, რომ მცენარის რაციონალური კვების შექმნა შესაძლებელია მაკრო - და მიკროელემენტების კვლევით, რადგანაც მიკროელემენტების საკითხი წარმოადგენს ნაწილს მცენარის საერთო მინერალური კვებისა; მართალია ისინი მცენარისათვის აუცილებელი ელემენტებია მცირე რაოდენობით.</a:t>
            </a:r>
            <a:endParaRPr kumimoji="0" lang="en-US"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endParaRPr kumimoji="0" lang="en-US" sz="1200" b="0" i="0" u="none" strike="noStrike" cap="none" normalizeH="0" baseline="0" dirty="0" smtClean="0">
              <a:ln>
                <a:noFill/>
              </a:ln>
              <a:solidFill>
                <a:schemeClr val="tx1"/>
              </a:solidFill>
              <a:effectLst/>
              <a:latin typeface="Sylfaen"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ტ. დ. მდინარაძე, მ. ს. კეჭეყმაძე (1982) მიუთითებენ მიკროელემენტების როლს მანდარინის ნაყოფების მდგრადობას სოკოვან და ბაქტერიალურ დაავადებათა წინააღმდეგ.</a:t>
            </a:r>
            <a:endParaRPr kumimoji="0" lang="en-US"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endParaRPr kumimoji="0" lang="en-US" sz="1200" b="0" i="0" u="none" strike="noStrike" cap="none" normalizeH="0" baseline="0" dirty="0" smtClean="0">
              <a:ln>
                <a:noFill/>
              </a:ln>
              <a:solidFill>
                <a:schemeClr val="tx1"/>
              </a:solidFill>
              <a:effectLst/>
              <a:latin typeface="Sylfaen"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ს. ს. რუბინი (1973, 1983) აღნიშნავს Mn მნიშვნელოვან როლს ნაყოფებში შაქრებისა და ვიტამინების შემცველობაზე, რასაც ამტკიცებს ჩვენი კვლევის შედეგებიც. </a:t>
            </a:r>
            <a:endParaRPr kumimoji="0" lang="en-US"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endParaRPr kumimoji="0" lang="en-US" sz="1200" b="0" i="0" u="none" strike="noStrike" cap="none" normalizeH="0" baseline="0" dirty="0" smtClean="0">
              <a:ln>
                <a:noFill/>
              </a:ln>
              <a:solidFill>
                <a:schemeClr val="tx1"/>
              </a:solidFill>
              <a:effectLst/>
              <a:latin typeface="Sylfaen" pitchFamily="18"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მანდარინის ნაყოფებისათვის მნიშვნელოვანია არა მარტო უხვი მოსავლის მიღება, არამედ ისინი გავლენას ახდენენ ნაყოფების ბიოქიმიურ და ქიმიურ შემცველობაზე, ასევე ციტრუსების შენახვაზე.</a:t>
            </a:r>
            <a:endParaRPr kumimoji="0" lang="en-US"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endParaRPr kumimoji="0" lang="ka-GE" sz="1800" b="0" i="0" u="none" strike="noStrike" cap="none" normalizeH="0" baseline="0" dirty="0" smtClean="0">
              <a:ln>
                <a:noFill/>
              </a:ln>
              <a:solidFill>
                <a:schemeClr val="tx1"/>
              </a:solidFill>
              <a:effectLst/>
              <a:latin typeface="Sylfaen" pitchFamily="18"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143001" y="2209797"/>
          <a:ext cx="7391398" cy="3733802"/>
        </p:xfrm>
        <a:graphic>
          <a:graphicData uri="http://schemas.openxmlformats.org/drawingml/2006/table">
            <a:tbl>
              <a:tblPr/>
              <a:tblGrid>
                <a:gridCol w="368279"/>
                <a:gridCol w="1807221"/>
                <a:gridCol w="692617"/>
                <a:gridCol w="691919"/>
                <a:gridCol w="691919"/>
                <a:gridCol w="654951"/>
                <a:gridCol w="642397"/>
                <a:gridCol w="581016"/>
                <a:gridCol w="692617"/>
                <a:gridCol w="568462"/>
              </a:tblGrid>
              <a:tr h="466293">
                <a:tc>
                  <a:txBody>
                    <a:bodyPr/>
                    <a:lstStyle/>
                    <a:p>
                      <a:pPr algn="ctr">
                        <a:lnSpc>
                          <a:spcPct val="115000"/>
                        </a:lnSpc>
                        <a:spcAft>
                          <a:spcPts val="0"/>
                        </a:spcAft>
                        <a:tabLst>
                          <a:tab pos="-5941060" algn="l"/>
                        </a:tabLst>
                      </a:pPr>
                      <a:r>
                        <a:rPr lang="ka-GE" sz="1300" dirty="0">
                          <a:latin typeface="Sylfaen"/>
                          <a:ea typeface="Times New Roman"/>
                          <a:cs typeface="Times New Roman"/>
                        </a:rPr>
                        <a:t>#</a:t>
                      </a:r>
                      <a:endParaRPr lang="en-US" sz="1000" dirty="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dirty="0">
                          <a:latin typeface="Sylfaen"/>
                          <a:ea typeface="Times New Roman"/>
                          <a:cs typeface="Times New Roman"/>
                        </a:rPr>
                        <a:t>ვარიანტები</a:t>
                      </a:r>
                      <a:endParaRPr lang="en-US" sz="1000" dirty="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en-US" sz="1300" dirty="0">
                          <a:latin typeface="Sylfaen"/>
                          <a:ea typeface="Times New Roman"/>
                          <a:cs typeface="Times New Roman"/>
                        </a:rPr>
                        <a:t>Fe</a:t>
                      </a:r>
                      <a:endParaRPr lang="en-US" sz="1000" dirty="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en-US" sz="1300" dirty="0" err="1">
                          <a:latin typeface="Sylfaen"/>
                          <a:ea typeface="Times New Roman"/>
                          <a:cs typeface="Times New Roman"/>
                        </a:rPr>
                        <a:t>Mn</a:t>
                      </a:r>
                      <a:endParaRPr lang="en-US" sz="1000" dirty="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en-US" sz="1300">
                          <a:latin typeface="Sylfaen"/>
                          <a:ea typeface="Times New Roman"/>
                          <a:cs typeface="Times New Roman"/>
                        </a:rPr>
                        <a:t>Zn</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en-US" sz="1300">
                          <a:latin typeface="Sylfaen"/>
                          <a:ea typeface="Times New Roman"/>
                          <a:cs typeface="Times New Roman"/>
                        </a:rPr>
                        <a:t>Cu</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en-US" sz="1300">
                          <a:latin typeface="Sylfaen"/>
                          <a:ea typeface="Times New Roman"/>
                          <a:cs typeface="Times New Roman"/>
                        </a:rPr>
                        <a:t>Co</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en-US" sz="1300">
                          <a:latin typeface="Sylfaen"/>
                          <a:ea typeface="Times New Roman"/>
                          <a:cs typeface="Times New Roman"/>
                        </a:rPr>
                        <a:t>Ni</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en-US" sz="1300">
                          <a:latin typeface="Sylfaen"/>
                          <a:ea typeface="Times New Roman"/>
                          <a:cs typeface="Times New Roman"/>
                        </a:rPr>
                        <a:t>Cd</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en-US" sz="1300">
                          <a:latin typeface="Sylfaen"/>
                          <a:ea typeface="Times New Roman"/>
                          <a:cs typeface="Times New Roman"/>
                        </a:rPr>
                        <a:t>Hg</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6293">
                <a:tc>
                  <a:txBody>
                    <a:bodyPr/>
                    <a:lstStyle/>
                    <a:p>
                      <a:pPr algn="ctr">
                        <a:lnSpc>
                          <a:spcPct val="115000"/>
                        </a:lnSpc>
                        <a:spcAft>
                          <a:spcPts val="0"/>
                        </a:spcAft>
                        <a:tabLst>
                          <a:tab pos="-5941060" algn="l"/>
                        </a:tabLst>
                      </a:pPr>
                      <a:r>
                        <a:rPr lang="ka-GE" sz="1300">
                          <a:latin typeface="Sylfaen"/>
                          <a:ea typeface="Times New Roman"/>
                          <a:cs typeface="Times New Roman"/>
                        </a:rPr>
                        <a:t>1</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უსასუქო</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1,6</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dirty="0">
                          <a:latin typeface="Sylfaen"/>
                          <a:ea typeface="Times New Roman"/>
                          <a:cs typeface="Times New Roman"/>
                        </a:rPr>
                        <a:t>0,14</a:t>
                      </a:r>
                      <a:endParaRPr lang="en-US" sz="1000" dirty="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dirty="0">
                          <a:latin typeface="Sylfaen"/>
                          <a:ea typeface="Times New Roman"/>
                          <a:cs typeface="Times New Roman"/>
                        </a:rPr>
                        <a:t>0,08</a:t>
                      </a:r>
                      <a:endParaRPr lang="en-US" sz="1000" dirty="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dirty="0">
                          <a:latin typeface="Sylfaen"/>
                          <a:ea typeface="Times New Roman"/>
                          <a:cs typeface="Times New Roman"/>
                        </a:rPr>
                        <a:t>0,24</a:t>
                      </a:r>
                      <a:endParaRPr lang="en-US" sz="1000" dirty="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endParaRPr lang="ka-GE" sz="1300">
                        <a:latin typeface="Sylfaen"/>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endParaRPr lang="ka-GE" sz="1300">
                        <a:latin typeface="Sylfaen"/>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6293">
                <a:tc>
                  <a:txBody>
                    <a:bodyPr/>
                    <a:lstStyle/>
                    <a:p>
                      <a:pPr algn="ctr">
                        <a:lnSpc>
                          <a:spcPct val="115000"/>
                        </a:lnSpc>
                        <a:spcAft>
                          <a:spcPts val="0"/>
                        </a:spcAft>
                        <a:tabLst>
                          <a:tab pos="-5941060" algn="l"/>
                        </a:tabLst>
                      </a:pPr>
                      <a:r>
                        <a:rPr lang="ka-GE" sz="1300">
                          <a:latin typeface="Sylfaen"/>
                          <a:ea typeface="Times New Roman"/>
                          <a:cs typeface="Times New Roman"/>
                        </a:rPr>
                        <a:t>2</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en-US" sz="1300">
                          <a:latin typeface="Sylfaen"/>
                          <a:ea typeface="Times New Roman"/>
                          <a:cs typeface="Times New Roman"/>
                        </a:rPr>
                        <a:t>PK + CaO </a:t>
                      </a:r>
                      <a:r>
                        <a:rPr lang="ka-GE" sz="1300">
                          <a:latin typeface="Sylfaen"/>
                          <a:ea typeface="Times New Roman"/>
                          <a:cs typeface="Times New Roman"/>
                        </a:rPr>
                        <a:t>- ფონი</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0,3</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0,16</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0,97</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dirty="0">
                          <a:latin typeface="Sylfaen"/>
                          <a:ea typeface="Times New Roman"/>
                          <a:cs typeface="Times New Roman"/>
                        </a:rPr>
                        <a:t>0,15</a:t>
                      </a:r>
                      <a:endParaRPr lang="en-US" sz="1000" dirty="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dirty="0">
                          <a:latin typeface="Sylfaen"/>
                          <a:ea typeface="Times New Roman"/>
                          <a:cs typeface="Times New Roman"/>
                        </a:rPr>
                        <a:t>-</a:t>
                      </a:r>
                      <a:endParaRPr lang="en-US" sz="1000" dirty="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endParaRPr lang="ka-GE" sz="1300">
                        <a:latin typeface="Sylfaen"/>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endParaRPr lang="ka-GE" sz="1300">
                        <a:latin typeface="Sylfaen"/>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6293">
                <a:tc>
                  <a:txBody>
                    <a:bodyPr/>
                    <a:lstStyle/>
                    <a:p>
                      <a:pPr algn="ctr">
                        <a:lnSpc>
                          <a:spcPct val="115000"/>
                        </a:lnSpc>
                        <a:spcAft>
                          <a:spcPts val="0"/>
                        </a:spcAft>
                        <a:tabLst>
                          <a:tab pos="-5941060" algn="l"/>
                        </a:tabLst>
                      </a:pPr>
                      <a:r>
                        <a:rPr lang="ka-GE" sz="1300">
                          <a:latin typeface="Sylfaen"/>
                          <a:ea typeface="Times New Roman"/>
                          <a:cs typeface="Times New Roman"/>
                        </a:rPr>
                        <a:t>3</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ფონს +</a:t>
                      </a:r>
                      <a:r>
                        <a:rPr lang="en-US" sz="1300">
                          <a:latin typeface="Sylfaen"/>
                          <a:ea typeface="Times New Roman"/>
                          <a:cs typeface="Times New Roman"/>
                        </a:rPr>
                        <a:t> NH</a:t>
                      </a:r>
                      <a:r>
                        <a:rPr lang="ka-GE" sz="1300" baseline="-25000">
                          <a:latin typeface="Sylfaen"/>
                          <a:ea typeface="Times New Roman"/>
                          <a:cs typeface="Times New Roman"/>
                        </a:rPr>
                        <a:t>4</a:t>
                      </a:r>
                      <a:r>
                        <a:rPr lang="en-US" sz="1300">
                          <a:latin typeface="Sylfaen"/>
                          <a:ea typeface="Times New Roman"/>
                          <a:cs typeface="Times New Roman"/>
                        </a:rPr>
                        <a:t>NO</a:t>
                      </a:r>
                      <a:r>
                        <a:rPr lang="ka-GE" sz="1300" baseline="-25000">
                          <a:latin typeface="Sylfaen"/>
                          <a:ea typeface="Times New Roman"/>
                          <a:cs typeface="Times New Roman"/>
                        </a:rPr>
                        <a:t>3</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0,17</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0,02</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0,10</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dirty="0">
                          <a:latin typeface="Sylfaen"/>
                          <a:ea typeface="Times New Roman"/>
                          <a:cs typeface="Times New Roman"/>
                        </a:rPr>
                        <a:t>-</a:t>
                      </a:r>
                      <a:endParaRPr lang="en-US" sz="1000" dirty="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endParaRPr lang="ka-GE" sz="1300">
                        <a:latin typeface="Sylfaen"/>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endParaRPr lang="ka-GE" sz="1300">
                        <a:latin typeface="Sylfaen"/>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6293">
                <a:tc>
                  <a:txBody>
                    <a:bodyPr/>
                    <a:lstStyle/>
                    <a:p>
                      <a:pPr algn="ctr">
                        <a:lnSpc>
                          <a:spcPct val="115000"/>
                        </a:lnSpc>
                        <a:spcAft>
                          <a:spcPts val="0"/>
                        </a:spcAft>
                        <a:tabLst>
                          <a:tab pos="-5941060" algn="l"/>
                        </a:tabLst>
                      </a:pPr>
                      <a:r>
                        <a:rPr lang="ka-GE" sz="1300">
                          <a:latin typeface="Sylfaen"/>
                          <a:ea typeface="Times New Roman"/>
                          <a:cs typeface="Times New Roman"/>
                        </a:rPr>
                        <a:t>4</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ფონს + </a:t>
                      </a:r>
                      <a:r>
                        <a:rPr lang="en-US" sz="1300">
                          <a:latin typeface="Sylfaen"/>
                          <a:ea typeface="Times New Roman"/>
                          <a:cs typeface="Times New Roman"/>
                        </a:rPr>
                        <a:t>Co(NH</a:t>
                      </a:r>
                      <a:r>
                        <a:rPr lang="en-US" sz="1300" baseline="-25000">
                          <a:latin typeface="Sylfaen"/>
                          <a:ea typeface="Times New Roman"/>
                          <a:cs typeface="Times New Roman"/>
                        </a:rPr>
                        <a:t>2</a:t>
                      </a:r>
                      <a:r>
                        <a:rPr lang="en-US" sz="1300">
                          <a:latin typeface="Sylfaen"/>
                          <a:ea typeface="Times New Roman"/>
                          <a:cs typeface="Times New Roman"/>
                        </a:rPr>
                        <a:t>)</a:t>
                      </a:r>
                      <a:r>
                        <a:rPr lang="en-US" sz="1300" baseline="-25000">
                          <a:latin typeface="Sylfaen"/>
                          <a:ea typeface="Times New Roman"/>
                          <a:cs typeface="Times New Roman"/>
                        </a:rPr>
                        <a:t>2</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1,4</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0,18</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0,03</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0,14</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dirty="0">
                          <a:latin typeface="Sylfaen"/>
                          <a:ea typeface="Times New Roman"/>
                          <a:cs typeface="Times New Roman"/>
                        </a:rPr>
                        <a:t>-</a:t>
                      </a:r>
                      <a:endParaRPr lang="en-US" sz="1000" dirty="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endParaRPr lang="ka-GE" sz="1300">
                        <a:latin typeface="Sylfaen"/>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endParaRPr lang="ka-GE" sz="1300">
                        <a:latin typeface="Sylfaen"/>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6293">
                <a:tc>
                  <a:txBody>
                    <a:bodyPr/>
                    <a:lstStyle/>
                    <a:p>
                      <a:pPr algn="ctr">
                        <a:lnSpc>
                          <a:spcPct val="115000"/>
                        </a:lnSpc>
                        <a:spcAft>
                          <a:spcPts val="0"/>
                        </a:spcAft>
                        <a:tabLst>
                          <a:tab pos="-5941060" algn="l"/>
                        </a:tabLst>
                      </a:pPr>
                      <a:r>
                        <a:rPr lang="ka-GE" sz="1300">
                          <a:latin typeface="Sylfaen"/>
                          <a:ea typeface="Times New Roman"/>
                          <a:cs typeface="Times New Roman"/>
                        </a:rPr>
                        <a:t>5</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ფონს + შფს  </a:t>
                      </a:r>
                      <a:r>
                        <a:rPr lang="en-US" sz="1300">
                          <a:latin typeface="Sylfaen"/>
                          <a:ea typeface="Times New Roman"/>
                          <a:cs typeface="Times New Roman"/>
                        </a:rPr>
                        <a:t>N</a:t>
                      </a:r>
                      <a:r>
                        <a:rPr lang="en-US" sz="1300" baseline="-25000">
                          <a:latin typeface="Sylfaen"/>
                          <a:ea typeface="Times New Roman"/>
                          <a:cs typeface="Times New Roman"/>
                        </a:rPr>
                        <a:t>1 </a:t>
                      </a:r>
                      <a:r>
                        <a:rPr lang="ka-GE" sz="1300">
                          <a:latin typeface="Sylfaen"/>
                          <a:ea typeface="Times New Roman"/>
                          <a:cs typeface="Times New Roman"/>
                        </a:rPr>
                        <a:t>დ</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0,6</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0,23</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0,02</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0,14</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dirty="0">
                          <a:latin typeface="Sylfaen"/>
                          <a:ea typeface="Times New Roman"/>
                          <a:cs typeface="Times New Roman"/>
                        </a:rPr>
                        <a:t>-</a:t>
                      </a:r>
                      <a:endParaRPr lang="en-US" sz="1000" dirty="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endParaRPr lang="ka-GE" sz="1300" dirty="0">
                        <a:latin typeface="Sylfaen"/>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endParaRPr lang="ka-GE" sz="1300" dirty="0">
                        <a:latin typeface="Sylfaen"/>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6293">
                <a:tc>
                  <a:txBody>
                    <a:bodyPr/>
                    <a:lstStyle/>
                    <a:p>
                      <a:pPr algn="ctr">
                        <a:lnSpc>
                          <a:spcPct val="115000"/>
                        </a:lnSpc>
                        <a:spcAft>
                          <a:spcPts val="0"/>
                        </a:spcAft>
                        <a:tabLst>
                          <a:tab pos="-5941060" algn="l"/>
                        </a:tabLst>
                      </a:pPr>
                      <a:r>
                        <a:rPr lang="ka-GE" sz="1300">
                          <a:latin typeface="Sylfaen"/>
                          <a:ea typeface="Times New Roman"/>
                          <a:cs typeface="Times New Roman"/>
                        </a:rPr>
                        <a:t>6</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ფონს + შფს  </a:t>
                      </a:r>
                      <a:r>
                        <a:rPr lang="en-US" sz="1300">
                          <a:latin typeface="Sylfaen"/>
                          <a:ea typeface="Times New Roman"/>
                          <a:cs typeface="Times New Roman"/>
                        </a:rPr>
                        <a:t>N</a:t>
                      </a:r>
                      <a:r>
                        <a:rPr lang="en-US" sz="1300" baseline="-25000">
                          <a:latin typeface="Sylfaen"/>
                          <a:ea typeface="Times New Roman"/>
                          <a:cs typeface="Times New Roman"/>
                        </a:rPr>
                        <a:t>2</a:t>
                      </a:r>
                      <a:r>
                        <a:rPr lang="ka-GE" sz="1300" baseline="-25000">
                          <a:latin typeface="Sylfaen"/>
                          <a:ea typeface="Times New Roman"/>
                          <a:cs typeface="Times New Roman"/>
                        </a:rPr>
                        <a:t>  </a:t>
                      </a:r>
                      <a:r>
                        <a:rPr lang="ka-GE" sz="1300">
                          <a:latin typeface="Sylfaen"/>
                          <a:ea typeface="Times New Roman"/>
                          <a:cs typeface="Times New Roman"/>
                        </a:rPr>
                        <a:t>დ</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0,8</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0,18</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1,15</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0,15</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endParaRPr lang="ka-GE" sz="1300" dirty="0">
                        <a:latin typeface="Sylfaen"/>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endParaRPr lang="ka-GE" sz="1300" dirty="0">
                        <a:latin typeface="Sylfaen"/>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9751">
                <a:tc>
                  <a:txBody>
                    <a:bodyPr/>
                    <a:lstStyle/>
                    <a:p>
                      <a:pPr algn="ctr">
                        <a:lnSpc>
                          <a:spcPct val="115000"/>
                        </a:lnSpc>
                        <a:spcAft>
                          <a:spcPts val="0"/>
                        </a:spcAft>
                        <a:tabLst>
                          <a:tab pos="-5941060" algn="l"/>
                        </a:tabLst>
                      </a:pPr>
                      <a:r>
                        <a:rPr lang="ka-GE" sz="1300">
                          <a:latin typeface="Sylfaen"/>
                          <a:ea typeface="Times New Roman"/>
                          <a:cs typeface="Times New Roman"/>
                        </a:rPr>
                        <a:t>7</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ფონს + </a:t>
                      </a:r>
                      <a:r>
                        <a:rPr lang="en-US" sz="1300">
                          <a:latin typeface="Sylfaen"/>
                          <a:ea typeface="Times New Roman"/>
                          <a:cs typeface="Times New Roman"/>
                        </a:rPr>
                        <a:t>(NH</a:t>
                      </a:r>
                      <a:r>
                        <a:rPr lang="ka-GE" sz="1300" baseline="-25000">
                          <a:latin typeface="Sylfaen"/>
                          <a:ea typeface="Times New Roman"/>
                          <a:cs typeface="Times New Roman"/>
                        </a:rPr>
                        <a:t>4</a:t>
                      </a:r>
                      <a:r>
                        <a:rPr lang="en-US" sz="1300">
                          <a:latin typeface="Sylfaen"/>
                          <a:ea typeface="Times New Roman"/>
                          <a:cs typeface="Times New Roman"/>
                        </a:rPr>
                        <a:t>)</a:t>
                      </a:r>
                      <a:r>
                        <a:rPr lang="ka-GE" sz="1300" baseline="-25000">
                          <a:latin typeface="Sylfaen"/>
                          <a:ea typeface="Times New Roman"/>
                          <a:cs typeface="Times New Roman"/>
                        </a:rPr>
                        <a:t>2</a:t>
                      </a:r>
                      <a:r>
                        <a:rPr lang="en-US" sz="1300">
                          <a:latin typeface="Sylfaen"/>
                          <a:ea typeface="Times New Roman"/>
                          <a:cs typeface="Times New Roman"/>
                        </a:rPr>
                        <a:t>SO</a:t>
                      </a:r>
                      <a:r>
                        <a:rPr lang="ka-GE" sz="1300" baseline="-25000">
                          <a:latin typeface="Sylfaen"/>
                          <a:ea typeface="Times New Roman"/>
                          <a:cs typeface="Times New Roman"/>
                        </a:rPr>
                        <a:t>4</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0,8</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0,16</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0,74</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0,14</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endParaRPr lang="ka-GE" sz="1300" dirty="0">
                        <a:latin typeface="Sylfaen"/>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endParaRPr lang="ka-GE" sz="1300" dirty="0">
                        <a:latin typeface="Sylfaen"/>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41" name="Rectangle 1"/>
          <p:cNvSpPr>
            <a:spLocks noChangeArrowheads="1"/>
          </p:cNvSpPr>
          <p:nvPr/>
        </p:nvSpPr>
        <p:spPr bwMode="auto">
          <a:xfrm>
            <a:off x="0" y="0"/>
            <a:ext cx="9144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tab pos="-5940425" algn="l"/>
              </a:tabLst>
            </a:pPr>
            <a:endParaRPr kumimoji="0" lang="en-US"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algn="just" fontAlgn="base">
              <a:spcBef>
                <a:spcPct val="0"/>
              </a:spcBef>
              <a:spcAft>
                <a:spcPct val="0"/>
              </a:spcAft>
              <a:tabLst>
                <a:tab pos="-5940425" algn="l"/>
              </a:tabLst>
            </a:pPr>
            <a:r>
              <a:rPr lang="ka-GE" sz="1400" dirty="0" smtClean="0">
                <a:latin typeface="Sylfaen" pitchFamily="18" charset="0"/>
                <a:ea typeface="Times New Roman" pitchFamily="18" charset="0"/>
                <a:cs typeface="Times New Roman" pitchFamily="18" charset="0"/>
              </a:rPr>
              <a:t>წლების მანძილზე ჩემს მიერ შეისწავლებოდა  აზოტოვანი სასუქების ფორმების - შარდოვანა, </a:t>
            </a:r>
            <a:r>
              <a:rPr lang="en-US" sz="1400" dirty="0" smtClean="0">
                <a:latin typeface="Times New Roman" pitchFamily="18" charset="0"/>
                <a:ea typeface="Times New Roman" pitchFamily="18" charset="0"/>
                <a:cs typeface="Times New Roman" pitchFamily="18" charset="0"/>
              </a:rPr>
              <a:t>NH</a:t>
            </a:r>
            <a:r>
              <a:rPr lang="ka-GE" sz="1400" baseline="-30000" dirty="0" smtClean="0">
                <a:latin typeface="Sylfaen" pitchFamily="18" charset="0"/>
                <a:ea typeface="Times New Roman" pitchFamily="18" charset="0"/>
                <a:cs typeface="Times New Roman" pitchFamily="18" charset="0"/>
              </a:rPr>
              <a:t>4</a:t>
            </a:r>
            <a:r>
              <a:rPr lang="en-US" sz="1400" dirty="0" smtClean="0">
                <a:latin typeface="Times New Roman" pitchFamily="18" charset="0"/>
                <a:ea typeface="Times New Roman" pitchFamily="18" charset="0"/>
                <a:cs typeface="Times New Roman" pitchFamily="18" charset="0"/>
              </a:rPr>
              <a:t>NO</a:t>
            </a:r>
            <a:r>
              <a:rPr lang="ka-GE" sz="1400" baseline="-30000" dirty="0" smtClean="0">
                <a:latin typeface="Sylfaen" pitchFamily="18" charset="0"/>
                <a:ea typeface="Times New Roman" pitchFamily="18" charset="0"/>
                <a:cs typeface="Times New Roman" pitchFamily="18" charset="0"/>
              </a:rPr>
              <a:t>3</a:t>
            </a:r>
            <a:r>
              <a:rPr lang="en-US" sz="1400" dirty="0" smtClean="0">
                <a:latin typeface="Times New Roman" pitchFamily="18" charset="0"/>
                <a:ea typeface="Times New Roman" pitchFamily="18" charset="0"/>
                <a:cs typeface="Times New Roman" pitchFamily="18" charset="0"/>
              </a:rPr>
              <a:t>,</a:t>
            </a:r>
            <a:r>
              <a:rPr lang="ka-GE" sz="1400" dirty="0" smtClean="0">
                <a:latin typeface="Sylfaen" pitchFamily="18" charset="0"/>
                <a:ea typeface="Times New Roman" pitchFamily="18" charset="0"/>
                <a:cs typeface="Times New Roman" pitchFamily="18" charset="0"/>
              </a:rPr>
              <a:t> შარდოვანა ფორმალდეჰიდური სასუქი (შფს), </a:t>
            </a:r>
            <a:r>
              <a:rPr lang="en-US" sz="1400" dirty="0" smtClean="0">
                <a:latin typeface="Times New Roman" pitchFamily="18" charset="0"/>
                <a:ea typeface="Times New Roman" pitchFamily="18" charset="0"/>
                <a:cs typeface="Times New Roman" pitchFamily="18" charset="0"/>
              </a:rPr>
              <a:t>(NH</a:t>
            </a:r>
            <a:r>
              <a:rPr lang="ka-GE" sz="1400" baseline="-30000" dirty="0" smtClean="0">
                <a:latin typeface="Sylfaen" pitchFamily="18" charset="0"/>
                <a:ea typeface="Times New Roman" pitchFamily="18" charset="0"/>
                <a:cs typeface="Times New Roman" pitchFamily="18" charset="0"/>
              </a:rPr>
              <a:t>4</a:t>
            </a:r>
            <a:r>
              <a:rPr lang="en-US" sz="1400" dirty="0" smtClean="0">
                <a:latin typeface="Times New Roman" pitchFamily="18" charset="0"/>
                <a:ea typeface="Times New Roman" pitchFamily="18" charset="0"/>
                <a:cs typeface="Times New Roman" pitchFamily="18" charset="0"/>
              </a:rPr>
              <a:t>)</a:t>
            </a:r>
            <a:r>
              <a:rPr lang="ka-GE" sz="1400" baseline="-30000" dirty="0" smtClean="0">
                <a:latin typeface="Sylfaen" pitchFamily="18" charset="0"/>
                <a:ea typeface="Times New Roman" pitchFamily="18" charset="0"/>
                <a:cs typeface="Times New Roman" pitchFamily="18" charset="0"/>
              </a:rPr>
              <a:t>2</a:t>
            </a:r>
            <a:r>
              <a:rPr lang="en-US" sz="1400" dirty="0" smtClean="0">
                <a:latin typeface="Times New Roman" pitchFamily="18" charset="0"/>
                <a:ea typeface="Times New Roman" pitchFamily="18" charset="0"/>
                <a:cs typeface="Times New Roman" pitchFamily="18" charset="0"/>
              </a:rPr>
              <a:t>SO</a:t>
            </a:r>
            <a:r>
              <a:rPr lang="ka-GE" sz="1400" baseline="-30000" dirty="0" smtClean="0">
                <a:latin typeface="Sylfaen" pitchFamily="18" charset="0"/>
                <a:ea typeface="Times New Roman" pitchFamily="18" charset="0"/>
                <a:cs typeface="Times New Roman" pitchFamily="18" charset="0"/>
              </a:rPr>
              <a:t>4</a:t>
            </a:r>
            <a:r>
              <a:rPr lang="en-US" sz="1400" dirty="0" smtClean="0">
                <a:latin typeface="Times New Roman" pitchFamily="18" charset="0"/>
                <a:ea typeface="Times New Roman" pitchFamily="18" charset="0"/>
                <a:cs typeface="Times New Roman" pitchFamily="18" charset="0"/>
              </a:rPr>
              <a:t> - </a:t>
            </a:r>
            <a:r>
              <a:rPr lang="ka-GE" sz="1400" dirty="0" smtClean="0">
                <a:latin typeface="Sylfaen" pitchFamily="18" charset="0"/>
                <a:ea typeface="Times New Roman" pitchFamily="18" charset="0"/>
                <a:cs typeface="Times New Roman" pitchFamily="18" charset="0"/>
              </a:rPr>
              <a:t>გავლენა ნაყოფებში (ქერქი, რბილობი)  მძიმე მეტალების შემცველობაზე  (ცხრილი #1  და #2).</a:t>
            </a:r>
            <a:endParaRPr lang="en-US" sz="1400" dirty="0" smtClean="0">
              <a:latin typeface="Times New Roman" pitchFamily="18" charset="0"/>
              <a:cs typeface="Times New Roman" pitchFamily="18" charset="0"/>
            </a:endParaRPr>
          </a:p>
          <a:p>
            <a:pPr marL="0" marR="0" lvl="0" indent="0" algn="r" defTabSz="914400" rtl="0" eaLnBrk="1" fontAlgn="base" latinLnBrk="0" hangingPunct="1">
              <a:lnSpc>
                <a:spcPct val="100000"/>
              </a:lnSpc>
              <a:spcBef>
                <a:spcPct val="0"/>
              </a:spcBef>
              <a:spcAft>
                <a:spcPct val="0"/>
              </a:spcAft>
              <a:buClrTx/>
              <a:buSzTx/>
              <a:buFontTx/>
              <a:buNone/>
              <a:tabLst>
                <a:tab pos="-5940425" algn="l"/>
              </a:tabLst>
            </a:pPr>
            <a:endParaRPr lang="en-US" sz="1400" i="1" dirty="0" smtClean="0">
              <a:latin typeface="Sylfaen" pitchFamily="18" charset="0"/>
              <a:ea typeface="Times New Roman" pitchFamily="18" charset="0"/>
              <a:cs typeface="Times New Roman" pitchFamily="18" charset="0"/>
            </a:endParaRPr>
          </a:p>
          <a:p>
            <a:pPr marL="0" marR="0" lvl="0" indent="0" algn="r" defTabSz="914400" rtl="0" eaLnBrk="1" fontAlgn="base" latinLnBrk="0" hangingPunct="1">
              <a:lnSpc>
                <a:spcPct val="100000"/>
              </a:lnSpc>
              <a:spcBef>
                <a:spcPct val="0"/>
              </a:spcBef>
              <a:spcAft>
                <a:spcPct val="0"/>
              </a:spcAft>
              <a:buClrTx/>
              <a:buSzTx/>
              <a:buFontTx/>
              <a:buNone/>
              <a:tabLst>
                <a:tab pos="-5940425" algn="l"/>
              </a:tabLst>
            </a:pPr>
            <a:endParaRPr lang="en-US" sz="1400" i="1" dirty="0" smtClean="0">
              <a:latin typeface="Sylfaen" pitchFamily="18" charset="0"/>
              <a:ea typeface="Times New Roman" pitchFamily="18" charset="0"/>
              <a:cs typeface="Times New Roman" pitchFamily="18" charset="0"/>
            </a:endParaRPr>
          </a:p>
          <a:p>
            <a:pPr marL="0" marR="0" lvl="0" indent="0" algn="r" defTabSz="914400" rtl="0" eaLnBrk="1" fontAlgn="base" latinLnBrk="0" hangingPunct="1">
              <a:lnSpc>
                <a:spcPct val="100000"/>
              </a:lnSpc>
              <a:spcBef>
                <a:spcPct val="0"/>
              </a:spcBef>
              <a:spcAft>
                <a:spcPct val="0"/>
              </a:spcAft>
              <a:buClrTx/>
              <a:buSzTx/>
              <a:buFontTx/>
              <a:buNone/>
              <a:tabLst>
                <a:tab pos="-5940425" algn="l"/>
              </a:tabLst>
            </a:pPr>
            <a:r>
              <a:rPr kumimoji="0" lang="ka-GE"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ცხრილი #1</a:t>
            </a: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5940425" algn="l"/>
              </a:tabLst>
            </a:pPr>
            <a:r>
              <a:rPr kumimoji="0" lang="ka-GE"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მძიმე მეტალების შემცველობა მანდარინის ნაყოფების</a:t>
            </a: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5940425" algn="l"/>
              </a:tabLst>
            </a:pPr>
            <a:r>
              <a:rPr kumimoji="0" lang="ka-GE"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ქერქში მშრალი მასიდან, %-ში (1985 წ)</a:t>
            </a: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940425"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219200" y="1981202"/>
          <a:ext cx="7239000" cy="3124199"/>
        </p:xfrm>
        <a:graphic>
          <a:graphicData uri="http://schemas.openxmlformats.org/drawingml/2006/table">
            <a:tbl>
              <a:tblPr/>
              <a:tblGrid>
                <a:gridCol w="360687"/>
                <a:gridCol w="1769959"/>
                <a:gridCol w="678335"/>
                <a:gridCol w="677653"/>
                <a:gridCol w="677653"/>
                <a:gridCol w="641447"/>
                <a:gridCol w="629152"/>
                <a:gridCol w="569037"/>
                <a:gridCol w="678335"/>
                <a:gridCol w="556742"/>
              </a:tblGrid>
              <a:tr h="390163">
                <a:tc>
                  <a:txBody>
                    <a:bodyPr/>
                    <a:lstStyle/>
                    <a:p>
                      <a:pPr algn="ctr">
                        <a:lnSpc>
                          <a:spcPct val="115000"/>
                        </a:lnSpc>
                        <a:spcAft>
                          <a:spcPts val="0"/>
                        </a:spcAft>
                        <a:tabLst>
                          <a:tab pos="-5941060" algn="l"/>
                        </a:tabLst>
                      </a:pPr>
                      <a:r>
                        <a:rPr lang="ka-GE" sz="1300" dirty="0">
                          <a:latin typeface="Sylfaen"/>
                          <a:ea typeface="Times New Roman"/>
                          <a:cs typeface="Times New Roman"/>
                        </a:rPr>
                        <a:t>#</a:t>
                      </a:r>
                      <a:endParaRPr lang="en-US" sz="1000" dirty="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dirty="0">
                          <a:latin typeface="Sylfaen"/>
                          <a:ea typeface="Times New Roman"/>
                          <a:cs typeface="Times New Roman"/>
                        </a:rPr>
                        <a:t>ვარიანტები</a:t>
                      </a:r>
                      <a:endParaRPr lang="en-US" sz="1000" dirty="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en-US" sz="1300">
                          <a:latin typeface="Sylfaen"/>
                          <a:ea typeface="Times New Roman"/>
                          <a:cs typeface="Times New Roman"/>
                        </a:rPr>
                        <a:t>Fe</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en-US" sz="1300">
                          <a:latin typeface="Sylfaen"/>
                          <a:ea typeface="Times New Roman"/>
                          <a:cs typeface="Times New Roman"/>
                        </a:rPr>
                        <a:t>Mn</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en-US" sz="1300">
                          <a:latin typeface="Sylfaen"/>
                          <a:ea typeface="Times New Roman"/>
                          <a:cs typeface="Times New Roman"/>
                        </a:rPr>
                        <a:t>Zn</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en-US" sz="1300">
                          <a:latin typeface="Sylfaen"/>
                          <a:ea typeface="Times New Roman"/>
                          <a:cs typeface="Times New Roman"/>
                        </a:rPr>
                        <a:t>Cu</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en-US" sz="1300">
                          <a:latin typeface="Sylfaen"/>
                          <a:ea typeface="Times New Roman"/>
                          <a:cs typeface="Times New Roman"/>
                        </a:rPr>
                        <a:t>Co</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en-US" sz="1300">
                          <a:latin typeface="Sylfaen"/>
                          <a:ea typeface="Times New Roman"/>
                          <a:cs typeface="Times New Roman"/>
                        </a:rPr>
                        <a:t>Ni</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en-US" sz="1300">
                          <a:latin typeface="Sylfaen"/>
                          <a:ea typeface="Times New Roman"/>
                          <a:cs typeface="Times New Roman"/>
                        </a:rPr>
                        <a:t>Cd</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en-US" sz="1300">
                          <a:latin typeface="Sylfaen"/>
                          <a:ea typeface="Times New Roman"/>
                          <a:cs typeface="Times New Roman"/>
                        </a:rPr>
                        <a:t>Hg</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163">
                <a:tc>
                  <a:txBody>
                    <a:bodyPr/>
                    <a:lstStyle/>
                    <a:p>
                      <a:pPr algn="ctr">
                        <a:lnSpc>
                          <a:spcPct val="115000"/>
                        </a:lnSpc>
                        <a:spcAft>
                          <a:spcPts val="0"/>
                        </a:spcAft>
                        <a:tabLst>
                          <a:tab pos="-5941060" algn="l"/>
                        </a:tabLst>
                      </a:pPr>
                      <a:r>
                        <a:rPr lang="ka-GE" sz="1300">
                          <a:latin typeface="Sylfaen"/>
                          <a:ea typeface="Times New Roman"/>
                          <a:cs typeface="Times New Roman"/>
                        </a:rPr>
                        <a:t>1</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dirty="0">
                          <a:latin typeface="Sylfaen"/>
                          <a:ea typeface="Times New Roman"/>
                          <a:cs typeface="Times New Roman"/>
                        </a:rPr>
                        <a:t>უსასუქო</a:t>
                      </a:r>
                      <a:endParaRPr lang="en-US" sz="1000" dirty="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dirty="0">
                          <a:latin typeface="Sylfaen"/>
                          <a:ea typeface="Times New Roman"/>
                          <a:cs typeface="Times New Roman"/>
                        </a:rPr>
                        <a:t>-</a:t>
                      </a:r>
                      <a:endParaRPr lang="en-US" sz="1000" dirty="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dirty="0">
                          <a:latin typeface="Sylfaen"/>
                          <a:ea typeface="Times New Roman"/>
                          <a:cs typeface="Times New Roman"/>
                        </a:rPr>
                        <a:t>0,06</a:t>
                      </a:r>
                      <a:endParaRPr lang="en-US" sz="1000" dirty="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0,24</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endParaRPr lang="ka-GE" sz="1300">
                        <a:latin typeface="Sylfaen"/>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endParaRPr lang="ka-GE" sz="1300">
                        <a:latin typeface="Sylfaen"/>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163">
                <a:tc>
                  <a:txBody>
                    <a:bodyPr/>
                    <a:lstStyle/>
                    <a:p>
                      <a:pPr algn="ctr">
                        <a:lnSpc>
                          <a:spcPct val="115000"/>
                        </a:lnSpc>
                        <a:spcAft>
                          <a:spcPts val="0"/>
                        </a:spcAft>
                        <a:tabLst>
                          <a:tab pos="-5941060" algn="l"/>
                        </a:tabLst>
                      </a:pPr>
                      <a:r>
                        <a:rPr lang="ka-GE" sz="1300">
                          <a:latin typeface="Sylfaen"/>
                          <a:ea typeface="Times New Roman"/>
                          <a:cs typeface="Times New Roman"/>
                        </a:rPr>
                        <a:t>2</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en-US" sz="1300">
                          <a:latin typeface="Sylfaen"/>
                          <a:ea typeface="Times New Roman"/>
                          <a:cs typeface="Times New Roman"/>
                        </a:rPr>
                        <a:t>PK + CaO </a:t>
                      </a:r>
                      <a:r>
                        <a:rPr lang="ka-GE" sz="1300">
                          <a:latin typeface="Sylfaen"/>
                          <a:ea typeface="Times New Roman"/>
                          <a:cs typeface="Times New Roman"/>
                        </a:rPr>
                        <a:t>- ფონი</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0,1</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dirty="0">
                          <a:latin typeface="Sylfaen"/>
                          <a:ea typeface="Times New Roman"/>
                          <a:cs typeface="Times New Roman"/>
                        </a:rPr>
                        <a:t>0,11</a:t>
                      </a:r>
                      <a:endParaRPr lang="en-US" sz="1000" dirty="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dirty="0">
                          <a:latin typeface="Sylfaen"/>
                          <a:ea typeface="Times New Roman"/>
                          <a:cs typeface="Times New Roman"/>
                        </a:rPr>
                        <a:t>0,14</a:t>
                      </a:r>
                      <a:endParaRPr lang="en-US" sz="1000" dirty="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0,18</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0,08</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0,08</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endParaRPr lang="ka-GE" sz="1300">
                        <a:latin typeface="Sylfaen"/>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endParaRPr lang="ka-GE" sz="1300">
                        <a:latin typeface="Sylfaen"/>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163">
                <a:tc>
                  <a:txBody>
                    <a:bodyPr/>
                    <a:lstStyle/>
                    <a:p>
                      <a:pPr algn="ctr">
                        <a:lnSpc>
                          <a:spcPct val="115000"/>
                        </a:lnSpc>
                        <a:spcAft>
                          <a:spcPts val="0"/>
                        </a:spcAft>
                        <a:tabLst>
                          <a:tab pos="-5941060" algn="l"/>
                        </a:tabLst>
                      </a:pPr>
                      <a:r>
                        <a:rPr lang="ka-GE" sz="1300">
                          <a:latin typeface="Sylfaen"/>
                          <a:ea typeface="Times New Roman"/>
                          <a:cs typeface="Times New Roman"/>
                        </a:rPr>
                        <a:t>3</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ფონს +</a:t>
                      </a:r>
                      <a:r>
                        <a:rPr lang="en-US" sz="1300">
                          <a:latin typeface="Sylfaen"/>
                          <a:ea typeface="Times New Roman"/>
                          <a:cs typeface="Times New Roman"/>
                        </a:rPr>
                        <a:t> NH</a:t>
                      </a:r>
                      <a:r>
                        <a:rPr lang="ka-GE" sz="1300" baseline="-25000">
                          <a:latin typeface="Sylfaen"/>
                          <a:ea typeface="Times New Roman"/>
                          <a:cs typeface="Times New Roman"/>
                        </a:rPr>
                        <a:t>4</a:t>
                      </a:r>
                      <a:r>
                        <a:rPr lang="en-US" sz="1300">
                          <a:latin typeface="Sylfaen"/>
                          <a:ea typeface="Times New Roman"/>
                          <a:cs typeface="Times New Roman"/>
                        </a:rPr>
                        <a:t>NO</a:t>
                      </a:r>
                      <a:r>
                        <a:rPr lang="ka-GE" sz="1300" baseline="-25000">
                          <a:latin typeface="Sylfaen"/>
                          <a:ea typeface="Times New Roman"/>
                          <a:cs typeface="Times New Roman"/>
                        </a:rPr>
                        <a:t>3</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0,2</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0,05</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dirty="0">
                          <a:latin typeface="Sylfaen"/>
                          <a:ea typeface="Times New Roman"/>
                          <a:cs typeface="Times New Roman"/>
                        </a:rPr>
                        <a:t>1,34</a:t>
                      </a:r>
                      <a:endParaRPr lang="en-US" sz="1000" dirty="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dirty="0">
                          <a:latin typeface="Sylfaen"/>
                          <a:ea typeface="Times New Roman"/>
                          <a:cs typeface="Times New Roman"/>
                        </a:rPr>
                        <a:t>0,15</a:t>
                      </a:r>
                      <a:endParaRPr lang="en-US" sz="1000" dirty="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0,01</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endParaRPr lang="ka-GE" sz="1300">
                        <a:latin typeface="Sylfaen"/>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endParaRPr lang="ka-GE" sz="1300">
                        <a:latin typeface="Sylfaen"/>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163">
                <a:tc>
                  <a:txBody>
                    <a:bodyPr/>
                    <a:lstStyle/>
                    <a:p>
                      <a:pPr algn="ctr">
                        <a:lnSpc>
                          <a:spcPct val="115000"/>
                        </a:lnSpc>
                        <a:spcAft>
                          <a:spcPts val="0"/>
                        </a:spcAft>
                        <a:tabLst>
                          <a:tab pos="-5941060" algn="l"/>
                        </a:tabLst>
                      </a:pPr>
                      <a:r>
                        <a:rPr lang="ka-GE" sz="1300">
                          <a:latin typeface="Sylfaen"/>
                          <a:ea typeface="Times New Roman"/>
                          <a:cs typeface="Times New Roman"/>
                        </a:rPr>
                        <a:t>4</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ფონს + </a:t>
                      </a:r>
                      <a:r>
                        <a:rPr lang="en-US" sz="1300">
                          <a:latin typeface="Sylfaen"/>
                          <a:ea typeface="Times New Roman"/>
                          <a:cs typeface="Times New Roman"/>
                        </a:rPr>
                        <a:t>Co(NH</a:t>
                      </a:r>
                      <a:r>
                        <a:rPr lang="en-US" sz="1300" baseline="-25000">
                          <a:latin typeface="Sylfaen"/>
                          <a:ea typeface="Times New Roman"/>
                          <a:cs typeface="Times New Roman"/>
                        </a:rPr>
                        <a:t>2</a:t>
                      </a:r>
                      <a:r>
                        <a:rPr lang="en-US" sz="1300">
                          <a:latin typeface="Sylfaen"/>
                          <a:ea typeface="Times New Roman"/>
                          <a:cs typeface="Times New Roman"/>
                        </a:rPr>
                        <a:t>)</a:t>
                      </a:r>
                      <a:r>
                        <a:rPr lang="en-US" sz="1300" baseline="-25000">
                          <a:latin typeface="Sylfaen"/>
                          <a:ea typeface="Times New Roman"/>
                          <a:cs typeface="Times New Roman"/>
                        </a:rPr>
                        <a:t>2</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0,2</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0,05</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1,34</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dirty="0">
                          <a:latin typeface="Sylfaen"/>
                          <a:ea typeface="Times New Roman"/>
                          <a:cs typeface="Times New Roman"/>
                        </a:rPr>
                        <a:t>0,15</a:t>
                      </a:r>
                      <a:endParaRPr lang="en-US" sz="1000" dirty="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endParaRPr lang="ka-GE" sz="1300">
                        <a:latin typeface="Sylfaen"/>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endParaRPr lang="ka-GE" sz="1300">
                        <a:latin typeface="Sylfaen"/>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163">
                <a:tc>
                  <a:txBody>
                    <a:bodyPr/>
                    <a:lstStyle/>
                    <a:p>
                      <a:pPr algn="ctr">
                        <a:lnSpc>
                          <a:spcPct val="115000"/>
                        </a:lnSpc>
                        <a:spcAft>
                          <a:spcPts val="0"/>
                        </a:spcAft>
                        <a:tabLst>
                          <a:tab pos="-5941060" algn="l"/>
                        </a:tabLst>
                      </a:pPr>
                      <a:r>
                        <a:rPr lang="ka-GE" sz="1300">
                          <a:latin typeface="Sylfaen"/>
                          <a:ea typeface="Times New Roman"/>
                          <a:cs typeface="Times New Roman"/>
                        </a:rPr>
                        <a:t>5</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ფონს + შფს  </a:t>
                      </a:r>
                      <a:r>
                        <a:rPr lang="en-US" sz="1300">
                          <a:latin typeface="Sylfaen"/>
                          <a:ea typeface="Times New Roman"/>
                          <a:cs typeface="Times New Roman"/>
                        </a:rPr>
                        <a:t>N</a:t>
                      </a:r>
                      <a:r>
                        <a:rPr lang="en-US" sz="1300" baseline="-25000">
                          <a:latin typeface="Sylfaen"/>
                          <a:ea typeface="Times New Roman"/>
                          <a:cs typeface="Times New Roman"/>
                        </a:rPr>
                        <a:t>1 </a:t>
                      </a:r>
                      <a:r>
                        <a:rPr lang="ka-GE" sz="1300">
                          <a:latin typeface="Sylfaen"/>
                          <a:ea typeface="Times New Roman"/>
                          <a:cs typeface="Times New Roman"/>
                        </a:rPr>
                        <a:t>დ</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0,15</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1,52</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0,12</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dirty="0">
                          <a:latin typeface="Sylfaen"/>
                          <a:ea typeface="Times New Roman"/>
                          <a:cs typeface="Times New Roman"/>
                        </a:rPr>
                        <a:t>-</a:t>
                      </a:r>
                      <a:endParaRPr lang="en-US" sz="1000" dirty="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0,17</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endParaRPr lang="ka-GE" sz="1300">
                        <a:latin typeface="Sylfaen"/>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endParaRPr lang="ka-GE" sz="1300">
                        <a:latin typeface="Sylfaen"/>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0163">
                <a:tc>
                  <a:txBody>
                    <a:bodyPr/>
                    <a:lstStyle/>
                    <a:p>
                      <a:pPr algn="ctr">
                        <a:lnSpc>
                          <a:spcPct val="115000"/>
                        </a:lnSpc>
                        <a:spcAft>
                          <a:spcPts val="0"/>
                        </a:spcAft>
                        <a:tabLst>
                          <a:tab pos="-5941060" algn="l"/>
                        </a:tabLst>
                      </a:pPr>
                      <a:r>
                        <a:rPr lang="ka-GE" sz="1300">
                          <a:latin typeface="Sylfaen"/>
                          <a:ea typeface="Times New Roman"/>
                          <a:cs typeface="Times New Roman"/>
                        </a:rPr>
                        <a:t>6</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ფონს + შფს  </a:t>
                      </a:r>
                      <a:r>
                        <a:rPr lang="en-US" sz="1300">
                          <a:latin typeface="Sylfaen"/>
                          <a:ea typeface="Times New Roman"/>
                          <a:cs typeface="Times New Roman"/>
                        </a:rPr>
                        <a:t>N</a:t>
                      </a:r>
                      <a:r>
                        <a:rPr lang="en-US" sz="1300" baseline="-25000">
                          <a:latin typeface="Sylfaen"/>
                          <a:ea typeface="Times New Roman"/>
                          <a:cs typeface="Times New Roman"/>
                        </a:rPr>
                        <a:t>2</a:t>
                      </a:r>
                      <a:r>
                        <a:rPr lang="ka-GE" sz="1300" baseline="-25000">
                          <a:latin typeface="Sylfaen"/>
                          <a:ea typeface="Times New Roman"/>
                          <a:cs typeface="Times New Roman"/>
                        </a:rPr>
                        <a:t>  </a:t>
                      </a:r>
                      <a:r>
                        <a:rPr lang="ka-GE" sz="1300">
                          <a:latin typeface="Sylfaen"/>
                          <a:ea typeface="Times New Roman"/>
                          <a:cs typeface="Times New Roman"/>
                        </a:rPr>
                        <a:t>დ</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1,2</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0,13</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1,40</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0,33</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0,01</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dirty="0">
                          <a:latin typeface="Sylfaen"/>
                          <a:ea typeface="Times New Roman"/>
                          <a:cs typeface="Times New Roman"/>
                        </a:rPr>
                        <a:t>0,04</a:t>
                      </a:r>
                      <a:endParaRPr lang="en-US" sz="1000" dirty="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endParaRPr lang="ka-GE" sz="1300">
                        <a:latin typeface="Sylfaen"/>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endParaRPr lang="ka-GE" sz="1300">
                        <a:latin typeface="Sylfaen"/>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3058">
                <a:tc>
                  <a:txBody>
                    <a:bodyPr/>
                    <a:lstStyle/>
                    <a:p>
                      <a:pPr algn="ctr">
                        <a:lnSpc>
                          <a:spcPct val="115000"/>
                        </a:lnSpc>
                        <a:spcAft>
                          <a:spcPts val="0"/>
                        </a:spcAft>
                        <a:tabLst>
                          <a:tab pos="-5941060" algn="l"/>
                        </a:tabLst>
                      </a:pPr>
                      <a:r>
                        <a:rPr lang="ka-GE" sz="1300">
                          <a:latin typeface="Sylfaen"/>
                          <a:ea typeface="Times New Roman"/>
                          <a:cs typeface="Times New Roman"/>
                        </a:rPr>
                        <a:t>7</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ფონს + </a:t>
                      </a:r>
                      <a:r>
                        <a:rPr lang="en-US" sz="1300">
                          <a:latin typeface="Sylfaen"/>
                          <a:ea typeface="Times New Roman"/>
                          <a:cs typeface="Times New Roman"/>
                        </a:rPr>
                        <a:t>(NH</a:t>
                      </a:r>
                      <a:r>
                        <a:rPr lang="ka-GE" sz="1300" baseline="-25000">
                          <a:latin typeface="Sylfaen"/>
                          <a:ea typeface="Times New Roman"/>
                          <a:cs typeface="Times New Roman"/>
                        </a:rPr>
                        <a:t>4</a:t>
                      </a:r>
                      <a:r>
                        <a:rPr lang="en-US" sz="1300">
                          <a:latin typeface="Sylfaen"/>
                          <a:ea typeface="Times New Roman"/>
                          <a:cs typeface="Times New Roman"/>
                        </a:rPr>
                        <a:t>)</a:t>
                      </a:r>
                      <a:r>
                        <a:rPr lang="ka-GE" sz="1300" baseline="-25000">
                          <a:latin typeface="Sylfaen"/>
                          <a:ea typeface="Times New Roman"/>
                          <a:cs typeface="Times New Roman"/>
                        </a:rPr>
                        <a:t>2</a:t>
                      </a:r>
                      <a:r>
                        <a:rPr lang="en-US" sz="1300">
                          <a:latin typeface="Sylfaen"/>
                          <a:ea typeface="Times New Roman"/>
                          <a:cs typeface="Times New Roman"/>
                        </a:rPr>
                        <a:t>SO</a:t>
                      </a:r>
                      <a:r>
                        <a:rPr lang="ka-GE" sz="1300" baseline="-25000">
                          <a:latin typeface="Sylfaen"/>
                          <a:ea typeface="Times New Roman"/>
                          <a:cs typeface="Times New Roman"/>
                        </a:rPr>
                        <a:t>4</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0,2</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0,14</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0,13</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a:latin typeface="Sylfaen"/>
                          <a:ea typeface="Times New Roman"/>
                          <a:cs typeface="Times New Roman"/>
                        </a:rPr>
                        <a:t>0,04</a:t>
                      </a:r>
                      <a:endParaRPr lang="en-US" sz="100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300" dirty="0">
                          <a:latin typeface="Sylfaen"/>
                          <a:ea typeface="Times New Roman"/>
                          <a:cs typeface="Times New Roman"/>
                        </a:rPr>
                        <a:t>0,19</a:t>
                      </a:r>
                      <a:endParaRPr lang="en-US" sz="1000" dirty="0">
                        <a:latin typeface="Calibri"/>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endParaRPr lang="ka-GE" sz="1300">
                        <a:latin typeface="Sylfaen"/>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endParaRPr lang="ka-GE" sz="1300" dirty="0">
                        <a:latin typeface="Sylfaen"/>
                        <a:ea typeface="Times New Roman"/>
                        <a:cs typeface="Times New Roman"/>
                      </a:endParaRPr>
                    </a:p>
                  </a:txBody>
                  <a:tcPr marL="62128" marR="621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265" name="Rectangle 1"/>
          <p:cNvSpPr>
            <a:spLocks noChangeArrowheads="1"/>
          </p:cNvSpPr>
          <p:nvPr/>
        </p:nvSpPr>
        <p:spPr bwMode="auto">
          <a:xfrm>
            <a:off x="0" y="228600"/>
            <a:ext cx="9144000" cy="11695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tab pos="-5940425" algn="l"/>
              </a:tabLst>
            </a:pPr>
            <a:endParaRPr kumimoji="0" lang="en-US"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r" defTabSz="914400" rtl="0" eaLnBrk="1" fontAlgn="base" latinLnBrk="0" hangingPunct="1">
              <a:lnSpc>
                <a:spcPct val="100000"/>
              </a:lnSpc>
              <a:spcBef>
                <a:spcPct val="0"/>
              </a:spcBef>
              <a:spcAft>
                <a:spcPct val="0"/>
              </a:spcAft>
              <a:buClrTx/>
              <a:buSzTx/>
              <a:buFontTx/>
              <a:buNone/>
              <a:tabLst>
                <a:tab pos="-5940425" algn="l"/>
              </a:tabLst>
            </a:pPr>
            <a:endParaRPr lang="en-US" sz="1400" i="1" dirty="0" smtClean="0">
              <a:latin typeface="Sylfaen" pitchFamily="18" charset="0"/>
              <a:ea typeface="Times New Roman" pitchFamily="18" charset="0"/>
              <a:cs typeface="Times New Roman" pitchFamily="18" charset="0"/>
            </a:endParaRPr>
          </a:p>
          <a:p>
            <a:pPr marL="0" marR="0" lvl="0" indent="0" algn="r" defTabSz="914400" rtl="0" eaLnBrk="1" fontAlgn="base" latinLnBrk="0" hangingPunct="1">
              <a:lnSpc>
                <a:spcPct val="100000"/>
              </a:lnSpc>
              <a:spcBef>
                <a:spcPct val="0"/>
              </a:spcBef>
              <a:spcAft>
                <a:spcPct val="0"/>
              </a:spcAft>
              <a:buClrTx/>
              <a:buSzTx/>
              <a:buFontTx/>
              <a:buNone/>
              <a:tabLst>
                <a:tab pos="-5940425" algn="l"/>
              </a:tabLst>
            </a:pPr>
            <a:r>
              <a:rPr kumimoji="0" lang="ka-GE"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ცხრილი #2</a:t>
            </a: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5940425" algn="l"/>
              </a:tabLst>
            </a:pPr>
            <a:r>
              <a:rPr kumimoji="0" lang="ka-GE"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მძიმე მეტალების შემცველობა მანდარინის ნაყოფების</a:t>
            </a: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5940425" algn="l"/>
              </a:tabLst>
            </a:pPr>
            <a:r>
              <a:rPr kumimoji="0" lang="ka-GE"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რბილობში მშრალი მასიდან, %-ში (1985 წ)</a:t>
            </a:r>
            <a:endParaRPr kumimoji="0" lang="ka-GE" sz="1800" b="0" i="0" u="none" strike="noStrike" cap="none" normalizeH="0" baseline="0" dirty="0" smtClean="0">
              <a:ln>
                <a:noFill/>
              </a:ln>
              <a:solidFill>
                <a:schemeClr val="tx1"/>
              </a:solidFill>
              <a:effectLst/>
              <a:latin typeface="Sylfaen" pitchFamily="18" charset="0"/>
              <a:cs typeface="Arial" pitchFamily="34" charset="0"/>
            </a:endParaRPr>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0" y="0"/>
            <a:ext cx="9144000"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r" defTabSz="914400" rtl="0" eaLnBrk="1" fontAlgn="base" latinLnBrk="0" hangingPunct="1">
              <a:lnSpc>
                <a:spcPct val="100000"/>
              </a:lnSpc>
              <a:spcBef>
                <a:spcPct val="0"/>
              </a:spcBef>
              <a:spcAft>
                <a:spcPct val="0"/>
              </a:spcAft>
              <a:buClrTx/>
              <a:buSzTx/>
              <a:buFontTx/>
              <a:buNone/>
              <a:tabLst/>
            </a:pPr>
            <a:endParaRPr lang="en-US" sz="1400" i="1" dirty="0" smtClean="0">
              <a:latin typeface="Sylfaen" pitchFamily="18" charset="0"/>
              <a:ea typeface="Times New Roman" pitchFamily="18" charset="0"/>
              <a:cs typeface="Times New Roman" pitchFamily="18" charset="0"/>
            </a:endParaRPr>
          </a:p>
          <a:p>
            <a:pPr marL="0" marR="0" lvl="0" indent="0" algn="r" defTabSz="914400" rtl="0" eaLnBrk="1" fontAlgn="base" latinLnBrk="0" hangingPunct="1">
              <a:lnSpc>
                <a:spcPct val="100000"/>
              </a:lnSpc>
              <a:spcBef>
                <a:spcPct val="0"/>
              </a:spcBef>
              <a:spcAft>
                <a:spcPct val="0"/>
              </a:spcAft>
              <a:buClrTx/>
              <a:buSzTx/>
              <a:buFontTx/>
              <a:buNone/>
              <a:tabLst/>
            </a:pPr>
            <a:r>
              <a:rPr kumimoji="0" lang="ka-GE"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გრაფიკი #1</a:t>
            </a: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ka-GE"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მძიმე მეტალების შემცველობა მანდარინის ნაყოფების</a:t>
            </a: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ka-GE"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ქერქში მშრალი მასიდან, %-ში (1985 წ)</a:t>
            </a: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 name="Chart 2"/>
          <p:cNvGraphicFramePr/>
          <p:nvPr/>
        </p:nvGraphicFramePr>
        <p:xfrm>
          <a:off x="1066800" y="1600200"/>
          <a:ext cx="7010400" cy="4038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0" y="0"/>
            <a:ext cx="9144000"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tab pos="-5940425" algn="l"/>
              </a:tabLst>
            </a:pPr>
            <a:endParaRPr kumimoji="0" lang="en-US"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r" defTabSz="914400" rtl="0" eaLnBrk="1" fontAlgn="base" latinLnBrk="0" hangingPunct="1">
              <a:lnSpc>
                <a:spcPct val="100000"/>
              </a:lnSpc>
              <a:spcBef>
                <a:spcPct val="0"/>
              </a:spcBef>
              <a:spcAft>
                <a:spcPct val="0"/>
              </a:spcAft>
              <a:buClrTx/>
              <a:buSzTx/>
              <a:buFontTx/>
              <a:buNone/>
              <a:tabLst>
                <a:tab pos="-5940425" algn="l"/>
              </a:tabLst>
            </a:pPr>
            <a:endParaRPr lang="en-US" sz="1400" i="1" dirty="0" smtClean="0">
              <a:latin typeface="Sylfaen" pitchFamily="18" charset="0"/>
              <a:ea typeface="Times New Roman" pitchFamily="18" charset="0"/>
              <a:cs typeface="Times New Roman" pitchFamily="18" charset="0"/>
            </a:endParaRPr>
          </a:p>
          <a:p>
            <a:pPr marL="0" marR="0" lvl="0" indent="0" algn="r" defTabSz="914400" rtl="0" eaLnBrk="1" fontAlgn="base" latinLnBrk="0" hangingPunct="1">
              <a:lnSpc>
                <a:spcPct val="100000"/>
              </a:lnSpc>
              <a:spcBef>
                <a:spcPct val="0"/>
              </a:spcBef>
              <a:spcAft>
                <a:spcPct val="0"/>
              </a:spcAft>
              <a:buClrTx/>
              <a:buSzTx/>
              <a:buFontTx/>
              <a:buNone/>
              <a:tabLst>
                <a:tab pos="-5940425" algn="l"/>
              </a:tabLst>
            </a:pPr>
            <a:r>
              <a:rPr kumimoji="0" lang="ka-GE"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გრაფიკი #2</a:t>
            </a: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5940425" algn="l"/>
              </a:tabLst>
            </a:pPr>
            <a:r>
              <a:rPr kumimoji="0" lang="ka-GE"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მძიმე მეტალების შემცველობა მანდარინის ნაყოფების</a:t>
            </a: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5940425" algn="l"/>
              </a:tabLst>
            </a:pPr>
            <a:r>
              <a:rPr kumimoji="0" lang="ka-GE"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რბილობში მშრალი მასიდან, %-ში (1985 წ)</a:t>
            </a: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940425"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 name="Chart 2"/>
          <p:cNvGraphicFramePr/>
          <p:nvPr/>
        </p:nvGraphicFramePr>
        <p:xfrm>
          <a:off x="914400" y="1447800"/>
          <a:ext cx="7391400" cy="4524375"/>
        </p:xfrm>
        <a:graphic>
          <a:graphicData uri="http://schemas.openxmlformats.org/drawingml/2006/chart">
            <c:chart xmlns:c="http://schemas.openxmlformats.org/drawingml/2006/chart" xmlns:r="http://schemas.openxmlformats.org/officeDocument/2006/relationships" r:id="rId2"/>
          </a:graphicData>
        </a:graphic>
      </p:graphicFrame>
      <p:sp>
        <p:nvSpPr>
          <p:cNvPr id="12291" name="Rectangle 3"/>
          <p:cNvSpPr>
            <a:spLocks noChangeArrowheads="1"/>
          </p:cNvSpPr>
          <p:nvPr/>
        </p:nvSpPr>
        <p:spPr bwMode="auto">
          <a:xfrm>
            <a:off x="0" y="38481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940425" algn="l"/>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0" y="0"/>
            <a:ext cx="9144000" cy="67710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5940425" algn="l"/>
              </a:tabLst>
            </a:pP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მანდარინის ნაყოფის ქერქსა და რბილობში  ჩვენს მიერ ჩატარებული კვლევები გვიჩვენებს, რომ  </a:t>
            </a:r>
            <a:r>
              <a:rPr kumimoji="0" lang="ka-GE" sz="1400" b="1" i="1" u="sng"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Fe</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შემცველობა შარდოვანას, შფს (N</a:t>
            </a:r>
            <a:r>
              <a:rPr kumimoji="0" lang="ka-GE" sz="1400" b="0" i="0" u="none" strike="noStrike" cap="none" normalizeH="0" baseline="-30000" dirty="0" smtClean="0">
                <a:ln>
                  <a:noFill/>
                </a:ln>
                <a:solidFill>
                  <a:schemeClr val="tx1"/>
                </a:solidFill>
                <a:effectLst/>
                <a:latin typeface="Sylfaen" pitchFamily="18" charset="0"/>
                <a:ea typeface="Times New Roman" pitchFamily="18" charset="0"/>
                <a:cs typeface="Times New Roman" pitchFamily="18" charset="0"/>
              </a:rPr>
              <a:t>1</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და N</a:t>
            </a:r>
            <a:r>
              <a:rPr kumimoji="0" lang="ka-GE" sz="1400" b="0" i="0" u="none" strike="noStrike" cap="none" normalizeH="0" baseline="-30000" dirty="0" smtClean="0">
                <a:ln>
                  <a:noFill/>
                </a:ln>
                <a:solidFill>
                  <a:schemeClr val="tx1"/>
                </a:solidFill>
                <a:effectLst/>
                <a:latin typeface="Sylfaen" pitchFamily="18" charset="0"/>
                <a:ea typeface="Times New Roman" pitchFamily="18" charset="0"/>
                <a:cs typeface="Times New Roman" pitchFamily="18" charset="0"/>
              </a:rPr>
              <a:t>2 </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და სულფატ ამონიუმის  ვარიანტებზე ქერქში და რბილობში მერყეობს 2,85 – 3,4%, ხოლო რბილობში -  1,95 - 3,2%. ე. ი. აზოტოვანი სასუქების დოზის N  მომატებისას იზრდება მათი შემცველობა ნაყოფში.</a:t>
            </a:r>
            <a:endParaRPr kumimoji="0" lang="en-US"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5940425" algn="l"/>
              </a:tabLst>
            </a:pPr>
            <a:endParaRPr kumimoji="0" lang="en-US" sz="14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r>
              <a:rPr kumimoji="0" lang="ka-GE" sz="1400" b="1" i="1" u="sng"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Mn </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შემცველობა ქერქში უფრო მეტია, ვიდრე რბილობში შფს</a:t>
            </a:r>
            <a:r>
              <a:rPr kumimoji="0" lang="ka-GE" sz="1400" b="0" i="0" u="none" strike="noStrike" cap="none" normalizeH="0" baseline="0" dirty="0" smtClean="0">
                <a:ln>
                  <a:noFill/>
                </a:ln>
                <a:solidFill>
                  <a:srgbClr val="FF0000"/>
                </a:solidFill>
                <a:effectLst/>
                <a:latin typeface="Sylfaen" pitchFamily="18" charset="0"/>
                <a:ea typeface="Times New Roman" pitchFamily="18" charset="0"/>
                <a:cs typeface="Times New Roman" pitchFamily="18" charset="0"/>
              </a:rPr>
              <a:t> </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ვარიანტზე, ხოლო დანარჩენში მისი შემცველობა თითქმის ერთნაირია.</a:t>
            </a:r>
            <a:endParaRPr kumimoji="0" lang="en-US"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endParaRPr kumimoji="0" lang="en-US" sz="14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r>
              <a:rPr kumimoji="0" lang="ka-GE" sz="1400" b="1" i="1" u="sng"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Zn </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შემცველობა რბილობში მეტია, ვიდრე ქერქში, ხოლო შარდოვანასა Co(NH</a:t>
            </a:r>
            <a:r>
              <a:rPr kumimoji="0" lang="ka-GE" sz="1400" b="0" i="0" u="none" strike="noStrike" cap="none" normalizeH="0" baseline="-30000" dirty="0" smtClean="0">
                <a:ln>
                  <a:noFill/>
                </a:ln>
                <a:solidFill>
                  <a:schemeClr val="tx1"/>
                </a:solidFill>
                <a:effectLst/>
                <a:latin typeface="Sylfaen" pitchFamily="18" charset="0"/>
                <a:ea typeface="Times New Roman" pitchFamily="18" charset="0"/>
                <a:cs typeface="Times New Roman" pitchFamily="18" charset="0"/>
              </a:rPr>
              <a:t>2</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a:t>
            </a:r>
            <a:r>
              <a:rPr kumimoji="0" lang="ka-GE" sz="1400" b="0" i="0" u="none" strike="noStrike" cap="none" normalizeH="0" baseline="-30000" dirty="0" smtClean="0">
                <a:ln>
                  <a:noFill/>
                </a:ln>
                <a:solidFill>
                  <a:schemeClr val="tx1"/>
                </a:solidFill>
                <a:effectLst/>
                <a:latin typeface="Sylfaen" pitchFamily="18" charset="0"/>
                <a:ea typeface="Times New Roman" pitchFamily="18" charset="0"/>
                <a:cs typeface="Times New Roman" pitchFamily="18" charset="0"/>
              </a:rPr>
              <a:t>2 </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და NH</a:t>
            </a:r>
            <a:r>
              <a:rPr kumimoji="0" lang="ka-GE" sz="1400" b="0" i="0" u="none" strike="noStrike" cap="none" normalizeH="0" baseline="-30000" dirty="0" smtClean="0">
                <a:ln>
                  <a:noFill/>
                </a:ln>
                <a:solidFill>
                  <a:schemeClr val="tx1"/>
                </a:solidFill>
                <a:effectLst/>
                <a:latin typeface="Sylfaen" pitchFamily="18" charset="0"/>
                <a:ea typeface="Times New Roman" pitchFamily="18" charset="0"/>
                <a:cs typeface="Times New Roman" pitchFamily="18" charset="0"/>
              </a:rPr>
              <a:t>4</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NO</a:t>
            </a:r>
            <a:r>
              <a:rPr kumimoji="0" lang="ka-GE" sz="1400" b="0" i="0" u="none" strike="noStrike" cap="none" normalizeH="0" baseline="-30000" dirty="0" smtClean="0">
                <a:ln>
                  <a:noFill/>
                </a:ln>
                <a:solidFill>
                  <a:schemeClr val="tx1"/>
                </a:solidFill>
                <a:effectLst/>
                <a:latin typeface="Sylfaen" pitchFamily="18" charset="0"/>
                <a:ea typeface="Times New Roman" pitchFamily="18" charset="0"/>
                <a:cs typeface="Times New Roman" pitchFamily="18" charset="0"/>
              </a:rPr>
              <a:t>3  </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არ იცვლება;  ხოლო ქერქში მისი შემცველობა იზრდება (NH</a:t>
            </a:r>
            <a:r>
              <a:rPr kumimoji="0" lang="ka-GE" sz="1400" b="0" i="0" u="none" strike="noStrike" cap="none" normalizeH="0" baseline="-30000" dirty="0" smtClean="0">
                <a:ln>
                  <a:noFill/>
                </a:ln>
                <a:solidFill>
                  <a:schemeClr val="tx1"/>
                </a:solidFill>
                <a:effectLst/>
                <a:latin typeface="Sylfaen" pitchFamily="18" charset="0"/>
                <a:ea typeface="Times New Roman" pitchFamily="18" charset="0"/>
                <a:cs typeface="Times New Roman" pitchFamily="18" charset="0"/>
              </a:rPr>
              <a:t>4</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a:t>
            </a:r>
            <a:r>
              <a:rPr kumimoji="0" lang="ka-GE" sz="1400" b="0" i="0" u="none" strike="noStrike" cap="none" normalizeH="0" baseline="-30000" dirty="0" smtClean="0">
                <a:ln>
                  <a:noFill/>
                </a:ln>
                <a:solidFill>
                  <a:schemeClr val="tx1"/>
                </a:solidFill>
                <a:effectLst/>
                <a:latin typeface="Sylfaen" pitchFamily="18" charset="0"/>
                <a:ea typeface="Times New Roman" pitchFamily="18" charset="0"/>
                <a:cs typeface="Times New Roman" pitchFamily="18" charset="0"/>
              </a:rPr>
              <a:t>2</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SO</a:t>
            </a:r>
            <a:r>
              <a:rPr kumimoji="0" lang="ka-GE" sz="1400" b="0" i="0" u="none" strike="noStrike" cap="none" normalizeH="0" baseline="-30000" dirty="0" smtClean="0">
                <a:ln>
                  <a:noFill/>
                </a:ln>
                <a:solidFill>
                  <a:schemeClr val="tx1"/>
                </a:solidFill>
                <a:effectLst/>
                <a:latin typeface="Sylfaen" pitchFamily="18" charset="0"/>
                <a:ea typeface="Times New Roman" pitchFamily="18" charset="0"/>
                <a:cs typeface="Times New Roman" pitchFamily="18" charset="0"/>
              </a:rPr>
              <a:t>4  </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და  შფს  N</a:t>
            </a:r>
            <a:r>
              <a:rPr kumimoji="0" lang="ka-GE" sz="1400" b="0" i="0" u="none" strike="noStrike" cap="none" normalizeH="0" baseline="-30000" dirty="0" smtClean="0">
                <a:ln>
                  <a:noFill/>
                </a:ln>
                <a:solidFill>
                  <a:schemeClr val="tx1"/>
                </a:solidFill>
                <a:effectLst/>
                <a:latin typeface="Sylfaen" pitchFamily="18" charset="0"/>
                <a:ea typeface="Times New Roman" pitchFamily="18" charset="0"/>
                <a:cs typeface="Times New Roman" pitchFamily="18" charset="0"/>
              </a:rPr>
              <a:t>2  </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დოზის დროს.</a:t>
            </a:r>
            <a:endParaRPr kumimoji="0" lang="en-US"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endParaRPr kumimoji="0" lang="en-US" sz="14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r>
              <a:rPr kumimoji="0" lang="ka-GE" sz="1400" b="1" i="1" u="sng"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Cu</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შემცველობა როგორც ქერქში, ასევე რბილობში ერთნაირია  Co(NH</a:t>
            </a:r>
            <a:r>
              <a:rPr kumimoji="0" lang="ka-GE" sz="1400" b="0" i="0" u="none" strike="noStrike" cap="none" normalizeH="0" baseline="-30000" dirty="0" smtClean="0">
                <a:ln>
                  <a:noFill/>
                </a:ln>
                <a:solidFill>
                  <a:schemeClr val="tx1"/>
                </a:solidFill>
                <a:effectLst/>
                <a:latin typeface="Sylfaen" pitchFamily="18" charset="0"/>
                <a:ea typeface="Times New Roman" pitchFamily="18" charset="0"/>
                <a:cs typeface="Times New Roman" pitchFamily="18" charset="0"/>
              </a:rPr>
              <a:t>2</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a:t>
            </a:r>
            <a:r>
              <a:rPr kumimoji="0" lang="ka-GE" sz="1400" b="0" i="0" u="none" strike="noStrike" cap="none" normalizeH="0" baseline="-30000" dirty="0" smtClean="0">
                <a:ln>
                  <a:noFill/>
                </a:ln>
                <a:solidFill>
                  <a:schemeClr val="tx1"/>
                </a:solidFill>
                <a:effectLst/>
                <a:latin typeface="Sylfaen" pitchFamily="18" charset="0"/>
                <a:ea typeface="Times New Roman" pitchFamily="18" charset="0"/>
                <a:cs typeface="Times New Roman" pitchFamily="18" charset="0"/>
              </a:rPr>
              <a:t>2 </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და  შფს  N</a:t>
            </a:r>
            <a:r>
              <a:rPr kumimoji="0" lang="ka-GE" sz="1400" b="0" i="0" u="none" strike="noStrike" cap="none" normalizeH="0" baseline="-30000" dirty="0" smtClean="0">
                <a:ln>
                  <a:noFill/>
                </a:ln>
                <a:solidFill>
                  <a:schemeClr val="tx1"/>
                </a:solidFill>
                <a:effectLst/>
                <a:latin typeface="Sylfaen" pitchFamily="18" charset="0"/>
                <a:ea typeface="Times New Roman" pitchFamily="18" charset="0"/>
                <a:cs typeface="Times New Roman" pitchFamily="18" charset="0"/>
              </a:rPr>
              <a:t>1</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და N</a:t>
            </a:r>
            <a:r>
              <a:rPr kumimoji="0" lang="ka-GE" sz="1400" b="0" i="0" u="none" strike="noStrike" cap="none" normalizeH="0" baseline="-30000" dirty="0" smtClean="0">
                <a:ln>
                  <a:noFill/>
                </a:ln>
                <a:solidFill>
                  <a:schemeClr val="tx1"/>
                </a:solidFill>
                <a:effectLst/>
                <a:latin typeface="Sylfaen" pitchFamily="18" charset="0"/>
                <a:ea typeface="Times New Roman" pitchFamily="18" charset="0"/>
                <a:cs typeface="Times New Roman" pitchFamily="18" charset="0"/>
              </a:rPr>
              <a:t>2  </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დროს.</a:t>
            </a:r>
            <a:endParaRPr kumimoji="0" lang="en-US"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endParaRPr kumimoji="0" lang="en-US" sz="14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r>
              <a:rPr kumimoji="0" lang="ka-GE" sz="1400" b="1" i="1" u="sng"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Co  </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მეტია შემცველობით ქერქში, ვიდრე Cu. NH</a:t>
            </a:r>
            <a:r>
              <a:rPr kumimoji="0" lang="ka-GE" sz="1400" b="0" i="0" u="none" strike="noStrike" cap="none" normalizeH="0" baseline="-30000" dirty="0" smtClean="0">
                <a:ln>
                  <a:noFill/>
                </a:ln>
                <a:solidFill>
                  <a:schemeClr val="tx1"/>
                </a:solidFill>
                <a:effectLst/>
                <a:latin typeface="Sylfaen" pitchFamily="18" charset="0"/>
                <a:ea typeface="Times New Roman" pitchFamily="18" charset="0"/>
                <a:cs typeface="Times New Roman" pitchFamily="18" charset="0"/>
              </a:rPr>
              <a:t>4</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NO</a:t>
            </a:r>
            <a:r>
              <a:rPr kumimoji="0" lang="ka-GE" sz="1400" b="0" i="0" u="none" strike="noStrike" cap="none" normalizeH="0" baseline="-30000" dirty="0" smtClean="0">
                <a:ln>
                  <a:noFill/>
                </a:ln>
                <a:solidFill>
                  <a:schemeClr val="tx1"/>
                </a:solidFill>
                <a:effectLst/>
                <a:latin typeface="Sylfaen" pitchFamily="18" charset="0"/>
                <a:ea typeface="Times New Roman" pitchFamily="18" charset="0"/>
                <a:cs typeface="Times New Roman" pitchFamily="18" charset="0"/>
              </a:rPr>
              <a:t>3  </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და Co(NH</a:t>
            </a:r>
            <a:r>
              <a:rPr kumimoji="0" lang="ka-GE" sz="1400" b="0" i="0" u="none" strike="noStrike" cap="none" normalizeH="0" baseline="-30000" dirty="0" smtClean="0">
                <a:ln>
                  <a:noFill/>
                </a:ln>
                <a:solidFill>
                  <a:schemeClr val="tx1"/>
                </a:solidFill>
                <a:effectLst/>
                <a:latin typeface="Sylfaen" pitchFamily="18" charset="0"/>
                <a:ea typeface="Times New Roman" pitchFamily="18" charset="0"/>
                <a:cs typeface="Times New Roman" pitchFamily="18" charset="0"/>
              </a:rPr>
              <a:t>2</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a:t>
            </a:r>
            <a:r>
              <a:rPr kumimoji="0" lang="ka-GE" sz="1400" b="0" i="0" u="none" strike="noStrike" cap="none" normalizeH="0" baseline="-30000" dirty="0" smtClean="0">
                <a:ln>
                  <a:noFill/>
                </a:ln>
                <a:solidFill>
                  <a:schemeClr val="tx1"/>
                </a:solidFill>
                <a:effectLst/>
                <a:latin typeface="Sylfaen" pitchFamily="18" charset="0"/>
                <a:ea typeface="Times New Roman" pitchFamily="18" charset="0"/>
                <a:cs typeface="Times New Roman" pitchFamily="18" charset="0"/>
              </a:rPr>
              <a:t>2 </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რბილობში Co შედის მეტი ყველა აზოტოვან სასუქის ფორმაში.</a:t>
            </a:r>
            <a:endParaRPr kumimoji="0" lang="en-US"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endParaRPr kumimoji="0" lang="en-US" sz="14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r>
              <a:rPr kumimoji="0" lang="ka-GE" sz="1400" b="1" i="1" u="sng"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Ni  </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შემცველობა მეტია ქერქში, ვიდრე რბილობში Co(NH</a:t>
            </a:r>
            <a:r>
              <a:rPr kumimoji="0" lang="ka-GE" sz="1400" b="0" i="0" u="none" strike="noStrike" cap="none" normalizeH="0" baseline="-30000" dirty="0" smtClean="0">
                <a:ln>
                  <a:noFill/>
                </a:ln>
                <a:solidFill>
                  <a:schemeClr val="tx1"/>
                </a:solidFill>
                <a:effectLst/>
                <a:latin typeface="Sylfaen" pitchFamily="18" charset="0"/>
                <a:ea typeface="Times New Roman" pitchFamily="18" charset="0"/>
                <a:cs typeface="Times New Roman" pitchFamily="18" charset="0"/>
              </a:rPr>
              <a:t>2</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a:t>
            </a:r>
            <a:r>
              <a:rPr kumimoji="0" lang="ka-GE" sz="1400" b="0" i="0" u="none" strike="noStrike" cap="none" normalizeH="0" baseline="-30000" dirty="0" smtClean="0">
                <a:ln>
                  <a:noFill/>
                </a:ln>
                <a:solidFill>
                  <a:schemeClr val="tx1"/>
                </a:solidFill>
                <a:effectLst/>
                <a:latin typeface="Sylfaen" pitchFamily="18" charset="0"/>
                <a:ea typeface="Times New Roman" pitchFamily="18" charset="0"/>
                <a:cs typeface="Times New Roman" pitchFamily="18" charset="0"/>
              </a:rPr>
              <a:t>2  </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და  შფს N</a:t>
            </a:r>
            <a:r>
              <a:rPr kumimoji="0" lang="ka-GE" sz="1400" b="0" i="0" u="none" strike="noStrike" cap="none" normalizeH="0" baseline="-30000" dirty="0" smtClean="0">
                <a:ln>
                  <a:noFill/>
                </a:ln>
                <a:solidFill>
                  <a:schemeClr val="tx1"/>
                </a:solidFill>
                <a:effectLst/>
                <a:latin typeface="Sylfaen" pitchFamily="18" charset="0"/>
                <a:ea typeface="Times New Roman" pitchFamily="18" charset="0"/>
                <a:cs typeface="Times New Roman" pitchFamily="18" charset="0"/>
              </a:rPr>
              <a:t>1</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 და N</a:t>
            </a:r>
            <a:r>
              <a:rPr kumimoji="0" lang="ka-GE" sz="1400" b="0" i="0" u="none" strike="noStrike" cap="none" normalizeH="0" baseline="-30000" dirty="0" smtClean="0">
                <a:ln>
                  <a:noFill/>
                </a:ln>
                <a:solidFill>
                  <a:schemeClr val="tx1"/>
                </a:solidFill>
                <a:effectLst/>
                <a:latin typeface="Sylfaen" pitchFamily="18" charset="0"/>
                <a:ea typeface="Times New Roman" pitchFamily="18" charset="0"/>
                <a:cs typeface="Times New Roman" pitchFamily="18" charset="0"/>
              </a:rPr>
              <a:t>2  </a:t>
            </a: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დოზის დროს. </a:t>
            </a:r>
            <a:endParaRPr kumimoji="0" lang="en-US"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endParaRPr kumimoji="0" lang="en-US" sz="14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r>
              <a:rPr kumimoji="0" lang="ka-GE"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მიღებული შედეგები (1985 წ) გვიჩვენებს, რომ PK + CaO - ფონის ვარიანტზე აზოტოვანი სასუქების ფორმების მომატებული დოზის შეტანა ზრდის მიკროელემენტების შემცველობას ნაყოფებში.</a:t>
            </a:r>
            <a:endParaRPr kumimoji="0" lang="en-US"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endParaRPr kumimoji="0" lang="en-US"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endParaRPr kumimoji="0" lang="en-US" sz="1400" b="0" i="0"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algn="just"/>
            <a:r>
              <a:rPr lang="ka-GE" sz="1400" dirty="0" smtClean="0">
                <a:latin typeface="Sylfaen" pitchFamily="18" charset="0"/>
              </a:rPr>
              <a:t>1985 წ ჩატარებული კვლევის  მონაცემების შედეგად შეგვიძლია დავასკვნათ, რომ უმეტეს შემთხვევაში აზოტოვანი სასუქები უზრუნველყოფენ უმეტეს შემთხვევაში მიკროელემენტების შემცველობას ნაყოფებში. განსაკუთრებით აღსანიშნავია Co(NH</a:t>
            </a:r>
            <a:r>
              <a:rPr lang="ka-GE" sz="1400" baseline="-25000" dirty="0" smtClean="0">
                <a:latin typeface="Sylfaen" pitchFamily="18" charset="0"/>
              </a:rPr>
              <a:t>2</a:t>
            </a:r>
            <a:r>
              <a:rPr lang="ka-GE" sz="1400" dirty="0" smtClean="0">
                <a:latin typeface="Sylfaen" pitchFamily="18" charset="0"/>
              </a:rPr>
              <a:t>)</a:t>
            </a:r>
            <a:r>
              <a:rPr lang="ka-GE" sz="1400" baseline="-25000" dirty="0" smtClean="0">
                <a:latin typeface="Sylfaen" pitchFamily="18" charset="0"/>
              </a:rPr>
              <a:t>2  </a:t>
            </a:r>
            <a:r>
              <a:rPr lang="ka-GE" sz="1400" dirty="0" smtClean="0">
                <a:latin typeface="Sylfaen" pitchFamily="18" charset="0"/>
              </a:rPr>
              <a:t>და  შფს სასუქებიან ვარიანტზე.</a:t>
            </a:r>
            <a:endParaRPr lang="en-US" sz="1400" dirty="0" smtClean="0">
              <a:latin typeface="Sylfaen" pitchFamily="18" charset="0"/>
            </a:endParaRPr>
          </a:p>
          <a:p>
            <a:pPr algn="just"/>
            <a:endParaRPr lang="en-US" sz="1400" dirty="0" smtClean="0">
              <a:latin typeface="Sylfaen" pitchFamily="18" charset="0"/>
            </a:endParaRPr>
          </a:p>
          <a:p>
            <a:pPr algn="just"/>
            <a:endParaRPr lang="en-US" sz="1400" dirty="0" smtClean="0">
              <a:latin typeface="Sylfaen" pitchFamily="18" charset="0"/>
            </a:endParaRPr>
          </a:p>
          <a:p>
            <a:pPr algn="just"/>
            <a:r>
              <a:rPr lang="ka-GE" sz="1400" dirty="0" smtClean="0">
                <a:latin typeface="Sylfaen" pitchFamily="18" charset="0"/>
              </a:rPr>
              <a:t>ზემოთ აღნიშნულიდან გამომდინარე, თუ რამდენად ტოქსიკური და საშიშია მძიმე მეტალები და დღევანდელი გარემოს მომატებული დაბინძურების ფონზე, ჩვენს მიერ ჩატარებულ იქნა  ახალი კვლევები მანდარინის ნაყოფების ქერქსა და რბილობში.  მონაცემები მოცემულია შესაბამის ცხრილებში #3 და #4.</a:t>
            </a:r>
            <a:endParaRPr lang="en-US" sz="1400" dirty="0" smtClean="0">
              <a:latin typeface="Sylfae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5940425" algn="l"/>
              </a:tabLst>
            </a:pPr>
            <a:endParaRPr kumimoji="0" lang="ka-GE" sz="1400" b="0" i="0" u="none" strike="noStrike" cap="none" normalizeH="0" baseline="0" dirty="0" smtClean="0">
              <a:ln>
                <a:noFill/>
              </a:ln>
              <a:solidFill>
                <a:schemeClr val="tx1"/>
              </a:solidFill>
              <a:effectLst/>
              <a:latin typeface="Sylfaen" pitchFamily="18" charset="0"/>
              <a:cs typeface="Arial" pitchFamily="34" charset="0"/>
            </a:endParaRPr>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990600" y="1066801"/>
          <a:ext cx="7086601" cy="1295400"/>
        </p:xfrm>
        <a:graphic>
          <a:graphicData uri="http://schemas.openxmlformats.org/drawingml/2006/table">
            <a:tbl>
              <a:tblPr/>
              <a:tblGrid>
                <a:gridCol w="389895"/>
                <a:gridCol w="1919366"/>
                <a:gridCol w="728606"/>
                <a:gridCol w="730112"/>
                <a:gridCol w="691725"/>
                <a:gridCol w="678928"/>
                <a:gridCol w="613445"/>
                <a:gridCol w="730112"/>
                <a:gridCol w="604412"/>
              </a:tblGrid>
              <a:tr h="437053">
                <a:tc>
                  <a:txBody>
                    <a:bodyPr/>
                    <a:lstStyle/>
                    <a:p>
                      <a:pPr algn="ctr">
                        <a:lnSpc>
                          <a:spcPct val="115000"/>
                        </a:lnSpc>
                        <a:spcAft>
                          <a:spcPts val="0"/>
                        </a:spcAft>
                        <a:tabLst>
                          <a:tab pos="-5941060" algn="l"/>
                        </a:tabLst>
                      </a:pPr>
                      <a:r>
                        <a:rPr lang="ka-GE" sz="1400" dirty="0">
                          <a:latin typeface="Sylfaen"/>
                          <a:ea typeface="Times New Roman"/>
                          <a:cs typeface="Times New Roman"/>
                        </a:rPr>
                        <a:t>#</a:t>
                      </a:r>
                      <a:endParaRPr lang="en-US"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dirty="0">
                          <a:latin typeface="Sylfaen"/>
                          <a:ea typeface="Times New Roman"/>
                          <a:cs typeface="Times New Roman"/>
                        </a:rPr>
                        <a:t>ვარიანტები</a:t>
                      </a:r>
                      <a:endParaRPr lang="en-US"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en-US" sz="1400" dirty="0">
                          <a:latin typeface="Sylfaen"/>
                          <a:ea typeface="Times New Roman"/>
                          <a:cs typeface="Times New Roman"/>
                        </a:rPr>
                        <a:t>Fe</a:t>
                      </a:r>
                      <a:endParaRPr lang="en-US"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en-US" sz="1400" dirty="0">
                          <a:latin typeface="Sylfaen"/>
                          <a:ea typeface="Times New Roman"/>
                          <a:cs typeface="Times New Roman"/>
                        </a:rPr>
                        <a:t>Zn</a:t>
                      </a:r>
                      <a:endParaRPr lang="en-US"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en-US" sz="1400" dirty="0">
                          <a:latin typeface="Sylfaen"/>
                          <a:ea typeface="Times New Roman"/>
                          <a:cs typeface="Times New Roman"/>
                        </a:rPr>
                        <a:t>Cu</a:t>
                      </a:r>
                      <a:endParaRPr lang="en-US"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en-US" sz="1400" dirty="0">
                          <a:latin typeface="Sylfaen"/>
                          <a:ea typeface="Times New Roman"/>
                          <a:cs typeface="Times New Roman"/>
                        </a:rPr>
                        <a:t>Co</a:t>
                      </a:r>
                      <a:endParaRPr lang="en-US"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en-US" sz="1400">
                          <a:latin typeface="Sylfaen"/>
                          <a:ea typeface="Times New Roman"/>
                          <a:cs typeface="Times New Roman"/>
                        </a:rPr>
                        <a:t>Ni</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en-US" sz="1400">
                          <a:latin typeface="Sylfaen"/>
                          <a:ea typeface="Times New Roman"/>
                          <a:cs typeface="Times New Roman"/>
                        </a:rPr>
                        <a:t>Cd</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en-US" sz="1400">
                          <a:latin typeface="Sylfaen"/>
                          <a:ea typeface="Times New Roman"/>
                          <a:cs typeface="Times New Roman"/>
                        </a:rPr>
                        <a:t>Pb</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7053">
                <a:tc>
                  <a:txBody>
                    <a:bodyPr/>
                    <a:lstStyle/>
                    <a:p>
                      <a:pPr algn="ctr">
                        <a:lnSpc>
                          <a:spcPct val="115000"/>
                        </a:lnSpc>
                        <a:spcAft>
                          <a:spcPts val="0"/>
                        </a:spcAft>
                        <a:tabLst>
                          <a:tab pos="-5941060" algn="l"/>
                        </a:tabLst>
                      </a:pPr>
                      <a:r>
                        <a:rPr lang="ka-GE" sz="1400">
                          <a:latin typeface="Sylfaen"/>
                          <a:ea typeface="Times New Roman"/>
                          <a:cs typeface="Times New Roman"/>
                        </a:rPr>
                        <a:t>1</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a:latin typeface="Sylfaen"/>
                          <a:ea typeface="Times New Roman"/>
                          <a:cs typeface="Times New Roman"/>
                        </a:rPr>
                        <a:t>უსასუქო</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a:latin typeface="Sylfaen"/>
                          <a:ea typeface="Times New Roman"/>
                          <a:cs typeface="Times New Roman"/>
                        </a:rPr>
                        <a:t>1,04</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a:latin typeface="Sylfaen"/>
                          <a:ea typeface="Times New Roman"/>
                          <a:cs typeface="Times New Roman"/>
                        </a:rPr>
                        <a:t>1,47</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a:latin typeface="Sylfaen"/>
                          <a:ea typeface="Times New Roman"/>
                          <a:cs typeface="Times New Roman"/>
                        </a:rPr>
                        <a:t>0,04</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dirty="0">
                          <a:latin typeface="Sylfaen"/>
                          <a:ea typeface="Times New Roman"/>
                          <a:cs typeface="Times New Roman"/>
                        </a:rPr>
                        <a:t>1,58</a:t>
                      </a:r>
                      <a:endParaRPr lang="en-US"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dirty="0">
                          <a:latin typeface="Sylfaen"/>
                          <a:ea typeface="Times New Roman"/>
                          <a:cs typeface="Times New Roman"/>
                        </a:rPr>
                        <a:t>0,45</a:t>
                      </a:r>
                      <a:endParaRPr lang="en-US"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dirty="0">
                          <a:latin typeface="Sylfaen"/>
                          <a:ea typeface="Times New Roman"/>
                          <a:cs typeface="Times New Roman"/>
                        </a:rPr>
                        <a:t>1,65</a:t>
                      </a:r>
                      <a:endParaRPr lang="en-US"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a:latin typeface="Sylfaen"/>
                          <a:ea typeface="Times New Roman"/>
                          <a:cs typeface="Times New Roman"/>
                        </a:rPr>
                        <a:t>1,61</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1294">
                <a:tc>
                  <a:txBody>
                    <a:bodyPr/>
                    <a:lstStyle/>
                    <a:p>
                      <a:pPr algn="ctr">
                        <a:lnSpc>
                          <a:spcPct val="115000"/>
                        </a:lnSpc>
                        <a:spcAft>
                          <a:spcPts val="0"/>
                        </a:spcAft>
                        <a:tabLst>
                          <a:tab pos="-5941060" algn="l"/>
                        </a:tabLst>
                      </a:pPr>
                      <a:r>
                        <a:rPr lang="ka-GE" sz="1400">
                          <a:latin typeface="Sylfaen"/>
                          <a:ea typeface="Times New Roman"/>
                          <a:cs typeface="Times New Roman"/>
                        </a:rPr>
                        <a:t>2</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a:latin typeface="Sylfaen"/>
                          <a:ea typeface="Times New Roman"/>
                          <a:cs typeface="Times New Roman"/>
                        </a:rPr>
                        <a:t>ფონს + </a:t>
                      </a:r>
                      <a:r>
                        <a:rPr lang="en-US" sz="1400">
                          <a:latin typeface="Sylfaen"/>
                          <a:ea typeface="Times New Roman"/>
                          <a:cs typeface="Times New Roman"/>
                        </a:rPr>
                        <a:t>(NH</a:t>
                      </a:r>
                      <a:r>
                        <a:rPr lang="ka-GE" sz="1400" baseline="-25000">
                          <a:latin typeface="Sylfaen"/>
                          <a:ea typeface="Times New Roman"/>
                          <a:cs typeface="Times New Roman"/>
                        </a:rPr>
                        <a:t>4</a:t>
                      </a:r>
                      <a:r>
                        <a:rPr lang="en-US" sz="1400">
                          <a:latin typeface="Sylfaen"/>
                          <a:ea typeface="Times New Roman"/>
                          <a:cs typeface="Times New Roman"/>
                        </a:rPr>
                        <a:t>)</a:t>
                      </a:r>
                      <a:r>
                        <a:rPr lang="ka-GE" sz="1400" baseline="-25000">
                          <a:latin typeface="Sylfaen"/>
                          <a:ea typeface="Times New Roman"/>
                          <a:cs typeface="Times New Roman"/>
                        </a:rPr>
                        <a:t>2</a:t>
                      </a:r>
                      <a:r>
                        <a:rPr lang="en-US" sz="1400">
                          <a:latin typeface="Sylfaen"/>
                          <a:ea typeface="Times New Roman"/>
                          <a:cs typeface="Times New Roman"/>
                        </a:rPr>
                        <a:t>SO</a:t>
                      </a:r>
                      <a:r>
                        <a:rPr lang="ka-GE" sz="1400" baseline="-25000">
                          <a:latin typeface="Sylfaen"/>
                          <a:ea typeface="Times New Roman"/>
                          <a:cs typeface="Times New Roman"/>
                        </a:rPr>
                        <a:t>4</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a:latin typeface="Sylfaen"/>
                          <a:ea typeface="Times New Roman"/>
                          <a:cs typeface="Times New Roman"/>
                        </a:rPr>
                        <a:t>1,98</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dirty="0">
                          <a:latin typeface="Sylfaen"/>
                          <a:ea typeface="Times New Roman"/>
                          <a:cs typeface="Times New Roman"/>
                        </a:rPr>
                        <a:t>1,52</a:t>
                      </a:r>
                      <a:endParaRPr lang="en-US"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a:latin typeface="Sylfaen"/>
                          <a:ea typeface="Times New Roman"/>
                          <a:cs typeface="Times New Roman"/>
                        </a:rPr>
                        <a:t>0,04</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a:latin typeface="Sylfaen"/>
                          <a:ea typeface="Times New Roman"/>
                          <a:cs typeface="Times New Roman"/>
                        </a:rPr>
                        <a:t>1,58</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a:latin typeface="Sylfaen"/>
                          <a:ea typeface="Times New Roman"/>
                          <a:cs typeface="Times New Roman"/>
                        </a:rPr>
                        <a:t>0,61</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dirty="0">
                          <a:latin typeface="Sylfaen"/>
                          <a:ea typeface="Times New Roman"/>
                          <a:cs typeface="Times New Roman"/>
                        </a:rPr>
                        <a:t>1,58</a:t>
                      </a:r>
                      <a:endParaRPr lang="en-US"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dirty="0">
                          <a:latin typeface="Sylfaen"/>
                          <a:ea typeface="Times New Roman"/>
                          <a:cs typeface="Times New Roman"/>
                        </a:rPr>
                        <a:t>1,63</a:t>
                      </a:r>
                      <a:endParaRPr lang="en-US"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146" name="Rectangle 2"/>
          <p:cNvSpPr>
            <a:spLocks noChangeArrowheads="1"/>
          </p:cNvSpPr>
          <p:nvPr/>
        </p:nvSpPr>
        <p:spPr bwMode="auto">
          <a:xfrm>
            <a:off x="0" y="0"/>
            <a:ext cx="9144000" cy="12311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tab pos="-5940425" algn="l"/>
              </a:tabLst>
            </a:pPr>
            <a:endParaRPr kumimoji="0" lang="en-US"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r" defTabSz="914400" rtl="0" eaLnBrk="1" fontAlgn="base" latinLnBrk="0" hangingPunct="1">
              <a:lnSpc>
                <a:spcPct val="100000"/>
              </a:lnSpc>
              <a:spcBef>
                <a:spcPct val="0"/>
              </a:spcBef>
              <a:spcAft>
                <a:spcPct val="0"/>
              </a:spcAft>
              <a:buClrTx/>
              <a:buSzTx/>
              <a:buFontTx/>
              <a:buNone/>
              <a:tabLst>
                <a:tab pos="-5940425" algn="l"/>
              </a:tabLst>
            </a:pPr>
            <a:r>
              <a:rPr kumimoji="0" lang="ka-GE"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ცხრილი #3</a:t>
            </a: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5940425" algn="l"/>
              </a:tabLst>
            </a:pPr>
            <a:r>
              <a:rPr kumimoji="0" lang="ka-GE"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მძიმე მეტალების შემცველობა მანდარინის ნაყოფების</a:t>
            </a: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5940425" algn="l"/>
              </a:tabLst>
            </a:pPr>
            <a:r>
              <a:rPr kumimoji="0" lang="ka-GE"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ქერქში მგ/ლ (2018 წ)</a:t>
            </a: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940425"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7" name="Table 6"/>
          <p:cNvGraphicFramePr>
            <a:graphicFrameLocks noGrp="1"/>
          </p:cNvGraphicFramePr>
          <p:nvPr/>
        </p:nvGraphicFramePr>
        <p:xfrm>
          <a:off x="914399" y="3810001"/>
          <a:ext cx="7239001" cy="1943734"/>
        </p:xfrm>
        <a:graphic>
          <a:graphicData uri="http://schemas.openxmlformats.org/drawingml/2006/table">
            <a:tbl>
              <a:tblPr/>
              <a:tblGrid>
                <a:gridCol w="398739"/>
                <a:gridCol w="1960530"/>
                <a:gridCol w="744261"/>
                <a:gridCol w="745804"/>
                <a:gridCol w="706470"/>
                <a:gridCol w="693359"/>
                <a:gridCol w="627030"/>
                <a:gridCol w="745804"/>
                <a:gridCol w="617004"/>
              </a:tblGrid>
              <a:tr h="655887">
                <a:tc>
                  <a:txBody>
                    <a:bodyPr/>
                    <a:lstStyle/>
                    <a:p>
                      <a:pPr algn="ctr">
                        <a:lnSpc>
                          <a:spcPct val="115000"/>
                        </a:lnSpc>
                        <a:spcAft>
                          <a:spcPts val="0"/>
                        </a:spcAft>
                        <a:tabLst>
                          <a:tab pos="-5941060" algn="l"/>
                        </a:tabLst>
                      </a:pPr>
                      <a:r>
                        <a:rPr lang="ka-GE" sz="1400" dirty="0">
                          <a:latin typeface="Sylfaen"/>
                          <a:ea typeface="Times New Roman"/>
                          <a:cs typeface="Times New Roman"/>
                        </a:rPr>
                        <a:t>#</a:t>
                      </a:r>
                      <a:endParaRPr lang="en-US"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a:latin typeface="Sylfaen"/>
                          <a:ea typeface="Times New Roman"/>
                          <a:cs typeface="Times New Roman"/>
                        </a:rPr>
                        <a:t>ვარიანტები</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en-US" sz="1400">
                          <a:latin typeface="Sylfaen"/>
                          <a:ea typeface="Times New Roman"/>
                          <a:cs typeface="Times New Roman"/>
                        </a:rPr>
                        <a:t>Fe</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en-US" sz="1400">
                          <a:latin typeface="Sylfaen"/>
                          <a:ea typeface="Times New Roman"/>
                          <a:cs typeface="Times New Roman"/>
                        </a:rPr>
                        <a:t>Zn</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en-US" sz="1400" dirty="0">
                          <a:latin typeface="Sylfaen"/>
                          <a:ea typeface="Times New Roman"/>
                          <a:cs typeface="Times New Roman"/>
                        </a:rPr>
                        <a:t>Cu</a:t>
                      </a:r>
                      <a:endParaRPr lang="en-US"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en-US" sz="1400">
                          <a:latin typeface="Sylfaen"/>
                          <a:ea typeface="Times New Roman"/>
                          <a:cs typeface="Times New Roman"/>
                        </a:rPr>
                        <a:t>Co</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en-US" sz="1400">
                          <a:latin typeface="Sylfaen"/>
                          <a:ea typeface="Times New Roman"/>
                          <a:cs typeface="Times New Roman"/>
                        </a:rPr>
                        <a:t>Ni</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en-US" sz="1400">
                          <a:latin typeface="Sylfaen"/>
                          <a:ea typeface="Times New Roman"/>
                          <a:cs typeface="Times New Roman"/>
                        </a:rPr>
                        <a:t>Cd</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en-US" sz="1400">
                          <a:latin typeface="Sylfaen"/>
                          <a:ea typeface="Times New Roman"/>
                          <a:cs typeface="Times New Roman"/>
                        </a:rPr>
                        <a:t>Pb</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5887">
                <a:tc>
                  <a:txBody>
                    <a:bodyPr/>
                    <a:lstStyle/>
                    <a:p>
                      <a:pPr algn="ctr">
                        <a:lnSpc>
                          <a:spcPct val="115000"/>
                        </a:lnSpc>
                        <a:spcAft>
                          <a:spcPts val="0"/>
                        </a:spcAft>
                        <a:tabLst>
                          <a:tab pos="-5941060" algn="l"/>
                        </a:tabLst>
                      </a:pPr>
                      <a:r>
                        <a:rPr lang="ka-GE" sz="1400">
                          <a:latin typeface="Sylfaen"/>
                          <a:ea typeface="Times New Roman"/>
                          <a:cs typeface="Times New Roman"/>
                        </a:rPr>
                        <a:t>1</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a:latin typeface="Sylfaen"/>
                          <a:ea typeface="Times New Roman"/>
                          <a:cs typeface="Times New Roman"/>
                        </a:rPr>
                        <a:t>უსასუქო</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a:latin typeface="Sylfaen"/>
                          <a:ea typeface="Times New Roman"/>
                          <a:cs typeface="Times New Roman"/>
                        </a:rPr>
                        <a:t>2,44</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a:latin typeface="Sylfaen"/>
                          <a:ea typeface="Times New Roman"/>
                          <a:cs typeface="Times New Roman"/>
                        </a:rPr>
                        <a:t>1,4</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a:latin typeface="Sylfaen"/>
                          <a:ea typeface="Times New Roman"/>
                          <a:cs typeface="Times New Roman"/>
                        </a:rPr>
                        <a:t>0,02</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a:latin typeface="Sylfaen"/>
                          <a:ea typeface="Times New Roman"/>
                          <a:cs typeface="Times New Roman"/>
                        </a:rPr>
                        <a:t>1,58</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a:latin typeface="Sylfaen"/>
                          <a:ea typeface="Times New Roman"/>
                          <a:cs typeface="Times New Roman"/>
                        </a:rPr>
                        <a:t>0,58</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a:latin typeface="Sylfaen"/>
                          <a:ea typeface="Times New Roman"/>
                          <a:cs typeface="Times New Roman"/>
                        </a:rPr>
                        <a:t>1,65</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a:latin typeface="Sylfaen"/>
                          <a:ea typeface="Times New Roman"/>
                          <a:cs typeface="Times New Roman"/>
                        </a:rPr>
                        <a:t>1,55</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1960">
                <a:tc>
                  <a:txBody>
                    <a:bodyPr/>
                    <a:lstStyle/>
                    <a:p>
                      <a:pPr algn="ctr">
                        <a:lnSpc>
                          <a:spcPct val="115000"/>
                        </a:lnSpc>
                        <a:spcAft>
                          <a:spcPts val="0"/>
                        </a:spcAft>
                        <a:tabLst>
                          <a:tab pos="-5941060" algn="l"/>
                        </a:tabLst>
                      </a:pPr>
                      <a:r>
                        <a:rPr lang="ka-GE" sz="1400">
                          <a:latin typeface="Sylfaen"/>
                          <a:ea typeface="Times New Roman"/>
                          <a:cs typeface="Times New Roman"/>
                        </a:rPr>
                        <a:t>2</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a:latin typeface="Sylfaen"/>
                          <a:ea typeface="Times New Roman"/>
                          <a:cs typeface="Times New Roman"/>
                        </a:rPr>
                        <a:t>ფონს + </a:t>
                      </a:r>
                      <a:r>
                        <a:rPr lang="en-US" sz="1400">
                          <a:latin typeface="Sylfaen"/>
                          <a:ea typeface="Times New Roman"/>
                          <a:cs typeface="Times New Roman"/>
                        </a:rPr>
                        <a:t>(NH</a:t>
                      </a:r>
                      <a:r>
                        <a:rPr lang="ka-GE" sz="1400" baseline="-25000">
                          <a:latin typeface="Sylfaen"/>
                          <a:ea typeface="Times New Roman"/>
                          <a:cs typeface="Times New Roman"/>
                        </a:rPr>
                        <a:t>4</a:t>
                      </a:r>
                      <a:r>
                        <a:rPr lang="en-US" sz="1400">
                          <a:latin typeface="Sylfaen"/>
                          <a:ea typeface="Times New Roman"/>
                          <a:cs typeface="Times New Roman"/>
                        </a:rPr>
                        <a:t>)</a:t>
                      </a:r>
                      <a:r>
                        <a:rPr lang="ka-GE" sz="1400" baseline="-25000">
                          <a:latin typeface="Sylfaen"/>
                          <a:ea typeface="Times New Roman"/>
                          <a:cs typeface="Times New Roman"/>
                        </a:rPr>
                        <a:t>2</a:t>
                      </a:r>
                      <a:r>
                        <a:rPr lang="en-US" sz="1400">
                          <a:latin typeface="Sylfaen"/>
                          <a:ea typeface="Times New Roman"/>
                          <a:cs typeface="Times New Roman"/>
                        </a:rPr>
                        <a:t>SO</a:t>
                      </a:r>
                      <a:r>
                        <a:rPr lang="ka-GE" sz="1400" baseline="-25000">
                          <a:latin typeface="Sylfaen"/>
                          <a:ea typeface="Times New Roman"/>
                          <a:cs typeface="Times New Roman"/>
                        </a:rPr>
                        <a:t>4</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a:latin typeface="Sylfaen"/>
                          <a:ea typeface="Times New Roman"/>
                          <a:cs typeface="Times New Roman"/>
                        </a:rPr>
                        <a:t>1,12</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dirty="0">
                          <a:latin typeface="Sylfaen"/>
                          <a:ea typeface="Times New Roman"/>
                          <a:cs typeface="Times New Roman"/>
                        </a:rPr>
                        <a:t>1,51</a:t>
                      </a:r>
                      <a:endParaRPr lang="en-US"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a:latin typeface="Sylfaen"/>
                          <a:ea typeface="Times New Roman"/>
                          <a:cs typeface="Times New Roman"/>
                        </a:rPr>
                        <a:t>0,05</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a:latin typeface="Sylfaen"/>
                          <a:ea typeface="Times New Roman"/>
                          <a:cs typeface="Times New Roman"/>
                        </a:rPr>
                        <a:t>1,58</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a:latin typeface="Sylfaen"/>
                          <a:ea typeface="Times New Roman"/>
                          <a:cs typeface="Times New Roman"/>
                        </a:rPr>
                        <a:t>0,41</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a:latin typeface="Sylfaen"/>
                          <a:ea typeface="Times New Roman"/>
                          <a:cs typeface="Times New Roman"/>
                        </a:rPr>
                        <a:t>1,66</a:t>
                      </a:r>
                      <a:endParaRPr lang="en-US" sz="110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5941060" algn="l"/>
                        </a:tabLst>
                      </a:pPr>
                      <a:r>
                        <a:rPr lang="ka-GE" sz="1400" dirty="0">
                          <a:latin typeface="Sylfaen"/>
                          <a:ea typeface="Times New Roman"/>
                          <a:cs typeface="Times New Roman"/>
                        </a:rPr>
                        <a:t>1,6</a:t>
                      </a:r>
                      <a:endParaRPr lang="en-US" sz="1100" dirty="0">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147" name="Rectangle 3"/>
          <p:cNvSpPr>
            <a:spLocks noChangeArrowheads="1"/>
          </p:cNvSpPr>
          <p:nvPr/>
        </p:nvSpPr>
        <p:spPr bwMode="auto">
          <a:xfrm>
            <a:off x="381000" y="2895600"/>
            <a:ext cx="8534400"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tab pos="-5940425" algn="l"/>
              </a:tabLst>
            </a:pPr>
            <a:r>
              <a:rPr kumimoji="0" lang="ka-GE"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ცხრილი #4</a:t>
            </a: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5940425" algn="l"/>
              </a:tabLst>
            </a:pPr>
            <a:r>
              <a:rPr kumimoji="0" lang="ka-GE"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მძიმე მეტალების შემცველობა მანდარინის ნაყოფების</a:t>
            </a: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5940425" algn="l"/>
              </a:tabLst>
            </a:pPr>
            <a:r>
              <a:rPr kumimoji="0" lang="ka-GE"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რბილობში მგ/ლ (2018 წ)</a:t>
            </a:r>
            <a:endParaRPr kumimoji="0" lang="ka-GE" sz="1800" b="0" i="0" u="none" strike="noStrike" cap="none" normalizeH="0" baseline="0" dirty="0" smtClean="0">
              <a:ln>
                <a:noFill/>
              </a:ln>
              <a:solidFill>
                <a:schemeClr val="tx1"/>
              </a:solidFill>
              <a:effectLst/>
              <a:latin typeface="Sylfaen" pitchFamily="18" charset="0"/>
              <a:cs typeface="Arial" pitchFamily="34" charset="0"/>
            </a:endParaRPr>
          </a:p>
        </p:txBody>
      </p:sp>
    </p:spTree>
  </p:cSld>
  <p:clrMapOvr>
    <a:masterClrMapping/>
  </p:clrMapOvr>
  <p:transition>
    <p:pull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0" y="0"/>
            <a:ext cx="9144000" cy="12311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tab pos="-5940425" algn="l"/>
              </a:tabLst>
            </a:pPr>
            <a:endParaRPr kumimoji="0" lang="en-US"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endParaRPr>
          </a:p>
          <a:p>
            <a:pPr marL="0" marR="0" lvl="0" indent="0" algn="r" defTabSz="914400" rtl="0" eaLnBrk="1" fontAlgn="base" latinLnBrk="0" hangingPunct="1">
              <a:lnSpc>
                <a:spcPct val="100000"/>
              </a:lnSpc>
              <a:spcBef>
                <a:spcPct val="0"/>
              </a:spcBef>
              <a:spcAft>
                <a:spcPct val="0"/>
              </a:spcAft>
              <a:buClrTx/>
              <a:buSzTx/>
              <a:buFontTx/>
              <a:buNone/>
              <a:tabLst>
                <a:tab pos="-5940425" algn="l"/>
              </a:tabLst>
            </a:pPr>
            <a:r>
              <a:rPr kumimoji="0" lang="ka-GE"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გრაფიკი #3</a:t>
            </a: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5940425" algn="l"/>
              </a:tabLst>
            </a:pPr>
            <a:r>
              <a:rPr kumimoji="0" lang="ka-GE"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მძიმე მეტალების შემცველობა მანდარინის ნაყოფების</a:t>
            </a: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5940425" algn="l"/>
              </a:tabLst>
            </a:pPr>
            <a:r>
              <a:rPr kumimoji="0" lang="ka-GE" sz="1400" b="0" i="1" u="none" strike="noStrike" cap="none" normalizeH="0" baseline="0" dirty="0" smtClean="0">
                <a:ln>
                  <a:noFill/>
                </a:ln>
                <a:solidFill>
                  <a:schemeClr val="tx1"/>
                </a:solidFill>
                <a:effectLst/>
                <a:latin typeface="Sylfaen" pitchFamily="18" charset="0"/>
                <a:ea typeface="Times New Roman" pitchFamily="18" charset="0"/>
                <a:cs typeface="Times New Roman" pitchFamily="18" charset="0"/>
              </a:rPr>
              <a:t>ქერქში მგ/ლ (2018 წ)</a:t>
            </a:r>
            <a:endParaRPr kumimoji="0" lang="en-US" sz="600" b="0" i="0" u="none" strike="noStrike" cap="none" normalizeH="0" baseline="0" dirty="0" smtClean="0">
              <a:ln>
                <a:noFill/>
              </a:ln>
              <a:solidFill>
                <a:schemeClr val="tx1"/>
              </a:solidFill>
              <a:effectLst/>
              <a:latin typeface="Sylfae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940425"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 name="Chart 2"/>
          <p:cNvGraphicFramePr/>
          <p:nvPr/>
        </p:nvGraphicFramePr>
        <p:xfrm>
          <a:off x="1066800" y="1295400"/>
          <a:ext cx="7543800" cy="47244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pull dir="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TotalTime>
  <Words>1204</Words>
  <Application>Microsoft Office PowerPoint</Application>
  <PresentationFormat>ეკრანი (4:3)</PresentationFormat>
  <Paragraphs>306</Paragraphs>
  <Slides>12</Slides>
  <Notes>0</Notes>
  <HiddenSlides>0</HiddenSlides>
  <MMClips>0</MMClips>
  <ScaleCrop>false</ScaleCrop>
  <HeadingPairs>
    <vt:vector size="6" baseType="variant">
      <vt:variant>
        <vt:lpstr>გამოყენებული შრიფტები</vt:lpstr>
      </vt:variant>
      <vt:variant>
        <vt:i4>4</vt:i4>
      </vt:variant>
      <vt:variant>
        <vt:lpstr>თემა</vt:lpstr>
      </vt:variant>
      <vt:variant>
        <vt:i4>1</vt:i4>
      </vt:variant>
      <vt:variant>
        <vt:lpstr>სლაიდების სათაურები</vt:lpstr>
      </vt:variant>
      <vt:variant>
        <vt:i4>12</vt:i4>
      </vt:variant>
    </vt:vector>
  </HeadingPairs>
  <TitlesOfParts>
    <vt:vector size="17" baseType="lpstr">
      <vt:lpstr>Arial</vt:lpstr>
      <vt:lpstr>Calibri</vt:lpstr>
      <vt:lpstr>Sylfaen</vt:lpstr>
      <vt:lpstr>Times New Roman</vt:lpstr>
      <vt:lpstr>Office Theme</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Home</dc:creator>
  <cp:lastModifiedBy>admin</cp:lastModifiedBy>
  <cp:revision>6</cp:revision>
  <dcterms:created xsi:type="dcterms:W3CDTF">2006-08-16T00:00:00Z</dcterms:created>
  <dcterms:modified xsi:type="dcterms:W3CDTF">2018-06-04T13:28:04Z</dcterms:modified>
</cp:coreProperties>
</file>