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1"/>
  </p:sldMasterIdLst>
  <p:notesMasterIdLst>
    <p:notesMasterId r:id="rId24"/>
  </p:notesMasterIdLst>
  <p:sldIdLst>
    <p:sldId id="256" r:id="rId2"/>
    <p:sldId id="257" r:id="rId3"/>
    <p:sldId id="258" r:id="rId4"/>
    <p:sldId id="259" r:id="rId5"/>
    <p:sldId id="262" r:id="rId6"/>
    <p:sldId id="260" r:id="rId7"/>
    <p:sldId id="278" r:id="rId8"/>
    <p:sldId id="279" r:id="rId9"/>
    <p:sldId id="266" r:id="rId10"/>
    <p:sldId id="267" r:id="rId11"/>
    <p:sldId id="265" r:id="rId12"/>
    <p:sldId id="268" r:id="rId13"/>
    <p:sldId id="269" r:id="rId14"/>
    <p:sldId id="281" r:id="rId15"/>
    <p:sldId id="270" r:id="rId16"/>
    <p:sldId id="271" r:id="rId17"/>
    <p:sldId id="28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snapToGrid="0">
      <p:cViewPr>
        <p:scale>
          <a:sx n="117" d="100"/>
          <a:sy n="117" d="100"/>
        </p:scale>
        <p:origin x="-32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52E8B-99F3-4F8D-AD16-E2EA6F50EE42}" type="datetimeFigureOut">
              <a:rPr lang="en-US" smtClean="0"/>
              <a:t>6/4/2018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361B7-8AC3-4770-A8B7-C4177FBCF425}" type="slidenum">
              <a:rPr lang="en-US" smtClean="0"/>
              <a:t>‹#›</a:t>
            </a:fld>
            <a:endParaRPr lang="en-US"/>
          </a:p>
        </p:txBody>
      </p:sp>
    </p:spTree>
    <p:extLst>
      <p:ext uri="{BB962C8B-B14F-4D97-AF65-F5344CB8AC3E}">
        <p14:creationId xmlns:p14="http://schemas.microsoft.com/office/powerpoint/2010/main" val="407566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19300C-13D9-4E56-B9AB-2525395BD101}"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3123715358"/>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4F7C8-2F26-4195-8EAF-EA6935DCF5F1}"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337995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14D7E-C382-4712-AE16-9CEF9E75ED18}"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3000239214"/>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DB8B9-0EF2-4B2B-B245-1AD1EABC0664}"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68375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8C60AC-6FA1-4D39-950F-BA12DAA32486}"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552896664"/>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F46D9-8BE3-436B-9C05-FBBCA8F17DAF}"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294303263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19B9-EBA7-4AC7-AD52-909F87F008AD}" type="datetime1">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2377054882"/>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70CED2-758B-4D01-8E2F-1219673E5493}" type="datetime1">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228397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AE23D-5473-48D1-8D65-A4D7D8E63D04}" type="datetime1">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252156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ED53B5-E99A-4543-8748-BFEA91915647}"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1039381467"/>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932AE9-13CE-4E71-A093-CFF312735D8F}"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DBE79-AB89-47DA-A2C1-3786F823A82E}" type="slidenum">
              <a:rPr lang="en-US" smtClean="0"/>
              <a:t>‹#›</a:t>
            </a:fld>
            <a:endParaRPr lang="en-US"/>
          </a:p>
        </p:txBody>
      </p:sp>
    </p:spTree>
    <p:extLst>
      <p:ext uri="{BB962C8B-B14F-4D97-AF65-F5344CB8AC3E}">
        <p14:creationId xmlns:p14="http://schemas.microsoft.com/office/powerpoint/2010/main" val="59745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8EDD2-4196-465F-A5CB-8ECE4C7B3F2A}" type="datetime1">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DBE79-AB89-47DA-A2C1-3786F823A82E}" type="slidenum">
              <a:rPr lang="en-US" smtClean="0"/>
              <a:t>‹#›</a:t>
            </a:fld>
            <a:endParaRPr lang="en-US"/>
          </a:p>
        </p:txBody>
      </p:sp>
    </p:spTree>
    <p:extLst>
      <p:ext uri="{BB962C8B-B14F-4D97-AF65-F5344CB8AC3E}">
        <p14:creationId xmlns:p14="http://schemas.microsoft.com/office/powerpoint/2010/main" val="81297033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3896"/>
            <a:ext cx="9144000" cy="3481828"/>
          </a:xfrm>
        </p:spPr>
        <p:txBody>
          <a:bodyPr>
            <a:normAutofit fontScale="90000"/>
          </a:bodyPr>
          <a:lstStyle/>
          <a:p>
            <a:pPr algn="ctr"/>
            <a:r>
              <a:rPr lang="ka-GE" sz="2700" dirty="0"/>
              <a:t>ბათუმის შოთა რუსთაველის სახელმწიფო უნივერსიტეტი</a:t>
            </a:r>
            <a:r>
              <a:rPr lang="en-US" sz="2700" dirty="0"/>
              <a:t/>
            </a:r>
            <a:br>
              <a:rPr lang="en-US" sz="2700" dirty="0"/>
            </a:br>
            <a:r>
              <a:rPr lang="ka-GE" sz="2700" dirty="0"/>
              <a:t>ფიზიკა-მათემატიკისა და კომპიუტერულ მეცნიერებათა </a:t>
            </a:r>
            <a:r>
              <a:rPr lang="ka-GE" sz="2700" dirty="0" smtClean="0"/>
              <a:t>ფაკულტეტი</a:t>
            </a:r>
            <a:r>
              <a:rPr lang="en-US" sz="2700" dirty="0"/>
              <a:t/>
            </a:r>
            <a:br>
              <a:rPr lang="en-US" sz="2700" dirty="0"/>
            </a:br>
            <a:r>
              <a:rPr lang="ka-GE" sz="2700" dirty="0"/>
              <a:t> კომპიუტერული </a:t>
            </a:r>
            <a:r>
              <a:rPr lang="ka-GE" sz="2700" dirty="0" smtClean="0"/>
              <a:t>მეცნიერებათა დეპარტამენტი</a:t>
            </a:r>
            <a:br>
              <a:rPr lang="ka-GE" sz="2700" dirty="0" smtClean="0"/>
            </a:br>
            <a:r>
              <a:rPr lang="ka-GE" sz="2700" dirty="0"/>
              <a:t/>
            </a:r>
            <a:br>
              <a:rPr lang="ka-GE" sz="2700" dirty="0"/>
            </a:br>
            <a:r>
              <a:rPr lang="ka-GE" sz="2700" dirty="0" smtClean="0"/>
              <a:t/>
            </a:r>
            <a:br>
              <a:rPr lang="ka-GE" sz="2700" dirty="0" smtClean="0"/>
            </a:br>
            <a:r>
              <a:rPr lang="ka-GE" sz="2700" b="1" dirty="0" smtClean="0"/>
              <a:t>წრფივი პროგრამირების ორადული ამოცანები და მათი ეკონომიკური ინტერპრეტაცია</a:t>
            </a:r>
            <a:r>
              <a:rPr lang="ka-GE" sz="2200" b="1" dirty="0" smtClean="0"/>
              <a:t>  </a:t>
            </a:r>
            <a:r>
              <a:rPr lang="ka-GE" sz="2000" b="1" dirty="0"/>
              <a:t/>
            </a:r>
            <a:br>
              <a:rPr lang="ka-GE" sz="2000" b="1" dirty="0"/>
            </a:br>
            <a:r>
              <a:rPr lang="ka-GE" sz="2000" b="1" dirty="0"/>
              <a:t>   </a:t>
            </a:r>
            <a:r>
              <a:rPr lang="en-US" sz="2000" b="1" dirty="0"/>
              <a:t/>
            </a:r>
            <a:br>
              <a:rPr lang="en-US" sz="2000" b="1" dirty="0"/>
            </a:br>
            <a:endParaRPr lang="en-US" sz="2200" b="1" dirty="0"/>
          </a:p>
        </p:txBody>
      </p:sp>
      <p:sp>
        <p:nvSpPr>
          <p:cNvPr id="3" name="Subtitle 2"/>
          <p:cNvSpPr>
            <a:spLocks noGrp="1"/>
          </p:cNvSpPr>
          <p:nvPr>
            <p:ph type="subTitle" idx="1"/>
          </p:nvPr>
        </p:nvSpPr>
        <p:spPr>
          <a:xfrm>
            <a:off x="5370000" y="4520422"/>
            <a:ext cx="5322277" cy="1338212"/>
          </a:xfrm>
        </p:spPr>
        <p:txBody>
          <a:bodyPr/>
          <a:lstStyle/>
          <a:p>
            <a:r>
              <a:rPr lang="ka-GE" sz="1600" dirty="0" smtClean="0"/>
              <a:t>ასოცირებული </a:t>
            </a:r>
            <a:r>
              <a:rPr lang="ka-GE" sz="1600" dirty="0"/>
              <a:t>პროფესორი,</a:t>
            </a:r>
            <a:endParaRPr lang="en-US" sz="1600" dirty="0"/>
          </a:p>
          <a:p>
            <a:r>
              <a:rPr lang="ka-GE" sz="1600" dirty="0"/>
              <a:t>მეცნიერებათა კანდიდატი</a:t>
            </a:r>
            <a:endParaRPr lang="en-US" sz="1600" dirty="0"/>
          </a:p>
          <a:p>
            <a:r>
              <a:rPr lang="ka-GE" sz="1600" dirty="0"/>
              <a:t>ციცინო სარაჯიშვილი</a:t>
            </a:r>
            <a:endParaRPr lang="en-US" sz="1600" dirty="0"/>
          </a:p>
          <a:p>
            <a:endParaRPr lang="en-US" b="1" dirty="0"/>
          </a:p>
        </p:txBody>
      </p:sp>
      <p:sp>
        <p:nvSpPr>
          <p:cNvPr id="4" name="Slide Number Placeholder 3"/>
          <p:cNvSpPr>
            <a:spLocks noGrp="1"/>
          </p:cNvSpPr>
          <p:nvPr>
            <p:ph type="sldNum" sz="quarter" idx="12"/>
          </p:nvPr>
        </p:nvSpPr>
        <p:spPr/>
        <p:txBody>
          <a:bodyPr/>
          <a:lstStyle/>
          <a:p>
            <a:fld id="{039DBE79-AB89-47DA-A2C1-3786F823A82E}" type="slidenum">
              <a:rPr lang="en-US" smtClean="0"/>
              <a:t>1</a:t>
            </a:fld>
            <a:endParaRPr lang="en-US"/>
          </a:p>
        </p:txBody>
      </p:sp>
    </p:spTree>
    <p:extLst>
      <p:ext uri="{BB962C8B-B14F-4D97-AF65-F5344CB8AC3E}">
        <p14:creationId xmlns:p14="http://schemas.microsoft.com/office/powerpoint/2010/main" val="20518302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1"/>
          <p:cNvSpPr>
            <a:spLocks noChangeArrowheads="1"/>
          </p:cNvSpPr>
          <p:nvPr/>
        </p:nvSpPr>
        <p:spPr bwMode="auto">
          <a:xfrm>
            <a:off x="-1714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4400550" algn="l"/>
              </a:tabLst>
              <a:defRPr>
                <a:solidFill>
                  <a:schemeClr val="tx1"/>
                </a:solidFill>
                <a:latin typeface="Arial" panose="020B0604020202020204" pitchFamily="34" charset="0"/>
              </a:defRPr>
            </a:lvl1pPr>
            <a:lvl2pPr eaLnBrk="0" fontAlgn="base" hangingPunct="0">
              <a:spcBef>
                <a:spcPct val="0"/>
              </a:spcBef>
              <a:spcAft>
                <a:spcPct val="0"/>
              </a:spcAft>
              <a:tabLst>
                <a:tab pos="4400550" algn="l"/>
              </a:tabLst>
              <a:defRPr>
                <a:solidFill>
                  <a:schemeClr val="tx1"/>
                </a:solidFill>
                <a:latin typeface="Arial" panose="020B0604020202020204" pitchFamily="34" charset="0"/>
              </a:defRPr>
            </a:lvl2pPr>
            <a:lvl3pPr eaLnBrk="0" fontAlgn="base" hangingPunct="0">
              <a:spcBef>
                <a:spcPct val="0"/>
              </a:spcBef>
              <a:spcAft>
                <a:spcPct val="0"/>
              </a:spcAft>
              <a:tabLst>
                <a:tab pos="4400550" algn="l"/>
              </a:tabLst>
              <a:defRPr>
                <a:solidFill>
                  <a:schemeClr val="tx1"/>
                </a:solidFill>
                <a:latin typeface="Arial" panose="020B0604020202020204" pitchFamily="34" charset="0"/>
              </a:defRPr>
            </a:lvl3pPr>
            <a:lvl4pPr eaLnBrk="0" fontAlgn="base" hangingPunct="0">
              <a:spcBef>
                <a:spcPct val="0"/>
              </a:spcBef>
              <a:spcAft>
                <a:spcPct val="0"/>
              </a:spcAft>
              <a:tabLst>
                <a:tab pos="4400550" algn="l"/>
              </a:tabLst>
              <a:defRPr>
                <a:solidFill>
                  <a:schemeClr val="tx1"/>
                </a:solidFill>
                <a:latin typeface="Arial" panose="020B0604020202020204" pitchFamily="34" charset="0"/>
              </a:defRPr>
            </a:lvl4pPr>
            <a:lvl5pPr eaLnBrk="0" fontAlgn="base" hangingPunct="0">
              <a:spcBef>
                <a:spcPct val="0"/>
              </a:spcBef>
              <a:spcAft>
                <a:spcPct val="0"/>
              </a:spcAft>
              <a:tabLst>
                <a:tab pos="4400550" algn="l"/>
              </a:tabLst>
              <a:defRPr>
                <a:solidFill>
                  <a:schemeClr val="tx1"/>
                </a:solidFill>
                <a:latin typeface="Arial" panose="020B0604020202020204" pitchFamily="34" charset="0"/>
              </a:defRPr>
            </a:lvl5pPr>
            <a:lvl6pPr eaLnBrk="0" fontAlgn="base" hangingPunct="0">
              <a:spcBef>
                <a:spcPct val="0"/>
              </a:spcBef>
              <a:spcAft>
                <a:spcPct val="0"/>
              </a:spcAft>
              <a:tabLst>
                <a:tab pos="4400550" algn="l"/>
              </a:tabLst>
              <a:defRPr>
                <a:solidFill>
                  <a:schemeClr val="tx1"/>
                </a:solidFill>
                <a:latin typeface="Arial" panose="020B0604020202020204" pitchFamily="34" charset="0"/>
              </a:defRPr>
            </a:lvl6pPr>
            <a:lvl7pPr eaLnBrk="0" fontAlgn="base" hangingPunct="0">
              <a:spcBef>
                <a:spcPct val="0"/>
              </a:spcBef>
              <a:spcAft>
                <a:spcPct val="0"/>
              </a:spcAft>
              <a:tabLst>
                <a:tab pos="4400550" algn="l"/>
              </a:tabLst>
              <a:defRPr>
                <a:solidFill>
                  <a:schemeClr val="tx1"/>
                </a:solidFill>
                <a:latin typeface="Arial" panose="020B0604020202020204" pitchFamily="34" charset="0"/>
              </a:defRPr>
            </a:lvl7pPr>
            <a:lvl8pPr eaLnBrk="0" fontAlgn="base" hangingPunct="0">
              <a:spcBef>
                <a:spcPct val="0"/>
              </a:spcBef>
              <a:spcAft>
                <a:spcPct val="0"/>
              </a:spcAft>
              <a:tabLst>
                <a:tab pos="4400550" algn="l"/>
              </a:tabLst>
              <a:defRPr>
                <a:solidFill>
                  <a:schemeClr val="tx1"/>
                </a:solidFill>
                <a:latin typeface="Arial" panose="020B0604020202020204" pitchFamily="34" charset="0"/>
              </a:defRPr>
            </a:lvl8pPr>
            <a:lvl9pPr eaLnBrk="0" fontAlgn="base" hangingPunct="0">
              <a:spcBef>
                <a:spcPct val="0"/>
              </a:spcBef>
              <a:spcAft>
                <a:spcPct val="0"/>
              </a:spcAft>
              <a:tabLst>
                <a:tab pos="4400550" algn="l"/>
              </a:tabLs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tab pos="4400550" algn="l"/>
              </a:tabLst>
            </a:pPr>
            <a:r>
              <a:rPr kumimoji="0" lang="ka-GE" altLang="en-US" sz="1200" b="0" i="0" u="none" strike="noStrike" cap="none" normalizeH="0" baseline="0">
                <a:ln>
                  <a:noFill/>
                </a:ln>
                <a:solidFill>
                  <a:schemeClr val="tx1"/>
                </a:solidFill>
                <a:effectLst/>
                <a:latin typeface="Sylfaen" panose="010A0502050306030303" pitchFamily="18" charset="0"/>
                <a:ea typeface="Times New Roman" panose="02020603050405020304" pitchFamily="18"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tab pos="4400550" algn="l"/>
              </a:tabLst>
            </a:pPr>
            <a:r>
              <a:rPr kumimoji="0" lang="ka-GE" altLang="en-US" sz="1200" b="0" i="0" u="none" strike="noStrike" cap="none" normalizeH="0" baseline="0">
                <a:ln>
                  <a:noFill/>
                </a:ln>
                <a:solidFill>
                  <a:schemeClr val="tx1"/>
                </a:solidFill>
                <a:effectLst/>
                <a:latin typeface="Sylfaen" panose="010A0502050306030303" pitchFamily="18" charset="0"/>
                <a:ea typeface="Times New Roman" panose="02020603050405020304" pitchFamily="18"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tab pos="4400550" algn="l"/>
              </a:tabLst>
            </a:pPr>
            <a:r>
              <a:rPr kumimoji="0" lang="ka-GE" altLang="en-US" sz="1200" b="0" i="0" u="none" strike="noStrike" cap="none" normalizeH="0" baseline="0">
                <a:ln>
                  <a:noFill/>
                </a:ln>
                <a:solidFill>
                  <a:schemeClr val="tx1"/>
                </a:solidFill>
                <a:effectLst/>
                <a:latin typeface="Sylfaen" panose="010A0502050306030303" pitchFamily="18" charset="0"/>
                <a:ea typeface="Times New Roman" panose="02020603050405020304" pitchFamily="18" charset="0"/>
                <a:cs typeface="Arial" panose="020B0604020202020204" pitchFamily="34" charset="0"/>
              </a:rPr>
              <a:t>                                   </a:t>
            </a:r>
            <a:endParaRPr kumimoji="0" lang="ka-GE"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10243" y="457200"/>
                <a:ext cx="11250385" cy="9573903"/>
              </a:xfrm>
              <a:prstGeom prst="rect">
                <a:avLst/>
              </a:prstGeom>
            </p:spPr>
            <p:txBody>
              <a:bodyPr wrap="square">
                <a:spAutoFit/>
              </a:bodyPr>
              <a:lstStyle/>
              <a:p>
                <a:pPr algn="just"/>
                <a14:m>
                  <m:oMath xmlns:m="http://schemas.openxmlformats.org/officeDocument/2006/math">
                    <m:sSub>
                      <m:sSubPr>
                        <m:ctrlPr>
                          <a:rPr lang="en-US" i="1">
                            <a:latin typeface="Cambria Math"/>
                          </a:rPr>
                        </m:ctrlPr>
                      </m:sSubPr>
                      <m:e>
                        <m:r>
                          <a:rPr lang="ka-GE" i="1">
                            <a:latin typeface="Cambria Math"/>
                          </a:rPr>
                          <m:t>  </m:t>
                        </m:r>
                        <m:r>
                          <a:rPr lang="ka-GE" i="1">
                            <a:latin typeface="Cambria Math"/>
                          </a:rPr>
                          <m:t>𝑦</m:t>
                        </m:r>
                      </m:e>
                      <m:sub>
                        <m:r>
                          <a:rPr lang="ka-GE" i="1">
                            <a:latin typeface="Cambria Math"/>
                          </a:rPr>
                          <m:t>𝑖</m:t>
                        </m:r>
                        <m:r>
                          <a:rPr lang="ka-GE" i="1">
                            <a:latin typeface="Cambria Math"/>
                          </a:rPr>
                          <m:t>   </m:t>
                        </m:r>
                      </m:sub>
                    </m:sSub>
                    <m:r>
                      <a:rPr lang="ka-GE" i="1">
                        <a:latin typeface="Cambria Math"/>
                      </a:rPr>
                      <m:t>(</m:t>
                    </m:r>
                    <m:r>
                      <a:rPr lang="ka-GE" i="1">
                        <a:latin typeface="Cambria Math"/>
                      </a:rPr>
                      <m:t>𝑖</m:t>
                    </m:r>
                    <m:r>
                      <a:rPr lang="ka-GE" i="1">
                        <a:latin typeface="Cambria Math"/>
                      </a:rPr>
                      <m:t>=1,</m:t>
                    </m:r>
                    <m:r>
                      <a:rPr lang="ka-GE" i="1">
                        <a:latin typeface="Cambria Math"/>
                      </a:rPr>
                      <m:t>𝑚</m:t>
                    </m:r>
                    <m:r>
                      <a:rPr lang="ka-GE" i="1">
                        <a:latin typeface="Cambria Math"/>
                      </a:rPr>
                      <m:t>)</m:t>
                    </m:r>
                  </m:oMath>
                </a14:m>
                <a:r>
                  <a:rPr lang="ka-GE" dirty="0"/>
                  <a:t> </a:t>
                </a:r>
                <a:r>
                  <a:rPr lang="en-US" dirty="0" err="1"/>
                  <a:t>ცვლადებს</a:t>
                </a:r>
                <a:r>
                  <a:rPr lang="en-US" dirty="0"/>
                  <a:t> </a:t>
                </a:r>
                <a:r>
                  <a:rPr lang="en-US" dirty="0" err="1"/>
                  <a:t>ეწოდება</a:t>
                </a:r>
                <a:r>
                  <a:rPr lang="en-US" dirty="0"/>
                  <a:t> </a:t>
                </a:r>
                <a:r>
                  <a:rPr lang="en-US" dirty="0" err="1"/>
                  <a:t>ორადული</a:t>
                </a:r>
                <a:r>
                  <a:rPr lang="en-US" dirty="0"/>
                  <a:t> </a:t>
                </a:r>
                <a:r>
                  <a:rPr lang="en-US" dirty="0" err="1"/>
                  <a:t>შეფასებები</a:t>
                </a:r>
                <a:r>
                  <a:rPr lang="en-US" dirty="0"/>
                  <a:t>, </a:t>
                </a:r>
                <a:r>
                  <a:rPr lang="en-US" dirty="0" err="1"/>
                  <a:t>ან</a:t>
                </a:r>
                <a:r>
                  <a:rPr lang="en-US" dirty="0"/>
                  <a:t> </a:t>
                </a:r>
                <a:r>
                  <a:rPr lang="en-US" dirty="0" err="1"/>
                  <a:t>ობიექტურად</a:t>
                </a:r>
                <a:r>
                  <a:rPr lang="en-US" dirty="0"/>
                  <a:t> </a:t>
                </a:r>
                <a:r>
                  <a:rPr lang="en-US" dirty="0" err="1"/>
                  <a:t>განაპირობებული</a:t>
                </a:r>
                <a:r>
                  <a:rPr lang="en-US" dirty="0"/>
                  <a:t> </a:t>
                </a:r>
                <a:r>
                  <a:rPr lang="en-US" dirty="0" err="1"/>
                  <a:t>შეფასებები</a:t>
                </a:r>
                <a:r>
                  <a:rPr lang="en-US" dirty="0"/>
                  <a:t>.</a:t>
                </a:r>
              </a:p>
              <a:p>
                <a:pPr algn="just"/>
                <a:r>
                  <a:rPr lang="en-US" dirty="0"/>
                  <a:t>  </a:t>
                </a:r>
                <a:r>
                  <a:rPr lang="en-US" dirty="0" err="1"/>
                  <a:t>უცხოურ</a:t>
                </a:r>
                <a:r>
                  <a:rPr lang="en-US" dirty="0"/>
                  <a:t> </a:t>
                </a:r>
                <a:r>
                  <a:rPr lang="en-US" dirty="0" err="1"/>
                  <a:t>ლიტერატურაში</a:t>
                </a:r>
                <a:r>
                  <a:rPr lang="en-US" dirty="0"/>
                  <a:t> </a:t>
                </a:r>
                <a:r>
                  <a:rPr lang="en-US" dirty="0" err="1"/>
                  <a:t>მათ</a:t>
                </a:r>
                <a:r>
                  <a:rPr lang="en-US" dirty="0"/>
                  <a:t> </a:t>
                </a:r>
                <a:r>
                  <a:rPr lang="en-US" dirty="0" err="1"/>
                  <a:t>ხშირად</a:t>
                </a:r>
                <a:r>
                  <a:rPr lang="en-US" dirty="0"/>
                  <a:t> </a:t>
                </a:r>
                <a:r>
                  <a:rPr lang="en-US" dirty="0" err="1"/>
                  <a:t>ჩრდილოვან</a:t>
                </a:r>
                <a:r>
                  <a:rPr lang="en-US" dirty="0"/>
                  <a:t> </a:t>
                </a:r>
                <a:r>
                  <a:rPr lang="en-US" dirty="0" err="1"/>
                  <a:t>ფასებსაც</a:t>
                </a:r>
                <a:r>
                  <a:rPr lang="en-US" dirty="0"/>
                  <a:t> </a:t>
                </a:r>
                <a:r>
                  <a:rPr lang="en-US" dirty="0" err="1" smtClean="0"/>
                  <a:t>უწოდებენ</a:t>
                </a:r>
                <a:endParaRPr lang="ka-GE" dirty="0" smtClean="0"/>
              </a:p>
              <a:p>
                <a:pPr algn="just"/>
                <a:endParaRPr lang="en-US" dirty="0"/>
              </a:p>
              <a:p>
                <a:pPr algn="just"/>
                <a:r>
                  <a:rPr lang="en-US" dirty="0"/>
                  <a:t>  (1)– (3) </a:t>
                </a:r>
                <a:r>
                  <a:rPr lang="en-US" dirty="0" err="1"/>
                  <a:t>და</a:t>
                </a:r>
                <a:r>
                  <a:rPr lang="en-US" dirty="0"/>
                  <a:t>  (4) – (6) </a:t>
                </a:r>
                <a:r>
                  <a:rPr lang="en-US" dirty="0" err="1"/>
                  <a:t>ამოცანებს</a:t>
                </a:r>
                <a:r>
                  <a:rPr lang="en-US" dirty="0"/>
                  <a:t> </a:t>
                </a:r>
                <a:r>
                  <a:rPr lang="en-US" dirty="0" err="1"/>
                  <a:t>ურთიერთორადული</a:t>
                </a:r>
                <a:r>
                  <a:rPr lang="en-US" dirty="0"/>
                  <a:t> </a:t>
                </a:r>
                <a:r>
                  <a:rPr lang="en-US" dirty="0" err="1"/>
                  <a:t>ამოცანათა</a:t>
                </a:r>
                <a:r>
                  <a:rPr lang="en-US" dirty="0"/>
                  <a:t> </a:t>
                </a:r>
                <a:r>
                  <a:rPr lang="en-US" dirty="0" err="1"/>
                  <a:t>წყვილს</a:t>
                </a:r>
                <a:r>
                  <a:rPr lang="en-US" dirty="0"/>
                  <a:t> </a:t>
                </a:r>
                <a:r>
                  <a:rPr lang="en-US" dirty="0" err="1"/>
                  <a:t>უწოდებენ</a:t>
                </a:r>
                <a:r>
                  <a:rPr lang="en-US" dirty="0" smtClean="0"/>
                  <a:t>.</a:t>
                </a:r>
                <a:endParaRPr lang="ka-GE" dirty="0" smtClean="0"/>
              </a:p>
              <a:p>
                <a:pPr algn="just"/>
                <a:endParaRPr lang="ka-GE" dirty="0" smtClean="0"/>
              </a:p>
              <a:p>
                <a:pPr algn="just"/>
                <a:r>
                  <a:rPr lang="en-US" dirty="0" err="1"/>
                  <a:t>ადგილი</a:t>
                </a:r>
                <a:r>
                  <a:rPr lang="en-US" dirty="0"/>
                  <a:t> </a:t>
                </a:r>
                <a:r>
                  <a:rPr lang="en-US" dirty="0" err="1"/>
                  <a:t>აქვს</a:t>
                </a:r>
                <a:r>
                  <a:rPr lang="en-US" dirty="0"/>
                  <a:t> </a:t>
                </a:r>
                <a:r>
                  <a:rPr lang="en-US" b="1" dirty="0" err="1"/>
                  <a:t>თეორემას</a:t>
                </a:r>
                <a:r>
                  <a:rPr lang="en-US" b="1" dirty="0"/>
                  <a:t>:  </a:t>
                </a:r>
                <a:r>
                  <a:rPr lang="en-US" dirty="0" err="1"/>
                  <a:t>წრფივი</a:t>
                </a:r>
                <a:r>
                  <a:rPr lang="en-US" dirty="0"/>
                  <a:t> </a:t>
                </a:r>
                <a:r>
                  <a:rPr lang="en-US" dirty="0" err="1"/>
                  <a:t>პროგრამირების</a:t>
                </a:r>
                <a:r>
                  <a:rPr lang="en-US" dirty="0"/>
                  <a:t> </a:t>
                </a:r>
                <a:r>
                  <a:rPr lang="en-US" dirty="0" err="1"/>
                  <a:t>პირდაპირი</a:t>
                </a:r>
                <a:r>
                  <a:rPr lang="en-US" dirty="0"/>
                  <a:t> </a:t>
                </a:r>
                <a:r>
                  <a:rPr lang="en-US" dirty="0" err="1"/>
                  <a:t>და</a:t>
                </a:r>
                <a:r>
                  <a:rPr lang="en-US" dirty="0"/>
                  <a:t> </a:t>
                </a:r>
                <a:r>
                  <a:rPr lang="en-US" dirty="0" err="1"/>
                  <a:t>ორადული</a:t>
                </a:r>
                <a:r>
                  <a:rPr lang="en-US" dirty="0"/>
                  <a:t> </a:t>
                </a:r>
                <a:r>
                  <a:rPr lang="en-US" dirty="0" err="1"/>
                  <a:t>ამოცანების</a:t>
                </a:r>
                <a:r>
                  <a:rPr lang="en-US" dirty="0"/>
                  <a:t> </a:t>
                </a:r>
                <a:r>
                  <a:rPr lang="en-US" dirty="0" err="1"/>
                  <a:t>ნებისმიერ</a:t>
                </a:r>
                <a:r>
                  <a:rPr lang="en-US" dirty="0"/>
                  <a:t> </a:t>
                </a:r>
                <a:r>
                  <a:rPr lang="en-US" dirty="0" err="1"/>
                  <a:t>დასაშვებ</a:t>
                </a:r>
                <a:r>
                  <a:rPr lang="en-US" dirty="0"/>
                  <a:t> </a:t>
                </a:r>
                <a:r>
                  <a:rPr lang="en-US" dirty="0" err="1"/>
                  <a:t>მნიშვნელობათა</a:t>
                </a:r>
                <a:r>
                  <a:rPr lang="en-US" dirty="0"/>
                  <a:t> </a:t>
                </a:r>
                <a:r>
                  <a:rPr lang="en-US" dirty="0" err="1"/>
                  <a:t>წყვილისთვის</a:t>
                </a:r>
                <a:r>
                  <a:rPr lang="en-US" dirty="0"/>
                  <a:t> </a:t>
                </a:r>
                <a:r>
                  <a:rPr lang="en-US" dirty="0" err="1"/>
                  <a:t>სამართლიანია</a:t>
                </a:r>
                <a:r>
                  <a:rPr lang="en-US" dirty="0"/>
                  <a:t> </a:t>
                </a:r>
                <a:r>
                  <a:rPr lang="en-US" dirty="0" err="1"/>
                  <a:t>უტოლობა</a:t>
                </a:r>
                <a:r>
                  <a:rPr lang="en-US" dirty="0"/>
                  <a:t> </a:t>
                </a:r>
                <a14:m>
                  <m:oMath xmlns:m="http://schemas.openxmlformats.org/officeDocument/2006/math">
                    <m:r>
                      <m:rPr>
                        <m:sty m:val="p"/>
                      </m:rPr>
                      <a:rPr lang="fi-FI">
                        <a:latin typeface="Cambria Math"/>
                      </a:rPr>
                      <m:t>z</m:t>
                    </m:r>
                    <m:r>
                      <a:rPr lang="fi-FI">
                        <a:latin typeface="Cambria Math"/>
                      </a:rPr>
                      <m:t>(</m:t>
                    </m:r>
                    <m:bar>
                      <m:barPr>
                        <m:pos m:val="top"/>
                        <m:ctrlPr>
                          <a:rPr lang="en-US" i="1">
                            <a:latin typeface="Cambria Math"/>
                          </a:rPr>
                        </m:ctrlPr>
                      </m:barPr>
                      <m:e>
                        <m:r>
                          <m:rPr>
                            <m:sty m:val="p"/>
                          </m:rPr>
                          <a:rPr lang="fi-FI">
                            <a:latin typeface="Cambria Math"/>
                          </a:rPr>
                          <m:t>x</m:t>
                        </m:r>
                      </m:e>
                    </m:bar>
                    <m:r>
                      <a:rPr lang="fi-FI">
                        <a:latin typeface="Cambria Math"/>
                      </a:rPr>
                      <m:t>)≤</m:t>
                    </m:r>
                    <m:r>
                      <m:rPr>
                        <m:sty m:val="p"/>
                      </m:rPr>
                      <a:rPr lang="fi-FI">
                        <a:latin typeface="Cambria Math"/>
                      </a:rPr>
                      <m:t>f</m:t>
                    </m:r>
                    <m:r>
                      <a:rPr lang="fi-FI">
                        <a:latin typeface="Cambria Math"/>
                      </a:rPr>
                      <m:t>(</m:t>
                    </m:r>
                    <m:bar>
                      <m:barPr>
                        <m:pos m:val="top"/>
                        <m:ctrlPr>
                          <a:rPr lang="en-US" i="1">
                            <a:latin typeface="Cambria Math"/>
                          </a:rPr>
                        </m:ctrlPr>
                      </m:barPr>
                      <m:e>
                        <m:r>
                          <m:rPr>
                            <m:sty m:val="p"/>
                          </m:rPr>
                          <a:rPr lang="fi-FI">
                            <a:latin typeface="Cambria Math"/>
                          </a:rPr>
                          <m:t>y</m:t>
                        </m:r>
                      </m:e>
                    </m:bar>
                    <m:r>
                      <a:rPr lang="fi-FI">
                        <a:latin typeface="Cambria Math"/>
                      </a:rPr>
                      <m:t>)</m:t>
                    </m:r>
                  </m:oMath>
                </a14:m>
                <a:r>
                  <a:rPr lang="fi-FI" dirty="0"/>
                  <a:t> </a:t>
                </a:r>
                <a:endParaRPr lang="ka-GE" dirty="0" smtClean="0"/>
              </a:p>
              <a:p>
                <a:pPr algn="just"/>
                <a:endParaRPr lang="ka-GE" dirty="0" smtClean="0"/>
              </a:p>
              <a:p>
                <a:pPr algn="just"/>
                <a:r>
                  <a:rPr lang="ka-GE" dirty="0" smtClean="0"/>
                  <a:t>ანუ:                                                    </a:t>
                </a:r>
                <a14:m>
                  <m:oMath xmlns:m="http://schemas.openxmlformats.org/officeDocument/2006/math">
                    <m:nary>
                      <m:naryPr>
                        <m:chr m:val="∑"/>
                        <m:limLoc m:val="undOvr"/>
                        <m:ctrlPr>
                          <a:rPr lang="en-US" i="1">
                            <a:latin typeface="Cambria Math"/>
                          </a:rPr>
                        </m:ctrlPr>
                      </m:naryPr>
                      <m:sub>
                        <m:r>
                          <a:rPr lang="en-US" i="1">
                            <a:latin typeface="Cambria Math"/>
                          </a:rPr>
                          <m:t>𝑗</m:t>
                        </m:r>
                        <m:r>
                          <a:rPr lang="en-US" i="1">
                            <a:latin typeface="Cambria Math"/>
                          </a:rPr>
                          <m:t>=1</m:t>
                        </m:r>
                      </m:sub>
                      <m:sup>
                        <m:r>
                          <a:rPr lang="en-US" i="1">
                            <a:latin typeface="Cambria Math"/>
                          </a:rPr>
                          <m:t>𝑛</m:t>
                        </m:r>
                      </m:sup>
                      <m:e>
                        <m:sSub>
                          <m:sSubPr>
                            <m:ctrlPr>
                              <a:rPr lang="en-US" i="1">
                                <a:latin typeface="Cambria Math"/>
                              </a:rPr>
                            </m:ctrlPr>
                          </m:sSubPr>
                          <m:e>
                            <m:r>
                              <a:rPr lang="en-US" i="1">
                                <a:latin typeface="Cambria Math"/>
                              </a:rPr>
                              <m:t>𝑐</m:t>
                            </m:r>
                          </m:e>
                          <m:sub>
                            <m:r>
                              <a:rPr lang="en-US" i="1">
                                <a:latin typeface="Cambria Math"/>
                              </a:rPr>
                              <m:t>𝑗</m:t>
                            </m:r>
                          </m:sub>
                        </m:sSub>
                        <m:sSub>
                          <m:sSubPr>
                            <m:ctrlPr>
                              <a:rPr lang="en-US" i="1">
                                <a:latin typeface="Cambria Math"/>
                              </a:rPr>
                            </m:ctrlPr>
                          </m:sSubPr>
                          <m:e>
                            <m:r>
                              <a:rPr lang="en-US" i="1">
                                <a:latin typeface="Cambria Math"/>
                              </a:rPr>
                              <m:t>𝑥</m:t>
                            </m:r>
                          </m:e>
                          <m:sub>
                            <m:r>
                              <a:rPr lang="en-US" i="1">
                                <a:latin typeface="Cambria Math"/>
                              </a:rPr>
                              <m:t>𝑗</m:t>
                            </m:r>
                          </m:sub>
                        </m:sSub>
                      </m:e>
                    </m:nary>
                    <m:r>
                      <a:rPr lang="en-US" i="1">
                        <a:latin typeface="Cambria Math"/>
                      </a:rPr>
                      <m:t>≤</m:t>
                    </m:r>
                    <m:nary>
                      <m:naryPr>
                        <m:chr m:val="∑"/>
                        <m:limLoc m:val="undOvr"/>
                        <m:ctrlPr>
                          <a:rPr lang="en-US" i="1">
                            <a:latin typeface="Cambria Math"/>
                          </a:rPr>
                        </m:ctrlPr>
                      </m:naryPr>
                      <m:sub>
                        <m:r>
                          <a:rPr lang="en-US" i="1">
                            <a:latin typeface="Cambria Math"/>
                          </a:rPr>
                          <m:t>𝑖</m:t>
                        </m:r>
                        <m:r>
                          <a:rPr lang="en-US" i="1">
                            <a:latin typeface="Cambria Math"/>
                          </a:rPr>
                          <m:t>=1</m:t>
                        </m:r>
                      </m:sub>
                      <m:sup>
                        <m:r>
                          <a:rPr lang="en-US" i="1">
                            <a:latin typeface="Cambria Math"/>
                          </a:rPr>
                          <m:t>𝑚</m:t>
                        </m:r>
                      </m:sup>
                      <m:e>
                        <m:sSub>
                          <m:sSubPr>
                            <m:ctrlPr>
                              <a:rPr lang="en-US" i="1">
                                <a:latin typeface="Cambria Math"/>
                              </a:rPr>
                            </m:ctrlPr>
                          </m:sSubPr>
                          <m:e>
                            <m:r>
                              <a:rPr lang="en-US" i="1">
                                <a:latin typeface="Cambria Math"/>
                              </a:rPr>
                              <m:t>𝑏</m:t>
                            </m:r>
                          </m:e>
                          <m:sub>
                            <m:r>
                              <a:rPr lang="en-US" i="1">
                                <a:latin typeface="Cambria Math"/>
                              </a:rPr>
                              <m:t>𝑖</m:t>
                            </m:r>
                          </m:sub>
                        </m:sSub>
                        <m:sSub>
                          <m:sSubPr>
                            <m:ctrlPr>
                              <a:rPr lang="en-US" i="1">
                                <a:latin typeface="Cambria Math"/>
                              </a:rPr>
                            </m:ctrlPr>
                          </m:sSubPr>
                          <m:e>
                            <m:r>
                              <a:rPr lang="en-US" i="1">
                                <a:latin typeface="Cambria Math"/>
                              </a:rPr>
                              <m:t>𝑦</m:t>
                            </m:r>
                          </m:e>
                          <m:sub>
                            <m:r>
                              <a:rPr lang="en-US" i="1">
                                <a:latin typeface="Cambria Math"/>
                              </a:rPr>
                              <m:t>𝑖</m:t>
                            </m:r>
                          </m:sub>
                        </m:sSub>
                      </m:e>
                    </m:nary>
                  </m:oMath>
                </a14:m>
                <a:r>
                  <a:rPr lang="ka-GE" dirty="0" smtClean="0"/>
                  <a:t>    (7)</a:t>
                </a:r>
              </a:p>
              <a:p>
                <a:pPr algn="just"/>
                <a:endParaRPr lang="ka-GE" dirty="0" smtClean="0"/>
              </a:p>
              <a:p>
                <a:pPr algn="just"/>
                <a:endParaRPr lang="en-US" dirty="0"/>
              </a:p>
              <a:p>
                <a:pPr algn="just"/>
                <a:r>
                  <a:rPr lang="en-US" dirty="0" err="1"/>
                  <a:t>უტოლობის</a:t>
                </a:r>
                <a:r>
                  <a:rPr lang="en-US" dirty="0"/>
                  <a:t> </a:t>
                </a:r>
                <a:r>
                  <a:rPr lang="en-US" dirty="0" err="1"/>
                  <a:t>ეკონომიკური</a:t>
                </a:r>
                <a:r>
                  <a:rPr lang="en-US" dirty="0"/>
                  <a:t> </a:t>
                </a:r>
                <a:r>
                  <a:rPr lang="en-US" dirty="0" err="1"/>
                  <a:t>არსი</a:t>
                </a:r>
                <a:r>
                  <a:rPr lang="en-US" dirty="0"/>
                  <a:t> </a:t>
                </a:r>
                <a:r>
                  <a:rPr lang="en-US" dirty="0" err="1"/>
                  <a:t>იმაში</a:t>
                </a:r>
                <a:r>
                  <a:rPr lang="en-US" dirty="0"/>
                  <a:t> </a:t>
                </a:r>
                <a:r>
                  <a:rPr lang="en-US" dirty="0" err="1"/>
                  <a:t>მდგომარეობს</a:t>
                </a:r>
                <a:r>
                  <a:rPr lang="en-US" dirty="0"/>
                  <a:t>, </a:t>
                </a:r>
                <a:r>
                  <a:rPr lang="en-US" dirty="0" err="1"/>
                  <a:t>რომ</a:t>
                </a:r>
                <a:r>
                  <a:rPr lang="en-US" dirty="0"/>
                  <a:t> </a:t>
                </a:r>
                <a:r>
                  <a:rPr lang="en-US" dirty="0" err="1"/>
                  <a:t>წარმოების</a:t>
                </a:r>
                <a:r>
                  <a:rPr lang="en-US" dirty="0"/>
                  <a:t> </a:t>
                </a:r>
                <a:r>
                  <a:rPr lang="en-US" dirty="0" err="1"/>
                  <a:t>ნებისმიერი</a:t>
                </a:r>
                <a:r>
                  <a:rPr lang="en-US" dirty="0"/>
                  <a:t> </a:t>
                </a:r>
                <a:r>
                  <a:rPr lang="en-US" dirty="0" err="1"/>
                  <a:t>დასაშვები</a:t>
                </a:r>
                <a:r>
                  <a:rPr lang="en-US" dirty="0"/>
                  <a:t>  </a:t>
                </a:r>
                <a14:m>
                  <m:oMath xmlns:m="http://schemas.openxmlformats.org/officeDocument/2006/math">
                    <m:bar>
                      <m:barPr>
                        <m:pos m:val="top"/>
                        <m:ctrlPr>
                          <a:rPr lang="en-US" i="1">
                            <a:latin typeface="Cambria Math"/>
                          </a:rPr>
                        </m:ctrlPr>
                      </m:barPr>
                      <m:e>
                        <m:r>
                          <a:rPr lang="en-US" i="1">
                            <a:latin typeface="Cambria Math"/>
                          </a:rPr>
                          <m:t>𝑥</m:t>
                        </m:r>
                      </m:e>
                    </m:bar>
                  </m:oMath>
                </a14:m>
                <a:r>
                  <a:rPr lang="en-US" dirty="0"/>
                  <a:t> </a:t>
                </a:r>
                <a:r>
                  <a:rPr lang="en-US" dirty="0" err="1"/>
                  <a:t>გეგმისათვის</a:t>
                </a:r>
                <a:r>
                  <a:rPr lang="en-US" dirty="0"/>
                  <a:t> </a:t>
                </a:r>
                <a:r>
                  <a:rPr lang="en-US" dirty="0" err="1"/>
                  <a:t>და</a:t>
                </a:r>
                <a:r>
                  <a:rPr lang="en-US" dirty="0"/>
                  <a:t> </a:t>
                </a:r>
                <a:r>
                  <a:rPr lang="en-US" dirty="0" err="1"/>
                  <a:t>რესურსების</a:t>
                </a:r>
                <a:r>
                  <a:rPr lang="en-US" dirty="0"/>
                  <a:t> </a:t>
                </a:r>
                <a:r>
                  <a:rPr lang="en-US" dirty="0" err="1"/>
                  <a:t>ნებისმიერი</a:t>
                </a:r>
                <a:r>
                  <a:rPr lang="en-US" dirty="0"/>
                  <a:t> </a:t>
                </a:r>
                <a:r>
                  <a:rPr lang="en-US" dirty="0" err="1"/>
                  <a:t>დასაშვები</a:t>
                </a:r>
                <a:r>
                  <a:rPr lang="en-US" dirty="0"/>
                  <a:t> </a:t>
                </a:r>
                <a14:m>
                  <m:oMath xmlns:m="http://schemas.openxmlformats.org/officeDocument/2006/math">
                    <m:bar>
                      <m:barPr>
                        <m:pos m:val="top"/>
                        <m:ctrlPr>
                          <a:rPr lang="en-US" i="1">
                            <a:latin typeface="Cambria Math"/>
                          </a:rPr>
                        </m:ctrlPr>
                      </m:barPr>
                      <m:e>
                        <m:r>
                          <a:rPr lang="en-US" i="1">
                            <a:latin typeface="Cambria Math"/>
                          </a:rPr>
                          <m:t>𝑦</m:t>
                        </m:r>
                      </m:e>
                    </m:bar>
                  </m:oMath>
                </a14:m>
                <a:r>
                  <a:rPr lang="en-US" dirty="0"/>
                  <a:t> </a:t>
                </a:r>
                <a:r>
                  <a:rPr lang="ka-GE" dirty="0"/>
                  <a:t>შეფასებების ვექტორისათვის</a:t>
                </a:r>
                <a:r>
                  <a:rPr lang="en-US" dirty="0"/>
                  <a:t>, </a:t>
                </a:r>
                <a:r>
                  <a:rPr lang="ka-GE" dirty="0"/>
                  <a:t>მ</a:t>
                </a:r>
                <a:r>
                  <a:rPr lang="en-US" dirty="0" err="1"/>
                  <a:t>ოგ</a:t>
                </a:r>
                <a:r>
                  <a:rPr lang="ka-GE" dirty="0"/>
                  <a:t>ების საერთო ღირებულება არ აღემატება რესურსების ჯამურ შეფასებას. </a:t>
                </a:r>
                <a:endParaRPr lang="ka-GE" dirty="0" smtClean="0"/>
              </a:p>
              <a:p>
                <a:endParaRPr lang="ka-GE" dirty="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10243" y="457200"/>
                <a:ext cx="11250385" cy="9573903"/>
              </a:xfrm>
              <a:prstGeom prst="rect">
                <a:avLst/>
              </a:prstGeom>
              <a:blipFill rotWithShape="1">
                <a:blip r:embed="rId2"/>
                <a:stretch>
                  <a:fillRect l="-488" t="-255" r="-43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39DBE79-AB89-47DA-A2C1-3786F823A82E}" type="slidenum">
              <a:rPr lang="en-US" smtClean="0"/>
              <a:t>10</a:t>
            </a:fld>
            <a:endParaRPr lang="en-US"/>
          </a:p>
        </p:txBody>
      </p:sp>
    </p:spTree>
    <p:extLst>
      <p:ext uri="{BB962C8B-B14F-4D97-AF65-F5344CB8AC3E}">
        <p14:creationId xmlns:p14="http://schemas.microsoft.com/office/powerpoint/2010/main" val="3044223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6963" y="310241"/>
                <a:ext cx="10871394" cy="6400801"/>
              </a:xfrm>
            </p:spPr>
            <p:txBody>
              <a:bodyPr>
                <a:noAutofit/>
              </a:bodyPr>
              <a:lstStyle/>
              <a:p>
                <a:pPr algn="just"/>
                <a:r>
                  <a:rPr lang="ka-GE" sz="1800" dirty="0" smtClean="0"/>
                  <a:t>გამოვიყენებთ ორადობის ცნობილ თეორემას</a:t>
                </a:r>
              </a:p>
              <a:p>
                <a:pPr algn="just"/>
                <a:r>
                  <a:rPr lang="fi-FI" sz="1800" dirty="0"/>
                  <a:t>იმისათვის, რომ ორადულ ამოცანათა წყვილის დასაშვები გეგმა </a:t>
                </a:r>
                <a14:m>
                  <m:oMath xmlns:m="http://schemas.openxmlformats.org/officeDocument/2006/math">
                    <m:sSup>
                      <m:sSupPr>
                        <m:ctrlPr>
                          <a:rPr lang="en-US" sz="1800" i="1">
                            <a:latin typeface="Cambria Math"/>
                          </a:rPr>
                        </m:ctrlPr>
                      </m:sSupPr>
                      <m:e>
                        <m:r>
                          <a:rPr lang="ka-GE" sz="1800" i="1">
                            <a:latin typeface="Cambria Math"/>
                          </a:rPr>
                          <m:t>𝑥</m:t>
                        </m:r>
                      </m:e>
                      <m:sup>
                        <m:r>
                          <a:rPr lang="ka-GE" sz="1800" i="1">
                            <a:latin typeface="Cambria Math"/>
                          </a:rPr>
                          <m:t>∗</m:t>
                        </m:r>
                      </m:sup>
                    </m:sSup>
                  </m:oMath>
                </a14:m>
                <a:r>
                  <a:rPr lang="en-US" sz="1800" dirty="0"/>
                  <a:t> </a:t>
                </a:r>
                <a:r>
                  <a:rPr lang="ka-GE" sz="1800" dirty="0"/>
                  <a:t>და </a:t>
                </a:r>
                <a14:m>
                  <m:oMath xmlns:m="http://schemas.openxmlformats.org/officeDocument/2006/math">
                    <m:sSup>
                      <m:sSupPr>
                        <m:ctrlPr>
                          <a:rPr lang="en-US" sz="1800" i="1">
                            <a:latin typeface="Cambria Math"/>
                          </a:rPr>
                        </m:ctrlPr>
                      </m:sSupPr>
                      <m:e>
                        <m:r>
                          <a:rPr lang="ka-GE" sz="1800" i="1">
                            <a:latin typeface="Cambria Math"/>
                          </a:rPr>
                          <m:t>𝑦</m:t>
                        </m:r>
                      </m:e>
                      <m:sup>
                        <m:r>
                          <a:rPr lang="ka-GE" sz="1800" i="1">
                            <a:latin typeface="Cambria Math"/>
                          </a:rPr>
                          <m:t>∗</m:t>
                        </m:r>
                      </m:sup>
                    </m:sSup>
                  </m:oMath>
                </a14:m>
                <a:r>
                  <a:rPr lang="ka-GE" sz="1800" dirty="0"/>
                  <a:t> </a:t>
                </a:r>
                <a:r>
                  <a:rPr lang="fi-FI" sz="1800" dirty="0"/>
                  <a:t>იყოს ოპტიმალური, აუცილებელია და საკმარისი შესრულდეს პირობები:</a:t>
                </a:r>
                <a:endParaRPr lang="en-US" sz="1800" dirty="0"/>
              </a:p>
              <a:p>
                <a:pPr algn="just"/>
                <a14:m>
                  <m:oMath xmlns:m="http://schemas.openxmlformats.org/officeDocument/2006/math">
                    <m:d>
                      <m:dPr>
                        <m:begChr m:val="{"/>
                        <m:endChr m:val=""/>
                        <m:ctrlPr>
                          <a:rPr lang="en-US" sz="1800" i="1">
                            <a:latin typeface="Cambria Math"/>
                          </a:rPr>
                        </m:ctrlPr>
                      </m:dPr>
                      <m:e>
                        <m:eqArr>
                          <m:eqArrPr>
                            <m:ctrlPr>
                              <a:rPr lang="en-US" sz="1800" i="1">
                                <a:latin typeface="Cambria Math"/>
                              </a:rPr>
                            </m:ctrlPr>
                          </m:eqArrPr>
                          <m:e>
                            <m:sSubSup>
                              <m:sSubSupPr>
                                <m:ctrlPr>
                                  <a:rPr lang="en-US" sz="1800" i="1">
                                    <a:latin typeface="Cambria Math"/>
                                  </a:rPr>
                                </m:ctrlPr>
                              </m:sSubSupPr>
                              <m:e>
                                <m:r>
                                  <a:rPr lang="fi-FI" sz="1800" i="1">
                                    <a:latin typeface="Cambria Math"/>
                                  </a:rPr>
                                  <m:t>𝑥</m:t>
                                </m:r>
                              </m:e>
                              <m:sub>
                                <m:r>
                                  <a:rPr lang="fi-FI" sz="1800" i="1">
                                    <a:latin typeface="Cambria Math"/>
                                  </a:rPr>
                                  <m:t>𝑗</m:t>
                                </m:r>
                              </m:sub>
                              <m:sup>
                                <m:r>
                                  <a:rPr lang="fi-FI" sz="1800" i="1">
                                    <a:latin typeface="Cambria Math"/>
                                  </a:rPr>
                                  <m:t>∗</m:t>
                                </m:r>
                              </m:sup>
                            </m:sSubSup>
                            <m:d>
                              <m:dPr>
                                <m:ctrlPr>
                                  <a:rPr lang="en-US" sz="1800" i="1">
                                    <a:latin typeface="Cambria Math"/>
                                  </a:rPr>
                                </m:ctrlPr>
                              </m:dPr>
                              <m:e>
                                <m:nary>
                                  <m:naryPr>
                                    <m:chr m:val="∑"/>
                                    <m:limLoc m:val="undOvr"/>
                                    <m:ctrlPr>
                                      <a:rPr lang="en-US" sz="1800" i="1">
                                        <a:latin typeface="Cambria Math"/>
                                      </a:rPr>
                                    </m:ctrlPr>
                                  </m:naryPr>
                                  <m:sub>
                                    <m:r>
                                      <a:rPr lang="fi-FI" sz="1800" i="1">
                                        <a:latin typeface="Cambria Math"/>
                                      </a:rPr>
                                      <m:t>𝑖</m:t>
                                    </m:r>
                                    <m:r>
                                      <a:rPr lang="fi-FI" sz="1800" i="1">
                                        <a:latin typeface="Cambria Math"/>
                                      </a:rPr>
                                      <m:t>=1</m:t>
                                    </m:r>
                                  </m:sub>
                                  <m:sup>
                                    <m:r>
                                      <a:rPr lang="fi-FI" sz="1800" i="1">
                                        <a:latin typeface="Cambria Math"/>
                                      </a:rPr>
                                      <m:t>𝑚</m:t>
                                    </m:r>
                                  </m:sup>
                                  <m:e>
                                    <m:sSub>
                                      <m:sSubPr>
                                        <m:ctrlPr>
                                          <a:rPr lang="en-US" sz="1800" i="1">
                                            <a:latin typeface="Cambria Math"/>
                                          </a:rPr>
                                        </m:ctrlPr>
                                      </m:sSubPr>
                                      <m:e>
                                        <m:r>
                                          <a:rPr lang="fi-FI" sz="1800" i="1">
                                            <a:latin typeface="Cambria Math"/>
                                          </a:rPr>
                                          <m:t>𝑎</m:t>
                                        </m:r>
                                      </m:e>
                                      <m:sub>
                                        <m:r>
                                          <a:rPr lang="fi-FI" sz="1800" i="1">
                                            <a:latin typeface="Cambria Math"/>
                                          </a:rPr>
                                          <m:t>𝑖𝑗</m:t>
                                        </m:r>
                                      </m:sub>
                                    </m:sSub>
                                  </m:e>
                                </m:nary>
                                <m:sSubSup>
                                  <m:sSubSupPr>
                                    <m:ctrlPr>
                                      <a:rPr lang="en-US" sz="1800" i="1">
                                        <a:latin typeface="Cambria Math"/>
                                      </a:rPr>
                                    </m:ctrlPr>
                                  </m:sSubSupPr>
                                  <m:e>
                                    <m:r>
                                      <a:rPr lang="fi-FI" sz="1800" i="1">
                                        <a:latin typeface="Cambria Math"/>
                                      </a:rPr>
                                      <m:t>𝑦</m:t>
                                    </m:r>
                                  </m:e>
                                  <m:sub>
                                    <m:r>
                                      <a:rPr lang="fi-FI" sz="1800" i="1">
                                        <a:latin typeface="Cambria Math"/>
                                      </a:rPr>
                                      <m:t>𝑖</m:t>
                                    </m:r>
                                  </m:sub>
                                  <m:sup>
                                    <m:r>
                                      <a:rPr lang="fi-FI" sz="1800" i="1">
                                        <a:latin typeface="Cambria Math"/>
                                      </a:rPr>
                                      <m:t>∗</m:t>
                                    </m:r>
                                  </m:sup>
                                </m:sSubSup>
                                <m:r>
                                  <a:rPr lang="fi-FI" sz="1800" i="1">
                                    <a:latin typeface="Cambria Math"/>
                                  </a:rPr>
                                  <m:t>−</m:t>
                                </m:r>
                                <m:sSub>
                                  <m:sSubPr>
                                    <m:ctrlPr>
                                      <a:rPr lang="en-US" sz="1800" i="1">
                                        <a:latin typeface="Cambria Math"/>
                                      </a:rPr>
                                    </m:ctrlPr>
                                  </m:sSubPr>
                                  <m:e>
                                    <m:r>
                                      <a:rPr lang="fi-FI" sz="1800" i="1">
                                        <a:latin typeface="Cambria Math"/>
                                      </a:rPr>
                                      <m:t>𝑐</m:t>
                                    </m:r>
                                  </m:e>
                                  <m:sub>
                                    <m:r>
                                      <a:rPr lang="fi-FI" sz="1800" i="1">
                                        <a:latin typeface="Cambria Math"/>
                                      </a:rPr>
                                      <m:t>𝑗</m:t>
                                    </m:r>
                                  </m:sub>
                                </m:sSub>
                              </m:e>
                            </m:d>
                            <m:r>
                              <a:rPr lang="fi-FI" sz="1800" i="1">
                                <a:latin typeface="Cambria Math"/>
                              </a:rPr>
                              <m:t>=0            </m:t>
                            </m:r>
                            <m:d>
                              <m:dPr>
                                <m:ctrlPr>
                                  <a:rPr lang="en-US" sz="1800" i="1">
                                    <a:latin typeface="Cambria Math"/>
                                  </a:rPr>
                                </m:ctrlPr>
                              </m:dPr>
                              <m:e>
                                <m:r>
                                  <a:rPr lang="fi-FI" sz="1800" i="1">
                                    <a:latin typeface="Cambria Math"/>
                                  </a:rPr>
                                  <m:t>𝑗</m:t>
                                </m:r>
                                <m:r>
                                  <a:rPr lang="fi-FI" sz="1800" i="1">
                                    <a:latin typeface="Cambria Math"/>
                                  </a:rPr>
                                  <m:t>=</m:t>
                                </m:r>
                                <m:bar>
                                  <m:barPr>
                                    <m:pos m:val="top"/>
                                    <m:ctrlPr>
                                      <a:rPr lang="en-US" sz="1800" i="1">
                                        <a:latin typeface="Cambria Math"/>
                                      </a:rPr>
                                    </m:ctrlPr>
                                  </m:barPr>
                                  <m:e>
                                    <m:r>
                                      <a:rPr lang="fi-FI" sz="1800" i="1">
                                        <a:latin typeface="Cambria Math"/>
                                      </a:rPr>
                                      <m:t>1, </m:t>
                                    </m:r>
                                    <m:r>
                                      <a:rPr lang="fi-FI" sz="1800" i="1">
                                        <a:latin typeface="Cambria Math"/>
                                      </a:rPr>
                                      <m:t>𝑛</m:t>
                                    </m:r>
                                  </m:e>
                                </m:bar>
                              </m:e>
                            </m:d>
                            <m:r>
                              <a:rPr lang="fi-FI" sz="1800" i="1">
                                <a:latin typeface="Cambria Math"/>
                              </a:rPr>
                              <m:t>    (</m:t>
                            </m:r>
                            <m:r>
                              <a:rPr lang="ka-GE" sz="1800" b="0" i="1" smtClean="0">
                                <a:latin typeface="Cambria Math"/>
                              </a:rPr>
                              <m:t>8</m:t>
                            </m:r>
                            <m:r>
                              <a:rPr lang="fi-FI" sz="1800" i="1">
                                <a:latin typeface="Cambria Math"/>
                              </a:rPr>
                              <m:t>)</m:t>
                            </m:r>
                          </m:e>
                          <m:e>
                            <m:sSubSup>
                              <m:sSubSupPr>
                                <m:ctrlPr>
                                  <a:rPr lang="en-US" sz="1800" i="1">
                                    <a:latin typeface="Cambria Math"/>
                                  </a:rPr>
                                </m:ctrlPr>
                              </m:sSubSupPr>
                              <m:e>
                                <m:r>
                                  <a:rPr lang="fi-FI" sz="1800" i="1">
                                    <a:latin typeface="Cambria Math"/>
                                  </a:rPr>
                                  <m:t>𝑦</m:t>
                                </m:r>
                              </m:e>
                              <m:sub>
                                <m:r>
                                  <a:rPr lang="fi-FI" sz="1800" i="1">
                                    <a:latin typeface="Cambria Math"/>
                                  </a:rPr>
                                  <m:t>𝑖</m:t>
                                </m:r>
                              </m:sub>
                              <m:sup>
                                <m:r>
                                  <a:rPr lang="fi-FI" sz="1800" i="1">
                                    <a:latin typeface="Cambria Math"/>
                                  </a:rPr>
                                  <m:t>∗</m:t>
                                </m:r>
                              </m:sup>
                            </m:sSubSup>
                            <m:d>
                              <m:dPr>
                                <m:ctrlPr>
                                  <a:rPr lang="en-US" sz="1800" i="1">
                                    <a:latin typeface="Cambria Math"/>
                                  </a:rPr>
                                </m:ctrlPr>
                              </m:dPr>
                              <m:e>
                                <m:nary>
                                  <m:naryPr>
                                    <m:chr m:val="∑"/>
                                    <m:limLoc m:val="undOvr"/>
                                    <m:ctrlPr>
                                      <a:rPr lang="en-US" sz="1800" i="1">
                                        <a:latin typeface="Cambria Math"/>
                                      </a:rPr>
                                    </m:ctrlPr>
                                  </m:naryPr>
                                  <m:sub>
                                    <m:r>
                                      <a:rPr lang="fi-FI" sz="1800" i="1">
                                        <a:latin typeface="Cambria Math"/>
                                      </a:rPr>
                                      <m:t>𝑗</m:t>
                                    </m:r>
                                    <m:r>
                                      <a:rPr lang="fi-FI" sz="1800" i="1">
                                        <a:latin typeface="Cambria Math"/>
                                      </a:rPr>
                                      <m:t>=1</m:t>
                                    </m:r>
                                  </m:sub>
                                  <m:sup>
                                    <m:r>
                                      <a:rPr lang="fi-FI" sz="1800" i="1">
                                        <a:latin typeface="Cambria Math"/>
                                      </a:rPr>
                                      <m:t>𝑛</m:t>
                                    </m:r>
                                  </m:sup>
                                  <m:e>
                                    <m:sSub>
                                      <m:sSubPr>
                                        <m:ctrlPr>
                                          <a:rPr lang="en-US" sz="1800" i="1">
                                            <a:latin typeface="Cambria Math"/>
                                          </a:rPr>
                                        </m:ctrlPr>
                                      </m:sSubPr>
                                      <m:e>
                                        <m:r>
                                          <a:rPr lang="fi-FI" sz="1800" i="1">
                                            <a:latin typeface="Cambria Math"/>
                                          </a:rPr>
                                          <m:t>𝑎</m:t>
                                        </m:r>
                                      </m:e>
                                      <m:sub>
                                        <m:r>
                                          <a:rPr lang="fi-FI" sz="1800" i="1">
                                            <a:latin typeface="Cambria Math"/>
                                          </a:rPr>
                                          <m:t>𝑖𝑗</m:t>
                                        </m:r>
                                      </m:sub>
                                    </m:sSub>
                                  </m:e>
                                </m:nary>
                                <m:sSubSup>
                                  <m:sSubSupPr>
                                    <m:ctrlPr>
                                      <a:rPr lang="en-US" sz="1800" i="1">
                                        <a:latin typeface="Cambria Math"/>
                                      </a:rPr>
                                    </m:ctrlPr>
                                  </m:sSubSupPr>
                                  <m:e>
                                    <m:r>
                                      <a:rPr lang="fi-FI" sz="1800" i="1">
                                        <a:latin typeface="Cambria Math"/>
                                      </a:rPr>
                                      <m:t>𝑥</m:t>
                                    </m:r>
                                  </m:e>
                                  <m:sub>
                                    <m:r>
                                      <a:rPr lang="fi-FI" sz="1800" i="1">
                                        <a:latin typeface="Cambria Math"/>
                                      </a:rPr>
                                      <m:t>𝑗</m:t>
                                    </m:r>
                                  </m:sub>
                                  <m:sup>
                                    <m:r>
                                      <a:rPr lang="fi-FI" sz="1800" i="1">
                                        <a:latin typeface="Cambria Math"/>
                                      </a:rPr>
                                      <m:t>∗</m:t>
                                    </m:r>
                                  </m:sup>
                                </m:sSubSup>
                                <m:r>
                                  <a:rPr lang="fi-FI" sz="1800" i="1">
                                    <a:latin typeface="Cambria Math"/>
                                  </a:rPr>
                                  <m:t>−</m:t>
                                </m:r>
                                <m:sSub>
                                  <m:sSubPr>
                                    <m:ctrlPr>
                                      <a:rPr lang="en-US" sz="1800" i="1">
                                        <a:latin typeface="Cambria Math"/>
                                      </a:rPr>
                                    </m:ctrlPr>
                                  </m:sSubPr>
                                  <m:e>
                                    <m:r>
                                      <a:rPr lang="fi-FI" sz="1800" i="1">
                                        <a:latin typeface="Cambria Math"/>
                                      </a:rPr>
                                      <m:t>𝑏</m:t>
                                    </m:r>
                                  </m:e>
                                  <m:sub>
                                    <m:r>
                                      <a:rPr lang="fi-FI" sz="1800" i="1">
                                        <a:latin typeface="Cambria Math"/>
                                      </a:rPr>
                                      <m:t>𝑖</m:t>
                                    </m:r>
                                  </m:sub>
                                </m:sSub>
                              </m:e>
                            </m:d>
                            <m:r>
                              <a:rPr lang="fi-FI" sz="1800" i="1">
                                <a:latin typeface="Cambria Math"/>
                              </a:rPr>
                              <m:t>=0                     </m:t>
                            </m:r>
                            <m:d>
                              <m:dPr>
                                <m:ctrlPr>
                                  <a:rPr lang="en-US" sz="1800" i="1">
                                    <a:latin typeface="Cambria Math"/>
                                  </a:rPr>
                                </m:ctrlPr>
                              </m:dPr>
                              <m:e>
                                <m:r>
                                  <a:rPr lang="fi-FI" sz="1800" i="1">
                                    <a:latin typeface="Cambria Math"/>
                                  </a:rPr>
                                  <m:t>𝑖</m:t>
                                </m:r>
                                <m:r>
                                  <a:rPr lang="fi-FI" sz="1800" i="1">
                                    <a:latin typeface="Cambria Math"/>
                                  </a:rPr>
                                  <m:t>=</m:t>
                                </m:r>
                                <m:bar>
                                  <m:barPr>
                                    <m:pos m:val="top"/>
                                    <m:ctrlPr>
                                      <a:rPr lang="en-US" sz="1800" i="1">
                                        <a:latin typeface="Cambria Math"/>
                                      </a:rPr>
                                    </m:ctrlPr>
                                  </m:barPr>
                                  <m:e>
                                    <m:r>
                                      <a:rPr lang="fi-FI" sz="1800" i="1">
                                        <a:latin typeface="Cambria Math"/>
                                      </a:rPr>
                                      <m:t>1, </m:t>
                                    </m:r>
                                    <m:r>
                                      <a:rPr lang="fi-FI" sz="1800" i="1">
                                        <a:latin typeface="Cambria Math"/>
                                      </a:rPr>
                                      <m:t>𝑚</m:t>
                                    </m:r>
                                  </m:e>
                                </m:bar>
                              </m:e>
                            </m:d>
                            <m:r>
                              <a:rPr lang="fi-FI" sz="1800" i="1">
                                <a:latin typeface="Cambria Math"/>
                              </a:rPr>
                              <m:t>    (</m:t>
                            </m:r>
                            <m:r>
                              <a:rPr lang="ka-GE" sz="1800" b="0" i="1" smtClean="0">
                                <a:latin typeface="Cambria Math"/>
                              </a:rPr>
                              <m:t>9</m:t>
                            </m:r>
                            <m:r>
                              <a:rPr lang="fi-FI" sz="1800" i="1">
                                <a:latin typeface="Cambria Math"/>
                              </a:rPr>
                              <m:t>)     </m:t>
                            </m:r>
                          </m:e>
                        </m:eqArr>
                        <m:r>
                          <a:rPr lang="fi-FI" sz="1800" i="1">
                            <a:latin typeface="Cambria Math"/>
                          </a:rPr>
                          <m:t> </m:t>
                        </m:r>
                      </m:e>
                    </m:d>
                  </m:oMath>
                </a14:m>
                <a:endParaRPr lang="ka-GE" sz="1800" dirty="0" smtClean="0"/>
              </a:p>
              <a:p>
                <a:pPr algn="just"/>
                <a:r>
                  <a:rPr lang="fi-FI" sz="1800" dirty="0" smtClean="0"/>
                  <a:t>აღნიშნული </a:t>
                </a:r>
                <a:r>
                  <a:rPr lang="fi-FI" sz="1800" dirty="0"/>
                  <a:t>თეორემა საშუალებას გვაძლევს ორადული წყვილიდან ერთ-ერთის ამოხსნით განვსაზღვროთ მეორის ამონახსნი</a:t>
                </a:r>
                <a:endParaRPr lang="en-US" sz="1800" dirty="0"/>
              </a:p>
              <a:p>
                <a:pPr algn="just"/>
                <a14:m>
                  <m:oMath xmlns:m="http://schemas.openxmlformats.org/officeDocument/2006/math">
                    <m:sSubSup>
                      <m:sSubSupPr>
                        <m:ctrlPr>
                          <a:rPr lang="en-US" sz="1800" i="1">
                            <a:latin typeface="Cambria Math"/>
                          </a:rPr>
                        </m:ctrlPr>
                      </m:sSubSupPr>
                      <m:e>
                        <m:r>
                          <a:rPr lang="fi-FI" sz="1800" i="1">
                            <a:latin typeface="Cambria Math"/>
                          </a:rPr>
                          <m:t>𝑌</m:t>
                        </m:r>
                      </m:e>
                      <m:sub>
                        <m:r>
                          <a:rPr lang="fi-FI" sz="1800" i="1">
                            <a:latin typeface="Cambria Math"/>
                          </a:rPr>
                          <m:t>𝑚</m:t>
                        </m:r>
                      </m:sub>
                      <m:sup>
                        <m:r>
                          <a:rPr lang="fi-FI" sz="1800" i="1">
                            <a:latin typeface="Cambria Math"/>
                          </a:rPr>
                          <m:t>∗</m:t>
                        </m:r>
                      </m:sup>
                    </m:sSubSup>
                    <m:r>
                      <a:rPr lang="fi-FI" sz="1800" i="1">
                        <a:latin typeface="Cambria Math"/>
                      </a:rPr>
                      <m:t>=</m:t>
                    </m:r>
                    <m:r>
                      <a:rPr lang="fi-FI" sz="1800" i="1">
                        <a:latin typeface="Cambria Math"/>
                      </a:rPr>
                      <m:t>𝐶</m:t>
                    </m:r>
                    <m:r>
                      <a:rPr lang="fi-FI" sz="1800" i="1">
                        <a:latin typeface="Cambria Math"/>
                      </a:rPr>
                      <m:t>×</m:t>
                    </m:r>
                    <m:sSup>
                      <m:sSupPr>
                        <m:ctrlPr>
                          <a:rPr lang="en-US" sz="1800" i="1">
                            <a:latin typeface="Cambria Math"/>
                          </a:rPr>
                        </m:ctrlPr>
                      </m:sSupPr>
                      <m:e>
                        <m:r>
                          <a:rPr lang="fi-FI" sz="1800" i="1">
                            <a:latin typeface="Cambria Math"/>
                          </a:rPr>
                          <m:t>𝐴</m:t>
                        </m:r>
                      </m:e>
                      <m:sup>
                        <m:r>
                          <a:rPr lang="fi-FI" sz="1800" i="1">
                            <a:latin typeface="Cambria Math"/>
                          </a:rPr>
                          <m:t>−1</m:t>
                        </m:r>
                      </m:sup>
                    </m:sSup>
                  </m:oMath>
                </a14:m>
                <a:endParaRPr lang="ka-GE" sz="1800" dirty="0" smtClean="0"/>
              </a:p>
              <a:p>
                <a:pPr algn="just"/>
                <a:r>
                  <a:rPr lang="ka-GE" sz="1800" dirty="0" smtClean="0"/>
                  <a:t>(8), (9) </a:t>
                </a:r>
                <a:r>
                  <a:rPr lang="fi-FI" sz="1800" dirty="0" smtClean="0"/>
                  <a:t>პირობებიდან </a:t>
                </a:r>
                <a:r>
                  <a:rPr lang="fi-FI" sz="1800" dirty="0"/>
                  <a:t>გამომდინარეობს, რომ თუკი ერთ-ერთი ამოცანის რომელიღაც შეზღუდვა ოპტიმალური გეგმით იქცევა მკაცრ უტოლობად, მაშინ ორადული ამოცანის ოპტიმალურ გეგმაში შესაბამისი კომპონენტი ნულის ტოლია და ასევე, თუკი ერთ-ერთი ამოცანის ოპტიმალურ გეგმაში რომელიღაც კომპონენტი მკაცრად დადებითია, მაშინ ორადულ ამოცანაში შესაბამისი შეზღუდვა ოპტიმალური გეგმით უნდა იქცეს მკაცრ ტოლობად. </a:t>
                </a:r>
                <a:endParaRPr lang="ka-GE" sz="1800" dirty="0" smtClean="0"/>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6963" y="310241"/>
                <a:ext cx="10871394" cy="6400801"/>
              </a:xfrm>
              <a:blipFill rotWithShape="1">
                <a:blip r:embed="rId2"/>
                <a:stretch>
                  <a:fillRect l="-336" t="-857" r="-4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11</a:t>
            </a:fld>
            <a:endParaRPr lang="en-US"/>
          </a:p>
        </p:txBody>
      </p:sp>
    </p:spTree>
    <p:extLst>
      <p:ext uri="{BB962C8B-B14F-4D97-AF65-F5344CB8AC3E}">
        <p14:creationId xmlns:p14="http://schemas.microsoft.com/office/powerpoint/2010/main" val="762096405"/>
      </p:ext>
    </p:extLst>
  </p:cSld>
  <p:clrMapOvr>
    <a:masterClrMapping/>
  </p:clrMapOvr>
  <mc:AlternateContent xmlns:mc="http://schemas.openxmlformats.org/markup-compatibility/2006" xmlns:p14="http://schemas.microsoft.com/office/powerpoint/2010/main">
    <mc:Choice Requires="p14">
      <p:transition spd="slow" p14:dur="35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38" y="460456"/>
            <a:ext cx="8534400" cy="1123416"/>
          </a:xfrm>
        </p:spPr>
        <p:txBody>
          <a:bodyPr>
            <a:normAutofit/>
          </a:bodyPr>
          <a:lstStyle/>
          <a:p>
            <a:r>
              <a:rPr lang="ka-GE" sz="2800" b="1" dirty="0"/>
              <a:t>ნედლეულის ოპტიმალური განაწილების </a:t>
            </a:r>
            <a:r>
              <a:rPr lang="ka-GE" sz="2800" b="1" dirty="0" smtClean="0"/>
              <a:t>ამოცანა</a:t>
            </a:r>
            <a:r>
              <a:rPr lang="en-US" sz="2800" dirty="0"/>
              <a:t/>
            </a:r>
            <a:br>
              <a:rPr lang="en-US" sz="2800" dirty="0"/>
            </a:b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25280" y="1569682"/>
                <a:ext cx="9776119" cy="4243289"/>
              </a:xfrm>
            </p:spPr>
            <p:txBody>
              <a:bodyPr>
                <a:normAutofit lnSpcReduction="10000"/>
              </a:bodyPr>
              <a:lstStyle/>
              <a:p>
                <a:r>
                  <a:rPr lang="ka-GE" sz="2200" dirty="0"/>
                  <a:t>ვთქვათ მოცემულია ნედლულის ოპტიმალური განაწილების ამოცანა, რომლის ზოგად მათემატიკურ მოდელს აქვს შემდეგი სახე:</a:t>
                </a:r>
                <a:endParaRPr lang="en-US" sz="2200" dirty="0"/>
              </a:p>
              <a:p>
                <a:r>
                  <a:rPr lang="fi-FI" sz="2200" dirty="0"/>
                  <a:t>                       </a:t>
                </a:r>
                <a14:m>
                  <m:oMath xmlns:m="http://schemas.openxmlformats.org/officeDocument/2006/math">
                    <m:r>
                      <a:rPr lang="fi-FI" sz="2200" b="0" i="1" smtClean="0">
                        <a:latin typeface="Cambria Math" panose="02040503050406030204" pitchFamily="18" charset="0"/>
                      </a:rPr>
                      <m:t> </m:t>
                    </m:r>
                    <m:r>
                      <a:rPr lang="ka-GE" sz="2200" b="0" i="1" smtClean="0">
                        <a:latin typeface="Cambria Math" panose="02040503050406030204" pitchFamily="18" charset="0"/>
                      </a:rPr>
                      <m:t>𝑧</m:t>
                    </m:r>
                    <m:d>
                      <m:dPr>
                        <m:ctrlPr>
                          <a:rPr lang="en-US" sz="2200" i="1">
                            <a:latin typeface="Cambria Math"/>
                          </a:rPr>
                        </m:ctrlPr>
                      </m:dPr>
                      <m:e>
                        <m:r>
                          <a:rPr lang="ka-GE" sz="2200" b="0" i="1" smtClean="0">
                            <a:latin typeface="Cambria Math" panose="02040503050406030204" pitchFamily="18" charset="0"/>
                          </a:rPr>
                          <m:t>𝑥</m:t>
                        </m:r>
                      </m:e>
                    </m:d>
                    <m:r>
                      <a:rPr lang="fi-FI" sz="2200" b="0" i="1" smtClean="0">
                        <a:latin typeface="Cambria Math" panose="02040503050406030204" pitchFamily="18" charset="0"/>
                      </a:rPr>
                      <m:t>=</m:t>
                    </m:r>
                    <m:nary>
                      <m:naryPr>
                        <m:chr m:val="∑"/>
                        <m:limLoc m:val="undOvr"/>
                        <m:ctrlPr>
                          <a:rPr lang="en-US" sz="2200" i="1">
                            <a:latin typeface="Cambria Math"/>
                          </a:rPr>
                        </m:ctrlPr>
                      </m:naryPr>
                      <m:sub>
                        <m:r>
                          <a:rPr lang="ka-GE" sz="2200" b="0" i="1" smtClean="0">
                            <a:latin typeface="Cambria Math" panose="02040503050406030204" pitchFamily="18" charset="0"/>
                          </a:rPr>
                          <m:t>𝑗</m:t>
                        </m:r>
                        <m:r>
                          <a:rPr lang="fi-FI" sz="2200" b="0" i="1" smtClean="0">
                            <a:latin typeface="Cambria Math" panose="02040503050406030204" pitchFamily="18" charset="0"/>
                          </a:rPr>
                          <m:t>=1</m:t>
                        </m:r>
                      </m:sub>
                      <m:sup>
                        <m:r>
                          <a:rPr lang="ka-GE" sz="2200" b="0" i="1" smtClean="0">
                            <a:latin typeface="Cambria Math" panose="02040503050406030204" pitchFamily="18" charset="0"/>
                          </a:rPr>
                          <m:t>𝑛</m:t>
                        </m:r>
                      </m:sup>
                      <m:e>
                        <m:sSub>
                          <m:sSubPr>
                            <m:ctrlPr>
                              <a:rPr lang="en-US" sz="2200" i="1">
                                <a:latin typeface="Cambria Math"/>
                              </a:rPr>
                            </m:ctrlPr>
                          </m:sSubPr>
                          <m:e>
                            <m:r>
                              <a:rPr lang="ka-GE" sz="2200" b="0" i="1" smtClean="0">
                                <a:latin typeface="Cambria Math" panose="02040503050406030204" pitchFamily="18" charset="0"/>
                              </a:rPr>
                              <m:t>𝑐</m:t>
                            </m:r>
                          </m:e>
                          <m:sub>
                            <m:r>
                              <a:rPr lang="ka-GE" sz="2200" b="0" i="1" smtClean="0">
                                <a:latin typeface="Cambria Math" panose="02040503050406030204" pitchFamily="18" charset="0"/>
                              </a:rPr>
                              <m:t>𝑗</m:t>
                            </m:r>
                          </m:sub>
                        </m:sSub>
                      </m:e>
                    </m:nary>
                    <m:sSub>
                      <m:sSubPr>
                        <m:ctrlPr>
                          <a:rPr lang="en-US" sz="2200" i="1">
                            <a:latin typeface="Cambria Math"/>
                          </a:rPr>
                        </m:ctrlPr>
                      </m:sSubPr>
                      <m:e>
                        <m:r>
                          <a:rPr lang="ka-GE" sz="2200" b="0" i="1" smtClean="0">
                            <a:latin typeface="Cambria Math" panose="02040503050406030204" pitchFamily="18" charset="0"/>
                          </a:rPr>
                          <m:t>𝑥</m:t>
                        </m:r>
                      </m:e>
                      <m:sub>
                        <m:r>
                          <a:rPr lang="ka-GE" sz="2200" b="0" i="1" smtClean="0">
                            <a:latin typeface="Cambria Math" panose="02040503050406030204" pitchFamily="18" charset="0"/>
                          </a:rPr>
                          <m:t>𝑗</m:t>
                        </m:r>
                      </m:sub>
                    </m:sSub>
                    <m:r>
                      <a:rPr lang="ru-RU" sz="2200" b="0" i="1" smtClean="0">
                        <a:latin typeface="Cambria Math" panose="02040503050406030204" pitchFamily="18" charset="0"/>
                      </a:rPr>
                      <m:t> </m:t>
                    </m:r>
                  </m:oMath>
                </a14:m>
                <a:r>
                  <a:rPr lang="fi-FI" sz="2200" dirty="0"/>
                  <a:t>   </a:t>
                </a:r>
                <a14:m>
                  <m:oMath xmlns:m="http://schemas.openxmlformats.org/officeDocument/2006/math">
                    <m:r>
                      <a:rPr lang="fi-FI" sz="2200" b="0" i="1" smtClean="0">
                        <a:latin typeface="Cambria Math" panose="02040503050406030204" pitchFamily="18" charset="0"/>
                      </a:rPr>
                      <m:t>𝑚𝑎𝑥</m:t>
                    </m:r>
                  </m:oMath>
                </a14:m>
                <a:r>
                  <a:rPr lang="ka-GE" sz="2200" dirty="0"/>
                  <a:t>                  (1)</a:t>
                </a:r>
                <a:endParaRPr lang="en-US" sz="2200" dirty="0"/>
              </a:p>
              <a:p>
                <a:r>
                  <a:rPr lang="ka-GE" sz="2200" dirty="0"/>
                  <a:t>როცა სრულდება პირობები</a:t>
                </a:r>
                <a:endParaRPr lang="en-US" sz="2200" dirty="0"/>
              </a:p>
              <a:p>
                <a:r>
                  <a:rPr lang="ka-GE" sz="2200" dirty="0"/>
                  <a:t>                        </a:t>
                </a:r>
                <a14:m>
                  <m:oMath xmlns:m="http://schemas.openxmlformats.org/officeDocument/2006/math">
                    <m:nary>
                      <m:naryPr>
                        <m:chr m:val="∑"/>
                        <m:limLoc m:val="undOvr"/>
                        <m:ctrlPr>
                          <a:rPr lang="en-US" sz="2200" i="1">
                            <a:latin typeface="Cambria Math"/>
                          </a:rPr>
                        </m:ctrlPr>
                      </m:naryPr>
                      <m:sub>
                        <m:r>
                          <a:rPr lang="fi-FI" sz="2200" b="0" i="1" smtClean="0">
                            <a:latin typeface="Cambria Math" panose="02040503050406030204" pitchFamily="18" charset="0"/>
                          </a:rPr>
                          <m:t>𝑗</m:t>
                        </m:r>
                        <m:r>
                          <a:rPr lang="ka-GE" sz="2200" b="0" i="1" smtClean="0">
                            <a:latin typeface="Cambria Math" panose="02040503050406030204" pitchFamily="18" charset="0"/>
                          </a:rPr>
                          <m:t>=1</m:t>
                        </m:r>
                      </m:sub>
                      <m:sup>
                        <m:r>
                          <a:rPr lang="fi-FI" sz="2200" b="0" i="1" smtClean="0">
                            <a:latin typeface="Cambria Math" panose="02040503050406030204" pitchFamily="18" charset="0"/>
                          </a:rPr>
                          <m:t>𝑛</m:t>
                        </m:r>
                      </m:sup>
                      <m:e>
                        <m:sSub>
                          <m:sSubPr>
                            <m:ctrlPr>
                              <a:rPr lang="en-US" sz="2200" i="1">
                                <a:latin typeface="Cambria Math"/>
                              </a:rPr>
                            </m:ctrlPr>
                          </m:sSubPr>
                          <m:e>
                            <m:r>
                              <a:rPr lang="fi-FI" sz="2200" b="0" i="1" smtClean="0">
                                <a:latin typeface="Cambria Math" panose="02040503050406030204" pitchFamily="18" charset="0"/>
                              </a:rPr>
                              <m:t>𝑎</m:t>
                            </m:r>
                          </m:e>
                          <m:sub>
                            <m:r>
                              <a:rPr lang="fi-FI" sz="2200" b="0" i="1" smtClean="0">
                                <a:latin typeface="Cambria Math" panose="02040503050406030204" pitchFamily="18" charset="0"/>
                              </a:rPr>
                              <m:t>𝑖𝑗</m:t>
                            </m:r>
                          </m:sub>
                        </m:sSub>
                      </m:e>
                    </m:nary>
                    <m:sSubSup>
                      <m:sSubSupPr>
                        <m:ctrlPr>
                          <a:rPr lang="en-US" sz="2200" i="1">
                            <a:latin typeface="Cambria Math"/>
                          </a:rPr>
                        </m:ctrlPr>
                      </m:sSubSupPr>
                      <m:e>
                        <m:r>
                          <a:rPr lang="fi-FI" sz="2200" b="0" i="1" smtClean="0">
                            <a:latin typeface="Cambria Math" panose="02040503050406030204" pitchFamily="18" charset="0"/>
                          </a:rPr>
                          <m:t>𝑥</m:t>
                        </m:r>
                      </m:e>
                      <m:sub>
                        <m:r>
                          <a:rPr lang="fi-FI" sz="2200" b="0" i="1" smtClean="0">
                            <a:latin typeface="Cambria Math" panose="02040503050406030204" pitchFamily="18" charset="0"/>
                          </a:rPr>
                          <m:t>𝑗</m:t>
                        </m:r>
                      </m:sub>
                      <m:sup>
                        <m:r>
                          <a:rPr lang="ka-GE" sz="2200" b="0" i="1" smtClean="0">
                            <a:latin typeface="Cambria Math" panose="02040503050406030204" pitchFamily="18" charset="0"/>
                          </a:rPr>
                          <m:t>∗</m:t>
                        </m:r>
                      </m:sup>
                    </m:sSubSup>
                    <m:r>
                      <a:rPr lang="fi-FI" sz="2200" b="0" i="1" smtClean="0">
                        <a:latin typeface="Cambria Math" panose="02040503050406030204" pitchFamily="18" charset="0"/>
                      </a:rPr>
                      <m:t>≤</m:t>
                    </m:r>
                    <m:sSub>
                      <m:sSubPr>
                        <m:ctrlPr>
                          <a:rPr lang="en-US" sz="2200" i="1">
                            <a:latin typeface="Cambria Math"/>
                          </a:rPr>
                        </m:ctrlPr>
                      </m:sSubPr>
                      <m:e>
                        <m:r>
                          <a:rPr lang="fi-FI" sz="2200" b="0" i="1" smtClean="0">
                            <a:latin typeface="Cambria Math" panose="02040503050406030204" pitchFamily="18" charset="0"/>
                          </a:rPr>
                          <m:t>𝑏</m:t>
                        </m:r>
                      </m:e>
                      <m:sub>
                        <m:r>
                          <a:rPr lang="fi-FI" sz="2200" b="0" i="1" smtClean="0">
                            <a:latin typeface="Cambria Math" panose="02040503050406030204" pitchFamily="18" charset="0"/>
                          </a:rPr>
                          <m:t>𝑖</m:t>
                        </m:r>
                      </m:sub>
                    </m:sSub>
                  </m:oMath>
                </a14:m>
                <a:r>
                  <a:rPr lang="ka-GE" sz="2200" dirty="0"/>
                  <a:t>   ( </a:t>
                </a:r>
                <a14:m>
                  <m:oMath xmlns:m="http://schemas.openxmlformats.org/officeDocument/2006/math">
                    <m:r>
                      <a:rPr lang="fi-FI" sz="2200" b="0" i="1" smtClean="0">
                        <a:latin typeface="Cambria Math" panose="02040503050406030204" pitchFamily="18" charset="0"/>
                      </a:rPr>
                      <m:t>𝑖</m:t>
                    </m:r>
                    <m:r>
                      <a:rPr lang="ka-GE" sz="2200" b="0" i="1" smtClean="0">
                        <a:latin typeface="Cambria Math" panose="02040503050406030204" pitchFamily="18" charset="0"/>
                      </a:rPr>
                      <m:t>=</m:t>
                    </m:r>
                    <m:bar>
                      <m:barPr>
                        <m:pos m:val="top"/>
                        <m:ctrlPr>
                          <a:rPr lang="en-US" sz="2200" i="1">
                            <a:latin typeface="Cambria Math"/>
                          </a:rPr>
                        </m:ctrlPr>
                      </m:barPr>
                      <m:e>
                        <m:r>
                          <a:rPr lang="ka-GE" sz="2200" b="0" i="1" smtClean="0">
                            <a:latin typeface="Cambria Math" panose="02040503050406030204" pitchFamily="18" charset="0"/>
                          </a:rPr>
                          <m:t>1, </m:t>
                        </m:r>
                        <m:r>
                          <a:rPr lang="fi-FI" sz="2200" b="0" i="1" smtClean="0">
                            <a:latin typeface="Cambria Math" panose="02040503050406030204" pitchFamily="18" charset="0"/>
                          </a:rPr>
                          <m:t>𝑚</m:t>
                        </m:r>
                      </m:e>
                    </m:bar>
                  </m:oMath>
                </a14:m>
                <a:r>
                  <a:rPr lang="ka-GE" sz="2200" dirty="0"/>
                  <a:t> )       (2)</a:t>
                </a:r>
                <a:endParaRPr lang="en-US" sz="2200" dirty="0"/>
              </a:p>
              <a:p>
                <a:r>
                  <a:rPr lang="ka-GE" sz="2200" dirty="0"/>
                  <a:t>                        </a:t>
                </a:r>
                <a14:m>
                  <m:oMath xmlns:m="http://schemas.openxmlformats.org/officeDocument/2006/math">
                    <m:sSub>
                      <m:sSubPr>
                        <m:ctrlPr>
                          <a:rPr lang="en-US" sz="2200" i="1">
                            <a:latin typeface="Cambria Math"/>
                          </a:rPr>
                        </m:ctrlPr>
                      </m:sSubPr>
                      <m:e>
                        <m:r>
                          <a:rPr lang="fi-FI" sz="2200" b="0" i="1" smtClean="0">
                            <a:latin typeface="Cambria Math" panose="02040503050406030204" pitchFamily="18" charset="0"/>
                          </a:rPr>
                          <m:t>𝑥</m:t>
                        </m:r>
                      </m:e>
                      <m:sub>
                        <m:r>
                          <a:rPr lang="fi-FI" sz="2200" b="0" i="1" smtClean="0">
                            <a:latin typeface="Cambria Math" panose="02040503050406030204" pitchFamily="18" charset="0"/>
                          </a:rPr>
                          <m:t>𝑗</m:t>
                        </m:r>
                      </m:sub>
                    </m:sSub>
                    <m:r>
                      <a:rPr lang="ka-GE" sz="2200" b="0" i="1" smtClean="0">
                        <a:latin typeface="Cambria Math" panose="02040503050406030204" pitchFamily="18" charset="0"/>
                      </a:rPr>
                      <m:t>≥0</m:t>
                    </m:r>
                  </m:oMath>
                </a14:m>
                <a:r>
                  <a:rPr lang="ka-GE" sz="2200" dirty="0"/>
                  <a:t>     (</a:t>
                </a:r>
                <a14:m>
                  <m:oMath xmlns:m="http://schemas.openxmlformats.org/officeDocument/2006/math">
                    <m:r>
                      <a:rPr lang="fi-FI" sz="2200" b="0" i="1" smtClean="0">
                        <a:latin typeface="Cambria Math" panose="02040503050406030204" pitchFamily="18" charset="0"/>
                      </a:rPr>
                      <m:t>𝑗</m:t>
                    </m:r>
                    <m:r>
                      <a:rPr lang="ka-GE" sz="2200" b="0" i="1" smtClean="0">
                        <a:latin typeface="Cambria Math" panose="02040503050406030204" pitchFamily="18" charset="0"/>
                      </a:rPr>
                      <m:t>=</m:t>
                    </m:r>
                    <m:bar>
                      <m:barPr>
                        <m:pos m:val="top"/>
                        <m:ctrlPr>
                          <a:rPr lang="en-US" sz="2200" i="1">
                            <a:latin typeface="Cambria Math"/>
                          </a:rPr>
                        </m:ctrlPr>
                      </m:barPr>
                      <m:e>
                        <m:r>
                          <a:rPr lang="ka-GE" sz="2200" b="0" i="1" smtClean="0">
                            <a:latin typeface="Cambria Math" panose="02040503050406030204" pitchFamily="18" charset="0"/>
                          </a:rPr>
                          <m:t>1, </m:t>
                        </m:r>
                        <m:r>
                          <a:rPr lang="fi-FI" sz="2200" b="0" i="1" smtClean="0">
                            <a:latin typeface="Cambria Math" panose="02040503050406030204" pitchFamily="18" charset="0"/>
                          </a:rPr>
                          <m:t>𝑛</m:t>
                        </m:r>
                      </m:e>
                    </m:bar>
                  </m:oMath>
                </a14:m>
                <a:r>
                  <a:rPr lang="ka-GE" sz="2200" dirty="0"/>
                  <a:t>)                      (3)</a:t>
                </a:r>
                <a:endParaRPr lang="en-US" sz="2200" dirty="0"/>
              </a:p>
              <a:p>
                <a:r>
                  <a:rPr lang="ka-GE" sz="2200" dirty="0"/>
                  <a:t>ორადულ ამოცანას აქვს შემდეგი სახე :</a:t>
                </a:r>
                <a:endParaRPr lang="en-US" sz="2200" dirty="0"/>
              </a:p>
              <a:p>
                <a:r>
                  <a:rPr lang="ka-GE" sz="2200" dirty="0"/>
                  <a:t>                        </a:t>
                </a:r>
                <a14:m>
                  <m:oMath xmlns:m="http://schemas.openxmlformats.org/officeDocument/2006/math">
                    <m:sSup>
                      <m:sSupPr>
                        <m:ctrlPr>
                          <a:rPr lang="en-US" sz="2200" i="1">
                            <a:latin typeface="Cambria Math"/>
                          </a:rPr>
                        </m:ctrlPr>
                      </m:sSupPr>
                      <m:e>
                        <m:r>
                          <a:rPr lang="ka-GE" sz="2200" b="0" i="1" smtClean="0">
                            <a:latin typeface="Cambria Math" panose="02040503050406030204" pitchFamily="18" charset="0"/>
                          </a:rPr>
                          <m:t>𝐹</m:t>
                        </m:r>
                      </m:e>
                      <m:sup>
                        <m:r>
                          <a:rPr lang="ka-GE" sz="2200" b="0" i="1" smtClean="0">
                            <a:latin typeface="Cambria Math" panose="02040503050406030204" pitchFamily="18" charset="0"/>
                          </a:rPr>
                          <m:t>∗</m:t>
                        </m:r>
                      </m:sup>
                    </m:sSup>
                    <m:r>
                      <a:rPr lang="ka-GE" sz="2200" b="0" i="1" smtClean="0">
                        <a:latin typeface="Cambria Math" panose="02040503050406030204" pitchFamily="18" charset="0"/>
                      </a:rPr>
                      <m:t>(</m:t>
                    </m:r>
                    <m:r>
                      <a:rPr lang="ka-GE" sz="2200" b="0" i="1" smtClean="0">
                        <a:latin typeface="Cambria Math" panose="02040503050406030204" pitchFamily="18" charset="0"/>
                      </a:rPr>
                      <m:t>𝑦</m:t>
                    </m:r>
                    <m:r>
                      <a:rPr lang="ka-GE" sz="2200" b="0" i="1" smtClean="0">
                        <a:latin typeface="Cambria Math" panose="02040503050406030204" pitchFamily="18" charset="0"/>
                      </a:rPr>
                      <m:t>)</m:t>
                    </m:r>
                  </m:oMath>
                </a14:m>
                <a:r>
                  <a:rPr lang="ka-GE" sz="2200" dirty="0"/>
                  <a:t>=</a:t>
                </a:r>
                <a14:m>
                  <m:oMath xmlns:m="http://schemas.openxmlformats.org/officeDocument/2006/math">
                    <m:r>
                      <a:rPr lang="ka-GE" sz="2200" b="0" i="1" smtClean="0">
                        <a:latin typeface="Cambria Math" panose="02040503050406030204" pitchFamily="18" charset="0"/>
                      </a:rPr>
                      <m:t> </m:t>
                    </m:r>
                    <m:nary>
                      <m:naryPr>
                        <m:chr m:val="∑"/>
                        <m:limLoc m:val="undOvr"/>
                        <m:ctrlPr>
                          <a:rPr lang="en-US" sz="2200" i="1">
                            <a:latin typeface="Cambria Math"/>
                          </a:rPr>
                        </m:ctrlPr>
                      </m:naryPr>
                      <m:sub>
                        <m:r>
                          <a:rPr lang="ka-GE" sz="2200" b="0" i="1" smtClean="0">
                            <a:latin typeface="Cambria Math" panose="02040503050406030204" pitchFamily="18" charset="0"/>
                          </a:rPr>
                          <m:t>𝑖</m:t>
                        </m:r>
                      </m:sub>
                      <m:sup>
                        <m:r>
                          <a:rPr lang="ka-GE" sz="2200" b="0" i="1" smtClean="0">
                            <a:latin typeface="Cambria Math" panose="02040503050406030204" pitchFamily="18" charset="0"/>
                          </a:rPr>
                          <m:t>𝑚</m:t>
                        </m:r>
                      </m:sup>
                      <m:e>
                        <m:sSub>
                          <m:sSubPr>
                            <m:ctrlPr>
                              <a:rPr lang="en-US" sz="2200" i="1">
                                <a:latin typeface="Cambria Math"/>
                              </a:rPr>
                            </m:ctrlPr>
                          </m:sSubPr>
                          <m:e>
                            <m:r>
                              <a:rPr lang="ka-GE" sz="2200" b="0" i="1" smtClean="0">
                                <a:latin typeface="Cambria Math" panose="02040503050406030204" pitchFamily="18" charset="0"/>
                              </a:rPr>
                              <m:t>𝑏</m:t>
                            </m:r>
                          </m:e>
                          <m:sub>
                            <m:r>
                              <a:rPr lang="ka-GE" sz="2200" b="0" i="1" smtClean="0">
                                <a:latin typeface="Cambria Math" panose="02040503050406030204" pitchFamily="18" charset="0"/>
                              </a:rPr>
                              <m:t>𝑖</m:t>
                            </m:r>
                          </m:sub>
                        </m:sSub>
                      </m:e>
                    </m:nary>
                    <m:sSub>
                      <m:sSubPr>
                        <m:ctrlPr>
                          <a:rPr lang="en-US" sz="2200" i="1">
                            <a:latin typeface="Cambria Math"/>
                          </a:rPr>
                        </m:ctrlPr>
                      </m:sSubPr>
                      <m:e>
                        <m:r>
                          <a:rPr lang="ka-GE" sz="2200" b="0" i="1" smtClean="0">
                            <a:latin typeface="Cambria Math" panose="02040503050406030204" pitchFamily="18" charset="0"/>
                          </a:rPr>
                          <m:t>𝑦</m:t>
                        </m:r>
                      </m:e>
                      <m:sub>
                        <m:r>
                          <a:rPr lang="ka-GE" sz="2200" b="0" i="1" smtClean="0">
                            <a:latin typeface="Cambria Math" panose="02040503050406030204" pitchFamily="18" charset="0"/>
                          </a:rPr>
                          <m:t>𝑖</m:t>
                        </m:r>
                      </m:sub>
                    </m:sSub>
                  </m:oMath>
                </a14:m>
                <a:r>
                  <a:rPr lang="ka-GE" sz="2200" dirty="0"/>
                  <a:t>  </a:t>
                </a:r>
                <a14:m>
                  <m:oMath xmlns:m="http://schemas.openxmlformats.org/officeDocument/2006/math">
                    <m:r>
                      <a:rPr lang="ka-GE" sz="2200" b="0" i="1" smtClean="0">
                        <a:latin typeface="Cambria Math" panose="02040503050406030204" pitchFamily="18" charset="0"/>
                      </a:rPr>
                      <m:t>𝑚𝑖𝑛</m:t>
                    </m:r>
                  </m:oMath>
                </a14:m>
                <a:r>
                  <a:rPr lang="ka-GE" sz="2200" dirty="0"/>
                  <a:t>         (4)</a:t>
                </a:r>
                <a:endParaRPr lang="en-US" sz="2200" dirty="0"/>
              </a:p>
              <a:p>
                <a:r>
                  <a:rPr lang="ka-GE" sz="2200" dirty="0"/>
                  <a:t>             როცა    </a:t>
                </a:r>
                <a14:m>
                  <m:oMath xmlns:m="http://schemas.openxmlformats.org/officeDocument/2006/math">
                    <m:nary>
                      <m:naryPr>
                        <m:chr m:val="∑"/>
                        <m:limLoc m:val="undOvr"/>
                        <m:ctrlPr>
                          <a:rPr lang="en-US" sz="2200" i="1">
                            <a:latin typeface="Cambria Math"/>
                          </a:rPr>
                        </m:ctrlPr>
                      </m:naryPr>
                      <m:sub>
                        <m:r>
                          <a:rPr lang="fi-FI" sz="2200" b="0" i="1" smtClean="0">
                            <a:latin typeface="Cambria Math" panose="02040503050406030204" pitchFamily="18" charset="0"/>
                          </a:rPr>
                          <m:t>𝑖</m:t>
                        </m:r>
                        <m:r>
                          <a:rPr lang="ka-GE" sz="2200" b="0" i="1" smtClean="0">
                            <a:latin typeface="Cambria Math" panose="02040503050406030204" pitchFamily="18" charset="0"/>
                          </a:rPr>
                          <m:t>=1</m:t>
                        </m:r>
                      </m:sub>
                      <m:sup>
                        <m:r>
                          <a:rPr lang="fi-FI" sz="2200" b="0" i="1" smtClean="0">
                            <a:latin typeface="Cambria Math" panose="02040503050406030204" pitchFamily="18" charset="0"/>
                          </a:rPr>
                          <m:t>𝑚</m:t>
                        </m:r>
                      </m:sup>
                      <m:e>
                        <m:sSub>
                          <m:sSubPr>
                            <m:ctrlPr>
                              <a:rPr lang="en-US" sz="2200" i="1">
                                <a:latin typeface="Cambria Math"/>
                              </a:rPr>
                            </m:ctrlPr>
                          </m:sSubPr>
                          <m:e>
                            <m:r>
                              <a:rPr lang="fi-FI" sz="2200" b="0" i="1" smtClean="0">
                                <a:latin typeface="Cambria Math" panose="02040503050406030204" pitchFamily="18" charset="0"/>
                              </a:rPr>
                              <m:t>𝑎</m:t>
                            </m:r>
                          </m:e>
                          <m:sub>
                            <m:r>
                              <a:rPr lang="fi-FI" sz="2200" b="0" i="1" smtClean="0">
                                <a:latin typeface="Cambria Math" panose="02040503050406030204" pitchFamily="18" charset="0"/>
                              </a:rPr>
                              <m:t>𝑖𝑗</m:t>
                            </m:r>
                          </m:sub>
                        </m:sSub>
                      </m:e>
                    </m:nary>
                    <m:sSub>
                      <m:sSubPr>
                        <m:ctrlPr>
                          <a:rPr lang="en-US" sz="2200" i="1">
                            <a:latin typeface="Cambria Math"/>
                          </a:rPr>
                        </m:ctrlPr>
                      </m:sSubPr>
                      <m:e>
                        <m:r>
                          <a:rPr lang="ka-GE" sz="2200" b="0" i="1" smtClean="0">
                            <a:latin typeface="Cambria Math" panose="02040503050406030204" pitchFamily="18" charset="0"/>
                          </a:rPr>
                          <m:t>𝑦</m:t>
                        </m:r>
                      </m:e>
                      <m:sub>
                        <m:r>
                          <a:rPr lang="ka-GE" sz="2200" b="0" i="1" smtClean="0">
                            <a:latin typeface="Cambria Math" panose="02040503050406030204" pitchFamily="18" charset="0"/>
                          </a:rPr>
                          <m:t>𝑖</m:t>
                        </m:r>
                      </m:sub>
                    </m:sSub>
                    <m:r>
                      <a:rPr lang="ka-GE" sz="2200" b="0" i="1" smtClean="0">
                        <a:latin typeface="Cambria Math" panose="02040503050406030204" pitchFamily="18" charset="0"/>
                      </a:rPr>
                      <m:t>≥</m:t>
                    </m:r>
                    <m:sSub>
                      <m:sSubPr>
                        <m:ctrlPr>
                          <a:rPr lang="en-US" sz="2200" i="1">
                            <a:latin typeface="Cambria Math"/>
                          </a:rPr>
                        </m:ctrlPr>
                      </m:sSubPr>
                      <m:e>
                        <m:r>
                          <a:rPr lang="fi-FI" sz="2200" b="0" i="1" smtClean="0">
                            <a:latin typeface="Cambria Math" panose="02040503050406030204" pitchFamily="18" charset="0"/>
                          </a:rPr>
                          <m:t>𝑐</m:t>
                        </m:r>
                      </m:e>
                      <m:sub>
                        <m:r>
                          <a:rPr lang="fi-FI" sz="2200" b="0" i="1" smtClean="0">
                            <a:latin typeface="Cambria Math" panose="02040503050406030204" pitchFamily="18" charset="0"/>
                          </a:rPr>
                          <m:t>𝑗</m:t>
                        </m:r>
                      </m:sub>
                    </m:sSub>
                  </m:oMath>
                </a14:m>
                <a:r>
                  <a:rPr lang="ka-GE" sz="2200" dirty="0"/>
                  <a:t>  </a:t>
                </a:r>
                <a14:m>
                  <m:oMath xmlns:m="http://schemas.openxmlformats.org/officeDocument/2006/math">
                    <m:sSub>
                      <m:sSubPr>
                        <m:ctrlPr>
                          <a:rPr lang="en-US" sz="2200" i="1">
                            <a:latin typeface="Cambria Math"/>
                          </a:rPr>
                        </m:ctrlPr>
                      </m:sSubPr>
                      <m:e>
                        <m:r>
                          <a:rPr lang="ka-GE" sz="2200" b="0" i="1" smtClean="0">
                            <a:latin typeface="Cambria Math" panose="02040503050406030204" pitchFamily="18" charset="0"/>
                          </a:rPr>
                          <m:t>𝑦</m:t>
                        </m:r>
                      </m:e>
                      <m:sub>
                        <m:r>
                          <a:rPr lang="ka-GE" sz="2200" b="0" i="1" smtClean="0">
                            <a:latin typeface="Cambria Math" panose="02040503050406030204" pitchFamily="18" charset="0"/>
                          </a:rPr>
                          <m:t>𝑖</m:t>
                        </m:r>
                      </m:sub>
                    </m:sSub>
                    <m:r>
                      <a:rPr lang="ka-GE" sz="2200" b="0" i="1" smtClean="0">
                        <a:latin typeface="Cambria Math" panose="02040503050406030204" pitchFamily="18" charset="0"/>
                      </a:rPr>
                      <m:t>≥0</m:t>
                    </m:r>
                  </m:oMath>
                </a14:m>
                <a:r>
                  <a:rPr lang="ka-GE" sz="2200" dirty="0"/>
                  <a:t>   </a:t>
                </a:r>
                <a14:m>
                  <m:oMath xmlns:m="http://schemas.openxmlformats.org/officeDocument/2006/math">
                    <m:r>
                      <a:rPr lang="ka-GE" sz="2200" b="0" i="1" smtClean="0">
                        <a:latin typeface="Cambria Math" panose="02040503050406030204" pitchFamily="18" charset="0"/>
                      </a:rPr>
                      <m:t>𝑖</m:t>
                    </m:r>
                    <m:r>
                      <a:rPr lang="ka-GE" sz="2200" b="0" i="1" smtClean="0">
                        <a:latin typeface="Cambria Math" panose="02040503050406030204" pitchFamily="18" charset="0"/>
                      </a:rPr>
                      <m:t>=</m:t>
                    </m:r>
                    <m:bar>
                      <m:barPr>
                        <m:pos m:val="top"/>
                        <m:ctrlPr>
                          <a:rPr lang="en-US" sz="2200" i="1">
                            <a:latin typeface="Cambria Math"/>
                          </a:rPr>
                        </m:ctrlPr>
                      </m:barPr>
                      <m:e>
                        <m:r>
                          <a:rPr lang="ka-GE" sz="2200" b="0" i="1" smtClean="0">
                            <a:latin typeface="Cambria Math" panose="02040503050406030204" pitchFamily="18" charset="0"/>
                          </a:rPr>
                          <m:t>1, </m:t>
                        </m:r>
                        <m:r>
                          <a:rPr lang="ka-GE" sz="2200" b="0" i="1" smtClean="0">
                            <a:latin typeface="Cambria Math" panose="02040503050406030204" pitchFamily="18" charset="0"/>
                          </a:rPr>
                          <m:t>𝑚</m:t>
                        </m:r>
                      </m:e>
                    </m:bar>
                  </m:oMath>
                </a14:m>
                <a:r>
                  <a:rPr lang="ka-GE" sz="2200" dirty="0"/>
                  <a:t>  (5)</a:t>
                </a:r>
                <a:endParaRPr lang="en-US" sz="2200" dirty="0"/>
              </a:p>
              <a:p>
                <a:r>
                  <a:rPr lang="ka-GE" sz="2200" dirty="0"/>
                  <a:t> </a:t>
                </a:r>
                <a:endParaRPr lang="en-US" sz="22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25280" y="1569682"/>
                <a:ext cx="9776119" cy="4243289"/>
              </a:xfrm>
              <a:blipFill rotWithShape="1">
                <a:blip r:embed="rId2"/>
                <a:stretch>
                  <a:fillRect l="-749" t="-2152" b="-21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12</a:t>
            </a:fld>
            <a:endParaRPr lang="en-US"/>
          </a:p>
        </p:txBody>
      </p:sp>
    </p:spTree>
    <p:extLst>
      <p:ext uri="{BB962C8B-B14F-4D97-AF65-F5344CB8AC3E}">
        <p14:creationId xmlns:p14="http://schemas.microsoft.com/office/powerpoint/2010/main" val="3682746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66" y="460455"/>
            <a:ext cx="8534400" cy="1507067"/>
          </a:xfrm>
        </p:spPr>
        <p:txBody>
          <a:bodyPr>
            <a:normAutofit/>
          </a:bodyPr>
          <a:lstStyle/>
          <a:p>
            <a:r>
              <a:rPr lang="ka-GE" sz="2800" dirty="0"/>
              <a:t>ანალიზისათვის გამოვიყენებთ </a:t>
            </a:r>
            <a:r>
              <a:rPr lang="ka-GE" sz="2800" b="1" dirty="0"/>
              <a:t>თეორემას</a:t>
            </a:r>
            <a:r>
              <a:rPr lang="ka-GE" sz="2800" dirty="0"/>
              <a:t>: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65566" y="1779815"/>
                <a:ext cx="8534400" cy="3928022"/>
              </a:xfrm>
            </p:spPr>
            <p:txBody>
              <a:bodyPr>
                <a:normAutofit fontScale="85000" lnSpcReduction="10000"/>
              </a:bodyPr>
              <a:lstStyle/>
              <a:p>
                <a:pPr algn="just"/>
                <a:r>
                  <a:rPr lang="ka-GE" sz="2000" dirty="0"/>
                  <a:t>ორადული ამოცანის ოპტიმალურ ამონახსნში </a:t>
                </a:r>
                <a14:m>
                  <m:oMath xmlns:m="http://schemas.openxmlformats.org/officeDocument/2006/math">
                    <m:sSub>
                      <m:sSubPr>
                        <m:ctrlPr>
                          <a:rPr lang="en-US" sz="2000" i="1">
                            <a:latin typeface="Cambria Math"/>
                          </a:rPr>
                        </m:ctrlPr>
                      </m:sSubPr>
                      <m:e>
                        <m:r>
                          <a:rPr lang="ka-GE" sz="2000" b="0" i="1">
                            <a:latin typeface="Cambria Math" panose="02040503050406030204" pitchFamily="18" charset="0"/>
                          </a:rPr>
                          <m:t>𝑦</m:t>
                        </m:r>
                      </m:e>
                      <m:sub>
                        <m:r>
                          <a:rPr lang="ka-GE" sz="2000" b="0" i="1">
                            <a:latin typeface="Cambria Math" panose="02040503050406030204" pitchFamily="18" charset="0"/>
                          </a:rPr>
                          <m:t>𝑖</m:t>
                        </m:r>
                      </m:sub>
                    </m:sSub>
                    <m:r>
                      <a:rPr lang="ka-GE" sz="2000" b="0" i="1">
                        <a:latin typeface="Cambria Math" panose="02040503050406030204" pitchFamily="18" charset="0"/>
                      </a:rPr>
                      <m:t>−</m:t>
                    </m:r>
                  </m:oMath>
                </a14:m>
                <a:r>
                  <a:rPr lang="ka-GE" sz="2000" dirty="0"/>
                  <a:t>ს მნიშნელობები წარმოადგენს საწყისი ამოცანის მიზნის ფუნქციის მნიშვნელობებზე შეზღუდვათა სისტემის </a:t>
                </a:r>
                <a:endParaRPr lang="ka-GE" sz="2000" dirty="0" smtClean="0"/>
              </a:p>
              <a:p>
                <a:pPr marL="0" indent="0" algn="just">
                  <a:buNone/>
                </a:pPr>
                <a:r>
                  <a:rPr lang="ka-GE" sz="2000" dirty="0"/>
                  <a:t> </a:t>
                </a:r>
                <a:r>
                  <a:rPr lang="ka-GE" sz="2000" dirty="0" smtClean="0"/>
                  <a:t>    თავისუფალი </a:t>
                </a:r>
                <a:r>
                  <a:rPr lang="ka-GE" sz="2000" dirty="0"/>
                  <a:t>წევრების გავლენის შეფასებას.      </a:t>
                </a:r>
                <a14:m>
                  <m:oMath xmlns:m="http://schemas.openxmlformats.org/officeDocument/2006/math">
                    <m:sSub>
                      <m:sSubPr>
                        <m:ctrlPr>
                          <a:rPr lang="en-US" sz="2000" i="1">
                            <a:latin typeface="Cambria Math"/>
                          </a:rPr>
                        </m:ctrlPr>
                      </m:sSubPr>
                      <m:e>
                        <m:r>
                          <a:rPr lang="ka-GE" sz="2000" b="0" i="1">
                            <a:latin typeface="Cambria Math" panose="02040503050406030204" pitchFamily="18" charset="0"/>
                          </a:rPr>
                          <m:t>𝑌</m:t>
                        </m:r>
                      </m:e>
                      <m:sub>
                        <m:r>
                          <a:rPr lang="ka-GE" sz="2000" b="0" i="1">
                            <a:latin typeface="Cambria Math" panose="02040503050406030204" pitchFamily="18" charset="0"/>
                          </a:rPr>
                          <m:t>𝑖</m:t>
                        </m:r>
                      </m:sub>
                    </m:sSub>
                    <m:r>
                      <a:rPr lang="ka-GE" sz="2000" b="0" i="1">
                        <a:latin typeface="Cambria Math" panose="02040503050406030204" pitchFamily="18" charset="0"/>
                      </a:rPr>
                      <m:t>=</m:t>
                    </m:r>
                    <m:f>
                      <m:fPr>
                        <m:ctrlPr>
                          <a:rPr lang="en-US" sz="2000" i="1">
                            <a:latin typeface="Cambria Math"/>
                          </a:rPr>
                        </m:ctrlPr>
                      </m:fPr>
                      <m:num>
                        <m:r>
                          <a:rPr lang="ka-GE" sz="2000" b="0" i="1">
                            <a:latin typeface="Cambria Math" panose="02040503050406030204" pitchFamily="18" charset="0"/>
                          </a:rPr>
                          <m:t>𝜕</m:t>
                        </m:r>
                        <m:sSup>
                          <m:sSupPr>
                            <m:ctrlPr>
                              <a:rPr lang="en-US" sz="2000" i="1">
                                <a:latin typeface="Cambria Math"/>
                              </a:rPr>
                            </m:ctrlPr>
                          </m:sSupPr>
                          <m:e>
                            <m:r>
                              <a:rPr lang="ka-GE" sz="2000" b="0" i="1">
                                <a:latin typeface="Cambria Math" panose="02040503050406030204" pitchFamily="18" charset="0"/>
                              </a:rPr>
                              <m:t>𝑧</m:t>
                            </m:r>
                          </m:e>
                          <m:sup>
                            <m:r>
                              <a:rPr lang="ka-GE" sz="2000" b="0" i="1">
                                <a:latin typeface="Cambria Math" panose="02040503050406030204" pitchFamily="18" charset="0"/>
                              </a:rPr>
                              <m:t>∗</m:t>
                            </m:r>
                          </m:sup>
                        </m:sSup>
                      </m:num>
                      <m:den>
                        <m:r>
                          <a:rPr lang="ka-GE" sz="2000" b="0" i="1">
                            <a:latin typeface="Cambria Math" panose="02040503050406030204" pitchFamily="18" charset="0"/>
                          </a:rPr>
                          <m:t>𝜕</m:t>
                        </m:r>
                        <m:sSub>
                          <m:sSubPr>
                            <m:ctrlPr>
                              <a:rPr lang="en-US" sz="2000" i="1">
                                <a:latin typeface="Cambria Math"/>
                              </a:rPr>
                            </m:ctrlPr>
                          </m:sSubPr>
                          <m:e>
                            <m:r>
                              <a:rPr lang="ka-GE" sz="2000" b="0" i="1">
                                <a:latin typeface="Cambria Math" panose="02040503050406030204" pitchFamily="18" charset="0"/>
                              </a:rPr>
                              <m:t>𝑏</m:t>
                            </m:r>
                          </m:e>
                          <m:sub>
                            <m:r>
                              <a:rPr lang="ka-GE" sz="2000" b="0" i="1">
                                <a:latin typeface="Cambria Math" panose="02040503050406030204" pitchFamily="18" charset="0"/>
                              </a:rPr>
                              <m:t>𝑖</m:t>
                            </m:r>
                          </m:sub>
                        </m:sSub>
                      </m:den>
                    </m:f>
                  </m:oMath>
                </a14:m>
                <a:endParaRPr lang="en-US" sz="2000" dirty="0"/>
              </a:p>
              <a:p>
                <a:pPr algn="just"/>
                <a:r>
                  <a:rPr lang="ka-GE" sz="2100" dirty="0"/>
                  <a:t>თუკი ჩათვლით, რომ</a:t>
                </a:r>
                <a14:m>
                  <m:oMath xmlns:m="http://schemas.openxmlformats.org/officeDocument/2006/math">
                    <m:r>
                      <a:rPr lang="ka-GE" sz="2100" b="0" i="1">
                        <a:latin typeface="Cambria Math" panose="02040503050406030204" pitchFamily="18" charset="0"/>
                      </a:rPr>
                      <m:t> </m:t>
                    </m:r>
                    <m:r>
                      <a:rPr lang="ka-GE" sz="2100" b="0" i="1">
                        <a:latin typeface="Cambria Math" panose="02040503050406030204" pitchFamily="18" charset="0"/>
                      </a:rPr>
                      <m:t>𝜕</m:t>
                    </m:r>
                    <m:r>
                      <a:rPr lang="ka-GE" sz="2100" b="0" i="1">
                        <a:latin typeface="Cambria Math" panose="02040503050406030204" pitchFamily="18" charset="0"/>
                      </a:rPr>
                      <m:t>𝑧</m:t>
                    </m:r>
                  </m:oMath>
                </a14:m>
                <a:r>
                  <a:rPr lang="ka-GE" sz="2100" dirty="0"/>
                  <a:t> </a:t>
                </a:r>
                <a14:m>
                  <m:oMath xmlns:m="http://schemas.openxmlformats.org/officeDocument/2006/math">
                    <m:r>
                      <a:rPr lang="ka-GE" sz="2100" b="0" i="1">
                        <a:latin typeface="Cambria Math" panose="02040503050406030204" pitchFamily="18" charset="0"/>
                      </a:rPr>
                      <m:t>≈∆</m:t>
                    </m:r>
                    <m:r>
                      <a:rPr lang="ka-GE" sz="2100" b="0" i="1">
                        <a:latin typeface="Cambria Math" panose="02040503050406030204" pitchFamily="18" charset="0"/>
                      </a:rPr>
                      <m:t>𝑧</m:t>
                    </m:r>
                    <m:r>
                      <a:rPr lang="ka-GE" sz="2100" b="0" i="1">
                        <a:latin typeface="Cambria Math" panose="02040503050406030204" pitchFamily="18" charset="0"/>
                      </a:rPr>
                      <m:t>, </m:t>
                    </m:r>
                  </m:oMath>
                </a14:m>
                <a:r>
                  <a:rPr lang="ka-GE" sz="2100" dirty="0"/>
                  <a:t> </a:t>
                </a:r>
                <a14:m>
                  <m:oMath xmlns:m="http://schemas.openxmlformats.org/officeDocument/2006/math">
                    <m:r>
                      <a:rPr lang="ka-GE" sz="2100" b="0" i="1">
                        <a:latin typeface="Cambria Math" panose="02040503050406030204" pitchFamily="18" charset="0"/>
                      </a:rPr>
                      <m:t>𝜕</m:t>
                    </m:r>
                    <m:sSub>
                      <m:sSubPr>
                        <m:ctrlPr>
                          <a:rPr lang="en-US" sz="2100" i="1">
                            <a:latin typeface="Cambria Math"/>
                          </a:rPr>
                        </m:ctrlPr>
                      </m:sSubPr>
                      <m:e>
                        <m:r>
                          <a:rPr lang="ka-GE" sz="2100" b="0" i="1">
                            <a:latin typeface="Cambria Math" panose="02040503050406030204" pitchFamily="18" charset="0"/>
                          </a:rPr>
                          <m:t>𝑏</m:t>
                        </m:r>
                      </m:e>
                      <m:sub>
                        <m:r>
                          <a:rPr lang="ka-GE" sz="2100" b="0" i="1">
                            <a:latin typeface="Cambria Math" panose="02040503050406030204" pitchFamily="18" charset="0"/>
                          </a:rPr>
                          <m:t>𝑖</m:t>
                        </m:r>
                      </m:sub>
                    </m:sSub>
                    <m:r>
                      <a:rPr lang="ka-GE" sz="2100" b="0" i="1">
                        <a:latin typeface="Cambria Math" panose="02040503050406030204" pitchFamily="18" charset="0"/>
                      </a:rPr>
                      <m:t>≈∆</m:t>
                    </m:r>
                    <m:sSub>
                      <m:sSubPr>
                        <m:ctrlPr>
                          <a:rPr lang="en-US" sz="2100" i="1">
                            <a:latin typeface="Cambria Math"/>
                          </a:rPr>
                        </m:ctrlPr>
                      </m:sSubPr>
                      <m:e>
                        <m:r>
                          <a:rPr lang="ka-GE" sz="2100" b="0" i="1">
                            <a:latin typeface="Cambria Math" panose="02040503050406030204" pitchFamily="18" charset="0"/>
                          </a:rPr>
                          <m:t>𝑏</m:t>
                        </m:r>
                      </m:e>
                      <m:sub>
                        <m:r>
                          <a:rPr lang="ka-GE" sz="2100" b="0" i="1">
                            <a:latin typeface="Cambria Math" panose="02040503050406030204" pitchFamily="18" charset="0"/>
                          </a:rPr>
                          <m:t>𝑖</m:t>
                        </m:r>
                      </m:sub>
                    </m:sSub>
                  </m:oMath>
                </a14:m>
                <a:r>
                  <a:rPr lang="ka-GE" sz="2100" dirty="0"/>
                  <a:t>, მაშინ </a:t>
                </a:r>
                <a14:m>
                  <m:oMath xmlns:m="http://schemas.openxmlformats.org/officeDocument/2006/math">
                    <m:r>
                      <a:rPr lang="ka-GE" sz="2100" b="0" i="1">
                        <a:latin typeface="Cambria Math" panose="02040503050406030204" pitchFamily="18" charset="0"/>
                      </a:rPr>
                      <m:t>∆</m:t>
                    </m:r>
                    <m:r>
                      <a:rPr lang="ka-GE" sz="2100" b="0" i="1">
                        <a:latin typeface="Cambria Math" panose="02040503050406030204" pitchFamily="18" charset="0"/>
                      </a:rPr>
                      <m:t>𝑧</m:t>
                    </m:r>
                    <m:r>
                      <a:rPr lang="ka-GE" sz="2100" b="0" i="1">
                        <a:latin typeface="Cambria Math" panose="02040503050406030204" pitchFamily="18" charset="0"/>
                      </a:rPr>
                      <m:t>≈</m:t>
                    </m:r>
                    <m:sSub>
                      <m:sSubPr>
                        <m:ctrlPr>
                          <a:rPr lang="en-US" sz="2100" i="1">
                            <a:latin typeface="Cambria Math"/>
                          </a:rPr>
                        </m:ctrlPr>
                      </m:sSubPr>
                      <m:e>
                        <m:r>
                          <a:rPr lang="ka-GE" sz="2100" b="0" i="1">
                            <a:latin typeface="Cambria Math" panose="02040503050406030204" pitchFamily="18" charset="0"/>
                          </a:rPr>
                          <m:t>𝑌</m:t>
                        </m:r>
                      </m:e>
                      <m:sub>
                        <m:r>
                          <a:rPr lang="ka-GE" sz="2100" b="0" i="1">
                            <a:latin typeface="Cambria Math" panose="02040503050406030204" pitchFamily="18" charset="0"/>
                          </a:rPr>
                          <m:t>𝑖</m:t>
                        </m:r>
                      </m:sub>
                    </m:sSub>
                    <m:r>
                      <a:rPr lang="ka-GE" sz="2100" b="0" i="1">
                        <a:latin typeface="Cambria Math" panose="02040503050406030204" pitchFamily="18" charset="0"/>
                      </a:rPr>
                      <m:t>×∆</m:t>
                    </m:r>
                    <m:sSub>
                      <m:sSubPr>
                        <m:ctrlPr>
                          <a:rPr lang="en-US" sz="2100" i="1">
                            <a:latin typeface="Cambria Math"/>
                          </a:rPr>
                        </m:ctrlPr>
                      </m:sSubPr>
                      <m:e>
                        <m:r>
                          <a:rPr lang="ka-GE" sz="2100" b="0" i="1">
                            <a:latin typeface="Cambria Math" panose="02040503050406030204" pitchFamily="18" charset="0"/>
                          </a:rPr>
                          <m:t>𝑏</m:t>
                        </m:r>
                      </m:e>
                      <m:sub>
                        <m:r>
                          <a:rPr lang="ka-GE" sz="2100" b="0" i="1">
                            <a:latin typeface="Cambria Math" panose="02040503050406030204" pitchFamily="18" charset="0"/>
                          </a:rPr>
                          <m:t>𝑖</m:t>
                        </m:r>
                      </m:sub>
                    </m:sSub>
                  </m:oMath>
                </a14:m>
                <a:r>
                  <a:rPr lang="ka-GE" sz="2100" dirty="0"/>
                  <a:t>.</a:t>
                </a:r>
                <a:endParaRPr lang="en-US" sz="2100" dirty="0"/>
              </a:p>
              <a:p>
                <a:pPr algn="just"/>
                <a:r>
                  <a:rPr lang="ka-GE" sz="2100" dirty="0"/>
                  <a:t>   ნედლეულის ოპტიმალური გამოყენების ამოცანისათვის ეს განტოლება გვიჩვენებს, რომ </a:t>
                </a:r>
                <a14:m>
                  <m:oMath xmlns:m="http://schemas.openxmlformats.org/officeDocument/2006/math">
                    <m:r>
                      <a:rPr lang="fi-FI" sz="2100" b="0" i="1">
                        <a:latin typeface="Cambria Math" panose="02040503050406030204" pitchFamily="18" charset="0"/>
                      </a:rPr>
                      <m:t>𝑖</m:t>
                    </m:r>
                  </m:oMath>
                </a14:m>
                <a:r>
                  <a:rPr lang="ka-GE" sz="2100" dirty="0"/>
                  <a:t>-ური რესურსის ცვლილებისას, ოპტიმალური შემოსავალი არის მისი ნაზრდის წრფივი ფუნქცია, ამასთანავე კოეფიციენტი </a:t>
                </a:r>
                <a14:m>
                  <m:oMath xmlns:m="http://schemas.openxmlformats.org/officeDocument/2006/math">
                    <m:sSub>
                      <m:sSubPr>
                        <m:ctrlPr>
                          <a:rPr lang="en-US" sz="2100" i="1">
                            <a:latin typeface="Cambria Math"/>
                          </a:rPr>
                        </m:ctrlPr>
                      </m:sSubPr>
                      <m:e>
                        <m:r>
                          <a:rPr lang="ka-GE" sz="2100" b="0" i="1">
                            <a:latin typeface="Cambria Math" panose="02040503050406030204" pitchFamily="18" charset="0"/>
                          </a:rPr>
                          <m:t>𝑌</m:t>
                        </m:r>
                      </m:e>
                      <m:sub>
                        <m:r>
                          <a:rPr lang="ka-GE" sz="2100" b="0" i="1">
                            <a:latin typeface="Cambria Math" panose="02040503050406030204" pitchFamily="18" charset="0"/>
                          </a:rPr>
                          <m:t>𝑖</m:t>
                        </m:r>
                      </m:sub>
                    </m:sSub>
                  </m:oMath>
                </a14:m>
                <a:r>
                  <a:rPr lang="ru-RU" sz="2100" dirty="0"/>
                  <a:t> </a:t>
                </a:r>
                <a:r>
                  <a:rPr lang="ka-GE" sz="2100" dirty="0"/>
                  <a:t>არის ორადული ამოცანის ოპტიმალური ამონახსნის </a:t>
                </a:r>
                <a14:m>
                  <m:oMath xmlns:m="http://schemas.openxmlformats.org/officeDocument/2006/math">
                    <m:r>
                      <a:rPr lang="fi-FI" sz="2100" b="0" i="1">
                        <a:latin typeface="Cambria Math" panose="02040503050406030204" pitchFamily="18" charset="0"/>
                      </a:rPr>
                      <m:t>𝑖</m:t>
                    </m:r>
                  </m:oMath>
                </a14:m>
                <a:r>
                  <a:rPr lang="ka-GE" sz="2100" dirty="0"/>
                  <a:t>-ური კომპონენტი.</a:t>
                </a:r>
                <a:endParaRPr lang="en-US" sz="2100" dirty="0"/>
              </a:p>
              <a:p>
                <a:pPr algn="just"/>
                <a:r>
                  <a:rPr lang="ka-GE" sz="2100" dirty="0"/>
                  <a:t>-თუკი </a:t>
                </a:r>
                <a14:m>
                  <m:oMath xmlns:m="http://schemas.openxmlformats.org/officeDocument/2006/math">
                    <m:sSub>
                      <m:sSubPr>
                        <m:ctrlPr>
                          <a:rPr lang="en-US" sz="2100" i="1">
                            <a:latin typeface="Cambria Math"/>
                          </a:rPr>
                        </m:ctrlPr>
                      </m:sSubPr>
                      <m:e>
                        <m:r>
                          <a:rPr lang="ka-GE" sz="2100" b="0" i="1">
                            <a:latin typeface="Cambria Math" panose="02040503050406030204" pitchFamily="18" charset="0"/>
                          </a:rPr>
                          <m:t>𝑌</m:t>
                        </m:r>
                      </m:e>
                      <m:sub>
                        <m:r>
                          <a:rPr lang="ka-GE" sz="2100" b="0" i="1">
                            <a:latin typeface="Cambria Math" panose="02040503050406030204" pitchFamily="18" charset="0"/>
                          </a:rPr>
                          <m:t>𝑖</m:t>
                        </m:r>
                      </m:sub>
                    </m:sSub>
                  </m:oMath>
                </a14:m>
                <a:r>
                  <a:rPr lang="ru-RU" sz="2100" dirty="0"/>
                  <a:t> </a:t>
                </a:r>
                <a:r>
                  <a:rPr lang="ka-GE" sz="2100" dirty="0"/>
                  <a:t>მცირეა, მაშინ </a:t>
                </a:r>
                <a14:m>
                  <m:oMath xmlns:m="http://schemas.openxmlformats.org/officeDocument/2006/math">
                    <m:r>
                      <a:rPr lang="fi-FI" sz="2100" b="0" i="1">
                        <a:latin typeface="Cambria Math" panose="02040503050406030204" pitchFamily="18" charset="0"/>
                      </a:rPr>
                      <m:t>𝑖</m:t>
                    </m:r>
                  </m:oMath>
                </a14:m>
                <a:r>
                  <a:rPr lang="ka-GE" sz="2100" dirty="0"/>
                  <a:t>-ური რესურსის მნიშვნელოვან გაზრდას მოყვება ოპტიმალური შემოსავლის მცირედი გაზრდა და რესურსის ღირებულებაც არაა დიდი.</a:t>
                </a:r>
                <a:endParaRPr lang="en-US" sz="2100" dirty="0"/>
              </a:p>
              <a:p>
                <a:pPr algn="just"/>
                <a:r>
                  <a:rPr lang="ka-GE" sz="2100" dirty="0"/>
                  <a:t>-თუკი </a:t>
                </a:r>
                <a14:m>
                  <m:oMath xmlns:m="http://schemas.openxmlformats.org/officeDocument/2006/math">
                    <m:sSub>
                      <m:sSubPr>
                        <m:ctrlPr>
                          <a:rPr lang="en-US" sz="2100" i="1">
                            <a:latin typeface="Cambria Math"/>
                          </a:rPr>
                        </m:ctrlPr>
                      </m:sSubPr>
                      <m:e>
                        <m:r>
                          <a:rPr lang="ka-GE" sz="2100" b="0" i="1">
                            <a:latin typeface="Cambria Math" panose="02040503050406030204" pitchFamily="18" charset="0"/>
                          </a:rPr>
                          <m:t>𝑌</m:t>
                        </m:r>
                      </m:e>
                      <m:sub>
                        <m:r>
                          <a:rPr lang="ka-GE" sz="2100" b="0" i="1">
                            <a:latin typeface="Cambria Math" panose="02040503050406030204" pitchFamily="18" charset="0"/>
                          </a:rPr>
                          <m:t>𝑖</m:t>
                        </m:r>
                      </m:sub>
                    </m:sSub>
                    <m:r>
                      <a:rPr lang="ka-GE" sz="2100" b="0" i="1">
                        <a:latin typeface="Cambria Math" panose="02040503050406030204" pitchFamily="18" charset="0"/>
                      </a:rPr>
                      <m:t>=0</m:t>
                    </m:r>
                  </m:oMath>
                </a14:m>
                <a:r>
                  <a:rPr lang="ka-GE" sz="2100" dirty="0"/>
                  <a:t>, მაშინ </a:t>
                </a:r>
                <a14:m>
                  <m:oMath xmlns:m="http://schemas.openxmlformats.org/officeDocument/2006/math">
                    <m:r>
                      <a:rPr lang="fi-FI" sz="2100" b="0" i="1">
                        <a:latin typeface="Cambria Math" panose="02040503050406030204" pitchFamily="18" charset="0"/>
                      </a:rPr>
                      <m:t>𝑖</m:t>
                    </m:r>
                  </m:oMath>
                </a14:m>
                <a:r>
                  <a:rPr lang="ka-GE" sz="2100" dirty="0"/>
                  <a:t>-ური რესურსის გაზრდისას ოპტიმალური შემოსავალი დარჩება უცვლელი და ამ რესურსის ღირებულება იქნება ნულის ტოლი.</a:t>
                </a:r>
                <a14:m>
                  <m:oMath xmlns:m="http://schemas.openxmlformats.org/officeDocument/2006/math">
                    <m:r>
                      <a:rPr lang="ka-GE" sz="2100" b="0" i="1">
                        <a:latin typeface="Cambria Math" panose="02040503050406030204" pitchFamily="18" charset="0"/>
                      </a:rPr>
                      <m:t>  </m:t>
                    </m:r>
                  </m:oMath>
                </a14:m>
                <a:endParaRPr lang="en-US" sz="21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65566" y="1779815"/>
                <a:ext cx="8534400" cy="3928022"/>
              </a:xfrm>
              <a:blipFill rotWithShape="1">
                <a:blip r:embed="rId2"/>
                <a:stretch>
                  <a:fillRect l="-429" t="-1398" r="-6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13</a:t>
            </a:fld>
            <a:endParaRPr lang="en-US"/>
          </a:p>
        </p:txBody>
      </p:sp>
    </p:spTree>
    <p:extLst>
      <p:ext uri="{BB962C8B-B14F-4D97-AF65-F5344CB8AC3E}">
        <p14:creationId xmlns:p14="http://schemas.microsoft.com/office/powerpoint/2010/main" val="33044853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a:t>ეკონომიკური თვალსაზრისით ეს ნიშნავს</a:t>
            </a:r>
            <a:r>
              <a:rPr lang="ka-GE"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algn="just"/>
                <a:r>
                  <a:rPr lang="fi-FI" dirty="0"/>
                  <a:t>თუკი რაღაც </a:t>
                </a:r>
                <a14:m>
                  <m:oMath xmlns:m="http://schemas.openxmlformats.org/officeDocument/2006/math">
                    <m:sSup>
                      <m:sSupPr>
                        <m:ctrlPr>
                          <a:rPr lang="en-US" i="1">
                            <a:latin typeface="Cambria Math"/>
                          </a:rPr>
                        </m:ctrlPr>
                      </m:sSupPr>
                      <m:e>
                        <m:r>
                          <a:rPr lang="ka-GE" i="1">
                            <a:latin typeface="Cambria Math"/>
                          </a:rPr>
                          <m:t>𝑥</m:t>
                        </m:r>
                      </m:e>
                      <m:sup>
                        <m:r>
                          <a:rPr lang="ka-GE" i="1">
                            <a:latin typeface="Cambria Math"/>
                          </a:rPr>
                          <m:t>∗</m:t>
                        </m:r>
                      </m:sup>
                    </m:sSup>
                  </m:oMath>
                </a14:m>
                <a:r>
                  <a:rPr lang="en-US" dirty="0"/>
                  <a:t> </a:t>
                </a:r>
                <a:r>
                  <a:rPr lang="fi-FI" dirty="0"/>
                  <a:t>ოპტიმალური  გეგმის შესაბამისად </a:t>
                </a:r>
                <a14:m>
                  <m:oMath xmlns:m="http://schemas.openxmlformats.org/officeDocument/2006/math">
                    <m:r>
                      <a:rPr lang="fi-FI" i="1">
                        <a:latin typeface="Cambria Math"/>
                      </a:rPr>
                      <m:t>𝑖</m:t>
                    </m:r>
                  </m:oMath>
                </a14:m>
                <a:r>
                  <a:rPr lang="fi-FI" dirty="0"/>
                  <a:t>-ური რესურსის ხარჯი მკაცრად ნაკლებია მარაგზე, მაშინ ოპტიმალურ გეგმაში ამ რესურსის ერთეულის ორადული შეფასება ნულის ტოლია.</a:t>
                </a:r>
                <a:endParaRPr lang="ka-GE" dirty="0"/>
              </a:p>
              <a:p>
                <a:pPr algn="just"/>
                <a:r>
                  <a:rPr lang="fi-FI" dirty="0"/>
                  <a:t> თუკი რაღაც ოპტიმალურ გეგმაში მისი </a:t>
                </a:r>
                <a14:m>
                  <m:oMath xmlns:m="http://schemas.openxmlformats.org/officeDocument/2006/math">
                    <m:r>
                      <a:rPr lang="fi-FI" i="1">
                        <a:latin typeface="Cambria Math"/>
                      </a:rPr>
                      <m:t>𝑖</m:t>
                    </m:r>
                  </m:oMath>
                </a14:m>
                <a:r>
                  <a:rPr lang="fi-FI" dirty="0"/>
                  <a:t>-ური კომპონენტი მკაცრად მეტია ნულზე, მაშინ წარმოების ოპტიმალურ გეგმაში შესაბამისი რესურსის ხარჯი ტოლია მარაგის.</a:t>
                </a:r>
                <a:endParaRPr lang="en-US" dirty="0"/>
              </a:p>
              <a:p>
                <a:pPr marL="0" indent="0" algn="just">
                  <a:buNone/>
                </a:pPr>
                <a:r>
                  <a:rPr lang="fi-FI" dirty="0"/>
                  <a:t>   </a:t>
                </a:r>
                <a:r>
                  <a:rPr lang="en-US" dirty="0" err="1"/>
                  <a:t>აქედან</a:t>
                </a:r>
                <a:r>
                  <a:rPr lang="en-US" dirty="0"/>
                  <a:t> </a:t>
                </a:r>
                <a:r>
                  <a:rPr lang="en-US" dirty="0" err="1"/>
                  <a:t>გამომდინარეობს</a:t>
                </a:r>
                <a:r>
                  <a:rPr lang="en-US" dirty="0"/>
                  <a:t> </a:t>
                </a:r>
                <a:r>
                  <a:rPr lang="en-US" dirty="0" err="1"/>
                  <a:t>დასკვნა</a:t>
                </a:r>
                <a:r>
                  <a:rPr lang="fi-FI" dirty="0"/>
                  <a:t>, </a:t>
                </a:r>
                <a:r>
                  <a:rPr lang="en-US" dirty="0" err="1"/>
                  <a:t>რომ</a:t>
                </a:r>
                <a:r>
                  <a:rPr lang="en-US" dirty="0"/>
                  <a:t> </a:t>
                </a:r>
                <a:r>
                  <a:rPr lang="en-US" dirty="0" err="1"/>
                  <a:t>ორადული</a:t>
                </a:r>
                <a:r>
                  <a:rPr lang="en-US" dirty="0"/>
                  <a:t> </a:t>
                </a:r>
                <a:r>
                  <a:rPr lang="en-US" dirty="0" err="1"/>
                  <a:t>შეფასებები</a:t>
                </a:r>
                <a:r>
                  <a:rPr lang="en-US" dirty="0"/>
                  <a:t> </a:t>
                </a:r>
                <a:r>
                  <a:rPr lang="en-US" dirty="0" err="1"/>
                  <a:t>შეიძლება</a:t>
                </a:r>
                <a:r>
                  <a:rPr lang="en-US" dirty="0"/>
                  <a:t> </a:t>
                </a:r>
                <a:r>
                  <a:rPr lang="en-US" dirty="0" err="1"/>
                  <a:t>გამოდგეს</a:t>
                </a:r>
                <a:r>
                  <a:rPr lang="en-US" dirty="0"/>
                  <a:t> </a:t>
                </a:r>
                <a:r>
                  <a:rPr lang="en-US" dirty="0" err="1"/>
                  <a:t>რესურსების</a:t>
                </a:r>
                <a:r>
                  <a:rPr lang="en-US" dirty="0"/>
                  <a:t> </a:t>
                </a:r>
                <a:r>
                  <a:rPr lang="en-US" dirty="0" err="1"/>
                  <a:t>დეფიციტურობის</a:t>
                </a:r>
                <a:r>
                  <a:rPr lang="en-US" dirty="0"/>
                  <a:t> </a:t>
                </a:r>
                <a:r>
                  <a:rPr lang="en-US" dirty="0" err="1"/>
                  <a:t>ზომად</a:t>
                </a:r>
                <a:r>
                  <a:rPr lang="fi-FI" dirty="0"/>
                  <a:t>.</a:t>
                </a:r>
                <a:endParaRPr lang="ka-GE" dirty="0"/>
              </a:p>
              <a:p>
                <a:pPr marL="0" indent="0" algn="just">
                  <a:buNone/>
                </a:pPr>
                <a:r>
                  <a:rPr lang="en-US" dirty="0" err="1"/>
                  <a:t>დეფიციტურ</a:t>
                </a:r>
                <a:r>
                  <a:rPr lang="en-US" dirty="0"/>
                  <a:t> </a:t>
                </a:r>
                <a:r>
                  <a:rPr lang="en-US" dirty="0" err="1"/>
                  <a:t>რესურსს</a:t>
                </a:r>
                <a:r>
                  <a:rPr lang="fi-FI" dirty="0"/>
                  <a:t> (</a:t>
                </a:r>
                <a:r>
                  <a:rPr lang="en-US" dirty="0" err="1"/>
                  <a:t>წარმოების</a:t>
                </a:r>
                <a:r>
                  <a:rPr lang="en-US" dirty="0"/>
                  <a:t> </a:t>
                </a:r>
                <a:r>
                  <a:rPr lang="en-US" dirty="0" err="1"/>
                  <a:t>ოპტიმალური</a:t>
                </a:r>
                <a:r>
                  <a:rPr lang="en-US" dirty="0"/>
                  <a:t> </a:t>
                </a:r>
                <a:r>
                  <a:rPr lang="en-US" dirty="0" err="1"/>
                  <a:t>გეგმის</a:t>
                </a:r>
                <a:r>
                  <a:rPr lang="en-US" dirty="0"/>
                  <a:t> </a:t>
                </a:r>
                <a:r>
                  <a:rPr lang="en-US" dirty="0" err="1"/>
                  <a:t>მიხედვით</a:t>
                </a:r>
                <a:r>
                  <a:rPr lang="en-US" dirty="0"/>
                  <a:t> </a:t>
                </a:r>
                <a:r>
                  <a:rPr lang="en-US" dirty="0" err="1"/>
                  <a:t>სრულად</a:t>
                </a:r>
                <a:r>
                  <a:rPr lang="en-US" dirty="0"/>
                  <a:t> </a:t>
                </a:r>
                <a:r>
                  <a:rPr lang="en-US" dirty="0" err="1"/>
                  <a:t>გახარჯული</a:t>
                </a:r>
                <a:r>
                  <a:rPr lang="fi-FI" dirty="0"/>
                  <a:t>) </a:t>
                </a:r>
                <a:r>
                  <a:rPr lang="en-US" dirty="0" err="1"/>
                  <a:t>აქვს</a:t>
                </a:r>
                <a:r>
                  <a:rPr lang="en-US" dirty="0"/>
                  <a:t> </a:t>
                </a:r>
                <a:r>
                  <a:rPr lang="en-US" dirty="0" err="1"/>
                  <a:t>დადებითი</a:t>
                </a:r>
                <a:r>
                  <a:rPr lang="en-US" dirty="0"/>
                  <a:t> </a:t>
                </a:r>
                <a:r>
                  <a:rPr lang="en-US" dirty="0" err="1"/>
                  <a:t>შეფასება</a:t>
                </a:r>
                <a:r>
                  <a:rPr lang="fi-FI" dirty="0"/>
                  <a:t>, </a:t>
                </a:r>
                <a:r>
                  <a:rPr lang="en-US" dirty="0" err="1"/>
                  <a:t>ხოლო</a:t>
                </a:r>
                <a:r>
                  <a:rPr lang="en-US" dirty="0"/>
                  <a:t> </a:t>
                </a:r>
                <a:r>
                  <a:rPr lang="en-US" dirty="0" err="1"/>
                  <a:t>ნამატ</a:t>
                </a:r>
                <a:r>
                  <a:rPr lang="en-US" dirty="0"/>
                  <a:t> </a:t>
                </a:r>
                <a:r>
                  <a:rPr lang="en-US" dirty="0" err="1"/>
                  <a:t>რესურსს</a:t>
                </a:r>
                <a:r>
                  <a:rPr lang="en-US" dirty="0"/>
                  <a:t> </a:t>
                </a:r>
                <a:r>
                  <a:rPr lang="en-US" dirty="0" err="1"/>
                  <a:t>აქვს</a:t>
                </a:r>
                <a:r>
                  <a:rPr lang="en-US" dirty="0"/>
                  <a:t> </a:t>
                </a:r>
                <a:r>
                  <a:rPr lang="en-US" dirty="0" err="1"/>
                  <a:t>ნულოვანი</a:t>
                </a:r>
                <a:r>
                  <a:rPr lang="en-US" dirty="0"/>
                  <a:t> </a:t>
                </a:r>
                <a:r>
                  <a:rPr lang="en-US" dirty="0" err="1"/>
                  <a:t>შეფასება</a:t>
                </a:r>
                <a:r>
                  <a:rPr lang="fi-FI" dirty="0"/>
                  <a:t>.</a:t>
                </a:r>
                <a:endParaRPr lang="ka-GE" dirty="0"/>
              </a:p>
              <a:p>
                <a:pPr marL="0" indent="0">
                  <a:buNone/>
                </a:pPr>
                <a:endParaRPr lang="ka-GE"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1" r="-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14</a:t>
            </a:fld>
            <a:endParaRPr lang="en-US"/>
          </a:p>
        </p:txBody>
      </p:sp>
    </p:spTree>
    <p:extLst>
      <p:ext uri="{BB962C8B-B14F-4D97-AF65-F5344CB8AC3E}">
        <p14:creationId xmlns:p14="http://schemas.microsoft.com/office/powerpoint/2010/main" val="311051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800" dirty="0"/>
              <a:t>განვიხილოთ კონკრეტული </a:t>
            </a:r>
            <a:r>
              <a:rPr lang="ka-GE" sz="2800" b="1" dirty="0"/>
              <a:t>ამოცანა</a:t>
            </a:r>
            <a:r>
              <a:rPr lang="en-US" sz="2800" dirty="0"/>
              <a:t>:</a:t>
            </a:r>
            <a:r>
              <a:rPr lang="ka-GE" sz="2800" dirty="0"/>
              <a:t> </a:t>
            </a:r>
            <a:r>
              <a:rPr lang="en-US" dirty="0"/>
              <a:t/>
            </a:r>
            <a:br>
              <a:rPr lang="en-US" dirty="0"/>
            </a:br>
            <a:endParaRPr lang="en-US" dirty="0"/>
          </a:p>
        </p:txBody>
      </p:sp>
      <p:sp>
        <p:nvSpPr>
          <p:cNvPr id="3" name="Content Placeholder 2"/>
          <p:cNvSpPr>
            <a:spLocks noGrp="1"/>
          </p:cNvSpPr>
          <p:nvPr>
            <p:ph idx="1"/>
          </p:nvPr>
        </p:nvSpPr>
        <p:spPr/>
        <p:txBody>
          <a:bodyPr/>
          <a:lstStyle/>
          <a:p>
            <a:r>
              <a:rPr lang="ka-GE" sz="1800" dirty="0"/>
              <a:t>სამი ტიპის პროდუქციის (A, B, C) წარმოებისათვის გამოიყენება სამი სხვადასხვა ტიპის ნედლეული. ყოველი ტიპის ნედლეული შეიძლება გამოყენებული იქნას არაუმეტეს 180, 210 და 244 კგ ერთეულისა. პროდუქციის ერთი ერთეულის წარმოებისთვის საჭირო ნედლეულის ხარჯი მოცემულია ცხრილით.</a:t>
            </a:r>
            <a:endParaRPr lang="en-US" sz="1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4186122"/>
              </p:ext>
            </p:extLst>
          </p:nvPr>
        </p:nvGraphicFramePr>
        <p:xfrm>
          <a:off x="1362807" y="3436339"/>
          <a:ext cx="6919547" cy="3011730"/>
        </p:xfrm>
        <a:graphic>
          <a:graphicData uri="http://schemas.openxmlformats.org/drawingml/2006/table">
            <a:tbl>
              <a:tblPr firstRow="1" firstCol="1" bandRow="1">
                <a:tableStyleId>{5C22544A-7EE6-4342-B048-85BDC9FD1C3A}</a:tableStyleId>
              </a:tblPr>
              <a:tblGrid>
                <a:gridCol w="2479431">
                  <a:extLst>
                    <a:ext uri="{9D8B030D-6E8A-4147-A177-3AD203B41FA5}">
                      <a16:colId xmlns:a16="http://schemas.microsoft.com/office/drawing/2014/main" xmlns="" val="4077343912"/>
                    </a:ext>
                  </a:extLst>
                </a:gridCol>
                <a:gridCol w="1744718">
                  <a:extLst>
                    <a:ext uri="{9D8B030D-6E8A-4147-A177-3AD203B41FA5}">
                      <a16:colId xmlns:a16="http://schemas.microsoft.com/office/drawing/2014/main" xmlns="" val="2657408942"/>
                    </a:ext>
                  </a:extLst>
                </a:gridCol>
                <a:gridCol w="1347117">
                  <a:extLst>
                    <a:ext uri="{9D8B030D-6E8A-4147-A177-3AD203B41FA5}">
                      <a16:colId xmlns:a16="http://schemas.microsoft.com/office/drawing/2014/main" xmlns="" val="3828715427"/>
                    </a:ext>
                  </a:extLst>
                </a:gridCol>
                <a:gridCol w="1348281">
                  <a:extLst>
                    <a:ext uri="{9D8B030D-6E8A-4147-A177-3AD203B41FA5}">
                      <a16:colId xmlns:a16="http://schemas.microsoft.com/office/drawing/2014/main" xmlns="" val="2951624990"/>
                    </a:ext>
                  </a:extLst>
                </a:gridCol>
              </a:tblGrid>
              <a:tr h="602346">
                <a:tc>
                  <a:txBody>
                    <a:bodyPr/>
                    <a:lstStyle/>
                    <a:p>
                      <a:pPr indent="270510" algn="just">
                        <a:lnSpc>
                          <a:spcPct val="150000"/>
                        </a:lnSpc>
                        <a:spcAft>
                          <a:spcPts val="0"/>
                        </a:spcAft>
                      </a:pPr>
                      <a:r>
                        <a:rPr lang="ka-GE"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ru-RU"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ru-RU"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ru-RU"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12881656"/>
                  </a:ext>
                </a:extLst>
              </a:tr>
              <a:tr h="602346">
                <a:tc>
                  <a:txBody>
                    <a:bodyPr/>
                    <a:lstStyle/>
                    <a:p>
                      <a:pPr indent="270510" algn="ctr">
                        <a:lnSpc>
                          <a:spcPct val="150000"/>
                        </a:lnSpc>
                        <a:spcAft>
                          <a:spcPts val="0"/>
                        </a:spcAft>
                      </a:pPr>
                      <a:r>
                        <a:rPr lang="ru-RU" sz="1200">
                          <a:effectLst/>
                        </a:rPr>
                        <a:t>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356832465"/>
                  </a:ext>
                </a:extLst>
              </a:tr>
              <a:tr h="602346">
                <a:tc>
                  <a:txBody>
                    <a:bodyPr/>
                    <a:lstStyle/>
                    <a:p>
                      <a:pPr indent="270510" algn="ctr">
                        <a:lnSpc>
                          <a:spcPct val="150000"/>
                        </a:lnSpc>
                        <a:spcAft>
                          <a:spcPts val="0"/>
                        </a:spcAft>
                      </a:pPr>
                      <a:r>
                        <a:rPr lang="ru-RU" sz="1200">
                          <a:effectLst/>
                        </a:rPr>
                        <a:t>II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80111613"/>
                  </a:ext>
                </a:extLst>
              </a:tr>
              <a:tr h="602346">
                <a:tc>
                  <a:txBody>
                    <a:bodyPr/>
                    <a:lstStyle/>
                    <a:p>
                      <a:pPr indent="270510" algn="ctr">
                        <a:lnSpc>
                          <a:spcPct val="150000"/>
                        </a:lnSpc>
                        <a:spcAft>
                          <a:spcPts val="0"/>
                        </a:spcAft>
                      </a:pPr>
                      <a:r>
                        <a:rPr lang="ru-RU" sz="1200" dirty="0">
                          <a:effectLst/>
                        </a:rPr>
                        <a:t>III</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83342912"/>
                  </a:ext>
                </a:extLst>
              </a:tr>
              <a:tr h="602346">
                <a:tc>
                  <a:txBody>
                    <a:bodyPr/>
                    <a:lstStyle/>
                    <a:p>
                      <a:pPr indent="270510" algn="just">
                        <a:lnSpc>
                          <a:spcPct val="150000"/>
                        </a:lnSpc>
                        <a:spcAft>
                          <a:spcPts val="0"/>
                        </a:spcAft>
                      </a:pPr>
                      <a:r>
                        <a:rPr lang="ka-GE" sz="1200">
                          <a:effectLst/>
                        </a:rPr>
                        <a:t>ღირებულება</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a:effectLst/>
                        </a:rPr>
                        <a:t>14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70510" algn="ctr">
                        <a:lnSpc>
                          <a:spcPct val="150000"/>
                        </a:lnSpc>
                        <a:spcAft>
                          <a:spcPts val="0"/>
                        </a:spcAft>
                      </a:pPr>
                      <a:r>
                        <a:rPr lang="ka-GE" sz="1200" dirty="0">
                          <a:effectLst/>
                        </a:rPr>
                        <a:t>12</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83858744"/>
                  </a:ext>
                </a:extLst>
              </a:tr>
            </a:tbl>
          </a:graphicData>
        </a:graphic>
      </p:graphicFrame>
      <p:sp>
        <p:nvSpPr>
          <p:cNvPr id="5" name="Slide Number Placeholder 4"/>
          <p:cNvSpPr>
            <a:spLocks noGrp="1"/>
          </p:cNvSpPr>
          <p:nvPr>
            <p:ph type="sldNum" sz="quarter" idx="12"/>
          </p:nvPr>
        </p:nvSpPr>
        <p:spPr/>
        <p:txBody>
          <a:bodyPr/>
          <a:lstStyle/>
          <a:p>
            <a:fld id="{039DBE79-AB89-47DA-A2C1-3786F823A82E}" type="slidenum">
              <a:rPr lang="en-US" smtClean="0"/>
              <a:t>15</a:t>
            </a:fld>
            <a:endParaRPr lang="en-US"/>
          </a:p>
        </p:txBody>
      </p:sp>
    </p:spTree>
    <p:extLst>
      <p:ext uri="{BB962C8B-B14F-4D97-AF65-F5344CB8AC3E}">
        <p14:creationId xmlns:p14="http://schemas.microsoft.com/office/powerpoint/2010/main" val="24024640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ka-GE" b="1" dirty="0"/>
              <a:t> ამოხსნა</a:t>
            </a:r>
            <a:r>
              <a:rPr lang="en-US" b="1"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22131"/>
                <a:ext cx="10515600" cy="5236186"/>
              </a:xfrm>
            </p:spPr>
            <p:txBody>
              <a:bodyPr>
                <a:normAutofit fontScale="92500"/>
              </a:bodyPr>
              <a:lstStyle/>
              <a:p>
                <a:r>
                  <a:rPr lang="ka-GE" sz="1800" dirty="0"/>
                  <a:t>F=10</a:t>
                </a:r>
                <a14:m>
                  <m:oMath xmlns:m="http://schemas.openxmlformats.org/officeDocument/2006/math">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1</m:t>
                        </m:r>
                      </m:sub>
                    </m:sSub>
                  </m:oMath>
                </a14:m>
                <a:r>
                  <a:rPr lang="ka-GE" sz="1800" dirty="0"/>
                  <a:t>+14</a:t>
                </a:r>
                <a14:m>
                  <m:oMath xmlns:m="http://schemas.openxmlformats.org/officeDocument/2006/math">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2</m:t>
                        </m:r>
                      </m:sub>
                    </m:sSub>
                  </m:oMath>
                </a14:m>
                <a:r>
                  <a:rPr lang="ka-GE" sz="1800" dirty="0"/>
                  <a:t>+12</a:t>
                </a:r>
                <a14:m>
                  <m:oMath xmlns:m="http://schemas.openxmlformats.org/officeDocument/2006/math">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3</m:t>
                        </m:r>
                      </m:sub>
                    </m:sSub>
                  </m:oMath>
                </a14:m>
                <a:r>
                  <a:rPr lang="ka-GE" sz="1800" dirty="0"/>
                  <a:t>  (1) ფუნქციის max-ის განსაზღვრებაში,შემდეგ პირობებში:</a:t>
                </a:r>
                <a:endParaRPr lang="en-US" sz="1800" dirty="0"/>
              </a:p>
              <a:p>
                <a:r>
                  <a:rPr lang="ka-GE" sz="1800" dirty="0"/>
                  <a:t> </a:t>
                </a:r>
                <a14:m>
                  <m:oMath xmlns:m="http://schemas.openxmlformats.org/officeDocument/2006/math">
                    <m:r>
                      <a:rPr lang="ka-GE" sz="1800" b="0" i="1">
                        <a:latin typeface="Cambria Math" panose="02040503050406030204" pitchFamily="18" charset="0"/>
                      </a:rPr>
                      <m:t>𝐼</m:t>
                    </m:r>
                    <m:r>
                      <a:rPr lang="ka-GE" sz="1800" b="0" i="1">
                        <a:latin typeface="Cambria Math" panose="02040503050406030204" pitchFamily="18" charset="0"/>
                      </a:rPr>
                      <m:t>  </m:t>
                    </m:r>
                    <m:d>
                      <m:dPr>
                        <m:begChr m:val="{"/>
                        <m:endChr m:val=""/>
                        <m:ctrlPr>
                          <a:rPr lang="en-US" sz="1800" i="1">
                            <a:latin typeface="Cambria Math"/>
                          </a:rPr>
                        </m:ctrlPr>
                      </m:dPr>
                      <m:e>
                        <m:eqArr>
                          <m:eqArrPr>
                            <m:ctrlPr>
                              <a:rPr lang="en-US" sz="1800" i="1">
                                <a:latin typeface="Cambria Math"/>
                              </a:rPr>
                            </m:ctrlPr>
                          </m:eqArrPr>
                          <m:e>
                            <m:r>
                              <a:rPr lang="ka-GE" sz="1800" b="0" i="1">
                                <a:latin typeface="Cambria Math" panose="02040503050406030204" pitchFamily="18" charset="0"/>
                              </a:rPr>
                              <m:t>4</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1</m:t>
                                </m:r>
                              </m:sub>
                            </m:sSub>
                            <m:r>
                              <a:rPr lang="ka-GE" sz="1800" b="0" i="1">
                                <a:latin typeface="Cambria Math" panose="02040503050406030204" pitchFamily="18" charset="0"/>
                              </a:rPr>
                              <m:t>+2</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2</m:t>
                                </m:r>
                              </m:sub>
                            </m:sSub>
                            <m:r>
                              <a:rPr lang="ka-GE" sz="1800" b="0" i="1">
                                <a:latin typeface="Cambria Math" panose="02040503050406030204" pitchFamily="18" charset="0"/>
                              </a:rPr>
                              <m:t>+</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3</m:t>
                                </m:r>
                              </m:sub>
                            </m:sSub>
                            <m:r>
                              <a:rPr lang="ka-GE" sz="1800" b="0" i="1">
                                <a:latin typeface="Cambria Math" panose="02040503050406030204" pitchFamily="18" charset="0"/>
                              </a:rPr>
                              <m:t>≤180</m:t>
                            </m:r>
                          </m:e>
                          <m:e>
                            <m:r>
                              <a:rPr lang="ka-GE" sz="1800" b="0" i="1">
                                <a:latin typeface="Cambria Math" panose="02040503050406030204" pitchFamily="18" charset="0"/>
                              </a:rPr>
                              <m:t>3</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1</m:t>
                                </m:r>
                              </m:sub>
                            </m:sSub>
                            <m:r>
                              <a:rPr lang="ka-GE" sz="1800" b="0" i="1">
                                <a:latin typeface="Cambria Math" panose="02040503050406030204" pitchFamily="18" charset="0"/>
                              </a:rPr>
                              <m:t>+</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2</m:t>
                                </m:r>
                              </m:sub>
                            </m:sSub>
                            <m:r>
                              <a:rPr lang="ka-GE" sz="1800" b="0" i="1">
                                <a:latin typeface="Cambria Math" panose="02040503050406030204" pitchFamily="18" charset="0"/>
                              </a:rPr>
                              <m:t>+3</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3</m:t>
                                </m:r>
                              </m:sub>
                            </m:sSub>
                            <m:r>
                              <a:rPr lang="ka-GE" sz="1800" b="0" i="1">
                                <a:latin typeface="Cambria Math" panose="02040503050406030204" pitchFamily="18" charset="0"/>
                              </a:rPr>
                              <m:t>≤210 </m:t>
                            </m:r>
                          </m:e>
                          <m:e>
                            <m:r>
                              <a:rPr lang="ka-GE" sz="1800" b="0" i="1">
                                <a:latin typeface="Cambria Math" panose="02040503050406030204" pitchFamily="18" charset="0"/>
                              </a:rPr>
                              <m:t> </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1</m:t>
                                </m:r>
                              </m:sub>
                            </m:sSub>
                            <m:r>
                              <a:rPr lang="ka-GE" sz="1800" b="0" i="1">
                                <a:latin typeface="Cambria Math" panose="02040503050406030204" pitchFamily="18" charset="0"/>
                              </a:rPr>
                              <m:t>+2</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2</m:t>
                                </m:r>
                              </m:sub>
                            </m:sSub>
                            <m:r>
                              <a:rPr lang="ka-GE" sz="1800" b="0" i="1">
                                <a:latin typeface="Cambria Math" panose="02040503050406030204" pitchFamily="18" charset="0"/>
                              </a:rPr>
                              <m:t>+5</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3</m:t>
                                </m:r>
                              </m:sub>
                            </m:sSub>
                            <m:r>
                              <a:rPr lang="ka-GE" sz="1800" b="0" i="1">
                                <a:latin typeface="Cambria Math" panose="02040503050406030204" pitchFamily="18" charset="0"/>
                              </a:rPr>
                              <m:t>≤244</m:t>
                            </m:r>
                          </m:e>
                          <m:e>
                            <m:r>
                              <a:rPr lang="ka-GE" sz="1800" b="0" i="1">
                                <a:latin typeface="Cambria Math" panose="02040503050406030204" pitchFamily="18" charset="0"/>
                              </a:rPr>
                              <m:t> </m:t>
                            </m:r>
                            <m:sSub>
                              <m:sSubPr>
                                <m:ctrlPr>
                                  <a:rPr lang="en-US" sz="1800" i="1">
                                    <a:latin typeface="Cambria Math"/>
                                  </a:rPr>
                                </m:ctrlPr>
                              </m:sSubPr>
                              <m:e>
                                <m:r>
                                  <a:rPr lang="ka-GE" sz="1800" b="0" i="1">
                                    <a:latin typeface="Cambria Math" panose="02040503050406030204" pitchFamily="18" charset="0"/>
                                  </a:rPr>
                                  <m:t>𝑥</m:t>
                                </m:r>
                              </m:e>
                              <m:sub>
                                <m:r>
                                  <a:rPr lang="ka-GE" sz="1800" b="0" i="1">
                                    <a:latin typeface="Cambria Math" panose="02040503050406030204" pitchFamily="18" charset="0"/>
                                  </a:rPr>
                                  <m:t>𝑖</m:t>
                                </m:r>
                              </m:sub>
                            </m:sSub>
                            <m:r>
                              <a:rPr lang="ka-GE" sz="1800" b="0" i="1">
                                <a:latin typeface="Cambria Math" panose="02040503050406030204" pitchFamily="18" charset="0"/>
                              </a:rPr>
                              <m:t>≥0  </m:t>
                            </m:r>
                            <m:r>
                              <a:rPr lang="ka-GE" sz="1800" b="0" i="1">
                                <a:latin typeface="Cambria Math" panose="02040503050406030204" pitchFamily="18" charset="0"/>
                              </a:rPr>
                              <m:t>𝑖</m:t>
                            </m:r>
                            <m:r>
                              <a:rPr lang="ka-GE" sz="1800" b="0" i="1">
                                <a:latin typeface="Cambria Math" panose="02040503050406030204" pitchFamily="18" charset="0"/>
                              </a:rPr>
                              <m:t>=</m:t>
                            </m:r>
                            <m:acc>
                              <m:accPr>
                                <m:chr m:val="̅"/>
                                <m:ctrlPr>
                                  <a:rPr lang="en-US" sz="1800" i="1">
                                    <a:latin typeface="Cambria Math"/>
                                  </a:rPr>
                                </m:ctrlPr>
                              </m:accPr>
                              <m:e>
                                <m:r>
                                  <a:rPr lang="ka-GE" sz="1800" b="0" i="1">
                                    <a:latin typeface="Cambria Math" panose="02040503050406030204" pitchFamily="18" charset="0"/>
                                  </a:rPr>
                                  <m:t>1,3</m:t>
                                </m:r>
                              </m:e>
                            </m:acc>
                          </m:e>
                        </m:eqArr>
                      </m:e>
                    </m:d>
                    <m:r>
                      <a:rPr lang="ka-GE" sz="1800" b="0" i="1">
                        <a:latin typeface="Cambria Math" panose="02040503050406030204" pitchFamily="18" charset="0"/>
                      </a:rPr>
                      <m:t>     </m:t>
                    </m:r>
                    <m:d>
                      <m:dPr>
                        <m:ctrlPr>
                          <a:rPr lang="en-US" sz="1800" i="1">
                            <a:latin typeface="Cambria Math"/>
                          </a:rPr>
                        </m:ctrlPr>
                      </m:dPr>
                      <m:e>
                        <m:r>
                          <a:rPr lang="ka-GE" sz="1800" b="0" i="1">
                            <a:latin typeface="Cambria Math" panose="02040503050406030204" pitchFamily="18" charset="0"/>
                          </a:rPr>
                          <m:t>2</m:t>
                        </m:r>
                      </m:e>
                    </m:d>
                    <m:r>
                      <a:rPr lang="ka-GE" sz="1800" b="0" i="1">
                        <a:latin typeface="Cambria Math" panose="02040503050406030204" pitchFamily="18" charset="0"/>
                      </a:rPr>
                      <m:t>       </m:t>
                    </m:r>
                  </m:oMath>
                </a14:m>
                <a:endParaRPr lang="en-US" sz="1800" dirty="0"/>
              </a:p>
              <a:p>
                <a14:m>
                  <m:oMath xmlns:m="http://schemas.openxmlformats.org/officeDocument/2006/math">
                    <m:sSup>
                      <m:sSupPr>
                        <m:ctrlPr>
                          <a:rPr lang="en-US" sz="1800" i="1">
                            <a:latin typeface="Cambria Math"/>
                          </a:rPr>
                        </m:ctrlPr>
                      </m:sSupPr>
                      <m:e>
                        <m:r>
                          <a:rPr lang="ka-GE" sz="1800" b="0" i="1">
                            <a:latin typeface="Cambria Math" panose="02040503050406030204" pitchFamily="18" charset="0"/>
                          </a:rPr>
                          <m:t>𝐹</m:t>
                        </m:r>
                      </m:e>
                      <m:sup>
                        <m:r>
                          <a:rPr lang="ka-GE" sz="1800" b="0" i="1">
                            <a:latin typeface="Cambria Math" panose="02040503050406030204" pitchFamily="18" charset="0"/>
                          </a:rPr>
                          <m:t>∗</m:t>
                        </m:r>
                      </m:sup>
                    </m:sSup>
                    <m:r>
                      <a:rPr lang="ka-GE" sz="1800" b="0" i="1">
                        <a:latin typeface="Cambria Math" panose="02040503050406030204" pitchFamily="18" charset="0"/>
                      </a:rPr>
                      <m:t>=180</m:t>
                    </m:r>
                    <m:sSub>
                      <m:sSubPr>
                        <m:ctrlPr>
                          <a:rPr lang="en-US" sz="1800" i="1">
                            <a:latin typeface="Cambria Math"/>
                          </a:rPr>
                        </m:ctrlPr>
                      </m:sSubPr>
                      <m:e>
                        <m:r>
                          <a:rPr lang="ka-GE" sz="1800" b="0" i="1">
                            <a:latin typeface="Cambria Math" panose="02040503050406030204" pitchFamily="18" charset="0"/>
                          </a:rPr>
                          <m:t>𝑦</m:t>
                        </m:r>
                      </m:e>
                      <m:sub>
                        <m:r>
                          <a:rPr lang="ka-GE" sz="1800" b="0" i="1">
                            <a:latin typeface="Cambria Math" panose="02040503050406030204" pitchFamily="18" charset="0"/>
                          </a:rPr>
                          <m:t>1</m:t>
                        </m:r>
                      </m:sub>
                    </m:sSub>
                    <m:r>
                      <a:rPr lang="ka-GE" sz="1800" b="0" i="1">
                        <a:latin typeface="Cambria Math" panose="02040503050406030204" pitchFamily="18" charset="0"/>
                      </a:rPr>
                      <m:t>+210</m:t>
                    </m:r>
                    <m:sSub>
                      <m:sSubPr>
                        <m:ctrlPr>
                          <a:rPr lang="en-US" sz="1800" i="1">
                            <a:latin typeface="Cambria Math"/>
                          </a:rPr>
                        </m:ctrlPr>
                      </m:sSubPr>
                      <m:e>
                        <m:r>
                          <a:rPr lang="ka-GE" sz="1800" b="0" i="1">
                            <a:latin typeface="Cambria Math" panose="02040503050406030204" pitchFamily="18" charset="0"/>
                          </a:rPr>
                          <m:t>𝑦</m:t>
                        </m:r>
                      </m:e>
                      <m:sub>
                        <m:r>
                          <a:rPr lang="ka-GE" sz="1800" b="0" i="1">
                            <a:latin typeface="Cambria Math" panose="02040503050406030204" pitchFamily="18" charset="0"/>
                          </a:rPr>
                          <m:t>2</m:t>
                        </m:r>
                      </m:sub>
                    </m:sSub>
                    <m:r>
                      <a:rPr lang="ka-GE" sz="1800" b="0" i="1">
                        <a:latin typeface="Cambria Math" panose="02040503050406030204" pitchFamily="18" charset="0"/>
                      </a:rPr>
                      <m:t>+244</m:t>
                    </m:r>
                    <m:sSub>
                      <m:sSubPr>
                        <m:ctrlPr>
                          <a:rPr lang="en-US" sz="1800" i="1">
                            <a:latin typeface="Cambria Math"/>
                          </a:rPr>
                        </m:ctrlPr>
                      </m:sSubPr>
                      <m:e>
                        <m:r>
                          <a:rPr lang="ka-GE" sz="1800" b="0" i="1">
                            <a:latin typeface="Cambria Math" panose="02040503050406030204" pitchFamily="18" charset="0"/>
                          </a:rPr>
                          <m:t>𝑦</m:t>
                        </m:r>
                      </m:e>
                      <m:sub>
                        <m:r>
                          <a:rPr lang="ka-GE" sz="1800" b="0" i="1">
                            <a:latin typeface="Cambria Math" panose="02040503050406030204" pitchFamily="18" charset="0"/>
                          </a:rPr>
                          <m:t>3</m:t>
                        </m:r>
                      </m:sub>
                    </m:sSub>
                  </m:oMath>
                </a14:m>
                <a:r>
                  <a:rPr lang="ka-GE" sz="1800" dirty="0"/>
                  <a:t> </a:t>
                </a:r>
                <a:endParaRPr lang="en-US" sz="1800" dirty="0"/>
              </a:p>
              <a:p>
                <a:r>
                  <a:rPr lang="ka-GE" sz="2300" dirty="0"/>
                  <a:t> პირობის თანახმად, ორადული შეფასებები ისეთი უნდა იყოს, რომ ყოველი ტიპის პროდუქციის ერთეულის წარმოებაზე დახარჯული ნედლეულის საერთო შეფასება არ იყოს მოცემულ ნედლეულის ერთეულის ღირებულებაზე ნაკლები ანუ  </a:t>
                </a:r>
                <a14:m>
                  <m:oMath xmlns:m="http://schemas.openxmlformats.org/officeDocument/2006/math">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1</m:t>
                        </m:r>
                      </m:sub>
                    </m:sSub>
                  </m:oMath>
                </a14:m>
                <a:r>
                  <a:rPr lang="ka-GE" sz="2300" dirty="0"/>
                  <a:t>, </a:t>
                </a:r>
                <a14:m>
                  <m:oMath xmlns:m="http://schemas.openxmlformats.org/officeDocument/2006/math">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2</m:t>
                        </m:r>
                      </m:sub>
                    </m:sSub>
                  </m:oMath>
                </a14:m>
                <a:r>
                  <a:rPr lang="ka-GE" sz="2300" dirty="0"/>
                  <a:t>, </a:t>
                </a:r>
                <a14:m>
                  <m:oMath xmlns:m="http://schemas.openxmlformats.org/officeDocument/2006/math">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3</m:t>
                        </m:r>
                      </m:sub>
                    </m:sSub>
                  </m:oMath>
                </a14:m>
                <a:r>
                  <a:rPr lang="ka-GE" sz="2300" dirty="0"/>
                  <a:t>           უნდა აკმაყოფილებდეს პირობებს:</a:t>
                </a:r>
                <a:endParaRPr lang="en-US" sz="2300" dirty="0"/>
              </a:p>
              <a:p>
                <a:r>
                  <a:rPr lang="ka-GE" sz="2300" dirty="0"/>
                  <a:t> </a:t>
                </a:r>
                <a14:m>
                  <m:oMath xmlns:m="http://schemas.openxmlformats.org/officeDocument/2006/math">
                    <m:d>
                      <m:dPr>
                        <m:begChr m:val="{"/>
                        <m:endChr m:val=""/>
                        <m:ctrlPr>
                          <a:rPr lang="en-US" sz="2300" i="1">
                            <a:latin typeface="Cambria Math"/>
                          </a:rPr>
                        </m:ctrlPr>
                      </m:dPr>
                      <m:e>
                        <m:eqArr>
                          <m:eqArrPr>
                            <m:ctrlPr>
                              <a:rPr lang="en-US" sz="2300" i="1">
                                <a:latin typeface="Cambria Math"/>
                              </a:rPr>
                            </m:ctrlPr>
                          </m:eqArrPr>
                          <m:e>
                            <m:r>
                              <a:rPr lang="ka-GE" sz="2300" b="0" i="1">
                                <a:latin typeface="Cambria Math" panose="02040503050406030204" pitchFamily="18" charset="0"/>
                              </a:rPr>
                              <m:t>4</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1</m:t>
                                </m:r>
                              </m:sub>
                            </m:sSub>
                            <m:r>
                              <a:rPr lang="ka-GE" sz="2300" b="0" i="1">
                                <a:latin typeface="Cambria Math" panose="02040503050406030204" pitchFamily="18" charset="0"/>
                              </a:rPr>
                              <m:t>+3</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2</m:t>
                                </m:r>
                              </m:sub>
                            </m:sSub>
                            <m:r>
                              <a:rPr lang="ka-GE" sz="2300" b="0" i="1">
                                <a:latin typeface="Cambria Math" panose="02040503050406030204" pitchFamily="18" charset="0"/>
                              </a:rPr>
                              <m:t>+</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3</m:t>
                                </m:r>
                              </m:sub>
                            </m:sSub>
                            <m:r>
                              <a:rPr lang="ka-GE" sz="2300" b="0" i="1">
                                <a:latin typeface="Cambria Math" panose="02040503050406030204" pitchFamily="18" charset="0"/>
                              </a:rPr>
                              <m:t>≥10</m:t>
                            </m:r>
                          </m:e>
                          <m:e>
                            <m:r>
                              <a:rPr lang="ka-GE" sz="2300" b="0">
                                <a:latin typeface="Cambria Math" panose="02040503050406030204" pitchFamily="18" charset="0"/>
                              </a:rPr>
                              <m:t>   </m:t>
                            </m:r>
                            <m:r>
                              <a:rPr lang="ka-GE" sz="2300" b="0" i="1">
                                <a:latin typeface="Cambria Math" panose="02040503050406030204" pitchFamily="18" charset="0"/>
                              </a:rPr>
                              <m:t>2</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1</m:t>
                                </m:r>
                              </m:sub>
                            </m:sSub>
                            <m:r>
                              <a:rPr lang="ka-GE" sz="2300" b="0" i="1">
                                <a:latin typeface="Cambria Math" panose="02040503050406030204" pitchFamily="18" charset="0"/>
                              </a:rPr>
                              <m:t>+</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2</m:t>
                                </m:r>
                              </m:sub>
                            </m:sSub>
                            <m:r>
                              <a:rPr lang="ka-GE" sz="2300" b="0" i="1">
                                <a:latin typeface="Cambria Math" panose="02040503050406030204" pitchFamily="18" charset="0"/>
                              </a:rPr>
                              <m:t>+2</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3</m:t>
                                </m:r>
                              </m:sub>
                            </m:sSub>
                            <m:r>
                              <a:rPr lang="ka-GE" sz="2300" b="0" i="1">
                                <a:latin typeface="Cambria Math" panose="02040503050406030204" pitchFamily="18" charset="0"/>
                              </a:rPr>
                              <m:t>≥14</m:t>
                            </m:r>
                          </m:e>
                          <m:e>
                            <m:r>
                              <a:rPr lang="ka-GE" sz="2300" b="0">
                                <a:latin typeface="Cambria Math" panose="02040503050406030204" pitchFamily="18" charset="0"/>
                              </a:rPr>
                              <m:t>  </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1</m:t>
                                </m:r>
                              </m:sub>
                            </m:sSub>
                            <m:r>
                              <a:rPr lang="ka-GE" sz="2300" b="0" i="1">
                                <a:latin typeface="Cambria Math" panose="02040503050406030204" pitchFamily="18" charset="0"/>
                              </a:rPr>
                              <m:t>+3</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2</m:t>
                                </m:r>
                              </m:sub>
                            </m:sSub>
                            <m:r>
                              <a:rPr lang="ka-GE" sz="2300" b="0" i="1">
                                <a:latin typeface="Cambria Math" panose="02040503050406030204" pitchFamily="18" charset="0"/>
                              </a:rPr>
                              <m:t>+5</m:t>
                            </m:r>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3</m:t>
                                </m:r>
                              </m:sub>
                            </m:sSub>
                            <m:r>
                              <a:rPr lang="ka-GE" sz="2300" b="0" i="1">
                                <a:latin typeface="Cambria Math" panose="02040503050406030204" pitchFamily="18" charset="0"/>
                              </a:rPr>
                              <m:t>≥12</m:t>
                            </m:r>
                          </m:e>
                        </m:eqArr>
                      </m:e>
                    </m:d>
                  </m:oMath>
                </a14:m>
                <a:r>
                  <a:rPr lang="ka-GE" sz="2300" dirty="0"/>
                  <a:t>       (4)</a:t>
                </a:r>
                <a:endParaRPr lang="en-US" sz="2300" dirty="0"/>
              </a:p>
              <a:p>
                <a:r>
                  <a:rPr lang="ka-GE" sz="2300" dirty="0"/>
                  <a:t>                     </a:t>
                </a:r>
                <a14:m>
                  <m:oMath xmlns:m="http://schemas.openxmlformats.org/officeDocument/2006/math">
                    <m:sSub>
                      <m:sSubPr>
                        <m:ctrlPr>
                          <a:rPr lang="en-US" sz="2300" i="1">
                            <a:latin typeface="Cambria Math"/>
                          </a:rPr>
                        </m:ctrlPr>
                      </m:sSubPr>
                      <m:e>
                        <m:r>
                          <a:rPr lang="ka-GE" sz="2300" b="0" i="1">
                            <a:latin typeface="Cambria Math" panose="02040503050406030204" pitchFamily="18" charset="0"/>
                          </a:rPr>
                          <m:t>𝑦</m:t>
                        </m:r>
                      </m:e>
                      <m:sub>
                        <m:r>
                          <a:rPr lang="ka-GE" sz="2300" b="0" i="1">
                            <a:latin typeface="Cambria Math" panose="02040503050406030204" pitchFamily="18" charset="0"/>
                          </a:rPr>
                          <m:t>𝑖</m:t>
                        </m:r>
                      </m:sub>
                    </m:sSub>
                    <m:r>
                      <a:rPr lang="ka-GE" sz="2300" b="0" i="1">
                        <a:latin typeface="Cambria Math" panose="02040503050406030204" pitchFamily="18" charset="0"/>
                      </a:rPr>
                      <m:t>≥0</m:t>
                    </m:r>
                  </m:oMath>
                </a14:m>
                <a:endParaRPr lang="en-US" sz="2300" dirty="0"/>
              </a:p>
              <a:p>
                <a:r>
                  <a:rPr lang="en-US" sz="2300" dirty="0"/>
                  <a:t>  </a:t>
                </a:r>
                <a:r>
                  <a:rPr lang="ka-GE" sz="2300" dirty="0"/>
                  <a:t>  როგორც ვხედავთ   (1), (2) და (3), (4) ამოცანები ქმნიან ორადულ ამოცანათა წყვილს.</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22131"/>
                <a:ext cx="10515600" cy="5236186"/>
              </a:xfrm>
              <a:blipFill>
                <a:blip r:embed="rId2"/>
                <a:stretch>
                  <a:fillRect l="-522" t="-69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16</a:t>
            </a:fld>
            <a:endParaRPr lang="en-US"/>
          </a:p>
        </p:txBody>
      </p:sp>
    </p:spTree>
    <p:extLst>
      <p:ext uri="{BB962C8B-B14F-4D97-AF65-F5344CB8AC3E}">
        <p14:creationId xmlns:p14="http://schemas.microsoft.com/office/powerpoint/2010/main" val="5290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8646"/>
          </a:xfrm>
        </p:spPr>
        <p:txBody>
          <a:bodyPr>
            <a:normAutofit fontScale="90000"/>
          </a:bodyPr>
          <a:lstStyle/>
          <a:p>
            <a:r>
              <a:rPr lang="ka-GE" dirty="0" smtClean="0"/>
              <a:t>სიმპლექს-ცხრილი</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643963669"/>
                  </p:ext>
                </p:extLst>
              </p:nvPr>
            </p:nvGraphicFramePr>
            <p:xfrm>
              <a:off x="738216" y="869238"/>
              <a:ext cx="10953042" cy="5689253"/>
            </p:xfrm>
            <a:graphic>
              <a:graphicData uri="http://schemas.openxmlformats.org/drawingml/2006/table">
                <a:tbl>
                  <a:tblPr firstRow="1" firstCol="1" bandRow="1">
                    <a:tableStyleId>{5C22544A-7EE6-4342-B048-85BDC9FD1C3A}</a:tableStyleId>
                  </a:tblPr>
                  <a:tblGrid>
                    <a:gridCol w="1233941"/>
                    <a:gridCol w="1063587"/>
                    <a:gridCol w="1063587"/>
                    <a:gridCol w="1063587"/>
                    <a:gridCol w="1063587"/>
                    <a:gridCol w="1062466"/>
                    <a:gridCol w="1062466"/>
                    <a:gridCol w="1063587"/>
                    <a:gridCol w="1063587"/>
                    <a:gridCol w="1212647"/>
                  </a:tblGrid>
                  <a:tr h="301395">
                    <a:tc>
                      <a:txBody>
                        <a:bodyPr/>
                        <a:lstStyle/>
                        <a:p>
                          <a:pPr indent="270510" algn="just">
                            <a:lnSpc>
                              <a:spcPct val="115000"/>
                            </a:lnSpc>
                            <a:spcAft>
                              <a:spcPts val="0"/>
                            </a:spcAft>
                          </a:pPr>
                          <a:r>
                            <a:rPr lang="ka-GE" sz="1000" dirty="0">
                              <a:effectLst/>
                            </a:rPr>
                            <a:t>ბაზ.ცვ</a:t>
                          </a:r>
                          <a:endParaRPr lang="en-US" sz="1000" dirty="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ka-GE" sz="1000">
                              <a:effectLst/>
                            </a:rPr>
                            <a:t>     </a:t>
                          </a:r>
                          <a:r>
                            <a:rPr lang="en-US" sz="1000">
                              <a:effectLst/>
                            </a:rPr>
                            <a:t>C</a:t>
                          </a:r>
                          <a:r>
                            <a:rPr lang="ka-GE" sz="1000">
                              <a:effectLst/>
                            </a:rPr>
                            <a:t>ბ</a:t>
                          </a:r>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en-US" sz="1000">
                                        <a:effectLst/>
                                        <a:latin typeface="Cambria Math"/>
                                      </a:rPr>
                                      <m:t>𝐴</m:t>
                                    </m:r>
                                  </m:e>
                                  <m:sub>
                                    <m:r>
                                      <a:rPr lang="en-US" sz="1000">
                                        <a:effectLst/>
                                        <a:latin typeface="Cambria Math"/>
                                      </a:rPr>
                                      <m:t>0</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1</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2</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3</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4</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5</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6</m:t>
                                    </m:r>
                                  </m:sub>
                                </m:sSub>
                              </m:oMath>
                            </m:oMathPara>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ka-GE" sz="1000">
                              <a:effectLst/>
                            </a:rPr>
                            <a:t>      Q</a:t>
                          </a:r>
                          <a:endParaRPr lang="en-US" sz="1000">
                            <a:effectLst/>
                            <a:latin typeface="Calibri"/>
                            <a:ea typeface="Calibri"/>
                            <a:cs typeface="Times New Roman"/>
                          </a:endParaRPr>
                        </a:p>
                      </a:txBody>
                      <a:tcPr marL="49140" marR="49140" marT="0" marB="0"/>
                    </a:tc>
                  </a:tr>
                  <a:tr h="235692">
                    <a:tc rowSpan="2">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en-US" sz="1000">
                                        <a:effectLst/>
                                        <a:latin typeface="Cambria Math"/>
                                      </a:rPr>
                                      <m:t>𝑥</m:t>
                                    </m:r>
                                  </m:e>
                                  <m:sub>
                                    <m:r>
                                      <a:rPr lang="ka-GE" sz="1000">
                                        <a:effectLst/>
                                        <a:latin typeface="Cambria Math"/>
                                      </a:rPr>
                                      <m:t>4</m:t>
                                    </m:r>
                                  </m:sub>
                                </m:sSub>
                              </m:oMath>
                            </m:oMathPara>
                          </a14:m>
                          <a:endParaRPr lang="en-US" sz="1000" dirty="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dirty="0">
                              <a:effectLst/>
                            </a:rPr>
                            <a:t>     0</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180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 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ctr"/>
                    </a:tc>
                  </a:tr>
                  <a:tr h="235237">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2</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35692">
                    <a:tc rowSpan="2">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5</m:t>
                                  </m:r>
                                </m:sub>
                              </m:sSub>
                            </m:oMath>
                          </a14:m>
                          <a:endParaRPr lang="en-US" sz="100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210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1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210</a:t>
                          </a:r>
                          <a:endParaRPr lang="en-US" sz="1000">
                            <a:effectLst/>
                            <a:latin typeface="Calibri"/>
                            <a:ea typeface="Calibri"/>
                            <a:cs typeface="Times New Roman"/>
                          </a:endParaRPr>
                        </a:p>
                      </a:txBody>
                      <a:tcPr marL="49140" marR="49140" marT="0" marB="0" anchor="ctr"/>
                    </a:tc>
                  </a:tr>
                  <a:tr h="235237">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dirty="0">
                              <a:effectLst/>
                            </a:rPr>
                            <a:t>- 2</a:t>
                          </a:r>
                          <a:endParaRPr lang="en-US" sz="1000" dirty="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15217">
                    <a:tc rowSpan="2">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6</m:t>
                                  </m:r>
                                </m:sub>
                              </m:sSub>
                            </m:oMath>
                          </a14:m>
                          <a:endParaRPr lang="en-US" sz="100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244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 1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2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5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122</a:t>
                          </a:r>
                          <a:endParaRPr lang="en-US" sz="1000">
                            <a:effectLst/>
                            <a:latin typeface="Calibri"/>
                            <a:ea typeface="Calibri"/>
                            <a:cs typeface="Times New Roman"/>
                          </a:endParaRPr>
                        </a:p>
                      </a:txBody>
                      <a:tcPr marL="49140" marR="49140" marT="0" marB="0" anchor="ctr"/>
                    </a:tc>
                  </a:tr>
                  <a:tr h="214762">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-180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- 4</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dirty="0">
                              <a:effectLst/>
                            </a:rPr>
                            <a:t>-1</a:t>
                          </a:r>
                          <a:endParaRPr lang="en-US" sz="1000" dirty="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15217">
                    <a:tc rowSpan="2" gridSpan="2">
                      <a:txBody>
                        <a:bodyPr/>
                        <a:lstStyle/>
                        <a:p>
                          <a:pPr indent="270510"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m:t>
                                </m:r>
                              </m:oMath>
                            </m:oMathPara>
                          </a14:m>
                          <a:endParaRPr lang="en-US" sz="1000">
                            <a:effectLst/>
                            <a:latin typeface="Calibri"/>
                            <a:ea typeface="Calibri"/>
                            <a:cs typeface="Times New Roman"/>
                          </a:endParaRPr>
                        </a:p>
                      </a:txBody>
                      <a:tcPr marL="49140" marR="49140" marT="0" marB="0" anchor="ctr"/>
                    </a:tc>
                    <a:tc rowSpan="2" hMerge="1">
                      <a:txBody>
                        <a:bodyPr/>
                        <a:lstStyle/>
                        <a:p>
                          <a:endParaRPr lang="en-US"/>
                        </a:p>
                      </a:txBody>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-14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indent="270510"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236875">
                    <a:tc gridSpan="2" vMerge="1">
                      <a:txBody>
                        <a:bodyPr/>
                        <a:lstStyle/>
                        <a:p>
                          <a:endParaRPr lang="en-US"/>
                        </a:p>
                      </a:txBody>
                      <a:tcPr/>
                    </a:tc>
                    <a:tc hMerge="1" vMerge="1">
                      <a:txBody>
                        <a:bodyPr/>
                        <a:lstStyle/>
                        <a:p>
                          <a:endParaRPr lang="en-US"/>
                        </a:p>
                      </a:txBody>
                      <a:tcPr/>
                    </a:tc>
                    <a:tc>
                      <a:txBody>
                        <a:bodyPr/>
                        <a:lstStyle/>
                        <a:p>
                          <a:pPr algn="r">
                            <a:lnSpc>
                              <a:spcPct val="115000"/>
                            </a:lnSpc>
                            <a:spcAft>
                              <a:spcPts val="0"/>
                            </a:spcAft>
                          </a:pPr>
                          <a:r>
                            <a:rPr lang="en-US" sz="1000">
                              <a:effectLst/>
                            </a:rPr>
                            <a:t>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28</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86653">
                    <a:tc rowSpan="2">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000" i="1">
                                        <a:effectLst/>
                                        <a:latin typeface="Cambria Math"/>
                                      </a:rPr>
                                    </m:ctrlPr>
                                  </m:sSubPr>
                                  <m:e>
                                    <m:r>
                                      <a:rPr lang="ka-GE" sz="1000">
                                        <a:effectLst/>
                                        <a:latin typeface="Cambria Math"/>
                                      </a:rPr>
                                      <m:t>𝑥</m:t>
                                    </m:r>
                                  </m:e>
                                  <m:sub>
                                    <m:r>
                                      <a:rPr lang="ka-GE" sz="1000">
                                        <a:effectLst/>
                                        <a:latin typeface="Cambria Math"/>
                                      </a:rPr>
                                      <m:t>2</m:t>
                                    </m:r>
                                  </m:sub>
                                </m:sSub>
                              </m:oMath>
                            </m:oMathPara>
                          </a14:m>
                          <a:endParaRPr lang="en-US" sz="100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a:effectLst/>
                            </a:rPr>
                            <a:t>   14</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90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1</m:t>
                                  </m:r>
                                </m:num>
                                <m:den>
                                  <m:r>
                                    <a:rPr lang="ka-GE" sz="1000">
                                      <a:effectLst/>
                                      <a:latin typeface="Cambria Math"/>
                                    </a:rPr>
                                    <m:t>2</m:t>
                                  </m:r>
                                </m:den>
                              </m:f>
                            </m:oMath>
                          </a14:m>
                          <a:r>
                            <a:rPr lang="ka-GE" sz="1000" dirty="0">
                              <a:effectLst/>
                            </a:rPr>
                            <a:t>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1</m:t>
                                  </m:r>
                                </m:num>
                                <m:den>
                                  <m:r>
                                    <a:rPr lang="ka-GE" sz="1000">
                                      <a:effectLst/>
                                      <a:latin typeface="Cambria Math"/>
                                    </a:rPr>
                                    <m:t>2</m:t>
                                  </m:r>
                                </m:den>
                              </m:f>
                            </m:oMath>
                          </a14:m>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180</a:t>
                          </a:r>
                          <a:endParaRPr lang="en-US" sz="1000">
                            <a:effectLst/>
                            <a:latin typeface="Calibri"/>
                            <a:ea typeface="Calibri"/>
                            <a:cs typeface="Times New Roman"/>
                          </a:endParaRPr>
                        </a:p>
                      </a:txBody>
                      <a:tcPr marL="49140" marR="49140" marT="0" marB="0" anchor="ctr"/>
                    </a:tc>
                  </a:tr>
                  <a:tr h="286653">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-8</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3</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nchor="b"/>
                    </a:tc>
                    <a:tc vMerge="1">
                      <a:txBody>
                        <a:bodyPr/>
                        <a:lstStyle/>
                        <a:p>
                          <a:endParaRPr lang="en-US"/>
                        </a:p>
                      </a:txBody>
                      <a:tcPr/>
                    </a:tc>
                  </a:tr>
                  <a:tr h="301395">
                    <a:tc rowSpan="2">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5</m:t>
                                  </m:r>
                                </m:sub>
                              </m:sSub>
                            </m:oMath>
                          </a14:m>
                          <a:endParaRPr lang="en-US" sz="100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a:effectLst/>
                            </a:rPr>
                            <a:t>    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120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5</m:t>
                                  </m:r>
                                </m:num>
                                <m:den>
                                  <m:r>
                                    <a:rPr lang="ka-GE" sz="1000">
                                      <a:effectLst/>
                                      <a:latin typeface="Cambria Math"/>
                                    </a:rPr>
                                    <m:t>2</m:t>
                                  </m:r>
                                </m:den>
                              </m:f>
                            </m:oMath>
                          </a14:m>
                          <a:r>
                            <a:rPr lang="ka-GE" sz="1000">
                              <a:effectLst/>
                            </a:rPr>
                            <a:t> </a:t>
                          </a:r>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2</m:t>
                                  </m:r>
                                </m:den>
                              </m:f>
                            </m:oMath>
                          </a14:m>
                          <a:r>
                            <a:rPr lang="en-US" sz="1000" dirty="0">
                              <a:effectLst/>
                            </a:rPr>
                            <a:t>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a:t>
                          </a:r>
                        </a:p>
                        <a:p>
                          <a:pPr indent="270510">
                            <a:lnSpc>
                              <a:spcPct val="115000"/>
                            </a:lnSpc>
                            <a:spcAft>
                              <a:spcPts val="0"/>
                            </a:spcAft>
                          </a:pPr>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300</a:t>
                          </a:r>
                          <a:endParaRPr lang="en-US" sz="1000">
                            <a:effectLst/>
                            <a:latin typeface="Calibri"/>
                            <a:ea typeface="Calibri"/>
                            <a:cs typeface="Times New Roman"/>
                          </a:endParaRPr>
                        </a:p>
                      </a:txBody>
                      <a:tcPr marL="49140" marR="49140" marT="0" marB="0" anchor="ctr"/>
                    </a:tc>
                  </a:tr>
                  <a:tr h="289838">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-40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15</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nchor="b"/>
                    </a:tc>
                    <a:tc vMerge="1">
                      <a:txBody>
                        <a:bodyPr/>
                        <a:lstStyle/>
                        <a:p>
                          <a:endParaRPr lang="en-US"/>
                        </a:p>
                      </a:txBody>
                      <a:tcPr/>
                    </a:tc>
                  </a:tr>
                  <a:tr h="235692">
                    <a:tc rowSpan="2">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6</m:t>
                                  </m:r>
                                </m:sub>
                              </m:sSub>
                            </m:oMath>
                          </a14:m>
                          <a:endParaRPr lang="en-US" sz="1000">
                            <a:effectLst/>
                            <a:latin typeface="Calibri"/>
                            <a:ea typeface="Calibri"/>
                            <a:cs typeface="Times New Roman"/>
                          </a:endParaRPr>
                        </a:p>
                      </a:txBody>
                      <a:tcPr marL="49140" marR="49140" marT="0" marB="0"/>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64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0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nchor="ctr"/>
                    </a:tc>
                  </a:tr>
                  <a:tr h="235237">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3</m:t>
                                  </m:r>
                                </m:num>
                                <m:den>
                                  <m:r>
                                    <a:rPr lang="en-US" sz="1000">
                                      <a:effectLst/>
                                      <a:latin typeface="Cambria Math"/>
                                    </a:rPr>
                                    <m:t>4</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4</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4</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4</m:t>
                                  </m:r>
                                </m:den>
                              </m:f>
                            </m:oMath>
                          </a14:m>
                          <a:r>
                            <a:rPr lang="en-US" sz="1000">
                              <a:effectLst/>
                            </a:rPr>
                            <a:t> </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35692">
                    <a:tc rowSpan="2" gridSpan="2">
                      <a:txBody>
                        <a:bodyPr/>
                        <a:lstStyle/>
                        <a:p>
                          <a:pPr indent="270510"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m:t>
                                </m:r>
                              </m:oMath>
                            </m:oMathPara>
                          </a14:m>
                          <a:endParaRPr lang="en-US" sz="1000">
                            <a:effectLst/>
                            <a:latin typeface="Calibri"/>
                            <a:ea typeface="Calibri"/>
                            <a:cs typeface="Times New Roman"/>
                          </a:endParaRPr>
                        </a:p>
                      </a:txBody>
                      <a:tcPr marL="49140" marR="49140" marT="0" marB="0" anchor="ctr"/>
                    </a:tc>
                    <a:tc rowSpan="2" hMerge="1">
                      <a:txBody>
                        <a:bodyPr/>
                        <a:lstStyle/>
                        <a:p>
                          <a:endParaRPr lang="en-US"/>
                        </a:p>
                      </a:txBody>
                      <a:tcPr/>
                    </a:tc>
                    <a:tc>
                      <a:txBody>
                        <a:bodyPr/>
                        <a:lstStyle/>
                        <a:p>
                          <a:pPr>
                            <a:lnSpc>
                              <a:spcPct val="115000"/>
                            </a:lnSpc>
                            <a:spcAft>
                              <a:spcPts val="0"/>
                            </a:spcAft>
                          </a:pPr>
                          <a:r>
                            <a:rPr lang="en-US" sz="1000">
                              <a:effectLst/>
                            </a:rPr>
                            <a:t>1260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18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 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-5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7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0          </a:t>
                          </a:r>
                          <a:endParaRPr lang="en-US" sz="1000" dirty="0">
                            <a:effectLst/>
                            <a:latin typeface="Calibri"/>
                            <a:ea typeface="Calibri"/>
                            <a:cs typeface="Times New Roman"/>
                          </a:endParaRPr>
                        </a:p>
                      </a:txBody>
                      <a:tcPr marL="49140" marR="49140" marT="0" marB="0"/>
                    </a:tc>
                    <a:tc rowSpan="2">
                      <a:txBody>
                        <a:bodyPr/>
                        <a:lstStyle/>
                        <a:p>
                          <a:pPr indent="270510"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235237">
                    <a:tc gridSpan="2" vMerge="1">
                      <a:txBody>
                        <a:bodyPr/>
                        <a:lstStyle/>
                        <a:p>
                          <a:endParaRPr lang="en-US"/>
                        </a:p>
                      </a:txBody>
                      <a:tcPr/>
                    </a:tc>
                    <a:tc hMerge="1" vMerge="1">
                      <a:txBody>
                        <a:bodyPr/>
                        <a:lstStyle/>
                        <a:p>
                          <a:endParaRPr lang="en-US"/>
                        </a:p>
                      </a:txBody>
                      <a:tcPr/>
                    </a:tc>
                    <a:tc>
                      <a:txBody>
                        <a:bodyPr/>
                        <a:lstStyle/>
                        <a:p>
                          <a:pPr algn="r">
                            <a:lnSpc>
                              <a:spcPct val="115000"/>
                            </a:lnSpc>
                            <a:spcAft>
                              <a:spcPts val="0"/>
                            </a:spcAft>
                          </a:pPr>
                          <a:r>
                            <a:rPr lang="en-US" sz="1000">
                              <a:effectLst/>
                            </a:rPr>
                            <a:t>80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15</m:t>
                                  </m:r>
                                </m:num>
                                <m:den>
                                  <m:r>
                                    <a:rPr lang="en-US" sz="1000">
                                      <a:effectLst/>
                                      <a:latin typeface="Cambria Math"/>
                                    </a:rPr>
                                    <m:t>4</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4</m:t>
                                  </m:r>
                                </m:den>
                              </m:f>
                            </m:oMath>
                          </a14:m>
                          <a:r>
                            <a:rPr lang="en-US" sz="1000">
                              <a:effectLst/>
                            </a:rPr>
                            <a:t> </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4</m:t>
                                  </m:r>
                                </m:den>
                              </m:f>
                            </m:oMath>
                          </a14:m>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4</m:t>
                                  </m:r>
                                </m:den>
                              </m:f>
                            </m:oMath>
                          </a14:m>
                          <a:r>
                            <a:rPr lang="en-US" sz="1000">
                              <a:effectLst/>
                            </a:rPr>
                            <a:t> </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301395">
                    <a:tc>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2</m:t>
                                  </m:r>
                                </m:sub>
                              </m:sSub>
                            </m:oMath>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en-US" sz="1000">
                              <a:effectLst/>
                            </a:rPr>
                            <a:t>   14</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82</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19</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5</m:t>
                                  </m:r>
                                </m:num>
                                <m:den>
                                  <m:r>
                                    <a:rPr lang="ka-GE" sz="1000">
                                      <a:effectLst/>
                                      <a:latin typeface="Cambria Math"/>
                                    </a:rPr>
                                    <m:t>8</m:t>
                                  </m:r>
                                </m:den>
                              </m:f>
                            </m:oMath>
                          </a14:m>
                          <a:r>
                            <a:rPr lang="ka-GE"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r h="301395">
                    <a:tc>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5</m:t>
                                  </m:r>
                                </m:sub>
                              </m:sSub>
                            </m:oMath>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80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23</m:t>
                                  </m:r>
                                </m:num>
                                <m:den>
                                  <m:r>
                                    <a:rPr lang="ka-GE" sz="1000">
                                      <a:effectLst/>
                                      <a:latin typeface="Cambria Math"/>
                                    </a:rPr>
                                    <m:t>8</m:t>
                                  </m:r>
                                </m:den>
                              </m:f>
                            </m:oMath>
                          </a14:m>
                          <a:r>
                            <a:rPr lang="ka-GE"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8</m:t>
                                  </m:r>
                                </m:den>
                              </m:f>
                            </m:oMath>
                          </a14:m>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8</m:t>
                                  </m:r>
                                </m:den>
                              </m:f>
                            </m:oMath>
                          </a14:m>
                          <a:endParaRPr lang="en-US" sz="1000">
                            <a:effectLst/>
                            <a:latin typeface="Calibri"/>
                            <a:ea typeface="Calibri"/>
                            <a:cs typeface="Times New Roman"/>
                          </a:endParaRPr>
                        </a:p>
                      </a:txBody>
                      <a:tcPr marL="49140" marR="49140" marT="0" marB="0"/>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r h="301395">
                    <a:tc>
                      <a:txBody>
                        <a:bodyPr/>
                        <a:lstStyle/>
                        <a:p>
                          <a:pPr indent="270510" algn="just">
                            <a:lnSpc>
                              <a:spcPct val="115000"/>
                            </a:lnSpc>
                            <a:spcAft>
                              <a:spcPts val="0"/>
                            </a:spcAft>
                          </a:pPr>
                          <a:r>
                            <a:rPr lang="en-US" sz="1000">
                              <a:effectLst/>
                            </a:rPr>
                            <a:t>     </a:t>
                          </a:r>
                          <a14:m>
                            <m:oMath xmlns:m="http://schemas.openxmlformats.org/officeDocument/2006/math">
                              <m:sSub>
                                <m:sSubPr>
                                  <m:ctrlPr>
                                    <a:rPr lang="en-US" sz="1000" i="1">
                                      <a:effectLst/>
                                      <a:latin typeface="Cambria Math"/>
                                    </a:rPr>
                                  </m:ctrlPr>
                                </m:sSubPr>
                                <m:e>
                                  <m:r>
                                    <a:rPr lang="en-US" sz="1000">
                                      <a:effectLst/>
                                      <a:latin typeface="Cambria Math"/>
                                    </a:rPr>
                                    <m:t>𝑥</m:t>
                                  </m:r>
                                </m:e>
                                <m:sub>
                                  <m:r>
                                    <a:rPr lang="en-US" sz="1000">
                                      <a:effectLst/>
                                      <a:latin typeface="Cambria Math"/>
                                    </a:rPr>
                                    <m:t>3</m:t>
                                  </m:r>
                                </m:sub>
                              </m:sSub>
                            </m:oMath>
                          </a14:m>
                          <a:endParaRPr lang="en-US" sz="100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en-US" sz="1000">
                              <a:effectLst/>
                            </a:rPr>
                            <a:t>   12</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r>
                                <a:rPr lang="en-US" sz="1000">
                                  <a:effectLst/>
                                  <a:latin typeface="Cambria Math"/>
                                </a:rPr>
                                <m:t>−</m:t>
                              </m:r>
                              <m:f>
                                <m:fPr>
                                  <m:ctrlPr>
                                    <a:rPr lang="en-US" sz="1000" i="1">
                                      <a:effectLst/>
                                      <a:latin typeface="Cambria Math"/>
                                    </a:rPr>
                                  </m:ctrlPr>
                                </m:fPr>
                                <m:num>
                                  <m:r>
                                    <a:rPr lang="en-US" sz="1000">
                                      <a:effectLst/>
                                      <a:latin typeface="Cambria Math"/>
                                    </a:rPr>
                                    <m:t>3</m:t>
                                  </m:r>
                                </m:num>
                                <m:den>
                                  <m:r>
                                    <a:rPr lang="en-US" sz="1000">
                                      <a:effectLst/>
                                      <a:latin typeface="Cambria Math"/>
                                    </a:rPr>
                                    <m:t>4</m:t>
                                  </m:r>
                                </m:den>
                              </m:f>
                            </m:oMath>
                          </a14:m>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a:t>
                          </a:r>
                          <a14:m>
                            <m:oMath xmlns:m="http://schemas.openxmlformats.org/officeDocument/2006/math">
                              <m:f>
                                <m:fPr>
                                  <m:ctrlPr>
                                    <a:rPr lang="en-US" sz="1000" i="1">
                                      <a:effectLst/>
                                      <a:latin typeface="Cambria Math"/>
                                    </a:rPr>
                                  </m:ctrlPr>
                                </m:fPr>
                                <m:num>
                                  <m:r>
                                    <a:rPr lang="en-US" sz="1000">
                                      <a:effectLst/>
                                      <a:latin typeface="Cambria Math"/>
                                    </a:rPr>
                                    <m:t>1</m:t>
                                  </m:r>
                                </m:num>
                                <m:den>
                                  <m:r>
                                    <a:rPr lang="en-US" sz="1000">
                                      <a:effectLst/>
                                      <a:latin typeface="Cambria Math"/>
                                    </a:rPr>
                                    <m:t>4</m:t>
                                  </m:r>
                                </m:den>
                              </m:f>
                            </m:oMath>
                          </a14:m>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1</m:t>
                                  </m:r>
                                </m:num>
                                <m:den>
                                  <m:r>
                                    <a:rPr lang="ka-GE" sz="1000">
                                      <a:effectLst/>
                                      <a:latin typeface="Cambria Math"/>
                                    </a:rPr>
                                    <m:t>4</m:t>
                                  </m:r>
                                </m:den>
                              </m:f>
                            </m:oMath>
                          </a14:m>
                          <a:r>
                            <a:rPr lang="ka-GE" sz="1000">
                              <a:effectLst/>
                            </a:rPr>
                            <a:t> </a:t>
                          </a:r>
                          <a:endParaRPr lang="en-US" sz="1000">
                            <a:effectLst/>
                            <a:latin typeface="Calibri"/>
                            <a:ea typeface="Calibri"/>
                            <a:cs typeface="Times New Roman"/>
                          </a:endParaRPr>
                        </a:p>
                      </a:txBody>
                      <a:tcPr marL="49140" marR="49140" marT="0" marB="0"/>
                    </a:tc>
                    <a:tc>
                      <a:txBody>
                        <a:bodyPr/>
                        <a:lstStyle/>
                        <a:p>
                          <a:pPr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452092">
                    <a:tc gridSpan="2">
                      <a:txBody>
                        <a:bodyPr/>
                        <a:lstStyle/>
                        <a:p>
                          <a:pPr indent="270510" algn="ctr">
                            <a:lnSpc>
                              <a:spcPct val="115000"/>
                            </a:lnSpc>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a:rPr>
                                  <m:t>∆</m:t>
                                </m:r>
                              </m:oMath>
                            </m:oMathPara>
                          </a14:m>
                          <a:endParaRPr lang="en-US" sz="1000">
                            <a:effectLst/>
                            <a:latin typeface="Calibri"/>
                            <a:ea typeface="Calibri"/>
                            <a:cs typeface="Times New Roman"/>
                          </a:endParaRPr>
                        </a:p>
                      </a:txBody>
                      <a:tcPr marL="49140" marR="49140" marT="0" marB="0" anchor="ctr"/>
                    </a:tc>
                    <a:tc hMerge="1">
                      <a:txBody>
                        <a:bodyPr/>
                        <a:lstStyle/>
                        <a:p>
                          <a:endParaRPr lang="en-US"/>
                        </a:p>
                      </a:txBody>
                      <a:tcPr/>
                    </a:tc>
                    <a:tc>
                      <a:txBody>
                        <a:bodyPr/>
                        <a:lstStyle/>
                        <a:p>
                          <a:pPr algn="just">
                            <a:lnSpc>
                              <a:spcPct val="115000"/>
                            </a:lnSpc>
                            <a:spcAft>
                              <a:spcPts val="0"/>
                            </a:spcAft>
                          </a:pPr>
                          <a:r>
                            <a:rPr lang="en-US" sz="1000">
                              <a:effectLst/>
                            </a:rPr>
                            <a:t>1340</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57</m:t>
                                  </m:r>
                                </m:num>
                                <m:den>
                                  <m:r>
                                    <a:rPr lang="ka-GE" sz="1000">
                                      <a:effectLst/>
                                      <a:latin typeface="Cambria Math"/>
                                    </a:rPr>
                                    <m:t>4</m:t>
                                  </m:r>
                                </m:den>
                              </m:f>
                            </m:oMath>
                          </a14:m>
                          <a:r>
                            <a:rPr lang="ka-GE" sz="1000">
                              <a:effectLst/>
                            </a:rPr>
                            <a:t> </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14:m>
                            <m:oMath xmlns:m="http://schemas.openxmlformats.org/officeDocument/2006/math">
                              <m:f>
                                <m:fPr>
                                  <m:ctrlPr>
                                    <a:rPr lang="en-US" sz="1000" i="1">
                                      <a:effectLst/>
                                      <a:latin typeface="Cambria Math"/>
                                    </a:rPr>
                                  </m:ctrlPr>
                                </m:fPr>
                                <m:num>
                                  <m:r>
                                    <a:rPr lang="ka-GE" sz="1000">
                                      <a:effectLst/>
                                      <a:latin typeface="Cambria Math"/>
                                    </a:rPr>
                                    <m:t>23</m:t>
                                  </m:r>
                                </m:num>
                                <m:den>
                                  <m:r>
                                    <a:rPr lang="ka-GE" sz="1000">
                                      <a:effectLst/>
                                      <a:latin typeface="Cambria Math"/>
                                    </a:rPr>
                                    <m:t>4</m:t>
                                  </m:r>
                                </m:den>
                              </m:f>
                            </m:oMath>
                          </a14:m>
                          <a:r>
                            <a:rPr lang="ka-GE" sz="1000">
                              <a:effectLst/>
                            </a:rPr>
                            <a:t> </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14:m>
                            <m:oMath xmlns:m="http://schemas.openxmlformats.org/officeDocument/2006/math">
                              <m:f>
                                <m:fPr>
                                  <m:ctrlPr>
                                    <a:rPr lang="en-US" sz="1000" i="1">
                                      <a:effectLst/>
                                      <a:latin typeface="Cambria Math"/>
                                    </a:rPr>
                                  </m:ctrlPr>
                                </m:fPr>
                                <m:num>
                                  <m:r>
                                    <a:rPr lang="en-US" sz="1000">
                                      <a:effectLst/>
                                      <a:latin typeface="Cambria Math"/>
                                    </a:rPr>
                                    <m:t>5</m:t>
                                  </m:r>
                                </m:num>
                                <m:den>
                                  <m:r>
                                    <a:rPr lang="en-US" sz="1000">
                                      <a:effectLst/>
                                      <a:latin typeface="Cambria Math"/>
                                    </a:rPr>
                                    <m:t>4</m:t>
                                  </m:r>
                                </m:den>
                              </m:f>
                            </m:oMath>
                          </a14:m>
                          <a:r>
                            <a:rPr lang="en-US" sz="1000" dirty="0">
                              <a:effectLst/>
                            </a:rPr>
                            <a:t> </a:t>
                          </a:r>
                          <a:endParaRPr lang="en-US" sz="1000" dirty="0">
                            <a:effectLst/>
                            <a:latin typeface="Calibri"/>
                            <a:ea typeface="Calibri"/>
                            <a:cs typeface="Times New Roman"/>
                          </a:endParaRPr>
                        </a:p>
                      </a:txBody>
                      <a:tcPr marL="49140" marR="49140" marT="0" marB="0"/>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643963669"/>
                  </p:ext>
                </p:extLst>
              </p:nvPr>
            </p:nvGraphicFramePr>
            <p:xfrm>
              <a:off x="738216" y="869238"/>
              <a:ext cx="10953042" cy="5697888"/>
            </p:xfrm>
            <a:graphic>
              <a:graphicData uri="http://schemas.openxmlformats.org/drawingml/2006/table">
                <a:tbl>
                  <a:tblPr firstRow="1" firstCol="1" bandRow="1">
                    <a:tableStyleId>{5C22544A-7EE6-4342-B048-85BDC9FD1C3A}</a:tableStyleId>
                  </a:tblPr>
                  <a:tblGrid>
                    <a:gridCol w="1233941"/>
                    <a:gridCol w="1063587"/>
                    <a:gridCol w="1063587"/>
                    <a:gridCol w="1063587"/>
                    <a:gridCol w="1063587"/>
                    <a:gridCol w="1062466"/>
                    <a:gridCol w="1062466"/>
                    <a:gridCol w="1063587"/>
                    <a:gridCol w="1063587"/>
                    <a:gridCol w="1212647"/>
                  </a:tblGrid>
                  <a:tr h="301395">
                    <a:tc>
                      <a:txBody>
                        <a:bodyPr/>
                        <a:lstStyle/>
                        <a:p>
                          <a:pPr indent="270510" algn="just">
                            <a:lnSpc>
                              <a:spcPct val="115000"/>
                            </a:lnSpc>
                            <a:spcAft>
                              <a:spcPts val="0"/>
                            </a:spcAft>
                          </a:pPr>
                          <a:r>
                            <a:rPr lang="ka-GE" sz="1000" dirty="0">
                              <a:effectLst/>
                            </a:rPr>
                            <a:t>ბაზ.ცვ</a:t>
                          </a:r>
                          <a:endParaRPr lang="en-US" sz="1000" dirty="0">
                            <a:effectLst/>
                            <a:latin typeface="Calibri"/>
                            <a:ea typeface="Calibri"/>
                            <a:cs typeface="Times New Roman"/>
                          </a:endParaRPr>
                        </a:p>
                      </a:txBody>
                      <a:tcPr marL="49140" marR="49140" marT="0" marB="0"/>
                    </a:tc>
                    <a:tc>
                      <a:txBody>
                        <a:bodyPr/>
                        <a:lstStyle/>
                        <a:p>
                          <a:pPr indent="270510" algn="just">
                            <a:lnSpc>
                              <a:spcPct val="115000"/>
                            </a:lnSpc>
                            <a:spcAft>
                              <a:spcPts val="0"/>
                            </a:spcAft>
                          </a:pPr>
                          <a:r>
                            <a:rPr lang="ka-GE" sz="1000">
                              <a:effectLst/>
                            </a:rPr>
                            <a:t>     </a:t>
                          </a:r>
                          <a:r>
                            <a:rPr lang="en-US" sz="1000">
                              <a:effectLst/>
                            </a:rPr>
                            <a:t>C</a:t>
                          </a:r>
                          <a:r>
                            <a:rPr lang="ka-GE" sz="1000">
                              <a:effectLst/>
                            </a:rPr>
                            <a:t>ბ</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216667" t="-8163" r="-716092" b="-1808163"/>
                          </a:stretch>
                        </a:blipFill>
                      </a:tcPr>
                    </a:tc>
                    <a:tc>
                      <a:txBody>
                        <a:bodyPr/>
                        <a:lstStyle/>
                        <a:p>
                          <a:endParaRPr lang="en-US"/>
                        </a:p>
                      </a:txBody>
                      <a:tcPr marL="49140" marR="49140" marT="0" marB="0">
                        <a:blipFill rotWithShape="1">
                          <a:blip r:embed="rId2"/>
                          <a:stretch>
                            <a:fillRect l="-314857" t="-8163" r="-612000" b="-1808163"/>
                          </a:stretch>
                        </a:blipFill>
                      </a:tcPr>
                    </a:tc>
                    <a:tc>
                      <a:txBody>
                        <a:bodyPr/>
                        <a:lstStyle/>
                        <a:p>
                          <a:endParaRPr lang="en-US"/>
                        </a:p>
                      </a:txBody>
                      <a:tcPr marL="49140" marR="49140" marT="0" marB="0">
                        <a:blipFill rotWithShape="1">
                          <a:blip r:embed="rId2"/>
                          <a:stretch>
                            <a:fillRect l="-417241" t="-8163" r="-515517" b="-1808163"/>
                          </a:stretch>
                        </a:blipFill>
                      </a:tcPr>
                    </a:tc>
                    <a:tc>
                      <a:txBody>
                        <a:bodyPr/>
                        <a:lstStyle/>
                        <a:p>
                          <a:endParaRPr lang="en-US"/>
                        </a:p>
                      </a:txBody>
                      <a:tcPr marL="49140" marR="49140" marT="0" marB="0">
                        <a:blipFill rotWithShape="1">
                          <a:blip r:embed="rId2"/>
                          <a:stretch>
                            <a:fillRect l="-514286" t="-8163" r="-412571" b="-1808163"/>
                          </a:stretch>
                        </a:blipFill>
                      </a:tcPr>
                    </a:tc>
                    <a:tc>
                      <a:txBody>
                        <a:bodyPr/>
                        <a:lstStyle/>
                        <a:p>
                          <a:endParaRPr lang="en-US"/>
                        </a:p>
                      </a:txBody>
                      <a:tcPr marL="49140" marR="49140" marT="0" marB="0">
                        <a:blipFill rotWithShape="1">
                          <a:blip r:embed="rId2"/>
                          <a:stretch>
                            <a:fillRect l="-617816" t="-8163" r="-314943" b="-1808163"/>
                          </a:stretch>
                        </a:blipFill>
                      </a:tcPr>
                    </a:tc>
                    <a:tc>
                      <a:txBody>
                        <a:bodyPr/>
                        <a:lstStyle/>
                        <a:p>
                          <a:endParaRPr lang="en-US"/>
                        </a:p>
                      </a:txBody>
                      <a:tcPr marL="49140" marR="49140" marT="0" marB="0">
                        <a:blipFill rotWithShape="1">
                          <a:blip r:embed="rId2"/>
                          <a:stretch>
                            <a:fillRect l="-713714" t="-8163" r="-213143" b="-1808163"/>
                          </a:stretch>
                        </a:blipFill>
                      </a:tcPr>
                    </a:tc>
                    <a:tc>
                      <a:txBody>
                        <a:bodyPr/>
                        <a:lstStyle/>
                        <a:p>
                          <a:endParaRPr lang="en-US"/>
                        </a:p>
                      </a:txBody>
                      <a:tcPr marL="49140" marR="49140" marT="0" marB="0">
                        <a:blipFill rotWithShape="1">
                          <a:blip r:embed="rId2"/>
                          <a:stretch>
                            <a:fillRect l="-818391" t="-8163" r="-114368" b="-1808163"/>
                          </a:stretch>
                        </a:blipFill>
                      </a:tcPr>
                    </a:tc>
                    <a:tc>
                      <a:txBody>
                        <a:bodyPr/>
                        <a:lstStyle/>
                        <a:p>
                          <a:pPr indent="270510" algn="just">
                            <a:lnSpc>
                              <a:spcPct val="115000"/>
                            </a:lnSpc>
                            <a:spcAft>
                              <a:spcPts val="0"/>
                            </a:spcAft>
                          </a:pPr>
                          <a:r>
                            <a:rPr lang="ka-GE" sz="1000">
                              <a:effectLst/>
                            </a:rPr>
                            <a:t>      Q</a:t>
                          </a:r>
                          <a:endParaRPr lang="en-US" sz="1000">
                            <a:effectLst/>
                            <a:latin typeface="Calibri"/>
                            <a:ea typeface="Calibri"/>
                            <a:cs typeface="Times New Roman"/>
                          </a:endParaRPr>
                        </a:p>
                      </a:txBody>
                      <a:tcPr marL="49140" marR="49140" marT="0" marB="0"/>
                    </a:tc>
                  </a:tr>
                  <a:tr h="235692">
                    <a:tc rowSpan="2">
                      <a:txBody>
                        <a:bodyPr/>
                        <a:lstStyle/>
                        <a:p>
                          <a:endParaRPr lang="en-US"/>
                        </a:p>
                      </a:txBody>
                      <a:tcPr marL="49140" marR="49140" marT="0" marB="0">
                        <a:blipFill rotWithShape="1">
                          <a:blip r:embed="rId2"/>
                          <a:stretch>
                            <a:fillRect t="-66250" r="-789604" b="-1007500"/>
                          </a:stretch>
                        </a:blipFill>
                      </a:tcPr>
                    </a:tc>
                    <a:tc rowSpan="2">
                      <a:txBody>
                        <a:bodyPr/>
                        <a:lstStyle/>
                        <a:p>
                          <a:pPr indent="270510" algn="just">
                            <a:lnSpc>
                              <a:spcPct val="115000"/>
                            </a:lnSpc>
                            <a:spcAft>
                              <a:spcPts val="0"/>
                            </a:spcAft>
                          </a:pPr>
                          <a:r>
                            <a:rPr lang="en-US" sz="1000" dirty="0">
                              <a:effectLst/>
                            </a:rPr>
                            <a:t>     0</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180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 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ctr"/>
                    </a:tc>
                  </a:tr>
                  <a:tr h="252349">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2</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417241" t="-224390" r="-515517" b="-1965854"/>
                          </a:stretch>
                        </a:blipFill>
                      </a:tcPr>
                    </a:tc>
                    <a:tc>
                      <a:txBody>
                        <a:bodyPr/>
                        <a:lstStyle/>
                        <a:p>
                          <a:endParaRPr lang="en-US"/>
                        </a:p>
                      </a:txBody>
                      <a:tcPr marL="49140" marR="49140" marT="0" marB="0" anchor="b">
                        <a:blipFill rotWithShape="1">
                          <a:blip r:embed="rId2"/>
                          <a:stretch>
                            <a:fillRect l="-514286" t="-224390" r="-412571" b="-1965854"/>
                          </a:stretch>
                        </a:blipFill>
                      </a:tcPr>
                    </a:tc>
                    <a:tc>
                      <a:txBody>
                        <a:bodyPr/>
                        <a:lstStyle/>
                        <a:p>
                          <a:endParaRPr lang="en-US"/>
                        </a:p>
                      </a:txBody>
                      <a:tcPr marL="49140" marR="49140" marT="0" marB="0" anchor="b">
                        <a:blipFill rotWithShape="1">
                          <a:blip r:embed="rId2"/>
                          <a:stretch>
                            <a:fillRect l="-617816" t="-224390" r="-314943" b="-1965854"/>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35692">
                    <a:tc rowSpan="2">
                      <a:txBody>
                        <a:bodyPr/>
                        <a:lstStyle/>
                        <a:p>
                          <a:endParaRPr lang="en-US"/>
                        </a:p>
                      </a:txBody>
                      <a:tcPr marL="49140" marR="49140" marT="0" marB="0">
                        <a:blipFill rotWithShape="1">
                          <a:blip r:embed="rId2"/>
                          <a:stretch>
                            <a:fillRect t="-166250" r="-789604" b="-907500"/>
                          </a:stretch>
                        </a:blipFill>
                      </a:tcPr>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210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1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210</a:t>
                          </a:r>
                          <a:endParaRPr lang="en-US" sz="1000">
                            <a:effectLst/>
                            <a:latin typeface="Calibri"/>
                            <a:ea typeface="Calibri"/>
                            <a:cs typeface="Times New Roman"/>
                          </a:endParaRPr>
                        </a:p>
                      </a:txBody>
                      <a:tcPr marL="49140" marR="49140" marT="0" marB="0" anchor="ctr"/>
                    </a:tc>
                  </a:tr>
                  <a:tr h="252349">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-90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dirty="0">
                              <a:effectLst/>
                            </a:rPr>
                            <a:t>- 2</a:t>
                          </a:r>
                          <a:endParaRPr lang="en-US" sz="1000" dirty="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417241" t="-419512" r="-515517" b="-1770732"/>
                          </a:stretch>
                        </a:blipFill>
                      </a:tcPr>
                    </a:tc>
                    <a:tc>
                      <a:txBody>
                        <a:bodyPr/>
                        <a:lstStyle/>
                        <a:p>
                          <a:endParaRPr lang="en-US"/>
                        </a:p>
                      </a:txBody>
                      <a:tcPr marL="49140" marR="49140" marT="0" marB="0" anchor="b">
                        <a:blipFill rotWithShape="1">
                          <a:blip r:embed="rId2"/>
                          <a:stretch>
                            <a:fillRect l="-514286" t="-419512" r="-412571" b="-1770732"/>
                          </a:stretch>
                        </a:blipFill>
                      </a:tcPr>
                    </a:tc>
                    <a:tc>
                      <a:txBody>
                        <a:bodyPr/>
                        <a:lstStyle/>
                        <a:p>
                          <a:endParaRPr lang="en-US"/>
                        </a:p>
                      </a:txBody>
                      <a:tcPr marL="49140" marR="49140" marT="0" marB="0" anchor="b">
                        <a:blipFill rotWithShape="1">
                          <a:blip r:embed="rId2"/>
                          <a:stretch>
                            <a:fillRect l="-617816" t="-419512" r="-314943" b="-1770732"/>
                          </a:stretch>
                        </a:blipFill>
                      </a:tcPr>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15217">
                    <a:tc rowSpan="2">
                      <a:txBody>
                        <a:bodyPr/>
                        <a:lstStyle/>
                        <a:p>
                          <a:endParaRPr lang="en-US"/>
                        </a:p>
                      </a:txBody>
                      <a:tcPr marL="49140" marR="49140" marT="0" marB="0">
                        <a:blipFill rotWithShape="1">
                          <a:blip r:embed="rId2"/>
                          <a:stretch>
                            <a:fillRect t="-300000" r="-789604" b="-922535"/>
                          </a:stretch>
                        </a:blipFill>
                      </a:tcPr>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244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 1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2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5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122</a:t>
                          </a:r>
                          <a:endParaRPr lang="en-US" sz="1000">
                            <a:effectLst/>
                            <a:latin typeface="Calibri"/>
                            <a:ea typeface="Calibri"/>
                            <a:cs typeface="Times New Roman"/>
                          </a:endParaRPr>
                        </a:p>
                      </a:txBody>
                      <a:tcPr marL="49140" marR="49140" marT="0" marB="0" anchor="ctr"/>
                    </a:tc>
                  </a:tr>
                  <a:tr h="214762">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-180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- 4</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dirty="0">
                              <a:effectLst/>
                            </a:rPr>
                            <a:t>-1</a:t>
                          </a:r>
                          <a:endParaRPr lang="en-US" sz="1000" dirty="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15217">
                    <a:tc rowSpan="2" gridSpan="2">
                      <a:txBody>
                        <a:bodyPr/>
                        <a:lstStyle/>
                        <a:p>
                          <a:endParaRPr lang="en-US"/>
                        </a:p>
                      </a:txBody>
                      <a:tcPr marL="49140" marR="49140" marT="0" marB="0" anchor="ctr">
                        <a:blipFill rotWithShape="1">
                          <a:blip r:embed="rId2"/>
                          <a:stretch>
                            <a:fillRect t="-383784" r="-376658" b="-785135"/>
                          </a:stretch>
                        </a:blipFill>
                      </a:tcPr>
                    </a:tc>
                    <a:tc rowSpan="2" hMerge="1">
                      <a:txBody>
                        <a:bodyPr/>
                        <a:lstStyle/>
                        <a:p>
                          <a:endParaRPr lang="en-US"/>
                        </a:p>
                      </a:txBody>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-14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indent="270510"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236875">
                    <a:tc gridSpan="2" vMerge="1">
                      <a:txBody>
                        <a:bodyPr/>
                        <a:lstStyle/>
                        <a:p>
                          <a:endParaRPr lang="en-US"/>
                        </a:p>
                      </a:txBody>
                      <a:tcPr/>
                    </a:tc>
                    <a:tc hMerge="1" vMerge="1">
                      <a:txBody>
                        <a:bodyPr/>
                        <a:lstStyle/>
                        <a:p>
                          <a:endParaRPr lang="en-US"/>
                        </a:p>
                      </a:txBody>
                      <a:tcPr/>
                    </a:tc>
                    <a:tc>
                      <a:txBody>
                        <a:bodyPr/>
                        <a:lstStyle/>
                        <a:p>
                          <a:pPr algn="r">
                            <a:lnSpc>
                              <a:spcPct val="115000"/>
                            </a:lnSpc>
                            <a:spcAft>
                              <a:spcPts val="0"/>
                            </a:spcAft>
                          </a:pPr>
                          <a:r>
                            <a:rPr lang="en-US" sz="1000">
                              <a:effectLst/>
                            </a:rPr>
                            <a:t> </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28</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7</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pPr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vMerge="1">
                      <a:txBody>
                        <a:bodyPr/>
                        <a:lstStyle/>
                        <a:p>
                          <a:endParaRPr lang="en-US"/>
                        </a:p>
                      </a:txBody>
                      <a:tcPr/>
                    </a:tc>
                  </a:tr>
                  <a:tr h="286653">
                    <a:tc rowSpan="2">
                      <a:txBody>
                        <a:bodyPr/>
                        <a:lstStyle/>
                        <a:p>
                          <a:endParaRPr lang="en-US"/>
                        </a:p>
                      </a:txBody>
                      <a:tcPr marL="49140" marR="49140" marT="0" marB="0">
                        <a:blipFill rotWithShape="1">
                          <a:blip r:embed="rId2"/>
                          <a:stretch>
                            <a:fillRect t="-380851" r="-789604" b="-518085"/>
                          </a:stretch>
                        </a:blipFill>
                      </a:tcPr>
                    </a:tc>
                    <a:tc rowSpan="2">
                      <a:txBody>
                        <a:bodyPr/>
                        <a:lstStyle/>
                        <a:p>
                          <a:pPr indent="270510" algn="just">
                            <a:lnSpc>
                              <a:spcPct val="115000"/>
                            </a:lnSpc>
                            <a:spcAft>
                              <a:spcPts val="0"/>
                            </a:spcAft>
                          </a:pPr>
                          <a:r>
                            <a:rPr lang="en-US" sz="1000">
                              <a:effectLst/>
                            </a:rPr>
                            <a:t>   14</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90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2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514286" t="-761702" r="-412571" b="-1136170"/>
                          </a:stretch>
                        </a:blipFill>
                      </a:tcPr>
                    </a:tc>
                    <a:tc>
                      <a:txBody>
                        <a:bodyPr/>
                        <a:lstStyle/>
                        <a:p>
                          <a:endParaRPr lang="en-US"/>
                        </a:p>
                      </a:txBody>
                      <a:tcPr marL="49140" marR="49140" marT="0" marB="0">
                        <a:blipFill rotWithShape="1">
                          <a:blip r:embed="rId2"/>
                          <a:stretch>
                            <a:fillRect l="-617816" t="-761702" r="-314943" b="-1136170"/>
                          </a:stretch>
                        </a:blipFill>
                      </a:tcPr>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180</a:t>
                          </a:r>
                          <a:endParaRPr lang="en-US" sz="1000">
                            <a:effectLst/>
                            <a:latin typeface="Calibri"/>
                            <a:ea typeface="Calibri"/>
                            <a:cs typeface="Times New Roman"/>
                          </a:endParaRPr>
                        </a:p>
                      </a:txBody>
                      <a:tcPr marL="49140" marR="49140" marT="0" marB="0" anchor="ctr"/>
                    </a:tc>
                  </a:tr>
                  <a:tr h="286653">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-8</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314857" t="-861702" r="-612000" b="-1036170"/>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514286" t="-861702" r="-412571" b="-1036170"/>
                          </a:stretch>
                        </a:blipFill>
                      </a:tcPr>
                    </a:tc>
                    <a:tc>
                      <a:txBody>
                        <a:bodyPr/>
                        <a:lstStyle/>
                        <a:p>
                          <a:endParaRPr lang="en-US"/>
                        </a:p>
                      </a:txBody>
                      <a:tcPr marL="49140" marR="49140" marT="0" marB="0" anchor="b">
                        <a:blipFill rotWithShape="1">
                          <a:blip r:embed="rId2"/>
                          <a:stretch>
                            <a:fillRect l="-617816" t="-861702" r="-314943" b="-1036170"/>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818391" t="-861702" r="-114368" b="-1036170"/>
                          </a:stretch>
                        </a:blipFill>
                      </a:tcPr>
                    </a:tc>
                    <a:tc vMerge="1">
                      <a:txBody>
                        <a:bodyPr/>
                        <a:lstStyle/>
                        <a:p>
                          <a:endParaRPr lang="en-US"/>
                        </a:p>
                      </a:txBody>
                      <a:tcPr/>
                    </a:tc>
                  </a:tr>
                  <a:tr h="340233">
                    <a:tc rowSpan="2">
                      <a:txBody>
                        <a:bodyPr/>
                        <a:lstStyle/>
                        <a:p>
                          <a:endParaRPr lang="en-US"/>
                        </a:p>
                      </a:txBody>
                      <a:tcPr marL="49140" marR="49140" marT="0" marB="0">
                        <a:blipFill rotWithShape="1">
                          <a:blip r:embed="rId2"/>
                          <a:stretch>
                            <a:fillRect t="-438835" r="-789604" b="-372816"/>
                          </a:stretch>
                        </a:blipFill>
                      </a:tcPr>
                    </a:tc>
                    <a:tc rowSpan="2">
                      <a:txBody>
                        <a:bodyPr/>
                        <a:lstStyle/>
                        <a:p>
                          <a:pPr indent="270510" algn="just">
                            <a:lnSpc>
                              <a:spcPct val="115000"/>
                            </a:lnSpc>
                            <a:spcAft>
                              <a:spcPts val="0"/>
                            </a:spcAft>
                          </a:pPr>
                          <a:r>
                            <a:rPr lang="en-US" sz="1000">
                              <a:effectLst/>
                            </a:rPr>
                            <a:t>    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120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514286" t="-807143" r="-412571" b="-769643"/>
                          </a:stretch>
                        </a:blipFill>
                      </a:tcPr>
                    </a:tc>
                    <a:tc>
                      <a:txBody>
                        <a:bodyPr/>
                        <a:lstStyle/>
                        <a:p>
                          <a:endParaRPr lang="en-US"/>
                        </a:p>
                      </a:txBody>
                      <a:tcPr marL="49140" marR="49140" marT="0" marB="0">
                        <a:blipFill rotWithShape="1">
                          <a:blip r:embed="rId2"/>
                          <a:stretch>
                            <a:fillRect l="-617816" t="-807143" r="-314943" b="-769643"/>
                          </a:stretch>
                        </a:blipFill>
                      </a:tcPr>
                    </a:tc>
                    <a:tc>
                      <a:txBody>
                        <a:bodyPr/>
                        <a:lstStyle/>
                        <a:p>
                          <a:pPr>
                            <a:lnSpc>
                              <a:spcPct val="115000"/>
                            </a:lnSpc>
                            <a:spcAft>
                              <a:spcPts val="0"/>
                            </a:spcAft>
                          </a:pPr>
                          <a:r>
                            <a:rPr lang="en-US" sz="1000">
                              <a:effectLst/>
                            </a:rPr>
                            <a:t>1</a:t>
                          </a:r>
                        </a:p>
                        <a:p>
                          <a:pPr indent="270510">
                            <a:lnSpc>
                              <a:spcPct val="115000"/>
                            </a:lnSpc>
                            <a:spcAft>
                              <a:spcPts val="0"/>
                            </a:spcAft>
                          </a:pPr>
                          <a:r>
                            <a:rPr lang="en-US" sz="1000">
                              <a:effectLst/>
                            </a:rPr>
                            <a:t>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300</a:t>
                          </a:r>
                          <a:endParaRPr lang="en-US" sz="1000">
                            <a:effectLst/>
                            <a:latin typeface="Calibri"/>
                            <a:ea typeface="Calibri"/>
                            <a:cs typeface="Times New Roman"/>
                          </a:endParaRPr>
                        </a:p>
                      </a:txBody>
                      <a:tcPr marL="49140" marR="49140" marT="0" marB="0" anchor="ctr"/>
                    </a:tc>
                  </a:tr>
                  <a:tr h="289838">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-40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314857" t="-1080851" r="-612000" b="-817021"/>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514286" t="-1080851" r="-412571" b="-817021"/>
                          </a:stretch>
                        </a:blipFill>
                      </a:tcPr>
                    </a:tc>
                    <a:tc>
                      <a:txBody>
                        <a:bodyPr/>
                        <a:lstStyle/>
                        <a:p>
                          <a:endParaRPr lang="en-US"/>
                        </a:p>
                      </a:txBody>
                      <a:tcPr marL="49140" marR="49140" marT="0" marB="0" anchor="b">
                        <a:blipFill rotWithShape="1">
                          <a:blip r:embed="rId2"/>
                          <a:stretch>
                            <a:fillRect l="-617816" t="-1080851" r="-314943" b="-817021"/>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818391" t="-1080851" r="-114368" b="-817021"/>
                          </a:stretch>
                        </a:blipFill>
                      </a:tcPr>
                    </a:tc>
                    <a:tc vMerge="1">
                      <a:txBody>
                        <a:bodyPr/>
                        <a:lstStyle/>
                        <a:p>
                          <a:endParaRPr lang="en-US"/>
                        </a:p>
                      </a:txBody>
                      <a:tcPr/>
                    </a:tc>
                  </a:tr>
                  <a:tr h="235692">
                    <a:tc rowSpan="2">
                      <a:txBody>
                        <a:bodyPr/>
                        <a:lstStyle/>
                        <a:p>
                          <a:endParaRPr lang="en-US"/>
                        </a:p>
                      </a:txBody>
                      <a:tcPr marL="49140" marR="49140" marT="0" marB="0">
                        <a:blipFill rotWithShape="1">
                          <a:blip r:embed="rId2"/>
                          <a:stretch>
                            <a:fillRect t="-693750" r="-789604" b="-380000"/>
                          </a:stretch>
                        </a:blipFill>
                      </a:tcPr>
                    </a:tc>
                    <a:tc rowSpan="2">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64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-3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4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0          </a:t>
                          </a:r>
                          <a:endParaRPr lang="en-US" sz="1000" dirty="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          </a:t>
                          </a:r>
                          <a:endParaRPr lang="en-US" sz="1000">
                            <a:effectLst/>
                            <a:latin typeface="Calibri"/>
                            <a:ea typeface="Calibri"/>
                            <a:cs typeface="Times New Roman"/>
                          </a:endParaRPr>
                        </a:p>
                      </a:txBody>
                      <a:tcPr marL="49140" marR="49140" marT="0" marB="0"/>
                    </a:tc>
                    <a:tc rowSpan="2">
                      <a:txBody>
                        <a:bodyPr/>
                        <a:lstStyle/>
                        <a:p>
                          <a:pPr algn="ct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nchor="ctr"/>
                    </a:tc>
                  </a:tr>
                  <a:tr h="252349">
                    <a:tc vMerge="1">
                      <a:txBody>
                        <a:bodyPr/>
                        <a:lstStyle/>
                        <a:p>
                          <a:endParaRPr lang="en-US"/>
                        </a:p>
                      </a:txBody>
                      <a:tcPr/>
                    </a:tc>
                    <a:tc vMerge="1">
                      <a:txBody>
                        <a:bodyPr/>
                        <a:lstStyle/>
                        <a:p>
                          <a:endParaRPr lang="en-US"/>
                        </a:p>
                      </a:txBody>
                      <a:tcPr/>
                    </a:tc>
                    <a:tc>
                      <a:txBody>
                        <a:bodyPr/>
                        <a:lstStyle/>
                        <a:p>
                          <a:pPr algn="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314857" t="-1448780" r="-612000" b="-741463"/>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514286" t="-1448780" r="-412571" b="-741463"/>
                          </a:stretch>
                        </a:blipFill>
                      </a:tcPr>
                    </a:tc>
                    <a:tc>
                      <a:txBody>
                        <a:bodyPr/>
                        <a:lstStyle/>
                        <a:p>
                          <a:endParaRPr lang="en-US"/>
                        </a:p>
                      </a:txBody>
                      <a:tcPr marL="49140" marR="49140" marT="0" marB="0" anchor="b">
                        <a:blipFill rotWithShape="1">
                          <a:blip r:embed="rId2"/>
                          <a:stretch>
                            <a:fillRect l="-617816" t="-1448780" r="-314943" b="-741463"/>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818391" t="-1448780" r="-114368" b="-741463"/>
                          </a:stretch>
                        </a:blipFill>
                      </a:tcPr>
                    </a:tc>
                    <a:tc vMerge="1">
                      <a:txBody>
                        <a:bodyPr/>
                        <a:lstStyle/>
                        <a:p>
                          <a:endParaRPr lang="en-US"/>
                        </a:p>
                      </a:txBody>
                      <a:tcPr/>
                    </a:tc>
                  </a:tr>
                  <a:tr h="235692">
                    <a:tc rowSpan="2" gridSpan="2">
                      <a:txBody>
                        <a:bodyPr/>
                        <a:lstStyle/>
                        <a:p>
                          <a:endParaRPr lang="en-US"/>
                        </a:p>
                      </a:txBody>
                      <a:tcPr marL="49140" marR="49140" marT="0" marB="0" anchor="ctr">
                        <a:blipFill rotWithShape="1">
                          <a:blip r:embed="rId2"/>
                          <a:stretch>
                            <a:fillRect t="-783951" r="-376658" b="-275309"/>
                          </a:stretch>
                        </a:blipFill>
                      </a:tcPr>
                    </a:tc>
                    <a:tc rowSpan="2" hMerge="1">
                      <a:txBody>
                        <a:bodyPr/>
                        <a:lstStyle/>
                        <a:p>
                          <a:endParaRPr lang="en-US"/>
                        </a:p>
                      </a:txBody>
                      <a:tcPr/>
                    </a:tc>
                    <a:tc>
                      <a:txBody>
                        <a:bodyPr/>
                        <a:lstStyle/>
                        <a:p>
                          <a:pPr>
                            <a:lnSpc>
                              <a:spcPct val="115000"/>
                            </a:lnSpc>
                            <a:spcAft>
                              <a:spcPts val="0"/>
                            </a:spcAft>
                          </a:pPr>
                          <a:r>
                            <a:rPr lang="en-US" sz="1000">
                              <a:effectLst/>
                            </a:rPr>
                            <a:t>1260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18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 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-5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7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          </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dirty="0">
                              <a:effectLst/>
                            </a:rPr>
                            <a:t>0          </a:t>
                          </a:r>
                          <a:endParaRPr lang="en-US" sz="1000" dirty="0">
                            <a:effectLst/>
                            <a:latin typeface="Calibri"/>
                            <a:ea typeface="Calibri"/>
                            <a:cs typeface="Times New Roman"/>
                          </a:endParaRPr>
                        </a:p>
                      </a:txBody>
                      <a:tcPr marL="49140" marR="49140" marT="0" marB="0"/>
                    </a:tc>
                    <a:tc rowSpan="2">
                      <a:txBody>
                        <a:bodyPr/>
                        <a:lstStyle/>
                        <a:p>
                          <a:pPr indent="270510"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254953">
                    <a:tc gridSpan="2" vMerge="1">
                      <a:txBody>
                        <a:bodyPr/>
                        <a:lstStyle/>
                        <a:p>
                          <a:endParaRPr lang="en-US"/>
                        </a:p>
                      </a:txBody>
                      <a:tcPr/>
                    </a:tc>
                    <a:tc hMerge="1" vMerge="1">
                      <a:txBody>
                        <a:bodyPr/>
                        <a:lstStyle/>
                        <a:p>
                          <a:endParaRPr lang="en-US"/>
                        </a:p>
                      </a:txBody>
                      <a:tcPr/>
                    </a:tc>
                    <a:tc>
                      <a:txBody>
                        <a:bodyPr/>
                        <a:lstStyle/>
                        <a:p>
                          <a:pPr algn="r">
                            <a:lnSpc>
                              <a:spcPct val="115000"/>
                            </a:lnSpc>
                            <a:spcAft>
                              <a:spcPts val="0"/>
                            </a:spcAft>
                          </a:pPr>
                          <a:r>
                            <a:rPr lang="en-US" sz="1000">
                              <a:effectLst/>
                            </a:rPr>
                            <a:t>80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314857" t="-1604762" r="-612000" b="-530952"/>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514286" t="-1604762" r="-412571" b="-530952"/>
                          </a:stretch>
                        </a:blipFill>
                      </a:tcPr>
                    </a:tc>
                    <a:tc>
                      <a:txBody>
                        <a:bodyPr/>
                        <a:lstStyle/>
                        <a:p>
                          <a:endParaRPr lang="en-US"/>
                        </a:p>
                      </a:txBody>
                      <a:tcPr marL="49140" marR="49140" marT="0" marB="0" anchor="b">
                        <a:blipFill rotWithShape="1">
                          <a:blip r:embed="rId2"/>
                          <a:stretch>
                            <a:fillRect l="-617816" t="-1604762" r="-314943" b="-530952"/>
                          </a:stretch>
                        </a:blipFill>
                      </a:tcPr>
                    </a:tc>
                    <a:tc>
                      <a:txBody>
                        <a:bodyPr/>
                        <a:lstStyle/>
                        <a:p>
                          <a:pPr indent="270510" algn="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nchor="b"/>
                    </a:tc>
                    <a:tc>
                      <a:txBody>
                        <a:bodyPr/>
                        <a:lstStyle/>
                        <a:p>
                          <a:endParaRPr lang="en-US"/>
                        </a:p>
                      </a:txBody>
                      <a:tcPr marL="49140" marR="49140" marT="0" marB="0" anchor="b">
                        <a:blipFill rotWithShape="1">
                          <a:blip r:embed="rId2"/>
                          <a:stretch>
                            <a:fillRect l="-818391" t="-1604762" r="-114368" b="-530952"/>
                          </a:stretch>
                        </a:blipFill>
                      </a:tcPr>
                    </a:tc>
                    <a:tc vMerge="1">
                      <a:txBody>
                        <a:bodyPr/>
                        <a:lstStyle/>
                        <a:p>
                          <a:endParaRPr lang="en-US"/>
                        </a:p>
                      </a:txBody>
                      <a:tcPr/>
                    </a:tc>
                  </a:tr>
                  <a:tr h="301395">
                    <a:tc>
                      <a:txBody>
                        <a:bodyPr/>
                        <a:lstStyle/>
                        <a:p>
                          <a:endParaRPr lang="en-US"/>
                        </a:p>
                      </a:txBody>
                      <a:tcPr marL="49140" marR="49140" marT="0" marB="0">
                        <a:blipFill rotWithShape="1">
                          <a:blip r:embed="rId2"/>
                          <a:stretch>
                            <a:fillRect t="-1461224" r="-789604" b="-355102"/>
                          </a:stretch>
                        </a:blipFill>
                      </a:tcPr>
                    </a:tc>
                    <a:tc>
                      <a:txBody>
                        <a:bodyPr/>
                        <a:lstStyle/>
                        <a:p>
                          <a:pPr indent="270510" algn="just">
                            <a:lnSpc>
                              <a:spcPct val="115000"/>
                            </a:lnSpc>
                            <a:spcAft>
                              <a:spcPts val="0"/>
                            </a:spcAft>
                          </a:pPr>
                          <a:r>
                            <a:rPr lang="en-US" sz="1000">
                              <a:effectLst/>
                            </a:rPr>
                            <a:t>   14</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82</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314857" t="-1461224" r="-612000" b="-355102"/>
                          </a:stretch>
                        </a:blipFill>
                      </a:tcPr>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617816" t="-1461224" r="-314943" b="-355102"/>
                          </a:stretch>
                        </a:blipFill>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818391" t="-1461224" r="-114368" b="-355102"/>
                          </a:stretch>
                        </a:blipFill>
                      </a:tcPr>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r h="301395">
                    <a:tc>
                      <a:txBody>
                        <a:bodyPr/>
                        <a:lstStyle/>
                        <a:p>
                          <a:endParaRPr lang="en-US"/>
                        </a:p>
                      </a:txBody>
                      <a:tcPr marL="49140" marR="49140" marT="0" marB="0">
                        <a:blipFill rotWithShape="1">
                          <a:blip r:embed="rId2"/>
                          <a:stretch>
                            <a:fillRect t="-1561224" r="-789604" b="-255102"/>
                          </a:stretch>
                        </a:blipFill>
                      </a:tcPr>
                    </a:tc>
                    <a:tc>
                      <a:txBody>
                        <a:bodyPr/>
                        <a:lstStyle/>
                        <a:p>
                          <a:pPr indent="270510" algn="just">
                            <a:lnSpc>
                              <a:spcPct val="115000"/>
                            </a:lnSpc>
                            <a:spcAft>
                              <a:spcPts val="0"/>
                            </a:spcAft>
                          </a:pPr>
                          <a:r>
                            <a:rPr lang="en-US" sz="1000">
                              <a:effectLst/>
                            </a:rPr>
                            <a:t>    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80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314857" t="-1561224" r="-612000" b="-255102"/>
                          </a:stretch>
                        </a:blipFill>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617816" t="-1561224" r="-314943" b="-255102"/>
                          </a:stretch>
                        </a:blipFill>
                      </a:tcPr>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818391" t="-1561224" r="-114368" b="-255102"/>
                          </a:stretch>
                        </a:blipFill>
                      </a:tcPr>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r h="301395">
                    <a:tc>
                      <a:txBody>
                        <a:bodyPr/>
                        <a:lstStyle/>
                        <a:p>
                          <a:endParaRPr lang="en-US"/>
                        </a:p>
                      </a:txBody>
                      <a:tcPr marL="49140" marR="49140" marT="0" marB="0">
                        <a:blipFill rotWithShape="1">
                          <a:blip r:embed="rId2"/>
                          <a:stretch>
                            <a:fillRect t="-1628000" r="-789604" b="-150000"/>
                          </a:stretch>
                        </a:blipFill>
                      </a:tcPr>
                    </a:tc>
                    <a:tc>
                      <a:txBody>
                        <a:bodyPr/>
                        <a:lstStyle/>
                        <a:p>
                          <a:pPr indent="270510" algn="just">
                            <a:lnSpc>
                              <a:spcPct val="115000"/>
                            </a:lnSpc>
                            <a:spcAft>
                              <a:spcPts val="0"/>
                            </a:spcAft>
                          </a:pPr>
                          <a:r>
                            <a:rPr lang="en-US" sz="1000">
                              <a:effectLst/>
                            </a:rPr>
                            <a:t>   12</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16</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314857" t="-1628000" r="-612000" b="-150000"/>
                          </a:stretch>
                        </a:blipFill>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nSpc>
                              <a:spcPct val="115000"/>
                            </a:lnSpc>
                            <a:spcAft>
                              <a:spcPts val="0"/>
                            </a:spcAft>
                          </a:pPr>
                          <a:r>
                            <a:rPr lang="en-US" sz="1000">
                              <a:effectLst/>
                            </a:rPr>
                            <a:t>1</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617816" t="-1628000" r="-314943" b="-150000"/>
                          </a:stretch>
                        </a:blipFill>
                      </a:tcPr>
                    </a:tc>
                    <a:tc>
                      <a:txBody>
                        <a:bodyPr/>
                        <a:lstStyle/>
                        <a:p>
                          <a:pPr>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818391" t="-1628000" r="-114368" b="-150000"/>
                          </a:stretch>
                        </a:blipFill>
                      </a:tcPr>
                    </a:tc>
                    <a:tc>
                      <a:txBody>
                        <a:bodyPr/>
                        <a:lstStyle/>
                        <a:p>
                          <a:pPr algn="ctr">
                            <a:lnSpc>
                              <a:spcPct val="115000"/>
                            </a:lnSpc>
                            <a:spcAft>
                              <a:spcPts val="0"/>
                            </a:spcAft>
                          </a:pPr>
                          <a:r>
                            <a:rPr lang="ka-GE" sz="1000">
                              <a:effectLst/>
                            </a:rPr>
                            <a:t> </a:t>
                          </a:r>
                          <a:endParaRPr lang="en-US" sz="1000">
                            <a:effectLst/>
                            <a:latin typeface="Calibri"/>
                            <a:ea typeface="Calibri"/>
                            <a:cs typeface="Times New Roman"/>
                          </a:endParaRPr>
                        </a:p>
                      </a:txBody>
                      <a:tcPr marL="49140" marR="49140" marT="0" marB="0" anchor="ctr"/>
                    </a:tc>
                  </a:tr>
                  <a:tr h="452092">
                    <a:tc gridSpan="2">
                      <a:txBody>
                        <a:bodyPr/>
                        <a:lstStyle/>
                        <a:p>
                          <a:endParaRPr lang="en-US"/>
                        </a:p>
                      </a:txBody>
                      <a:tcPr marL="49140" marR="49140" marT="0" marB="0" anchor="ctr">
                        <a:blipFill rotWithShape="1">
                          <a:blip r:embed="rId2"/>
                          <a:stretch>
                            <a:fillRect t="-1167568" r="-376658" b="-1351"/>
                          </a:stretch>
                        </a:blipFill>
                      </a:tcPr>
                    </a:tc>
                    <a:tc hMerge="1">
                      <a:txBody>
                        <a:bodyPr/>
                        <a:lstStyle/>
                        <a:p>
                          <a:endParaRPr lang="en-US"/>
                        </a:p>
                      </a:txBody>
                      <a:tcPr/>
                    </a:tc>
                    <a:tc>
                      <a:txBody>
                        <a:bodyPr/>
                        <a:lstStyle/>
                        <a:p>
                          <a:pPr algn="just">
                            <a:lnSpc>
                              <a:spcPct val="115000"/>
                            </a:lnSpc>
                            <a:spcAft>
                              <a:spcPts val="0"/>
                            </a:spcAft>
                          </a:pPr>
                          <a:r>
                            <a:rPr lang="en-US" sz="1000">
                              <a:effectLst/>
                            </a:rPr>
                            <a:t>1340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314857" t="-1167568" r="-612000" b="-1351"/>
                          </a:stretch>
                        </a:blipFill>
                      </a:tcPr>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617816" t="-1167568" r="-314943" b="-1351"/>
                          </a:stretch>
                        </a:blipFill>
                      </a:tcPr>
                    </a:tc>
                    <a:tc>
                      <a:txBody>
                        <a:bodyPr/>
                        <a:lstStyle/>
                        <a:p>
                          <a:pPr algn="just">
                            <a:lnSpc>
                              <a:spcPct val="115000"/>
                            </a:lnSpc>
                            <a:spcAft>
                              <a:spcPts val="0"/>
                            </a:spcAft>
                          </a:pPr>
                          <a:r>
                            <a:rPr lang="en-US" sz="1000">
                              <a:effectLst/>
                            </a:rPr>
                            <a:t>0</a:t>
                          </a:r>
                          <a:endParaRPr lang="en-US" sz="1000">
                            <a:effectLst/>
                            <a:latin typeface="Calibri"/>
                            <a:ea typeface="Calibri"/>
                            <a:cs typeface="Times New Roman"/>
                          </a:endParaRPr>
                        </a:p>
                      </a:txBody>
                      <a:tcPr marL="49140" marR="49140" marT="0" marB="0"/>
                    </a:tc>
                    <a:tc>
                      <a:txBody>
                        <a:bodyPr/>
                        <a:lstStyle/>
                        <a:p>
                          <a:endParaRPr lang="en-US"/>
                        </a:p>
                      </a:txBody>
                      <a:tcPr marL="49140" marR="49140" marT="0" marB="0">
                        <a:blipFill rotWithShape="1">
                          <a:blip r:embed="rId2"/>
                          <a:stretch>
                            <a:fillRect l="-818391" t="-1167568" r="-114368" b="-1351"/>
                          </a:stretch>
                        </a:blipFill>
                      </a:tcPr>
                    </a:tc>
                    <a:tc>
                      <a:txBody>
                        <a:bodyPr/>
                        <a:lstStyle/>
                        <a:p>
                          <a:pPr indent="270510" algn="ctr">
                            <a:lnSpc>
                              <a:spcPct val="115000"/>
                            </a:lnSpc>
                            <a:spcAft>
                              <a:spcPts val="0"/>
                            </a:spcAft>
                          </a:pPr>
                          <a:r>
                            <a:rPr lang="ka-GE" sz="1000" dirty="0">
                              <a:effectLst/>
                            </a:rPr>
                            <a:t> </a:t>
                          </a:r>
                          <a:endParaRPr lang="en-US" sz="1000" dirty="0">
                            <a:effectLst/>
                            <a:latin typeface="Calibri"/>
                            <a:ea typeface="Calibri"/>
                            <a:cs typeface="Times New Roman"/>
                          </a:endParaRPr>
                        </a:p>
                      </a:txBody>
                      <a:tcPr marL="49140" marR="49140" marT="0" marB="0" anchor="ctr"/>
                    </a:tc>
                  </a:tr>
                </a:tbl>
              </a:graphicData>
            </a:graphic>
          </p:graphicFrame>
        </mc:Fallback>
      </mc:AlternateContent>
      <p:sp>
        <p:nvSpPr>
          <p:cNvPr id="5" name="Slide Number Placeholder 4"/>
          <p:cNvSpPr>
            <a:spLocks noGrp="1"/>
          </p:cNvSpPr>
          <p:nvPr>
            <p:ph type="sldNum" sz="quarter" idx="12"/>
          </p:nvPr>
        </p:nvSpPr>
        <p:spPr/>
        <p:txBody>
          <a:bodyPr/>
          <a:lstStyle/>
          <a:p>
            <a:fld id="{039DBE79-AB89-47DA-A2C1-3786F823A82E}" type="slidenum">
              <a:rPr lang="en-US" smtClean="0"/>
              <a:t>17</a:t>
            </a:fld>
            <a:endParaRPr lang="en-US"/>
          </a:p>
        </p:txBody>
      </p:sp>
    </p:spTree>
    <p:extLst>
      <p:ext uri="{BB962C8B-B14F-4D97-AF65-F5344CB8AC3E}">
        <p14:creationId xmlns:p14="http://schemas.microsoft.com/office/powerpoint/2010/main" val="2955093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557170"/>
                <a:ext cx="8534400" cy="1507067"/>
              </a:xfrm>
            </p:spPr>
            <p:txBody>
              <a:bodyPr>
                <a:normAutofit/>
              </a:bodyPr>
              <a:lstStyle/>
              <a:p>
                <a:r>
                  <a:rPr lang="ka-GE" sz="1800" dirty="0"/>
                  <a:t> ცხრილიდან ჩანს, რომ ოპტიმალურია გეგმა, როდესაც B იწარმოება 82,   C- 16 და რჩება გამოუყენებული -80 ერთეული II ტიპის რესურსი. ნაწარმის ჯამური ღირებულება ტოლია 1340 ლარის. ცხრილიდან ასევე ჩანს, რომ ორადული ამოცანის ოპტიმალური ამონახსნია </a:t>
                </a:r>
                <a14:m>
                  <m:oMath xmlns:m="http://schemas.openxmlformats.org/officeDocument/2006/math">
                    <m:sSubSup>
                      <m:sSubSupPr>
                        <m:ctrlPr>
                          <a:rPr lang="en-US" sz="1800" i="1">
                            <a:latin typeface="Cambria Math"/>
                          </a:rPr>
                        </m:ctrlPr>
                      </m:sSubSupPr>
                      <m:e>
                        <m:r>
                          <a:rPr lang="ka-GE" sz="1800" b="0" i="1">
                            <a:latin typeface="Cambria Math" panose="02040503050406030204" pitchFamily="18" charset="0"/>
                          </a:rPr>
                          <m:t>  </m:t>
                        </m:r>
                        <m:r>
                          <a:rPr lang="ka-GE" sz="1800" b="0" i="1">
                            <a:latin typeface="Cambria Math" panose="02040503050406030204" pitchFamily="18" charset="0"/>
                          </a:rPr>
                          <m:t>𝑦</m:t>
                        </m:r>
                      </m:e>
                      <m:sub>
                        <m:r>
                          <a:rPr lang="ka-GE" sz="1800" b="0" i="1">
                            <a:latin typeface="Cambria Math" panose="02040503050406030204" pitchFamily="18" charset="0"/>
                          </a:rPr>
                          <m:t>1</m:t>
                        </m:r>
                      </m:sub>
                      <m:sup>
                        <m:r>
                          <a:rPr lang="ka-GE" sz="1800" b="0" i="1">
                            <a:latin typeface="Cambria Math" panose="02040503050406030204" pitchFamily="18" charset="0"/>
                          </a:rPr>
                          <m:t>∗</m:t>
                        </m:r>
                      </m:sup>
                    </m:sSubSup>
                    <m:r>
                      <a:rPr lang="ka-GE" sz="1800" b="0" i="1">
                        <a:latin typeface="Cambria Math" panose="02040503050406030204" pitchFamily="18" charset="0"/>
                      </a:rPr>
                      <m:t>=</m:t>
                    </m:r>
                    <m:f>
                      <m:fPr>
                        <m:ctrlPr>
                          <a:rPr lang="en-US" sz="1800" i="1">
                            <a:latin typeface="Cambria Math"/>
                          </a:rPr>
                        </m:ctrlPr>
                      </m:fPr>
                      <m:num>
                        <m:r>
                          <a:rPr lang="ka-GE" sz="1800" b="0" i="1">
                            <a:latin typeface="Cambria Math" panose="02040503050406030204" pitchFamily="18" charset="0"/>
                          </a:rPr>
                          <m:t>23</m:t>
                        </m:r>
                      </m:num>
                      <m:den>
                        <m:r>
                          <a:rPr lang="ka-GE" sz="1800" b="0" i="1">
                            <a:latin typeface="Cambria Math" panose="02040503050406030204" pitchFamily="18" charset="0"/>
                          </a:rPr>
                          <m:t>4</m:t>
                        </m:r>
                      </m:den>
                    </m:f>
                  </m:oMath>
                </a14:m>
                <a:r>
                  <a:rPr lang="ka-GE" sz="1800" dirty="0"/>
                  <a:t>; </a:t>
                </a:r>
                <a14:m>
                  <m:oMath xmlns:m="http://schemas.openxmlformats.org/officeDocument/2006/math">
                    <m:r>
                      <a:rPr lang="ka-GE" sz="1800" b="0" i="1">
                        <a:latin typeface="Cambria Math" panose="02040503050406030204" pitchFamily="18" charset="0"/>
                      </a:rPr>
                      <m:t>  </m:t>
                    </m:r>
                    <m:sSubSup>
                      <m:sSubSupPr>
                        <m:ctrlPr>
                          <a:rPr lang="en-US" sz="1800" i="1">
                            <a:latin typeface="Cambria Math"/>
                          </a:rPr>
                        </m:ctrlPr>
                      </m:sSubSupPr>
                      <m:e>
                        <m:r>
                          <a:rPr lang="ka-GE" sz="1800" b="0" i="1">
                            <a:latin typeface="Cambria Math" panose="02040503050406030204" pitchFamily="18" charset="0"/>
                          </a:rPr>
                          <m:t>  </m:t>
                        </m:r>
                        <m:r>
                          <a:rPr lang="ka-GE" sz="1800" b="0" i="1">
                            <a:latin typeface="Cambria Math" panose="02040503050406030204" pitchFamily="18" charset="0"/>
                          </a:rPr>
                          <m:t>𝑦</m:t>
                        </m:r>
                      </m:e>
                      <m:sub>
                        <m:r>
                          <a:rPr lang="ka-GE" sz="1800" b="0" i="1">
                            <a:latin typeface="Cambria Math" panose="02040503050406030204" pitchFamily="18" charset="0"/>
                          </a:rPr>
                          <m:t>2</m:t>
                        </m:r>
                      </m:sub>
                      <m:sup>
                        <m:r>
                          <a:rPr lang="ka-GE" sz="1800" b="0" i="1">
                            <a:latin typeface="Cambria Math" panose="02040503050406030204" pitchFamily="18" charset="0"/>
                          </a:rPr>
                          <m:t>∗</m:t>
                        </m:r>
                      </m:sup>
                    </m:sSubSup>
                    <m:r>
                      <a:rPr lang="ka-GE" sz="1800" b="0" i="1">
                        <a:latin typeface="Cambria Math" panose="02040503050406030204" pitchFamily="18" charset="0"/>
                      </a:rPr>
                      <m:t>=0</m:t>
                    </m:r>
                  </m:oMath>
                </a14:m>
                <a:r>
                  <a:rPr lang="ka-GE" sz="1800" dirty="0"/>
                  <a:t> ; </a:t>
                </a:r>
                <a14:m>
                  <m:oMath xmlns:m="http://schemas.openxmlformats.org/officeDocument/2006/math">
                    <m:sSubSup>
                      <m:sSubSupPr>
                        <m:ctrlPr>
                          <a:rPr lang="en-US" sz="1800" i="1">
                            <a:latin typeface="Cambria Math"/>
                          </a:rPr>
                        </m:ctrlPr>
                      </m:sSubSupPr>
                      <m:e>
                        <m:r>
                          <a:rPr lang="ka-GE" sz="1800" b="0" i="1">
                            <a:latin typeface="Cambria Math" panose="02040503050406030204" pitchFamily="18" charset="0"/>
                          </a:rPr>
                          <m:t>  </m:t>
                        </m:r>
                        <m:r>
                          <a:rPr lang="ka-GE" sz="1800" b="0" i="1">
                            <a:latin typeface="Cambria Math" panose="02040503050406030204" pitchFamily="18" charset="0"/>
                          </a:rPr>
                          <m:t>𝑦</m:t>
                        </m:r>
                      </m:e>
                      <m:sub>
                        <m:r>
                          <a:rPr lang="ka-GE" sz="1800" b="0" i="1">
                            <a:latin typeface="Cambria Math" panose="02040503050406030204" pitchFamily="18" charset="0"/>
                          </a:rPr>
                          <m:t>3</m:t>
                        </m:r>
                      </m:sub>
                      <m:sup>
                        <m:r>
                          <a:rPr lang="ka-GE" sz="1800" b="0" i="1">
                            <a:latin typeface="Cambria Math" panose="02040503050406030204" pitchFamily="18" charset="0"/>
                          </a:rPr>
                          <m:t>∗</m:t>
                        </m:r>
                      </m:sup>
                    </m:sSubSup>
                    <m:r>
                      <a:rPr lang="ka-GE" sz="1800" b="0" i="1">
                        <a:latin typeface="Cambria Math" panose="02040503050406030204" pitchFamily="18" charset="0"/>
                      </a:rPr>
                      <m:t>=</m:t>
                    </m:r>
                    <m:f>
                      <m:fPr>
                        <m:ctrlPr>
                          <a:rPr lang="en-US" sz="1800" i="1">
                            <a:latin typeface="Cambria Math"/>
                          </a:rPr>
                        </m:ctrlPr>
                      </m:fPr>
                      <m:num>
                        <m:r>
                          <a:rPr lang="ka-GE" sz="1800" b="0" i="1">
                            <a:latin typeface="Cambria Math" panose="02040503050406030204" pitchFamily="18" charset="0"/>
                          </a:rPr>
                          <m:t>5</m:t>
                        </m:r>
                      </m:num>
                      <m:den>
                        <m:r>
                          <a:rPr lang="ka-GE" sz="1800" b="0" i="1">
                            <a:latin typeface="Cambria Math" panose="02040503050406030204" pitchFamily="18" charset="0"/>
                          </a:rPr>
                          <m:t>4</m:t>
                        </m:r>
                      </m:den>
                    </m:f>
                  </m:oMath>
                </a14:m>
                <a:r>
                  <a:rPr lang="ka-GE" sz="1800" dirty="0"/>
                  <a:t> .</a:t>
                </a: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557170"/>
                <a:ext cx="8534400" cy="1507067"/>
              </a:xfrm>
              <a:blipFill>
                <a:blip r:embed="rId2"/>
                <a:stretch>
                  <a:fillRect l="-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112" y="2495388"/>
                <a:ext cx="8534400" cy="3615267"/>
              </a:xfrm>
            </p:spPr>
            <p:txBody>
              <a:bodyPr>
                <a:normAutofit fontScale="85000" lnSpcReduction="20000"/>
              </a:bodyPr>
              <a:lstStyle/>
              <a:p>
                <a:pPr algn="just"/>
                <a:r>
                  <a:rPr lang="ka-GE" sz="2000" dirty="0"/>
                  <a:t>ამრიგად, დადებითი ორადული შეფასებები აქვს მხოლოდ იმ ნედლეულს, რომლებიც სრულად გამოიყენება წარმოების ოპტიმალურ გეგმაში. ამიტომ, ორადული შეფასებები განსაზღვრავს წარმოების მიერ გამოყენებული ნედლეულის დეფიციტს. უფრო მეტიც, ორადული შეფასების სიდიდე აღნიშნავს, თუ რამდენად იზრდება მიზნის ფუნქციის მაქსიმალური მნიშვნელობა შესაბამისი სახეობის ნედლეულის ერთი ერთეულით გაზრდისას.</a:t>
                </a:r>
                <a:endParaRPr lang="en-US" sz="2000" dirty="0"/>
              </a:p>
              <a:p>
                <a:pPr algn="just"/>
                <a:r>
                  <a:rPr lang="ka-GE" sz="2100" dirty="0"/>
                  <a:t> აქედან გამომდინარე, I სახის ნედლეულის 1კგ-ით გაზრდა მიგვიყვანს იქამდე, რომ გამოჩნდება ახალი ოპტიმალური გეგმის მოძებნის შესაძლებლობა, რომლის დროსაც მთლიანი პროდუქციის ღირებულება გაიზრდება 5.75 ერთეულით და გახდება 1340+5.75=1345.75 ლარის ტოლი. ამავე დროს რიცხვები, რომლებიც დგას ბოლო ცხრილში  X</a:t>
                </a:r>
                <a:r>
                  <a:rPr lang="ka-GE" sz="2100" baseline="-25000" dirty="0"/>
                  <a:t>4</a:t>
                </a:r>
                <a:r>
                  <a:rPr lang="ka-GE" sz="2100" dirty="0"/>
                  <a:t>-ის შესაბამის სვეტში აჩვენებს, რომ გამოსაშვები პროდუქციის ( ზემოთ ნაჩვენები ) ზრდა შეიძლება იქნას მიღწეული B პროდუქციის გამოშვების  </a:t>
                </a:r>
                <a14:m>
                  <m:oMath xmlns:m="http://schemas.openxmlformats.org/officeDocument/2006/math">
                    <m:f>
                      <m:fPr>
                        <m:ctrlPr>
                          <a:rPr lang="en-US" sz="2100" i="1">
                            <a:latin typeface="Cambria Math"/>
                          </a:rPr>
                        </m:ctrlPr>
                      </m:fPr>
                      <m:num>
                        <m:r>
                          <a:rPr lang="ka-GE" sz="2100" b="0" i="1" smtClean="0">
                            <a:latin typeface="Cambria Math" panose="02040503050406030204" pitchFamily="18" charset="0"/>
                          </a:rPr>
                          <m:t>5</m:t>
                        </m:r>
                      </m:num>
                      <m:den>
                        <m:r>
                          <a:rPr lang="ka-GE" sz="2100" b="0" i="1" smtClean="0">
                            <a:latin typeface="Cambria Math" panose="02040503050406030204" pitchFamily="18" charset="0"/>
                          </a:rPr>
                          <m:t>8</m:t>
                        </m:r>
                      </m:den>
                    </m:f>
                  </m:oMath>
                </a14:m>
                <a:r>
                  <a:rPr lang="ka-GE" sz="2100" dirty="0"/>
                  <a:t> ერთეულით გაზრდით და C-ს გამოშვების  </a:t>
                </a:r>
                <a14:m>
                  <m:oMath xmlns:m="http://schemas.openxmlformats.org/officeDocument/2006/math">
                    <m:f>
                      <m:fPr>
                        <m:ctrlPr>
                          <a:rPr lang="en-US" sz="2100" i="1">
                            <a:latin typeface="Cambria Math"/>
                          </a:rPr>
                        </m:ctrlPr>
                      </m:fPr>
                      <m:num>
                        <m:r>
                          <a:rPr lang="ka-GE" sz="2100" b="0" i="1" smtClean="0">
                            <a:latin typeface="Cambria Math" panose="02040503050406030204" pitchFamily="18" charset="0"/>
                          </a:rPr>
                          <m:t>1</m:t>
                        </m:r>
                      </m:num>
                      <m:den>
                        <m:r>
                          <a:rPr lang="ka-GE" sz="2100" b="0" i="1" smtClean="0">
                            <a:latin typeface="Cambria Math" panose="02040503050406030204" pitchFamily="18" charset="0"/>
                          </a:rPr>
                          <m:t>4</m:t>
                        </m:r>
                      </m:den>
                    </m:f>
                  </m:oMath>
                </a14:m>
                <a:r>
                  <a:rPr lang="ka-GE" sz="2100" dirty="0"/>
                  <a:t>-ით შემცირებით. ამის შედეგად II სახეობის ნედლეულის გამოყენება მცირდება </a:t>
                </a:r>
                <a14:m>
                  <m:oMath xmlns:m="http://schemas.openxmlformats.org/officeDocument/2006/math">
                    <m:f>
                      <m:fPr>
                        <m:ctrlPr>
                          <a:rPr lang="en-US" sz="2100" i="1">
                            <a:latin typeface="Cambria Math"/>
                          </a:rPr>
                        </m:ctrlPr>
                      </m:fPr>
                      <m:num>
                        <m:r>
                          <a:rPr lang="ka-GE" sz="2100" b="0" i="1" smtClean="0">
                            <a:latin typeface="Cambria Math" panose="02040503050406030204" pitchFamily="18" charset="0"/>
                          </a:rPr>
                          <m:t>1</m:t>
                        </m:r>
                      </m:num>
                      <m:den>
                        <m:r>
                          <a:rPr lang="ka-GE" sz="2100" b="0" i="1" smtClean="0">
                            <a:latin typeface="Cambria Math" panose="02040503050406030204" pitchFamily="18" charset="0"/>
                          </a:rPr>
                          <m:t>8</m:t>
                        </m:r>
                      </m:den>
                    </m:f>
                  </m:oMath>
                </a14:m>
                <a:r>
                  <a:rPr lang="ka-GE" sz="2100" dirty="0"/>
                  <a:t>  კგ-ით.</a:t>
                </a:r>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112" y="2495388"/>
                <a:ext cx="8534400" cy="3615267"/>
              </a:xfrm>
              <a:blipFill rotWithShape="1">
                <a:blip r:embed="rId3"/>
                <a:stretch>
                  <a:fillRect l="-429" t="-2192" r="-6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39DBE79-AB89-47DA-A2C1-3786F823A82E}" type="slidenum">
              <a:rPr lang="en-US" smtClean="0"/>
              <a:t>18</a:t>
            </a:fld>
            <a:endParaRPr lang="en-US"/>
          </a:p>
        </p:txBody>
      </p:sp>
    </p:spTree>
    <p:extLst>
      <p:ext uri="{BB962C8B-B14F-4D97-AF65-F5344CB8AC3E}">
        <p14:creationId xmlns:p14="http://schemas.microsoft.com/office/powerpoint/2010/main" val="284884889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77008"/>
                <a:ext cx="10515600" cy="5499955"/>
              </a:xfrm>
            </p:spPr>
            <p:txBody>
              <a:bodyPr>
                <a:normAutofit fontScale="92500" lnSpcReduction="10000"/>
              </a:bodyPr>
              <a:lstStyle/>
              <a:p>
                <a:r>
                  <a:rPr lang="ka-GE" b="1" dirty="0"/>
                  <a:t> განვაგრძოთ ოპტიმალური ორობითი შეფასების განხილვა. გამოთვლით რა ორადული ამოცანის მიზნის ფუნქციის მინიმალური მნიშვნელობას.</a:t>
                </a:r>
                <a:endParaRPr lang="en-US" b="1" dirty="0"/>
              </a:p>
              <a:p>
                <a14:m>
                  <m:oMath xmlns:m="http://schemas.openxmlformats.org/officeDocument/2006/math">
                    <m:sSubSup>
                      <m:sSubSupPr>
                        <m:ctrlPr>
                          <a:rPr lang="en-US" b="1" i="1">
                            <a:latin typeface="Cambria Math"/>
                          </a:rPr>
                        </m:ctrlPr>
                      </m:sSubSupPr>
                      <m:e>
                        <m:r>
                          <a:rPr lang="ka-GE" b="1" i="1">
                            <a:latin typeface="Cambria Math" panose="02040503050406030204" pitchFamily="18" charset="0"/>
                          </a:rPr>
                          <m:t>𝑭</m:t>
                        </m:r>
                      </m:e>
                      <m:sub>
                        <m:r>
                          <a:rPr lang="ru-RU" b="1" i="1">
                            <a:latin typeface="Cambria Math" panose="02040503050406030204" pitchFamily="18" charset="0"/>
                          </a:rPr>
                          <m:t>𝒎𝒊𝒏</m:t>
                        </m:r>
                      </m:sub>
                      <m:sup>
                        <m:r>
                          <a:rPr lang="ka-GE" b="1" i="1">
                            <a:latin typeface="Cambria Math" panose="02040503050406030204" pitchFamily="18" charset="0"/>
                          </a:rPr>
                          <m:t>∗</m:t>
                        </m:r>
                      </m:sup>
                    </m:sSubSup>
                    <m:r>
                      <a:rPr lang="ka-GE" b="1" i="1">
                        <a:latin typeface="Cambria Math" panose="02040503050406030204" pitchFamily="18" charset="0"/>
                      </a:rPr>
                      <m:t>=</m:t>
                    </m:r>
                    <m:r>
                      <a:rPr lang="ka-GE" b="1" i="1">
                        <a:latin typeface="Cambria Math" panose="02040503050406030204" pitchFamily="18" charset="0"/>
                      </a:rPr>
                      <m:t>𝟏𝟖𝟎</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𝟐𝟏𝟎</m:t>
                    </m:r>
                    <m:r>
                      <a:rPr lang="ka-GE" b="1" i="1">
                        <a:latin typeface="Cambria Math" panose="02040503050406030204" pitchFamily="18" charset="0"/>
                      </a:rPr>
                      <m:t>×</m:t>
                    </m:r>
                    <m:r>
                      <a:rPr lang="ka-GE" b="1" i="1">
                        <a:latin typeface="Cambria Math" panose="02040503050406030204" pitchFamily="18" charset="0"/>
                      </a:rPr>
                      <m:t>𝟎</m:t>
                    </m:r>
                    <m:r>
                      <a:rPr lang="ka-GE" b="1" i="1">
                        <a:latin typeface="Cambria Math" panose="02040503050406030204" pitchFamily="18" charset="0"/>
                      </a:rPr>
                      <m:t>+</m:t>
                    </m:r>
                    <m:r>
                      <a:rPr lang="ka-GE" b="1" i="1">
                        <a:latin typeface="Cambria Math" panose="02040503050406030204" pitchFamily="18" charset="0"/>
                      </a:rPr>
                      <m:t>𝟐𝟒𝟒</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𝟏𝟑𝟒</m:t>
                    </m:r>
                  </m:oMath>
                </a14:m>
                <a:endParaRPr lang="en-US" b="1" dirty="0"/>
              </a:p>
              <a:p>
                <a:r>
                  <a:rPr lang="ka-GE" b="1" dirty="0"/>
                  <a:t>  ვნახავთ, რომ იგი ემთხვევა (და ასეც უნდა ყოფილიყო) პირდაპირი ამოცანის მიზნის ფუნქციის მაქსიმუმს.</a:t>
                </a:r>
                <a:endParaRPr lang="en-US" b="1" dirty="0"/>
              </a:p>
              <a:p>
                <a:r>
                  <a:rPr lang="ka-GE" b="1" dirty="0"/>
                  <a:t> </a:t>
                </a:r>
                <a:endParaRPr lang="en-US" b="1" dirty="0"/>
              </a:p>
              <a:p>
                <a:r>
                  <a:rPr lang="ka-GE" b="1" dirty="0"/>
                  <a:t>   ორადული ამოცანის შეზღუდვებში ოპტიმალური ორადული შეფასებების ჩასმით მივიღებთ.</a:t>
                </a:r>
                <a:endParaRPr lang="en-US" b="1" dirty="0"/>
              </a:p>
              <a:p>
                <a:r>
                  <a:rPr lang="ka-GE" b="1" dirty="0"/>
                  <a:t> </a:t>
                </a:r>
                <a14:m>
                  <m:oMath xmlns:m="http://schemas.openxmlformats.org/officeDocument/2006/math">
                    <m:r>
                      <a:rPr lang="ka-GE" b="1" i="1">
                        <a:latin typeface="Cambria Math" panose="02040503050406030204" pitchFamily="18" charset="0"/>
                      </a:rPr>
                      <m:t>𝟒</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𝟒</m:t>
                        </m:r>
                      </m:den>
                    </m:f>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𝟏𝟎</m:t>
                    </m:r>
                  </m:oMath>
                </a14:m>
                <a:r>
                  <a:rPr lang="ka-GE" b="1" dirty="0"/>
                  <a:t>                            </a:t>
                </a:r>
                <a14:m>
                  <m:oMath xmlns:m="http://schemas.openxmlformats.org/officeDocument/2006/math">
                    <m:r>
                      <a:rPr lang="ka-GE" b="1" i="1">
                        <a:latin typeface="Cambria Math" panose="02040503050406030204" pitchFamily="18" charset="0"/>
                      </a:rPr>
                      <m:t>𝟐𝟑</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𝟒</m:t>
                        </m:r>
                      </m:den>
                    </m:f>
                    <m:r>
                      <a:rPr lang="ka-GE" b="1" i="1">
                        <a:latin typeface="Cambria Math" panose="02040503050406030204" pitchFamily="18" charset="0"/>
                      </a:rPr>
                      <m:t>&gt;</m:t>
                    </m:r>
                    <m:r>
                      <a:rPr lang="ka-GE" b="1" i="1">
                        <a:latin typeface="Cambria Math" panose="02040503050406030204" pitchFamily="18" charset="0"/>
                      </a:rPr>
                      <m:t>𝟏𝟎</m:t>
                    </m:r>
                  </m:oMath>
                </a14:m>
                <a:endParaRPr lang="en-US" b="1" dirty="0"/>
              </a:p>
              <a:p>
                <a:r>
                  <a:rPr lang="ka-GE" b="1" dirty="0"/>
                  <a:t> </a:t>
                </a:r>
                <a14:m>
                  <m:oMath xmlns:m="http://schemas.openxmlformats.org/officeDocument/2006/math">
                    <m:r>
                      <a:rPr lang="ka-GE" b="1" i="1">
                        <a:latin typeface="Cambria Math" panose="02040503050406030204" pitchFamily="18" charset="0"/>
                      </a:rPr>
                      <m:t>𝟐</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𝟐</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𝟏𝟒</m:t>
                    </m:r>
                  </m:oMath>
                </a14:m>
                <a:r>
                  <a:rPr lang="ka-GE" b="1" dirty="0"/>
                  <a:t>                     </a:t>
                </a:r>
                <a14:m>
                  <m:oMath xmlns:m="http://schemas.openxmlformats.org/officeDocument/2006/math">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𝟐</m:t>
                        </m:r>
                      </m:den>
                    </m:f>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𝟐</m:t>
                        </m:r>
                      </m:den>
                    </m:f>
                    <m:r>
                      <a:rPr lang="ka-GE" b="1" i="1">
                        <a:latin typeface="Cambria Math" panose="02040503050406030204" pitchFamily="18" charset="0"/>
                      </a:rPr>
                      <m:t>=</m:t>
                    </m:r>
                    <m:r>
                      <a:rPr lang="ka-GE" b="1" i="1">
                        <a:latin typeface="Cambria Math" panose="02040503050406030204" pitchFamily="18" charset="0"/>
                      </a:rPr>
                      <m:t>𝟏𝟐</m:t>
                    </m:r>
                  </m:oMath>
                </a14:m>
                <a:endParaRPr lang="en-US" b="1" dirty="0"/>
              </a:p>
              <a:p>
                <a:r>
                  <a:rPr lang="ka-GE" b="1" dirty="0"/>
                  <a:t> </a:t>
                </a:r>
                <a14:m>
                  <m:oMath xmlns:m="http://schemas.openxmlformats.org/officeDocument/2006/math">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𝟓</m:t>
                    </m:r>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𝟓</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𝟏𝟐</m:t>
                    </m:r>
                  </m:oMath>
                </a14:m>
                <a:r>
                  <a:rPr lang="ka-GE" b="1" dirty="0"/>
                  <a:t>                            </a:t>
                </a:r>
                <a14:m>
                  <m:oMath xmlns:m="http://schemas.openxmlformats.org/officeDocument/2006/math">
                    <m:f>
                      <m:fPr>
                        <m:ctrlPr>
                          <a:rPr lang="en-US" b="1" i="1">
                            <a:latin typeface="Cambria Math"/>
                          </a:rPr>
                        </m:ctrlPr>
                      </m:fPr>
                      <m:num>
                        <m:r>
                          <a:rPr lang="ka-GE" b="1" i="1">
                            <a:latin typeface="Cambria Math" panose="02040503050406030204" pitchFamily="18" charset="0"/>
                          </a:rPr>
                          <m:t>𝟐𝟑</m:t>
                        </m:r>
                      </m:num>
                      <m:den>
                        <m:r>
                          <a:rPr lang="ka-GE" b="1" i="1">
                            <a:latin typeface="Cambria Math" panose="02040503050406030204" pitchFamily="18" charset="0"/>
                          </a:rPr>
                          <m:t>𝟒</m:t>
                        </m:r>
                      </m:den>
                    </m:f>
                    <m:r>
                      <a:rPr lang="ka-GE" b="1" i="1">
                        <a:latin typeface="Cambria Math" panose="02040503050406030204" pitchFamily="18" charset="0"/>
                      </a:rPr>
                      <m:t>+</m:t>
                    </m:r>
                    <m:f>
                      <m:fPr>
                        <m:ctrlPr>
                          <a:rPr lang="en-US" b="1" i="1">
                            <a:latin typeface="Cambria Math"/>
                          </a:rPr>
                        </m:ctrlPr>
                      </m:fPr>
                      <m:num>
                        <m:r>
                          <a:rPr lang="ka-GE" b="1" i="1">
                            <a:latin typeface="Cambria Math" panose="02040503050406030204" pitchFamily="18" charset="0"/>
                          </a:rPr>
                          <m:t>𝟐𝟓</m:t>
                        </m:r>
                      </m:num>
                      <m:den>
                        <m:r>
                          <a:rPr lang="ka-GE" b="1" i="1">
                            <a:latin typeface="Cambria Math" panose="02040503050406030204" pitchFamily="18" charset="0"/>
                          </a:rPr>
                          <m:t>𝟒</m:t>
                        </m:r>
                      </m:den>
                    </m:f>
                    <m:r>
                      <a:rPr lang="ka-GE" b="1" i="1">
                        <a:latin typeface="Cambria Math" panose="02040503050406030204" pitchFamily="18" charset="0"/>
                      </a:rPr>
                      <m:t>=</m:t>
                    </m:r>
                    <m:r>
                      <a:rPr lang="ka-GE" b="1" i="1">
                        <a:latin typeface="Cambria Math" panose="02040503050406030204" pitchFamily="18" charset="0"/>
                      </a:rPr>
                      <m:t>𝟏𝟐</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77008"/>
                <a:ext cx="10515600" cy="5499955"/>
              </a:xfrm>
              <a:blipFill>
                <a:blip r:embed="rId2"/>
                <a:stretch>
                  <a:fillRect l="-928" t="-2106" r="-1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039DBE79-AB89-47DA-A2C1-3786F823A82E}" type="slidenum">
              <a:rPr lang="en-US" smtClean="0"/>
              <a:t>19</a:t>
            </a:fld>
            <a:endParaRPr lang="en-US"/>
          </a:p>
        </p:txBody>
      </p:sp>
    </p:spTree>
    <p:extLst>
      <p:ext uri="{BB962C8B-B14F-4D97-AF65-F5344CB8AC3E}">
        <p14:creationId xmlns:p14="http://schemas.microsoft.com/office/powerpoint/2010/main" val="1144742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81" y="281354"/>
            <a:ext cx="9404723" cy="1431217"/>
          </a:xfrm>
        </p:spPr>
        <p:txBody>
          <a:bodyPr>
            <a:normAutofit fontScale="90000"/>
          </a:bodyPr>
          <a:lstStyle/>
          <a:p>
            <a:r>
              <a:rPr lang="ka-GE" sz="2800" dirty="0"/>
              <a:t> </a:t>
            </a:r>
            <a:r>
              <a:rPr lang="en-US" sz="2800" dirty="0"/>
              <a:t/>
            </a:r>
            <a:br>
              <a:rPr lang="en-US" sz="2800" dirty="0"/>
            </a:br>
            <a:r>
              <a:rPr lang="ka-GE" sz="2800" dirty="0"/>
              <a:t>  ანოტაცია:</a:t>
            </a:r>
            <a:r>
              <a:rPr lang="en-US" dirty="0"/>
              <a:t/>
            </a:r>
            <a:br>
              <a:rPr lang="en-US" dirty="0"/>
            </a:br>
            <a:endParaRPr lang="en-US" dirty="0"/>
          </a:p>
        </p:txBody>
      </p:sp>
      <p:sp>
        <p:nvSpPr>
          <p:cNvPr id="3" name="Content Placeholder 2"/>
          <p:cNvSpPr>
            <a:spLocks noGrp="1"/>
          </p:cNvSpPr>
          <p:nvPr>
            <p:ph idx="1"/>
          </p:nvPr>
        </p:nvSpPr>
        <p:spPr>
          <a:xfrm>
            <a:off x="1387929" y="1257300"/>
            <a:ext cx="8948057" cy="3788228"/>
          </a:xfrm>
        </p:spPr>
        <p:txBody>
          <a:bodyPr>
            <a:normAutofit fontScale="92500" lnSpcReduction="20000"/>
          </a:bodyPr>
          <a:lstStyle/>
          <a:p>
            <a:pPr algn="just"/>
            <a:r>
              <a:rPr lang="ka-GE" sz="2400" dirty="0" smtClean="0"/>
              <a:t>წარმოდგენილ</a:t>
            </a:r>
            <a:r>
              <a:rPr lang="ka-GE" sz="2400" dirty="0" smtClean="0"/>
              <a:t> ნაშრომში,</a:t>
            </a:r>
            <a:r>
              <a:rPr lang="en-US" sz="2400" dirty="0" smtClean="0"/>
              <a:t> </a:t>
            </a:r>
            <a:r>
              <a:rPr lang="ka-GE" sz="2400" dirty="0" smtClean="0"/>
              <a:t>„წრფივი </a:t>
            </a:r>
            <a:r>
              <a:rPr lang="ka-GE" sz="2400" dirty="0"/>
              <a:t>პროგრამირების ორადული ამოცანები და მათი ეკონომიკური </a:t>
            </a:r>
            <a:r>
              <a:rPr lang="ka-GE" sz="2400" dirty="0" smtClean="0"/>
              <a:t>ინტერპრეტაცია“,</a:t>
            </a:r>
            <a:r>
              <a:rPr lang="ka-GE" sz="1800" b="1" dirty="0" smtClean="0"/>
              <a:t>   </a:t>
            </a:r>
            <a:r>
              <a:rPr lang="en-US" sz="1800" b="1" dirty="0"/>
              <a:t/>
            </a:r>
            <a:br>
              <a:rPr lang="en-US" sz="1800" b="1" dirty="0"/>
            </a:br>
            <a:r>
              <a:rPr lang="ka-GE" sz="2400" dirty="0" smtClean="0"/>
              <a:t> ასახულია </a:t>
            </a:r>
            <a:r>
              <a:rPr lang="ka-GE" sz="2400" dirty="0"/>
              <a:t>ზოგადად მათემატიკური მოდელის არსი, მათემატიკური მოდელის აგების თავისებურებები და მისი გამოყენების სფეროები</a:t>
            </a:r>
            <a:r>
              <a:rPr lang="ka-GE" sz="2400" dirty="0" smtClean="0"/>
              <a:t>.</a:t>
            </a:r>
            <a:endParaRPr lang="en-US" sz="2400" dirty="0" smtClean="0"/>
          </a:p>
          <a:p>
            <a:pPr algn="just"/>
            <a:r>
              <a:rPr lang="ka-GE" sz="2400" dirty="0" smtClean="0"/>
              <a:t>განხილულია </a:t>
            </a:r>
            <a:r>
              <a:rPr lang="en-US" sz="2400" dirty="0" err="1"/>
              <a:t>ეკონომიკური</a:t>
            </a:r>
            <a:r>
              <a:rPr lang="en-US" sz="2400" dirty="0"/>
              <a:t> </a:t>
            </a:r>
            <a:r>
              <a:rPr lang="en-US" sz="2400" dirty="0" err="1"/>
              <a:t>ამოცანები</a:t>
            </a:r>
            <a:r>
              <a:rPr lang="ru-RU" sz="2400" dirty="0"/>
              <a:t>, </a:t>
            </a:r>
            <a:r>
              <a:rPr lang="en-US" sz="2400" dirty="0" err="1"/>
              <a:t>რომელთა</a:t>
            </a:r>
            <a:r>
              <a:rPr lang="en-US" sz="2400" dirty="0"/>
              <a:t> </a:t>
            </a:r>
            <a:r>
              <a:rPr lang="en-US" sz="2400" dirty="0" err="1"/>
              <a:t>ანალიზი</a:t>
            </a:r>
            <a:r>
              <a:rPr lang="en-US" sz="2400" dirty="0"/>
              <a:t> </a:t>
            </a:r>
            <a:r>
              <a:rPr lang="en-US" sz="2400" dirty="0" err="1"/>
              <a:t>და</a:t>
            </a:r>
            <a:r>
              <a:rPr lang="en-US" sz="2400" dirty="0"/>
              <a:t> </a:t>
            </a:r>
            <a:r>
              <a:rPr lang="en-US" sz="2400" dirty="0" err="1"/>
              <a:t>შეფასება</a:t>
            </a:r>
            <a:r>
              <a:rPr lang="en-US" sz="2400" dirty="0"/>
              <a:t> </a:t>
            </a:r>
            <a:r>
              <a:rPr lang="en-US" sz="2400" dirty="0" err="1"/>
              <a:t>მოითხოვს</a:t>
            </a:r>
            <a:r>
              <a:rPr lang="en-US" sz="2400" dirty="0"/>
              <a:t> </a:t>
            </a:r>
            <a:r>
              <a:rPr lang="en-US" sz="2400" dirty="0" err="1"/>
              <a:t>ორადობის</a:t>
            </a:r>
            <a:r>
              <a:rPr lang="en-US" sz="2400" dirty="0"/>
              <a:t> </a:t>
            </a:r>
            <a:r>
              <a:rPr lang="en-US" sz="2400" dirty="0" err="1"/>
              <a:t>თეორიის</a:t>
            </a:r>
            <a:r>
              <a:rPr lang="en-US" sz="2400" dirty="0"/>
              <a:t> </a:t>
            </a:r>
            <a:r>
              <a:rPr lang="en-US" sz="2400" dirty="0" err="1"/>
              <a:t>გამოყენებას</a:t>
            </a:r>
            <a:r>
              <a:rPr lang="ru-RU" sz="2400" dirty="0"/>
              <a:t>. </a:t>
            </a:r>
            <a:endParaRPr lang="en-US" sz="2400" dirty="0"/>
          </a:p>
          <a:p>
            <a:pPr algn="just"/>
            <a:r>
              <a:rPr lang="ka-GE" sz="2400" dirty="0"/>
              <a:t>ნაშრომში ყურადღებაა გამახვილებული ამონახსნის ანალიზზე. კერძოდ, მოტანილია ოპტიმალური ამონახსნის ანალიზი მასში შემავალი პარამეტრების </a:t>
            </a:r>
            <a:r>
              <a:rPr lang="ka-GE" sz="2400" dirty="0" smtClean="0"/>
              <a:t>ცვლილებისას.  ასევე  </a:t>
            </a:r>
            <a:r>
              <a:rPr lang="ka-GE" sz="2400" dirty="0"/>
              <a:t>რესურსების განაწილების ამოცანის ანალიზი ორადობის თეორიის გამოყენებით. მოყვანილია შესაბამისი </a:t>
            </a:r>
            <a:r>
              <a:rPr lang="ka-GE" sz="2400" dirty="0" smtClean="0"/>
              <a:t>მაგალითები</a:t>
            </a:r>
            <a:r>
              <a:rPr lang="ka-GE" sz="2400" dirty="0"/>
              <a:t> </a:t>
            </a:r>
            <a:r>
              <a:rPr lang="ka-GE" sz="2400" dirty="0" smtClean="0"/>
              <a:t>და მათი კომპიუტერული რეალიზაცია.</a:t>
            </a:r>
          </a:p>
          <a:p>
            <a:endParaRPr lang="ka-GE" sz="2400" dirty="0" smtClean="0"/>
          </a:p>
          <a:p>
            <a:endParaRPr lang="ka-GE" sz="2400" dirty="0" smtClean="0"/>
          </a:p>
          <a:p>
            <a:endParaRPr lang="ka-GE" sz="2400" dirty="0" smtClean="0"/>
          </a:p>
          <a:p>
            <a:endParaRPr lang="ka-GE" sz="2400" dirty="0" smtClean="0"/>
          </a:p>
          <a:p>
            <a:endParaRPr lang="en-US" dirty="0"/>
          </a:p>
        </p:txBody>
      </p:sp>
      <p:sp>
        <p:nvSpPr>
          <p:cNvPr id="4" name="Slide Number Placeholder 3"/>
          <p:cNvSpPr>
            <a:spLocks noGrp="1"/>
          </p:cNvSpPr>
          <p:nvPr>
            <p:ph type="sldNum" sz="quarter" idx="12"/>
          </p:nvPr>
        </p:nvSpPr>
        <p:spPr/>
        <p:txBody>
          <a:bodyPr/>
          <a:lstStyle/>
          <a:p>
            <a:fld id="{039DBE79-AB89-47DA-A2C1-3786F823A82E}" type="slidenum">
              <a:rPr lang="en-US" smtClean="0"/>
              <a:t>2</a:t>
            </a:fld>
            <a:endParaRPr lang="en-US"/>
          </a:p>
        </p:txBody>
      </p:sp>
    </p:spTree>
    <p:extLst>
      <p:ext uri="{BB962C8B-B14F-4D97-AF65-F5344CB8AC3E}">
        <p14:creationId xmlns:p14="http://schemas.microsoft.com/office/powerpoint/2010/main" val="29846979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0631"/>
            <a:ext cx="10515600" cy="5526332"/>
          </a:xfrm>
        </p:spPr>
        <p:txBody>
          <a:bodyPr>
            <a:normAutofit/>
          </a:bodyPr>
          <a:lstStyle/>
          <a:p>
            <a:pPr algn="just"/>
            <a:r>
              <a:rPr lang="ka-GE" sz="2400" dirty="0"/>
              <a:t>I შეზღუდვა სრულდება, როგორც მკაცრი უტოლობა რაც იმას ნიშნავს, რომAA ტიპის ნაწარმის ერთეულის წარმოებაზე. დახარჯული ნედლეულის ორობითი შეფასება აღემატება ამ ნაკეთობის ფასს, აქედან გამომდინარე  A ტიპის ნაწარმის გამოშვება არ არის მომგებიანი. პირდაპირი ამოცანის ოპტიმალურ ამონახნსში არც არის ამ პროდუქციის გამოშვება ნავარაუდევი II და III შეზღუდვები  სრულდება როგორც მკაცრი ტოლობა, რაც ნიშნავს, რომ  B და C  ნაწარმის ერთეულის გამოშვებისათვის საჭირო ნედლეულის ორობითი შეფასებები ზუსტად მათი ფასის ტოლია. ამიტომ ამ ორი სახის პროდუქციის გამოშვება ორობითი შეფასებების თანახმად, ეკონომიკურად ხელსაყრელია. პირდაპირი ამოცანის ამოხსნაც გვაძლევს იგივე შედეგს, კერძოდ, პირდაპირი ამოცანის ოპტიმალური ამონახსნიც ითვალისწინებს ამ ნაწარმის გამოშვებას.</a:t>
            </a:r>
            <a:endParaRPr lang="en-US" sz="2400" dirty="0"/>
          </a:p>
          <a:p>
            <a:endParaRPr lang="en-US" dirty="0"/>
          </a:p>
        </p:txBody>
      </p:sp>
      <p:sp>
        <p:nvSpPr>
          <p:cNvPr id="2" name="Slide Number Placeholder 1"/>
          <p:cNvSpPr>
            <a:spLocks noGrp="1"/>
          </p:cNvSpPr>
          <p:nvPr>
            <p:ph type="sldNum" sz="quarter" idx="12"/>
          </p:nvPr>
        </p:nvSpPr>
        <p:spPr/>
        <p:txBody>
          <a:bodyPr/>
          <a:lstStyle/>
          <a:p>
            <a:fld id="{039DBE79-AB89-47DA-A2C1-3786F823A82E}" type="slidenum">
              <a:rPr lang="en-US" smtClean="0"/>
              <a:t>20</a:t>
            </a:fld>
            <a:endParaRPr lang="en-US"/>
          </a:p>
        </p:txBody>
      </p:sp>
    </p:spTree>
    <p:extLst>
      <p:ext uri="{BB962C8B-B14F-4D97-AF65-F5344CB8AC3E}">
        <p14:creationId xmlns:p14="http://schemas.microsoft.com/office/powerpoint/2010/main" val="254939175"/>
      </p:ext>
    </p:extLst>
  </p:cSld>
  <p:clrMapOvr>
    <a:masterClrMapping/>
  </p:clrMapOvr>
  <mc:AlternateContent xmlns:mc="http://schemas.openxmlformats.org/markup-compatibility/2006" xmlns:p14="http://schemas.microsoft.com/office/powerpoint/2010/main">
    <mc:Choice Requires="p14">
      <p:transition spd="slow" p14:dur="3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089" y="430824"/>
            <a:ext cx="8534400" cy="1510322"/>
          </a:xfrm>
        </p:spPr>
        <p:txBody>
          <a:bodyPr/>
          <a:lstStyle/>
          <a:p>
            <a:r>
              <a:rPr lang="en-US" sz="2400" b="1" dirty="0"/>
              <a:t>                              </a:t>
            </a:r>
            <a:r>
              <a:rPr lang="ka-GE" sz="2400" b="1" dirty="0"/>
              <a:t>გამოყენებული ლიტერატურა</a:t>
            </a:r>
            <a:r>
              <a:rPr lang="ka-GE" sz="2400" dirty="0"/>
              <a:t>:</a:t>
            </a:r>
            <a:r>
              <a:rPr lang="en-US" dirty="0"/>
              <a:t/>
            </a:r>
            <a:br>
              <a:rPr lang="en-US" dirty="0"/>
            </a:br>
            <a:endParaRPr lang="en-US" dirty="0"/>
          </a:p>
        </p:txBody>
      </p:sp>
      <p:sp>
        <p:nvSpPr>
          <p:cNvPr id="3" name="Content Placeholder 2"/>
          <p:cNvSpPr>
            <a:spLocks noGrp="1"/>
          </p:cNvSpPr>
          <p:nvPr>
            <p:ph idx="1"/>
          </p:nvPr>
        </p:nvSpPr>
        <p:spPr>
          <a:xfrm>
            <a:off x="1598612" y="2123177"/>
            <a:ext cx="8534400" cy="3615267"/>
          </a:xfrm>
        </p:spPr>
        <p:txBody>
          <a:bodyPr>
            <a:normAutofit/>
          </a:bodyPr>
          <a:lstStyle/>
          <a:p>
            <a:pPr lvl="0"/>
            <a:r>
              <a:rPr lang="ka-GE" sz="1900" dirty="0"/>
              <a:t>გ.ბელთაძე, ჰ. მელაძე, ნ. სხირტლაძე. გადაწყვეტილების მიღების თეორიის საფუძვლები და მათი გამოყენება საზოგადოებრივ მეცნიერებებში- თსუ გამომცემლობა 2003</a:t>
            </a:r>
            <a:endParaRPr lang="en-US" sz="1900" dirty="0"/>
          </a:p>
          <a:p>
            <a:pPr lvl="0"/>
            <a:r>
              <a:rPr lang="en-US" sz="1900" dirty="0"/>
              <a:t>H.A. </a:t>
            </a:r>
            <a:r>
              <a:rPr lang="en-US" sz="1900" dirty="0" err="1"/>
              <a:t>Eiselt</a:t>
            </a:r>
            <a:r>
              <a:rPr lang="en-US" sz="1900" dirty="0"/>
              <a:t> • C.-L. </a:t>
            </a:r>
            <a:r>
              <a:rPr lang="en-US" sz="1900" dirty="0" err="1"/>
              <a:t>Sandblom</a:t>
            </a:r>
            <a:r>
              <a:rPr lang="en-US" sz="1900" dirty="0"/>
              <a:t>. Operations Research. ISBN 978-3-642-10325-4 e-ISBN 978-3-642-10326-1.   Library of Congress Control Number: 2010925338.  Springer Heidelberg Dordrecht London New York. </a:t>
            </a:r>
            <a:r>
              <a:rPr lang="ru-RU" sz="1900" dirty="0" err="1"/>
              <a:t>Springer-Verlag</a:t>
            </a:r>
            <a:r>
              <a:rPr lang="ru-RU" sz="1900" dirty="0"/>
              <a:t> </a:t>
            </a:r>
            <a:r>
              <a:rPr lang="ru-RU" sz="1900" dirty="0" err="1"/>
              <a:t>Berlin</a:t>
            </a:r>
            <a:r>
              <a:rPr lang="ru-RU" sz="1900" dirty="0"/>
              <a:t> </a:t>
            </a:r>
            <a:r>
              <a:rPr lang="ru-RU" sz="1900" dirty="0" err="1"/>
              <a:t>Heidelberg</a:t>
            </a:r>
            <a:r>
              <a:rPr lang="ru-RU" sz="1900" dirty="0"/>
              <a:t> 2010</a:t>
            </a:r>
            <a:endParaRPr lang="en-US" sz="1900" dirty="0"/>
          </a:p>
          <a:p>
            <a:pPr lvl="0"/>
            <a:r>
              <a:rPr lang="ru-RU" sz="1900" dirty="0"/>
              <a:t>Красс М. С., </a:t>
            </a:r>
            <a:r>
              <a:rPr lang="ru-RU" sz="1900" dirty="0" err="1"/>
              <a:t>Чупринов</a:t>
            </a:r>
            <a:r>
              <a:rPr lang="ru-RU" sz="1900" dirty="0"/>
              <a:t> Б. П. Основы математики и ее приложения в экономическом образовании. М., дело, 2002</a:t>
            </a:r>
            <a:endParaRPr lang="en-US" sz="1900" dirty="0"/>
          </a:p>
          <a:p>
            <a:pPr lvl="0"/>
            <a:r>
              <a:rPr lang="ru-RU" sz="1900" dirty="0"/>
              <a:t>Фомин г. П.   Математические методы и модели в коммерческой </a:t>
            </a:r>
            <a:r>
              <a:rPr lang="ru-RU" sz="1900" dirty="0" err="1"/>
              <a:t>деятельности:Учебник</a:t>
            </a:r>
            <a:r>
              <a:rPr lang="ru-RU" sz="1900" dirty="0"/>
              <a:t>. — 2-е изд., </a:t>
            </a:r>
            <a:r>
              <a:rPr lang="ru-RU" sz="1900" dirty="0" err="1"/>
              <a:t>перераб</a:t>
            </a:r>
            <a:r>
              <a:rPr lang="ru-RU" sz="1900" dirty="0"/>
              <a:t>. и доп. — М.: Финансы  и статистика, 2005. — 616 с: ил</a:t>
            </a:r>
            <a:endParaRPr lang="en-US" sz="1900" dirty="0"/>
          </a:p>
          <a:p>
            <a:endParaRPr lang="en-US" dirty="0"/>
          </a:p>
        </p:txBody>
      </p:sp>
      <p:sp>
        <p:nvSpPr>
          <p:cNvPr id="4" name="Slide Number Placeholder 3"/>
          <p:cNvSpPr>
            <a:spLocks noGrp="1"/>
          </p:cNvSpPr>
          <p:nvPr>
            <p:ph type="sldNum" sz="quarter" idx="12"/>
          </p:nvPr>
        </p:nvSpPr>
        <p:spPr/>
        <p:txBody>
          <a:bodyPr/>
          <a:lstStyle/>
          <a:p>
            <a:fld id="{039DBE79-AB89-47DA-A2C1-3786F823A82E}" type="slidenum">
              <a:rPr lang="en-US" smtClean="0"/>
              <a:t>21</a:t>
            </a:fld>
            <a:endParaRPr lang="en-US"/>
          </a:p>
        </p:txBody>
      </p:sp>
    </p:spTree>
    <p:extLst>
      <p:ext uri="{BB962C8B-B14F-4D97-AF65-F5344CB8AC3E}">
        <p14:creationId xmlns:p14="http://schemas.microsoft.com/office/powerpoint/2010/main" val="2091166380"/>
      </p:ext>
    </p:extLst>
  </p:cSld>
  <p:clrMapOvr>
    <a:masterClrMapping/>
  </p:clrMapOvr>
  <mc:AlternateContent xmlns:mc="http://schemas.openxmlformats.org/markup-compatibility/2006" xmlns:p14="http://schemas.microsoft.com/office/powerpoint/2010/main">
    <mc:Choice Requires="p14">
      <p:transition spd="slow" p14:dur="3500">
        <p:wheel spokes="1"/>
      </p:transition>
    </mc:Choice>
    <mc:Fallback xmlns="">
      <p:transition spd="slow">
        <p:wheel spokes="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69" y="1983887"/>
            <a:ext cx="10515600" cy="4351338"/>
          </a:xfrm>
        </p:spPr>
        <p:txBody>
          <a:bodyPr>
            <a:normAutofit/>
          </a:bodyPr>
          <a:lstStyle/>
          <a:p>
            <a:pPr marL="0" indent="0">
              <a:buNone/>
            </a:pPr>
            <a:r>
              <a:rPr lang="ka-GE" sz="4800" dirty="0">
                <a:solidFill>
                  <a:srgbClr val="FF0000"/>
                </a:solidFill>
              </a:rPr>
              <a:t>     გმადლობთ ყურადღებისთვის</a:t>
            </a:r>
            <a:endParaRPr lang="en-US" sz="4800" dirty="0">
              <a:solidFill>
                <a:srgbClr val="FF0000"/>
              </a:solidFill>
            </a:endParaRPr>
          </a:p>
        </p:txBody>
      </p:sp>
      <p:sp>
        <p:nvSpPr>
          <p:cNvPr id="2" name="Slide Number Placeholder 1"/>
          <p:cNvSpPr>
            <a:spLocks noGrp="1"/>
          </p:cNvSpPr>
          <p:nvPr>
            <p:ph type="sldNum" sz="quarter" idx="12"/>
          </p:nvPr>
        </p:nvSpPr>
        <p:spPr/>
        <p:txBody>
          <a:bodyPr/>
          <a:lstStyle/>
          <a:p>
            <a:fld id="{039DBE79-AB89-47DA-A2C1-3786F823A82E}" type="slidenum">
              <a:rPr lang="en-US" smtClean="0"/>
              <a:t>22</a:t>
            </a:fld>
            <a:endParaRPr lang="en-US"/>
          </a:p>
        </p:txBody>
      </p:sp>
    </p:spTree>
    <p:extLst>
      <p:ext uri="{BB962C8B-B14F-4D97-AF65-F5344CB8AC3E}">
        <p14:creationId xmlns:p14="http://schemas.microsoft.com/office/powerpoint/2010/main" val="37202525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0244"/>
            <a:ext cx="10542814" cy="54882"/>
          </a:xfrm>
        </p:spPr>
        <p:txBody>
          <a:bodyPr>
            <a:normAutofit fontScale="90000"/>
          </a:bodyPr>
          <a:lstStyle/>
          <a:p>
            <a:r>
              <a:rPr lang="ka-GE" sz="3200" dirty="0"/>
              <a:t>   </a:t>
            </a:r>
            <a:endParaRPr lang="en-US" sz="3200" dirty="0"/>
          </a:p>
        </p:txBody>
      </p:sp>
      <p:sp>
        <p:nvSpPr>
          <p:cNvPr id="3" name="Content Placeholder 2"/>
          <p:cNvSpPr>
            <a:spLocks noGrp="1"/>
          </p:cNvSpPr>
          <p:nvPr>
            <p:ph idx="1"/>
          </p:nvPr>
        </p:nvSpPr>
        <p:spPr>
          <a:xfrm>
            <a:off x="669471" y="163286"/>
            <a:ext cx="10684329" cy="6013677"/>
          </a:xfrm>
        </p:spPr>
        <p:txBody>
          <a:bodyPr>
            <a:normAutofit lnSpcReduction="10000"/>
          </a:bodyPr>
          <a:lstStyle/>
          <a:p>
            <a:pPr algn="just"/>
            <a:r>
              <a:rPr lang="ka-GE" sz="2400" dirty="0"/>
              <a:t>მა</a:t>
            </a:r>
            <a:r>
              <a:rPr lang="it-IT" sz="2400" dirty="0"/>
              <a:t>თ</a:t>
            </a:r>
            <a:r>
              <a:rPr lang="ka-GE" sz="2400" dirty="0"/>
              <a:t>ემატიკის, როგორც მეცნიერული შემეცნების საშუალების უპირატესობა კარგად ჩანს მათემატიკური მოდ</a:t>
            </a:r>
            <a:r>
              <a:rPr lang="it-IT" sz="2400" dirty="0"/>
              <a:t>ე</a:t>
            </a:r>
            <a:r>
              <a:rPr lang="ka-GE" sz="2400" dirty="0"/>
              <a:t>ლების აგების დროს, რომლებიც გარკვეული სახით წარმოგვიდგენენ გამოსაკვლევ ობიექტს. მართალია, შესაბამისი მოდელი არ წარმოადგენს საკვლევი ობიექტის ზუსტ ასლს, მაგრამ გარკვეული დაშვებებით, შეას</a:t>
            </a:r>
            <a:r>
              <a:rPr lang="it-IT" sz="2400" dirty="0"/>
              <a:t>აძ</a:t>
            </a:r>
            <a:r>
              <a:rPr lang="ka-GE" sz="2400" dirty="0"/>
              <a:t>ლებლობის ფარგლებში მაქსიმალური მიახლოებით იგი გამოხატავს გამოსაკვლევი ობიექტის ხასიათს და წარმოგვიდგენს მის ძირითად კავშირებს, მის კომპონენტებს შორის არსებულ თანადობას</a:t>
            </a:r>
            <a:r>
              <a:rPr lang="ka-GE" sz="2400" dirty="0" smtClean="0"/>
              <a:t>.</a:t>
            </a:r>
          </a:p>
          <a:p>
            <a:pPr algn="just"/>
            <a:r>
              <a:rPr lang="ru-RU" sz="2400" dirty="0"/>
              <a:t>პრაქტიკული ეკონომიკური ხასიათის ამოცანების ამოხსნის დროს, დასაბუთებული და მათემატიკურად სწორად გადაწყვეტილი ოპტიმალური ამონახსნის მისაღებად, გამოიყენება მათემატიკური მოდელირება. მათემატიკური მოდელირების სწავლების დროს განსაკუთრებული მნიშვნელობა ენიჭება  სტუდენტთა დაინტერესებას პრაქტიკული ამოცანებით</a:t>
            </a:r>
            <a:r>
              <a:rPr lang="ru-RU" sz="2400" dirty="0" smtClean="0"/>
              <a:t>.</a:t>
            </a:r>
            <a:endParaRPr lang="ka-GE" sz="2400" dirty="0" smtClean="0"/>
          </a:p>
          <a:p>
            <a:pPr algn="just"/>
            <a:r>
              <a:rPr lang="ru-RU" sz="2400" dirty="0"/>
              <a:t>პრაქტიკულ ამოცანათა შორის, რომელიც მათემატიკური მოდელირების მეთოდით იხსნება, ფრიად საინტერესოა ეკონომიკური ამოცანები, რომელთა ანალიზი და შეფასება მოითხოვს ორადობის თეორიის გამოყენებას. </a:t>
            </a:r>
            <a:endParaRPr lang="ka-GE" sz="2400" dirty="0" smtClean="0"/>
          </a:p>
          <a:p>
            <a:endParaRPr lang="en-US" sz="2400" dirty="0"/>
          </a:p>
          <a:p>
            <a:endParaRPr lang="en-US" dirty="0"/>
          </a:p>
        </p:txBody>
      </p:sp>
      <p:sp>
        <p:nvSpPr>
          <p:cNvPr id="4" name="Slide Number Placeholder 3"/>
          <p:cNvSpPr>
            <a:spLocks noGrp="1"/>
          </p:cNvSpPr>
          <p:nvPr>
            <p:ph type="sldNum" sz="quarter" idx="12"/>
          </p:nvPr>
        </p:nvSpPr>
        <p:spPr/>
        <p:txBody>
          <a:bodyPr/>
          <a:lstStyle/>
          <a:p>
            <a:fld id="{039DBE79-AB89-47DA-A2C1-3786F823A82E}" type="slidenum">
              <a:rPr lang="en-US" smtClean="0"/>
              <a:t>3</a:t>
            </a:fld>
            <a:endParaRPr lang="en-US"/>
          </a:p>
        </p:txBody>
      </p:sp>
    </p:spTree>
    <p:extLst>
      <p:ext uri="{BB962C8B-B14F-4D97-AF65-F5344CB8AC3E}">
        <p14:creationId xmlns:p14="http://schemas.microsoft.com/office/powerpoint/2010/main" val="31065044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4406"/>
            <a:ext cx="10515600" cy="1586474"/>
          </a:xfrm>
        </p:spPr>
        <p:txBody>
          <a:bodyPr>
            <a:normAutofit fontScale="90000"/>
          </a:bodyPr>
          <a:lstStyle/>
          <a:p>
            <a:r>
              <a:rPr lang="ka-GE" sz="3100" dirty="0"/>
              <a:t/>
            </a:r>
            <a:br>
              <a:rPr lang="ka-GE" sz="3100" dirty="0"/>
            </a:br>
            <a:r>
              <a:rPr lang="ka-GE" sz="3100" dirty="0"/>
              <a:t>პრაქტიკული ეკონომიკური პრობლემების გადაწყვეტისას მათემატიკური მოდლების გამოყენებას მრავალმხრივი მნიშვნელობა აქვს:</a:t>
            </a:r>
            <a:r>
              <a:rPr lang="en-US" dirty="0"/>
              <a:t/>
            </a:r>
            <a:br>
              <a:rPr lang="en-US" dirty="0"/>
            </a:br>
            <a:endParaRPr lang="en-US" dirty="0"/>
          </a:p>
        </p:txBody>
      </p:sp>
      <p:sp>
        <p:nvSpPr>
          <p:cNvPr id="3" name="Content Placeholder 2"/>
          <p:cNvSpPr>
            <a:spLocks noGrp="1"/>
          </p:cNvSpPr>
          <p:nvPr>
            <p:ph idx="1"/>
          </p:nvPr>
        </p:nvSpPr>
        <p:spPr>
          <a:xfrm>
            <a:off x="1316501" y="2121047"/>
            <a:ext cx="10515600" cy="4351338"/>
          </a:xfrm>
        </p:spPr>
        <p:txBody>
          <a:bodyPr>
            <a:normAutofit fontScale="92500" lnSpcReduction="10000"/>
          </a:bodyPr>
          <a:lstStyle/>
          <a:p>
            <a:pPr algn="just"/>
            <a:r>
              <a:rPr lang="ka-GE" sz="2100" dirty="0"/>
              <a:t>- მათემატიკური მოდლები საშუალებას გვაძლევს მოვაწესრიგოთ ეკონომიკური ინფორმაციის სისტემა, აღმოვაჩინოთ არსებული ინფორმაციის ნაკლი და ან კორექტირება გავუკეთოთ ძველს, ან მოვითხოვოთ ახალი ინფორმაცია.</a:t>
            </a:r>
            <a:endParaRPr lang="en-US" sz="2100" dirty="0"/>
          </a:p>
          <a:p>
            <a:pPr algn="just"/>
            <a:r>
              <a:rPr lang="ka-GE" sz="2100" dirty="0"/>
              <a:t>– ეკონომიკური ამოცანების ფორმალიზაცია  და კომპიუტერის გამოყენება მრავალგზის ამცირებს ტიპიური, მასობრივი გაანგარიშებების სიჩქარეს, ამაღლებს მის სიზუსტეს, საშუალებას იძლევა მოახდინოს რთული სისტემის მრვალავარიანტიანი ეკონომიკური გაანგრიშებები.</a:t>
            </a:r>
            <a:endParaRPr lang="en-US" sz="2100" dirty="0"/>
          </a:p>
          <a:p>
            <a:pPr algn="just"/>
            <a:r>
              <a:rPr lang="ka-GE" sz="2100" b="1" dirty="0"/>
              <a:t> –</a:t>
            </a:r>
            <a:r>
              <a:rPr lang="ka-GE" sz="2100" dirty="0"/>
              <a:t> მოდელირების გამოყენება საშუალებას გვაძლევს მნიშვნელოვნად გაძლიერდეს კონკრეტული რიცხობრივი ანალიზის საშუალებანი: ეკონომიკურ პროცესებზე მოქმედი მრავალი ფაქტორის ურთიერთგავლენის შეცვლა, ეკონომიკიური ობიექტების განვითარების პირობების ცვლილებების შედეგების რიცხობრივი შეფასება და სხვა.</a:t>
            </a:r>
            <a:endParaRPr lang="en-US" sz="2100" dirty="0"/>
          </a:p>
          <a:p>
            <a:pPr algn="just"/>
            <a:r>
              <a:rPr lang="ka-GE" sz="2100" b="1" dirty="0"/>
              <a:t> – </a:t>
            </a:r>
            <a:r>
              <a:rPr lang="ka-GE" sz="2100" dirty="0"/>
              <a:t>მათემატიკური მოდელირება საშუალებას იძლევა ამოვხსნათ ისეთი ეკონომიკური ამოცანები, რომელთა ამოხსნა სხვა გზით პრაქტიკულად შეუძლებელია. როგორიცაა, სახალხო მეურნეობის გეგმის ოპტიმალური ვარიანტის პოვნა, მსხვილი სახალხო სამეურნეო ღონისძიების იმიტაცია და ა.შ</a:t>
            </a:r>
            <a:r>
              <a:rPr lang="ka-GE" sz="2100" dirty="0" smtClean="0"/>
              <a:t>.</a:t>
            </a:r>
          </a:p>
          <a:p>
            <a:pPr marL="0" indent="0" algn="just">
              <a:buNone/>
            </a:pPr>
            <a:endParaRPr lang="en-US" sz="2100" dirty="0" smtClean="0"/>
          </a:p>
          <a:p>
            <a:endParaRPr lang="en-US" dirty="0"/>
          </a:p>
        </p:txBody>
      </p:sp>
      <p:sp>
        <p:nvSpPr>
          <p:cNvPr id="4" name="Slide Number Placeholder 3"/>
          <p:cNvSpPr>
            <a:spLocks noGrp="1"/>
          </p:cNvSpPr>
          <p:nvPr>
            <p:ph type="sldNum" sz="quarter" idx="12"/>
          </p:nvPr>
        </p:nvSpPr>
        <p:spPr/>
        <p:txBody>
          <a:bodyPr/>
          <a:lstStyle/>
          <a:p>
            <a:fld id="{039DBE79-AB89-47DA-A2C1-3786F823A82E}" type="slidenum">
              <a:rPr lang="en-US" smtClean="0"/>
              <a:t>4</a:t>
            </a:fld>
            <a:endParaRPr lang="en-US"/>
          </a:p>
        </p:txBody>
      </p:sp>
    </p:spTree>
    <p:extLst>
      <p:ext uri="{BB962C8B-B14F-4D97-AF65-F5344CB8AC3E}">
        <p14:creationId xmlns:p14="http://schemas.microsoft.com/office/powerpoint/2010/main" val="349557019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299811"/>
            <a:ext cx="9677401" cy="92075"/>
          </a:xfrm>
        </p:spPr>
        <p:txBody>
          <a:bodyPr>
            <a:normAutofit fontScale="90000"/>
          </a:bodyPr>
          <a:lstStyle/>
          <a:p>
            <a:r>
              <a:rPr lang="en-US" sz="3600" b="1" dirty="0"/>
              <a:t>      </a:t>
            </a:r>
            <a:endParaRPr lang="en-US" dirty="0"/>
          </a:p>
        </p:txBody>
      </p:sp>
      <p:sp>
        <p:nvSpPr>
          <p:cNvPr id="3" name="Content Placeholder 2"/>
          <p:cNvSpPr>
            <a:spLocks noGrp="1"/>
          </p:cNvSpPr>
          <p:nvPr>
            <p:ph idx="1"/>
          </p:nvPr>
        </p:nvSpPr>
        <p:spPr>
          <a:xfrm>
            <a:off x="1234922" y="415790"/>
            <a:ext cx="9803192" cy="5674767"/>
          </a:xfrm>
        </p:spPr>
        <p:txBody>
          <a:bodyPr>
            <a:normAutofit/>
          </a:bodyPr>
          <a:lstStyle/>
          <a:p>
            <a:pPr marL="0" indent="0">
              <a:buNone/>
            </a:pPr>
            <a:endParaRPr lang="ka-GE" sz="1800" dirty="0" smtClean="0"/>
          </a:p>
          <a:p>
            <a:pPr marL="0" indent="0" algn="just">
              <a:buNone/>
            </a:pPr>
            <a:r>
              <a:rPr lang="ka-GE" sz="1800" dirty="0" smtClean="0"/>
              <a:t>შეიძლება </a:t>
            </a:r>
            <a:r>
              <a:rPr lang="ka-GE" sz="1800" dirty="0"/>
              <a:t>გამოიყოს გამოყენებით ეკონომიკურ გამოკვლევებში მათემატიკური მეთოდების გამოყენების ოთხი ძირითადი (ასპექტი) სფერო მაინც.</a:t>
            </a:r>
            <a:endParaRPr lang="en-US" sz="1800" dirty="0"/>
          </a:p>
          <a:p>
            <a:pPr marL="0" indent="0" algn="just">
              <a:buNone/>
            </a:pPr>
            <a:r>
              <a:rPr lang="ka-GE" sz="1800" dirty="0"/>
              <a:t>_  ეკონომიკური ინფორმაციის სისტემის სრულყოფა;</a:t>
            </a:r>
            <a:endParaRPr lang="en-US" sz="1800" dirty="0"/>
          </a:p>
          <a:p>
            <a:pPr marL="0" indent="0" algn="just">
              <a:buNone/>
            </a:pPr>
            <a:r>
              <a:rPr lang="ka-GE" sz="1800" dirty="0"/>
              <a:t>_ ეკონომიკური გაანგარიშებების ინტენსიფიკაცია (მათი ალგორითმიზაციის ჩათვლით);</a:t>
            </a:r>
            <a:endParaRPr lang="en-US" sz="1800" dirty="0"/>
          </a:p>
          <a:p>
            <a:pPr marL="0" indent="0" algn="just">
              <a:buNone/>
            </a:pPr>
            <a:r>
              <a:rPr lang="de-DE" sz="1800" dirty="0"/>
              <a:t>_  ეკონ</a:t>
            </a:r>
            <a:r>
              <a:rPr lang="ka-GE" sz="1800" dirty="0"/>
              <a:t>ო</a:t>
            </a:r>
            <a:r>
              <a:rPr lang="de-DE" sz="1800" dirty="0"/>
              <a:t>მიკური პრობლემების რაოდენობრივი ანალიზის გაღრმავება;</a:t>
            </a:r>
            <a:endParaRPr lang="en-US" sz="1800" dirty="0"/>
          </a:p>
          <a:p>
            <a:pPr marL="0" indent="0" algn="just">
              <a:buNone/>
            </a:pPr>
            <a:r>
              <a:rPr lang="de-DE" sz="1800" dirty="0" smtClean="0"/>
              <a:t>- </a:t>
            </a:r>
            <a:r>
              <a:rPr lang="de-DE" sz="1800" dirty="0"/>
              <a:t>რაოდენობრივი ეკონომიკური გამოკვლევების სფეროს გაფართოება, რაც პრინციპულად ახალი ეკონომიკური ამოცანების გადაწყვეტას გულისხმობს</a:t>
            </a:r>
            <a:r>
              <a:rPr lang="de-DE" sz="1800" dirty="0" smtClean="0"/>
              <a:t>.</a:t>
            </a:r>
            <a:r>
              <a:rPr lang="ka-GE" sz="1800" dirty="0"/>
              <a:t> </a:t>
            </a:r>
            <a:endParaRPr lang="ka-GE" sz="1800" dirty="0" smtClean="0"/>
          </a:p>
          <a:p>
            <a:pPr algn="just"/>
            <a:r>
              <a:rPr lang="ka-GE" sz="1800" dirty="0" smtClean="0"/>
              <a:t>ეკონომიკური </a:t>
            </a:r>
            <a:r>
              <a:rPr lang="ka-GE" sz="1800" dirty="0"/>
              <a:t>საკითხების კვლვით დაკავებულ სპეციალისტებს მიაჩნიათ, რომ პროცესი მჭიდროდაა დაკავშირებული მათემატიკური მეთოდებისა და მოდელების შესწავლასთან. თუკი ადრე უპირატესობა ენიჭებოდა ხარისობრივ ანალიზს, დღეისათვის უფრო მნიშვნელოვანია რაოდენობრივი კანონზომიერებები და აგებულია მრავალი ეკონომიკური მოვლენისა და პროცესის ამსახველი </a:t>
            </a:r>
            <a:r>
              <a:rPr lang="ka-GE" sz="1800" dirty="0" smtClean="0"/>
              <a:t>მათემატიკურ</a:t>
            </a:r>
            <a:r>
              <a:rPr lang="ka-GE" sz="1800" dirty="0" smtClean="0"/>
              <a:t>ი მოდელი</a:t>
            </a:r>
            <a:r>
              <a:rPr lang="ka-GE" sz="1800" dirty="0" smtClean="0"/>
              <a:t>.</a:t>
            </a:r>
            <a:endParaRPr lang="ka-GE" sz="1800" dirty="0" smtClean="0"/>
          </a:p>
          <a:p>
            <a:pPr algn="just"/>
            <a:r>
              <a:rPr lang="ka-GE" sz="1800" dirty="0" smtClean="0"/>
              <a:t>ეკონომიკური </a:t>
            </a:r>
            <a:r>
              <a:rPr lang="ka-GE" sz="1800" dirty="0"/>
              <a:t>პროცესების მათემატიკური მოდელირების ენა და ლოგიკური მიზეზ-შედეგობრივი დამოკიდებულების თანმიმდევრული დადგენა დაკვირვების, კონტროლის და მართვის განხორციელების მიზნით არის სხვადასხვა პრობლემის გადაჭრის ეფექტური გზა</a:t>
            </a:r>
            <a:r>
              <a:rPr lang="ka-GE" sz="1800" dirty="0" smtClean="0"/>
              <a:t>.</a:t>
            </a:r>
            <a:r>
              <a:rPr lang="ka-GE" sz="1800" dirty="0"/>
              <a:t> </a:t>
            </a:r>
            <a:endParaRPr lang="ka-GE" sz="1800" dirty="0" smtClean="0"/>
          </a:p>
          <a:p>
            <a:endParaRPr lang="en-US" sz="1800" dirty="0"/>
          </a:p>
          <a:p>
            <a:pPr marL="0" indent="0">
              <a:buNone/>
            </a:pPr>
            <a:endParaRPr lang="en-US" sz="1800" dirty="0"/>
          </a:p>
        </p:txBody>
      </p:sp>
      <p:sp>
        <p:nvSpPr>
          <p:cNvPr id="5" name="Slide Number Placeholder 4"/>
          <p:cNvSpPr>
            <a:spLocks noGrp="1"/>
          </p:cNvSpPr>
          <p:nvPr>
            <p:ph type="sldNum" sz="quarter" idx="12"/>
          </p:nvPr>
        </p:nvSpPr>
        <p:spPr/>
        <p:txBody>
          <a:bodyPr/>
          <a:lstStyle/>
          <a:p>
            <a:fld id="{039DBE79-AB89-47DA-A2C1-3786F823A82E}" type="slidenum">
              <a:rPr lang="en-US" smtClean="0"/>
              <a:t>5</a:t>
            </a:fld>
            <a:endParaRPr lang="en-US"/>
          </a:p>
        </p:txBody>
      </p:sp>
    </p:spTree>
    <p:extLst>
      <p:ext uri="{BB962C8B-B14F-4D97-AF65-F5344CB8AC3E}">
        <p14:creationId xmlns:p14="http://schemas.microsoft.com/office/powerpoint/2010/main" val="2922532042"/>
      </p:ext>
    </p:extLst>
  </p:cSld>
  <p:clrMapOvr>
    <a:masterClrMapping/>
  </p:clrMapOvr>
  <mc:AlternateContent xmlns:mc="http://schemas.openxmlformats.org/markup-compatibility/2006" xmlns:p14="http://schemas.microsoft.com/office/powerpoint/2010/main">
    <mc:Choice Requires="p14">
      <p:transition spd="slow" p14:dur="37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30441"/>
            <a:ext cx="10444843" cy="875846"/>
          </a:xfrm>
        </p:spPr>
        <p:txBody>
          <a:bodyPr>
            <a:normAutofit fontScale="90000"/>
          </a:bodyPr>
          <a:lstStyle/>
          <a:p>
            <a:r>
              <a:rPr lang="ka-GE" dirty="0"/>
              <a:t>მათემატიკის, როგორც კვლევის იარაღის </a:t>
            </a:r>
            <a:r>
              <a:rPr lang="ka-GE" dirty="0" smtClean="0"/>
              <a:t>მნიშვნელობა</a:t>
            </a:r>
            <a:endParaRPr lang="en-US" dirty="0"/>
          </a:p>
        </p:txBody>
      </p:sp>
      <p:sp>
        <p:nvSpPr>
          <p:cNvPr id="4" name="Content Placeholder 3"/>
          <p:cNvSpPr>
            <a:spLocks noGrp="1"/>
          </p:cNvSpPr>
          <p:nvPr>
            <p:ph idx="1"/>
          </p:nvPr>
        </p:nvSpPr>
        <p:spPr>
          <a:xfrm>
            <a:off x="587829" y="1420586"/>
            <a:ext cx="10765971" cy="4756377"/>
          </a:xfrm>
        </p:spPr>
        <p:txBody>
          <a:bodyPr>
            <a:normAutofit lnSpcReduction="10000"/>
          </a:bodyPr>
          <a:lstStyle/>
          <a:p>
            <a:pPr algn="just"/>
            <a:r>
              <a:rPr lang="ka-GE" sz="1600" dirty="0"/>
              <a:t>მათემატიკის, როგორც კვლევის იარაღის მნიშვნელობა, ადამიანთა საქმიანობის სხვადასხვა სფეროში არის საუკუნოვანი გამოცდილებისა და დაკვირვების შედეგი. </a:t>
            </a:r>
            <a:br>
              <a:rPr lang="ka-GE" sz="1600" dirty="0"/>
            </a:br>
            <a:r>
              <a:rPr lang="ka-GE" sz="1600" dirty="0"/>
              <a:t>ჯერ კიდევ გალილეო-გალილეი, ცნობილი იტალიელი ფიზიკოსი და ასტრონომი, ზუსტი ბუნებათმცოდნეობის ერთ-ერთი ფუძემდებელი, აღნიშნავდა, რომ „ბუნების წიგნი“ დაწერილია მათმატიკის ენაზე. გერმანული კლასიკური ფილოსოფიის ფუძემდებელი იმანუელ კანტი ამტკიცებდა, რომ „ყოველ მეცნიერებაში არის იმდენი ჭეშმარიტება, რამდენიც მასში მათემატიკაა“. გასული საუკუნის უდიდესი გერმანელი მათემატიკოსი დევიდ ჰილბერტი აღნიშნავდა, რომ „მათემატიკა ყველა ზუსტი ბუნებათმცოდნეობის საფუძველია“.</a:t>
            </a:r>
            <a:endParaRPr lang="en-US" sz="1600" dirty="0"/>
          </a:p>
          <a:p>
            <a:pPr algn="just"/>
            <a:r>
              <a:rPr lang="ka-GE" sz="1600" dirty="0"/>
              <a:t>ეკონომიკური მოვლენებისა და პროცესების ანალიზის რაოდენობრივ მოდელებს ყოველთვის დიდი ადგილი ეკავა მრავალი წამყვანი ეკონომისტის ნაშრომებში.</a:t>
            </a:r>
            <a:endParaRPr lang="en-US" sz="1600" dirty="0"/>
          </a:p>
          <a:p>
            <a:pPr algn="just"/>
            <a:r>
              <a:rPr lang="ka-GE" sz="1600" dirty="0"/>
              <a:t>მათემატიკური მოდელირება არის აღმშენებლობითი საქმიანობის, მოვლენების, პროცესებისა და სისტემების კვლევისა და გაგების თეორიულ-ექსპერიმენტული მეთოდი, რომელიც ფართოდ გამოიყენება ეკონომიკაში, ეკოლოგიაში, სოციოლოგიაში, ფსიქოლოგიაში, კომერციულ საქმიანობაში, მარკეტინგსა და სხვა სფეროებში.</a:t>
            </a:r>
            <a:endParaRPr lang="en-US" sz="1600" dirty="0"/>
          </a:p>
          <a:p>
            <a:pPr algn="just"/>
            <a:r>
              <a:rPr lang="ka-GE" sz="1600" dirty="0"/>
              <a:t>მოვლენებისა და პროცესების რიცხვითი აღწერისა და მათემატიკური კანონზომიერებების დადგენის სირთულემ დღის წესრიგში დააყენა ჰიბრიდული სპეციალობების შექმნის აუცილებლობა, როგორიცაა: მათემატიკური ეკონომიკა, მათემატიკური ბიოლოგია, მათემატიკური ფსიქოლოგია, მათემატიკური ლინგვისტიკა</a:t>
            </a:r>
            <a:r>
              <a:rPr lang="ka-GE" sz="1600" dirty="0" smtClean="0"/>
              <a:t>.</a:t>
            </a:r>
          </a:p>
          <a:p>
            <a:pPr algn="just"/>
            <a:r>
              <a:rPr lang="ka-GE" sz="1600" dirty="0"/>
              <a:t>მათემატიკური მეთოდების გამოყენება დაკავშირებულია მრავალი სხვადასხვა სახის ინფორმაციის შეკრებასა და მათთვის მათემატიკური სახის მიცემაში.</a:t>
            </a:r>
            <a:endParaRPr lang="en-US" sz="1600" dirty="0"/>
          </a:p>
          <a:p>
            <a:pPr algn="just"/>
            <a:r>
              <a:rPr lang="ka-GE" sz="1600" dirty="0"/>
              <a:t>დღისათვის მათემატიკური მოდელებისა და მეთოდების რეალიზაცია ხდება მზა პროგამული პაკეტების სახით, რომელთა რეალიზება საკმაოდ მარტივია. მათ  შორის მნიშვნელოვანია Excel-ის გამოყენება.</a:t>
            </a:r>
            <a:endParaRPr lang="en-US" sz="1600" dirty="0"/>
          </a:p>
          <a:p>
            <a:endParaRPr lang="ka-GE" sz="1600" dirty="0" smtClean="0"/>
          </a:p>
          <a:p>
            <a:endParaRPr lang="en-US" sz="1600" dirty="0"/>
          </a:p>
          <a:p>
            <a:endParaRPr lang="en-US" sz="1600" dirty="0"/>
          </a:p>
        </p:txBody>
      </p:sp>
      <p:sp>
        <p:nvSpPr>
          <p:cNvPr id="5" name="Slide Number Placeholder 4"/>
          <p:cNvSpPr>
            <a:spLocks noGrp="1"/>
          </p:cNvSpPr>
          <p:nvPr>
            <p:ph type="sldNum" sz="quarter" idx="12"/>
          </p:nvPr>
        </p:nvSpPr>
        <p:spPr/>
        <p:txBody>
          <a:bodyPr/>
          <a:lstStyle/>
          <a:p>
            <a:fld id="{039DBE79-AB89-47DA-A2C1-3786F823A82E}" type="slidenum">
              <a:rPr lang="en-US" smtClean="0"/>
              <a:t>6</a:t>
            </a:fld>
            <a:endParaRPr lang="en-US"/>
          </a:p>
        </p:txBody>
      </p:sp>
    </p:spTree>
    <p:extLst>
      <p:ext uri="{BB962C8B-B14F-4D97-AF65-F5344CB8AC3E}">
        <p14:creationId xmlns:p14="http://schemas.microsoft.com/office/powerpoint/2010/main" val="654035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299812"/>
            <a:ext cx="10412185" cy="826860"/>
          </a:xfrm>
        </p:spPr>
        <p:txBody>
          <a:bodyPr>
            <a:normAutofit/>
          </a:bodyPr>
          <a:lstStyle/>
          <a:p>
            <a:r>
              <a:rPr lang="en-US" sz="1800" b="1" dirty="0" err="1"/>
              <a:t>ორადობის</a:t>
            </a:r>
            <a:r>
              <a:rPr lang="en-US" sz="1800" b="1" dirty="0"/>
              <a:t> </a:t>
            </a:r>
            <a:r>
              <a:rPr lang="en-US" sz="1800" b="1" dirty="0" err="1"/>
              <a:t>ცნება</a:t>
            </a:r>
            <a:r>
              <a:rPr lang="en-US" sz="1800" b="1" dirty="0"/>
              <a:t>, </a:t>
            </a:r>
            <a:r>
              <a:rPr lang="en-US" sz="1800" b="1" dirty="0" err="1"/>
              <a:t>ორადული</a:t>
            </a:r>
            <a:r>
              <a:rPr lang="en-US" sz="1800" b="1" dirty="0"/>
              <a:t> </a:t>
            </a:r>
            <a:r>
              <a:rPr lang="en-US" sz="1800" b="1" dirty="0" err="1"/>
              <a:t>ამოცანების</a:t>
            </a:r>
            <a:r>
              <a:rPr lang="en-US" sz="1800" b="1" dirty="0"/>
              <a:t> </a:t>
            </a:r>
            <a:r>
              <a:rPr lang="en-US" sz="1800" b="1" dirty="0" err="1"/>
              <a:t>აგება</a:t>
            </a:r>
            <a:r>
              <a:rPr lang="en-US" sz="1800" b="1" dirty="0"/>
              <a:t> </a:t>
            </a:r>
            <a:r>
              <a:rPr lang="en-US" sz="1800" b="1" dirty="0" err="1"/>
              <a:t>და</a:t>
            </a:r>
            <a:r>
              <a:rPr lang="en-US" sz="1800" b="1" dirty="0"/>
              <a:t> </a:t>
            </a:r>
            <a:r>
              <a:rPr lang="en-US" sz="1800" b="1" dirty="0" err="1"/>
              <a:t>მათი</a:t>
            </a:r>
            <a:r>
              <a:rPr lang="en-US" sz="1800" b="1" dirty="0"/>
              <a:t> </a:t>
            </a:r>
            <a:r>
              <a:rPr lang="en-US" sz="1800" b="1" dirty="0" err="1"/>
              <a:t>თვისებები</a:t>
            </a:r>
            <a:r>
              <a:rPr lang="en-US" sz="1800" dirty="0"/>
              <a:t/>
            </a:r>
            <a:br>
              <a:rPr lang="en-US" sz="1800" dirty="0"/>
            </a:br>
            <a:endParaRPr lang="en-US" sz="1800" dirty="0"/>
          </a:p>
        </p:txBody>
      </p:sp>
      <p:sp>
        <p:nvSpPr>
          <p:cNvPr id="5" name="Rectangle 4"/>
          <p:cNvSpPr/>
          <p:nvPr/>
        </p:nvSpPr>
        <p:spPr>
          <a:xfrm>
            <a:off x="696684" y="1328954"/>
            <a:ext cx="10798629" cy="2031325"/>
          </a:xfrm>
          <a:prstGeom prst="rect">
            <a:avLst/>
          </a:prstGeom>
        </p:spPr>
        <p:txBody>
          <a:bodyPr wrap="square">
            <a:spAutoFit/>
          </a:bodyPr>
          <a:lstStyle/>
          <a:p>
            <a:r>
              <a:rPr lang="en-US" dirty="0" err="1"/>
              <a:t>ორადობის</a:t>
            </a:r>
            <a:r>
              <a:rPr lang="en-US" dirty="0"/>
              <a:t> </a:t>
            </a:r>
            <a:r>
              <a:rPr lang="en-US" dirty="0" err="1"/>
              <a:t>ცნება</a:t>
            </a:r>
            <a:r>
              <a:rPr lang="en-US" dirty="0"/>
              <a:t> </a:t>
            </a:r>
            <a:r>
              <a:rPr lang="en-US" dirty="0" err="1"/>
              <a:t>წარმოადგენს</a:t>
            </a:r>
            <a:r>
              <a:rPr lang="en-US" dirty="0"/>
              <a:t> </a:t>
            </a:r>
            <a:r>
              <a:rPr lang="en-US" dirty="0" err="1"/>
              <a:t>დიალექტიკის</a:t>
            </a:r>
            <a:r>
              <a:rPr lang="en-US" dirty="0"/>
              <a:t> </a:t>
            </a:r>
            <a:r>
              <a:rPr lang="en-US" dirty="0" err="1"/>
              <a:t>ცნობილი</a:t>
            </a:r>
            <a:r>
              <a:rPr lang="en-US" dirty="0"/>
              <a:t> </a:t>
            </a:r>
            <a:r>
              <a:rPr lang="en-US" dirty="0" err="1"/>
              <a:t>კანონის</a:t>
            </a:r>
            <a:r>
              <a:rPr lang="en-US" dirty="0"/>
              <a:t> “</a:t>
            </a:r>
            <a:r>
              <a:rPr lang="en-US" dirty="0" err="1"/>
              <a:t>დაპირისპირებულთა</a:t>
            </a:r>
            <a:r>
              <a:rPr lang="en-US" dirty="0"/>
              <a:t> </a:t>
            </a:r>
            <a:r>
              <a:rPr lang="en-US" dirty="0" err="1"/>
              <a:t>ბრძოლის</a:t>
            </a:r>
            <a:r>
              <a:rPr lang="en-US" dirty="0"/>
              <a:t> </a:t>
            </a:r>
            <a:r>
              <a:rPr lang="en-US" dirty="0" err="1"/>
              <a:t>ერთიანობის</a:t>
            </a:r>
            <a:r>
              <a:rPr lang="en-US" dirty="0"/>
              <a:t>” </a:t>
            </a:r>
            <a:r>
              <a:rPr lang="en-US" dirty="0" err="1"/>
              <a:t>ილუსტრაციას</a:t>
            </a:r>
            <a:r>
              <a:rPr lang="en-US" dirty="0"/>
              <a:t>. </a:t>
            </a:r>
            <a:r>
              <a:rPr lang="en-US" dirty="0" err="1"/>
              <a:t>ანალოგიურ</a:t>
            </a:r>
            <a:r>
              <a:rPr lang="en-US" dirty="0"/>
              <a:t> </a:t>
            </a:r>
            <a:r>
              <a:rPr lang="en-US" dirty="0" err="1"/>
              <a:t>ცნებებს</a:t>
            </a:r>
            <a:r>
              <a:rPr lang="en-US" dirty="0"/>
              <a:t> </a:t>
            </a:r>
            <a:r>
              <a:rPr lang="en-US" dirty="0" err="1"/>
              <a:t>მათემატიკაში</a:t>
            </a:r>
            <a:r>
              <a:rPr lang="en-US" dirty="0"/>
              <a:t> </a:t>
            </a:r>
            <a:r>
              <a:rPr lang="en-US" dirty="0" err="1"/>
              <a:t>მიეკუთვნება</a:t>
            </a:r>
            <a:r>
              <a:rPr lang="en-US" dirty="0"/>
              <a:t> + </a:t>
            </a:r>
            <a:r>
              <a:rPr lang="en-US" dirty="0" err="1"/>
              <a:t>და</a:t>
            </a:r>
            <a:r>
              <a:rPr lang="en-US" dirty="0"/>
              <a:t> _ , </a:t>
            </a:r>
            <a:r>
              <a:rPr lang="en-US" dirty="0" err="1"/>
              <a:t>დიფერენცირება</a:t>
            </a:r>
            <a:r>
              <a:rPr lang="en-US" dirty="0"/>
              <a:t> </a:t>
            </a:r>
            <a:r>
              <a:rPr lang="en-US" dirty="0" err="1"/>
              <a:t>და</a:t>
            </a:r>
            <a:r>
              <a:rPr lang="en-US" dirty="0"/>
              <a:t> </a:t>
            </a:r>
            <a:r>
              <a:rPr lang="en-US" dirty="0" err="1"/>
              <a:t>ინტეგრება</a:t>
            </a:r>
            <a:r>
              <a:rPr lang="en-US" dirty="0"/>
              <a:t>, </a:t>
            </a:r>
            <a:r>
              <a:rPr lang="en-US" dirty="0" err="1"/>
              <a:t>ფიზიკაში</a:t>
            </a:r>
            <a:r>
              <a:rPr lang="en-US" dirty="0"/>
              <a:t> _ “</a:t>
            </a:r>
            <a:r>
              <a:rPr lang="en-US" dirty="0" err="1"/>
              <a:t>დადებითი</a:t>
            </a:r>
            <a:r>
              <a:rPr lang="en-US" dirty="0"/>
              <a:t>” </a:t>
            </a:r>
            <a:r>
              <a:rPr lang="en-US" dirty="0" err="1"/>
              <a:t>და</a:t>
            </a:r>
            <a:r>
              <a:rPr lang="en-US" dirty="0"/>
              <a:t> “</a:t>
            </a:r>
            <a:r>
              <a:rPr lang="en-US" dirty="0" err="1"/>
              <a:t>უარყოფითი</a:t>
            </a:r>
            <a:r>
              <a:rPr lang="en-US" dirty="0"/>
              <a:t>” </a:t>
            </a:r>
            <a:r>
              <a:rPr lang="en-US" dirty="0" err="1"/>
              <a:t>მუხტი</a:t>
            </a:r>
            <a:r>
              <a:rPr lang="en-US" dirty="0"/>
              <a:t>, </a:t>
            </a:r>
            <a:r>
              <a:rPr lang="en-US" dirty="0" err="1"/>
              <a:t>მაგნიტის</a:t>
            </a:r>
            <a:r>
              <a:rPr lang="en-US" dirty="0"/>
              <a:t> “</a:t>
            </a:r>
            <a:r>
              <a:rPr lang="en-US" dirty="0" err="1"/>
              <a:t>ჩრდილოეთ</a:t>
            </a:r>
            <a:r>
              <a:rPr lang="en-US" dirty="0"/>
              <a:t>” </a:t>
            </a:r>
            <a:r>
              <a:rPr lang="en-US" dirty="0" err="1"/>
              <a:t>და</a:t>
            </a:r>
            <a:r>
              <a:rPr lang="en-US" dirty="0"/>
              <a:t> “</a:t>
            </a:r>
            <a:r>
              <a:rPr lang="en-US" dirty="0" err="1"/>
              <a:t>სამხრეთ</a:t>
            </a:r>
            <a:r>
              <a:rPr lang="en-US" dirty="0"/>
              <a:t>” </a:t>
            </a:r>
            <a:r>
              <a:rPr lang="en-US" dirty="0" err="1"/>
              <a:t>პოლუსები</a:t>
            </a:r>
            <a:r>
              <a:rPr lang="en-US" dirty="0"/>
              <a:t>, </a:t>
            </a:r>
            <a:r>
              <a:rPr lang="en-US" dirty="0" err="1"/>
              <a:t>ბიოლოგიაში</a:t>
            </a:r>
            <a:r>
              <a:rPr lang="en-US" dirty="0"/>
              <a:t> _ “</a:t>
            </a:r>
            <a:r>
              <a:rPr lang="en-US" dirty="0" err="1"/>
              <a:t>მამრობითი</a:t>
            </a:r>
            <a:r>
              <a:rPr lang="en-US" dirty="0"/>
              <a:t>” </a:t>
            </a:r>
            <a:r>
              <a:rPr lang="en-US" dirty="0" err="1"/>
              <a:t>და</a:t>
            </a:r>
            <a:r>
              <a:rPr lang="en-US" dirty="0"/>
              <a:t> “</a:t>
            </a:r>
            <a:r>
              <a:rPr lang="en-US" dirty="0" err="1"/>
              <a:t>მდედრობითი</a:t>
            </a:r>
            <a:r>
              <a:rPr lang="en-US" dirty="0"/>
              <a:t>” </a:t>
            </a:r>
            <a:r>
              <a:rPr lang="en-US" dirty="0" err="1"/>
              <a:t>ინდივიდუმები</a:t>
            </a:r>
            <a:r>
              <a:rPr lang="en-US" dirty="0"/>
              <a:t> </a:t>
            </a:r>
            <a:r>
              <a:rPr lang="en-US" dirty="0" err="1"/>
              <a:t>და</a:t>
            </a:r>
            <a:r>
              <a:rPr lang="en-US" dirty="0"/>
              <a:t> </a:t>
            </a:r>
            <a:r>
              <a:rPr lang="en-US" dirty="0" err="1"/>
              <a:t>სხვა</a:t>
            </a:r>
            <a:r>
              <a:rPr lang="en-US" dirty="0"/>
              <a:t>.</a:t>
            </a:r>
          </a:p>
          <a:p>
            <a:r>
              <a:rPr lang="en-US" dirty="0"/>
              <a:t>  </a:t>
            </a:r>
            <a:r>
              <a:rPr lang="en-US" dirty="0" err="1"/>
              <a:t>ორადობის</a:t>
            </a:r>
            <a:r>
              <a:rPr lang="en-US" dirty="0"/>
              <a:t> </a:t>
            </a:r>
            <a:r>
              <a:rPr lang="en-US" dirty="0" err="1"/>
              <a:t>ცნების</a:t>
            </a:r>
            <a:r>
              <a:rPr lang="en-US" dirty="0"/>
              <a:t> </a:t>
            </a:r>
            <a:r>
              <a:rPr lang="en-US" dirty="0" err="1"/>
              <a:t>შემოტანას</a:t>
            </a:r>
            <a:r>
              <a:rPr lang="en-US" dirty="0"/>
              <a:t> </a:t>
            </a:r>
            <a:r>
              <a:rPr lang="en-US" dirty="0" err="1"/>
              <a:t>განვიხილავთ</a:t>
            </a:r>
            <a:r>
              <a:rPr lang="en-US" dirty="0"/>
              <a:t> </a:t>
            </a:r>
            <a:r>
              <a:rPr lang="en-US" dirty="0" err="1"/>
              <a:t>ნედლეულის</a:t>
            </a:r>
            <a:r>
              <a:rPr lang="en-US" dirty="0"/>
              <a:t> </a:t>
            </a:r>
            <a:r>
              <a:rPr lang="en-US" dirty="0" err="1"/>
              <a:t>ოპტიმალური</a:t>
            </a:r>
            <a:r>
              <a:rPr lang="en-US" dirty="0"/>
              <a:t> </a:t>
            </a:r>
            <a:r>
              <a:rPr lang="en-US" dirty="0" err="1"/>
              <a:t>გამოყენების</a:t>
            </a:r>
            <a:r>
              <a:rPr lang="en-US" dirty="0"/>
              <a:t> </a:t>
            </a:r>
            <a:r>
              <a:rPr lang="en-US" dirty="0" err="1"/>
              <a:t>მაგალითზე</a:t>
            </a:r>
            <a:r>
              <a:rPr lang="en-US" dirty="0"/>
              <a:t>. </a:t>
            </a:r>
            <a:r>
              <a:rPr lang="en-US" dirty="0" err="1"/>
              <a:t>დავუშვათ</a:t>
            </a:r>
            <a:r>
              <a:rPr lang="en-US" dirty="0"/>
              <a:t>, </a:t>
            </a:r>
            <a:r>
              <a:rPr lang="en-US" dirty="0" err="1"/>
              <a:t>საწარმოში</a:t>
            </a:r>
            <a:r>
              <a:rPr lang="en-US" dirty="0"/>
              <a:t> </a:t>
            </a:r>
            <a:r>
              <a:rPr lang="en-US" dirty="0" err="1"/>
              <a:t>გადაწყვიტეს</a:t>
            </a:r>
            <a:r>
              <a:rPr lang="en-US" dirty="0"/>
              <a:t> </a:t>
            </a:r>
            <a:r>
              <a:rPr lang="en-US" dirty="0" err="1"/>
              <a:t>რაციონალურად</a:t>
            </a:r>
            <a:r>
              <a:rPr lang="en-US" dirty="0"/>
              <a:t> </a:t>
            </a:r>
            <a:r>
              <a:rPr lang="en-US" dirty="0" err="1"/>
              <a:t>გამოიყენონ</a:t>
            </a:r>
            <a:r>
              <a:rPr lang="en-US" dirty="0"/>
              <a:t> </a:t>
            </a:r>
            <a:r>
              <a:rPr lang="en-US" dirty="0" err="1"/>
              <a:t>ძირითადი</a:t>
            </a:r>
            <a:r>
              <a:rPr lang="en-US" dirty="0"/>
              <a:t> </a:t>
            </a:r>
            <a:r>
              <a:rPr lang="en-US" dirty="0" err="1"/>
              <a:t>წარმოების</a:t>
            </a:r>
            <a:r>
              <a:rPr lang="en-US" dirty="0"/>
              <a:t> </a:t>
            </a:r>
            <a:r>
              <a:rPr lang="en-US" dirty="0" err="1"/>
              <a:t>ნარჩენები</a:t>
            </a:r>
            <a:r>
              <a:rPr lang="en-US" dirty="0"/>
              <a:t>.</a:t>
            </a:r>
          </a:p>
        </p:txBody>
      </p:sp>
      <mc:AlternateContent xmlns:mc="http://schemas.openxmlformats.org/markup-compatibility/2006" xmlns:a14="http://schemas.microsoft.com/office/drawing/2010/main">
        <mc:Choice Requires="a14">
          <p:sp>
            <p:nvSpPr>
              <p:cNvPr id="6" name="Rectangle 5"/>
              <p:cNvSpPr/>
              <p:nvPr/>
            </p:nvSpPr>
            <p:spPr>
              <a:xfrm>
                <a:off x="696684" y="3360279"/>
                <a:ext cx="10455730" cy="2696636"/>
              </a:xfrm>
              <a:prstGeom prst="rect">
                <a:avLst/>
              </a:prstGeom>
            </p:spPr>
            <p:txBody>
              <a:bodyPr wrap="square">
                <a:spAutoFit/>
              </a:bodyPr>
              <a:lstStyle/>
              <a:p>
                <a:r>
                  <a:rPr lang="en-US" dirty="0" err="1" smtClean="0"/>
                  <a:t>საგეგმო</a:t>
                </a:r>
                <a:r>
                  <a:rPr lang="en-US" dirty="0" smtClean="0"/>
                  <a:t> </a:t>
                </a:r>
                <a:r>
                  <a:rPr lang="en-US" dirty="0" err="1"/>
                  <a:t>პერიოდში</a:t>
                </a:r>
                <a:r>
                  <a:rPr lang="en-US" dirty="0"/>
                  <a:t> </a:t>
                </a:r>
                <a:r>
                  <a:rPr lang="en-US" dirty="0" err="1"/>
                  <a:t>გააჩნდა</a:t>
                </a:r>
                <a:r>
                  <a:rPr lang="en-US" dirty="0"/>
                  <a:t> m </a:t>
                </a:r>
                <a:r>
                  <a:rPr lang="en-US" dirty="0" err="1"/>
                  <a:t>სახის</a:t>
                </a:r>
                <a:r>
                  <a:rPr lang="en-US" dirty="0"/>
                  <a:t> </a:t>
                </a:r>
                <a:r>
                  <a:rPr lang="en-US" dirty="0" err="1"/>
                  <a:t>ნედლეულის</a:t>
                </a:r>
                <a:r>
                  <a:rPr lang="en-US" dirty="0"/>
                  <a:t> </a:t>
                </a:r>
                <a:r>
                  <a:rPr lang="en-US" dirty="0" err="1"/>
                  <a:t>ნარჩენები</a:t>
                </a:r>
                <a:r>
                  <a:rPr lang="en-US" dirty="0"/>
                  <a:t>. </a:t>
                </a:r>
                <a:r>
                  <a:rPr lang="en-US" dirty="0" err="1"/>
                  <a:t>თითოეული</a:t>
                </a:r>
                <a:r>
                  <a:rPr lang="en-US" dirty="0"/>
                  <a:t> </a:t>
                </a:r>
                <a14:m>
                  <m:oMath xmlns:m="http://schemas.openxmlformats.org/officeDocument/2006/math">
                    <m:sSub>
                      <m:sSubPr>
                        <m:ctrlPr>
                          <a:rPr lang="en-US" i="1">
                            <a:latin typeface="Cambria Math"/>
                          </a:rPr>
                        </m:ctrlPr>
                      </m:sSubPr>
                      <m:e>
                        <m:r>
                          <a:rPr lang="en-US" i="1">
                            <a:latin typeface="Cambria Math"/>
                          </a:rPr>
                          <m:t>𝑏</m:t>
                        </m:r>
                      </m:e>
                      <m:sub>
                        <m:r>
                          <a:rPr lang="en-US" i="1">
                            <a:latin typeface="Cambria Math"/>
                          </a:rPr>
                          <m:t>𝑖</m:t>
                        </m:r>
                      </m:sub>
                    </m:sSub>
                  </m:oMath>
                </a14:m>
                <a:r>
                  <a:rPr lang="en-US" dirty="0"/>
                  <a:t> </a:t>
                </a:r>
                <a:r>
                  <a:rPr lang="en-US" dirty="0" err="1"/>
                  <a:t>ერთეულის</a:t>
                </a:r>
                <a:r>
                  <a:rPr lang="en-US" dirty="0"/>
                  <a:t> </a:t>
                </a:r>
                <a:r>
                  <a:rPr lang="en-US" dirty="0" err="1"/>
                  <a:t>მოცულობით</a:t>
                </a:r>
                <a:r>
                  <a:rPr lang="en-US" dirty="0"/>
                  <a:t> (</a:t>
                </a:r>
                <a14:m>
                  <m:oMath xmlns:m="http://schemas.openxmlformats.org/officeDocument/2006/math">
                    <m:bar>
                      <m:barPr>
                        <m:pos m:val="top"/>
                        <m:ctrlPr>
                          <a:rPr lang="en-US" i="1">
                            <a:latin typeface="Cambria Math"/>
                          </a:rPr>
                        </m:ctrlPr>
                      </m:barPr>
                      <m:e>
                        <m:r>
                          <a:rPr lang="en-US" i="1">
                            <a:latin typeface="Cambria Math"/>
                          </a:rPr>
                          <m:t>1,</m:t>
                        </m:r>
                        <m:r>
                          <a:rPr lang="en-US" i="1">
                            <a:latin typeface="Cambria Math"/>
                          </a:rPr>
                          <m:t>𝑚</m:t>
                        </m:r>
                      </m:e>
                    </m:bar>
                  </m:oMath>
                </a14:m>
                <a:r>
                  <a:rPr lang="en-US" dirty="0"/>
                  <a:t>). </a:t>
                </a:r>
                <a:r>
                  <a:rPr lang="en-US" dirty="0" err="1"/>
                  <a:t>ამ</a:t>
                </a:r>
                <a:r>
                  <a:rPr lang="en-US" dirty="0"/>
                  <a:t> </a:t>
                </a:r>
                <a:r>
                  <a:rPr lang="en-US" dirty="0" err="1"/>
                  <a:t>ნარჩენებისგან</a:t>
                </a:r>
                <a:r>
                  <a:rPr lang="en-US" dirty="0"/>
                  <a:t>, </a:t>
                </a:r>
                <a:r>
                  <a:rPr lang="en-US" dirty="0" err="1"/>
                  <a:t>წარმოების</a:t>
                </a:r>
                <a:r>
                  <a:rPr lang="en-US" dirty="0"/>
                  <a:t> </a:t>
                </a:r>
                <a:r>
                  <a:rPr lang="en-US" dirty="0" err="1"/>
                  <a:t>სპეცილიზაციის</a:t>
                </a:r>
                <a:r>
                  <a:rPr lang="en-US" dirty="0"/>
                  <a:t> </a:t>
                </a:r>
                <a:r>
                  <a:rPr lang="en-US" dirty="0" err="1"/>
                  <a:t>გათვალისწინებით</a:t>
                </a:r>
                <a:r>
                  <a:rPr lang="en-US" dirty="0"/>
                  <a:t>, </a:t>
                </a:r>
                <a:r>
                  <a:rPr lang="en-US" dirty="0" err="1"/>
                  <a:t>შეიძლება</a:t>
                </a:r>
                <a:r>
                  <a:rPr lang="en-US" dirty="0"/>
                  <a:t> </a:t>
                </a:r>
                <a:r>
                  <a:rPr lang="en-US" dirty="0" err="1"/>
                  <a:t>ვაწარმოოთ</a:t>
                </a:r>
                <a:r>
                  <a:rPr lang="en-US" dirty="0"/>
                  <a:t> n </a:t>
                </a:r>
                <a:r>
                  <a:rPr lang="ka-GE" dirty="0"/>
                  <a:t>სახეობის არაძირითადი (განსხვავებული პროდუქც</a:t>
                </a:r>
                <a:r>
                  <a:rPr lang="en-US" dirty="0"/>
                  <a:t>ი</a:t>
                </a:r>
                <a:r>
                  <a:rPr lang="ka-GE" dirty="0"/>
                  <a:t>ა</a:t>
                </a:r>
                <a:r>
                  <a:rPr lang="ka-GE" dirty="0" smtClean="0"/>
                  <a:t>).</a:t>
                </a:r>
              </a:p>
              <a:p>
                <a:endParaRPr lang="en-US" dirty="0"/>
              </a:p>
              <a:p>
                <a:r>
                  <a:rPr lang="ka-GE" dirty="0"/>
                  <a:t>  აღვნიშნოთ </a:t>
                </a:r>
                <a14:m>
                  <m:oMath xmlns:m="http://schemas.openxmlformats.org/officeDocument/2006/math">
                    <m:sSub>
                      <m:sSubPr>
                        <m:ctrlPr>
                          <a:rPr lang="en-US" i="1">
                            <a:latin typeface="Cambria Math"/>
                          </a:rPr>
                        </m:ctrlPr>
                      </m:sSubPr>
                      <m:e>
                        <m:r>
                          <a:rPr lang="ka-GE" i="1">
                            <a:latin typeface="Cambria Math"/>
                          </a:rPr>
                          <m:t>𝑎</m:t>
                        </m:r>
                      </m:e>
                      <m:sub>
                        <m:r>
                          <a:rPr lang="ka-GE" i="1">
                            <a:latin typeface="Cambria Math"/>
                          </a:rPr>
                          <m:t>𝑖𝑗</m:t>
                        </m:r>
                      </m:sub>
                    </m:sSub>
                  </m:oMath>
                </a14:m>
                <a:r>
                  <a:rPr lang="ka-GE" dirty="0"/>
                  <a:t>-ით j   (</a:t>
                </a:r>
                <a14:m>
                  <m:oMath xmlns:m="http://schemas.openxmlformats.org/officeDocument/2006/math">
                    <m:r>
                      <a:rPr lang="ka-GE" i="1">
                        <a:latin typeface="Cambria Math"/>
                      </a:rPr>
                      <m:t>𝑗</m:t>
                    </m:r>
                    <m:r>
                      <a:rPr lang="ka-GE" i="1">
                        <a:latin typeface="Cambria Math"/>
                      </a:rPr>
                      <m:t>=</m:t>
                    </m:r>
                    <m:bar>
                      <m:barPr>
                        <m:pos m:val="top"/>
                        <m:ctrlPr>
                          <a:rPr lang="en-US" i="1">
                            <a:latin typeface="Cambria Math"/>
                          </a:rPr>
                        </m:ctrlPr>
                      </m:barPr>
                      <m:e>
                        <m:r>
                          <a:rPr lang="ka-GE" i="1">
                            <a:latin typeface="Cambria Math"/>
                          </a:rPr>
                          <m:t>𝑎</m:t>
                        </m:r>
                        <m:r>
                          <a:rPr lang="ka-GE" i="1">
                            <a:latin typeface="Cambria Math"/>
                          </a:rPr>
                          <m:t>,</m:t>
                        </m:r>
                        <m:r>
                          <a:rPr lang="ka-GE" i="1">
                            <a:latin typeface="Cambria Math"/>
                          </a:rPr>
                          <m:t>𝑚</m:t>
                        </m:r>
                      </m:e>
                    </m:bar>
                  </m:oMath>
                </a14:m>
                <a:r>
                  <a:rPr lang="ka-GE" dirty="0"/>
                  <a:t>) ტიპის პროდუქციის ერთეულის წარმოებისთვის i ტიპის რესურსების ხარჯი (</a:t>
                </a:r>
                <a14:m>
                  <m:oMath xmlns:m="http://schemas.openxmlformats.org/officeDocument/2006/math">
                    <m:r>
                      <a:rPr lang="ka-GE" i="1">
                        <a:latin typeface="Cambria Math"/>
                      </a:rPr>
                      <m:t>𝑖</m:t>
                    </m:r>
                    <m:r>
                      <a:rPr lang="ka-GE" i="1">
                        <a:latin typeface="Cambria Math"/>
                      </a:rPr>
                      <m:t>=</m:t>
                    </m:r>
                    <m:bar>
                      <m:barPr>
                        <m:pos m:val="top"/>
                        <m:ctrlPr>
                          <a:rPr lang="en-US" i="1">
                            <a:latin typeface="Cambria Math"/>
                          </a:rPr>
                        </m:ctrlPr>
                      </m:barPr>
                      <m:e>
                        <m:r>
                          <a:rPr lang="ka-GE" i="1">
                            <a:latin typeface="Cambria Math"/>
                          </a:rPr>
                          <m:t>𝑎</m:t>
                        </m:r>
                        <m:r>
                          <a:rPr lang="ka-GE" i="1">
                            <a:latin typeface="Cambria Math"/>
                          </a:rPr>
                          <m:t>,</m:t>
                        </m:r>
                        <m:r>
                          <a:rPr lang="ka-GE" i="1">
                            <a:latin typeface="Cambria Math"/>
                          </a:rPr>
                          <m:t>𝑚</m:t>
                        </m:r>
                      </m:e>
                    </m:bar>
                  </m:oMath>
                </a14:m>
                <a:r>
                  <a:rPr lang="ka-GE" dirty="0"/>
                  <a:t>) . </a:t>
                </a:r>
                <a14:m>
                  <m:oMath xmlns:m="http://schemas.openxmlformats.org/officeDocument/2006/math">
                    <m:sSub>
                      <m:sSubPr>
                        <m:ctrlPr>
                          <a:rPr lang="en-US" i="1">
                            <a:latin typeface="Cambria Math"/>
                          </a:rPr>
                        </m:ctrlPr>
                      </m:sSubPr>
                      <m:e>
                        <m:r>
                          <a:rPr lang="ka-GE" i="1">
                            <a:latin typeface="Cambria Math"/>
                          </a:rPr>
                          <m:t>𝑐</m:t>
                        </m:r>
                      </m:e>
                      <m:sub>
                        <m:r>
                          <a:rPr lang="ka-GE" i="1">
                            <a:latin typeface="Cambria Math"/>
                          </a:rPr>
                          <m:t>𝑗</m:t>
                        </m:r>
                      </m:sub>
                    </m:sSub>
                    <m:r>
                      <a:rPr lang="en-US" i="1">
                        <a:latin typeface="Cambria Math"/>
                      </a:rPr>
                      <m:t> </m:t>
                    </m:r>
                  </m:oMath>
                </a14:m>
                <a:r>
                  <a:rPr lang="en-US" dirty="0" err="1"/>
                  <a:t>არის</a:t>
                </a:r>
                <a:r>
                  <a:rPr lang="en-US" dirty="0"/>
                  <a:t> </a:t>
                </a:r>
                <a:r>
                  <a:rPr lang="ka-GE" dirty="0"/>
                  <a:t>j </a:t>
                </a:r>
                <a:r>
                  <a:rPr lang="en-US" dirty="0" err="1"/>
                  <a:t>ტიპის</a:t>
                </a:r>
                <a:r>
                  <a:rPr lang="en-US" dirty="0"/>
                  <a:t> </a:t>
                </a:r>
                <a:r>
                  <a:rPr lang="en-US" dirty="0" err="1"/>
                  <a:t>პროდუქციის</a:t>
                </a:r>
                <a:r>
                  <a:rPr lang="en-US" dirty="0"/>
                  <a:t> </a:t>
                </a:r>
                <a:r>
                  <a:rPr lang="en-US" dirty="0" err="1"/>
                  <a:t>ერთეულის</a:t>
                </a:r>
                <a:r>
                  <a:rPr lang="en-US" dirty="0"/>
                  <a:t> </a:t>
                </a:r>
                <a:r>
                  <a:rPr lang="en-US" dirty="0" err="1"/>
                  <a:t>რეალიზაციის</a:t>
                </a:r>
                <a:r>
                  <a:rPr lang="en-US" dirty="0"/>
                  <a:t> </a:t>
                </a:r>
                <a:r>
                  <a:rPr lang="en-US" dirty="0" err="1"/>
                  <a:t>ფასი</a:t>
                </a:r>
                <a:r>
                  <a:rPr lang="en-US" dirty="0"/>
                  <a:t>. (</a:t>
                </a:r>
                <a:r>
                  <a:rPr lang="en-US" dirty="0" err="1"/>
                  <a:t>რეალიზება</a:t>
                </a:r>
                <a:r>
                  <a:rPr lang="en-US" dirty="0"/>
                  <a:t> </a:t>
                </a:r>
                <a:r>
                  <a:rPr lang="en-US" dirty="0" err="1"/>
                  <a:t>გარანტირებულია</a:t>
                </a:r>
                <a:r>
                  <a:rPr lang="en-US" dirty="0"/>
                  <a:t>). </a:t>
                </a:r>
                <a:r>
                  <a:rPr lang="en-US" dirty="0" err="1"/>
                  <a:t>Aამოცანის</a:t>
                </a:r>
                <a:r>
                  <a:rPr lang="en-US" dirty="0"/>
                  <a:t> </a:t>
                </a:r>
                <a:r>
                  <a:rPr lang="en-US" dirty="0" err="1"/>
                  <a:t>უცნობი</a:t>
                </a:r>
                <a:r>
                  <a:rPr lang="en-US" dirty="0"/>
                  <a:t> </a:t>
                </a:r>
                <a:r>
                  <a:rPr lang="en-US" dirty="0" err="1"/>
                  <a:t>სიდიდეებია</a:t>
                </a:r>
                <a:r>
                  <a:rPr lang="en-US" dirty="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𝑗</m:t>
                        </m:r>
                      </m:sub>
                    </m:sSub>
                  </m:oMath>
                </a14:m>
                <a:r>
                  <a:rPr lang="en-US" dirty="0"/>
                  <a:t> </a:t>
                </a:r>
                <a:r>
                  <a:rPr lang="en-US" dirty="0" err="1"/>
                  <a:t>ცვლადები</a:t>
                </a:r>
                <a:r>
                  <a:rPr lang="en-US" dirty="0"/>
                  <a:t>, </a:t>
                </a:r>
                <a:r>
                  <a:rPr lang="en-US" dirty="0" err="1"/>
                  <a:t>რაც</a:t>
                </a:r>
                <a:r>
                  <a:rPr lang="en-US" dirty="0"/>
                  <a:t> </a:t>
                </a:r>
                <a:r>
                  <a:rPr lang="en-US" dirty="0" err="1"/>
                  <a:t>აღნიშნავს</a:t>
                </a:r>
                <a:r>
                  <a:rPr lang="en-US" dirty="0"/>
                  <a:t> </a:t>
                </a:r>
                <a:r>
                  <a:rPr lang="en-US" dirty="0" err="1"/>
                  <a:t>გამოშვებული</a:t>
                </a:r>
                <a:r>
                  <a:rPr lang="en-US" dirty="0"/>
                  <a:t> j – </a:t>
                </a:r>
                <a:r>
                  <a:rPr lang="en-US" dirty="0" err="1"/>
                  <a:t>ური</a:t>
                </a:r>
                <a:r>
                  <a:rPr lang="en-US" dirty="0"/>
                  <a:t> </a:t>
                </a:r>
                <a:r>
                  <a:rPr lang="en-US" dirty="0" err="1"/>
                  <a:t>პროდუქციის</a:t>
                </a:r>
                <a:r>
                  <a:rPr lang="en-US" dirty="0"/>
                  <a:t> </a:t>
                </a:r>
                <a:r>
                  <a:rPr lang="en-US" dirty="0" err="1"/>
                  <a:t>მოცულობას</a:t>
                </a:r>
                <a:r>
                  <a:rPr lang="en-US" dirty="0"/>
                  <a:t>, </a:t>
                </a:r>
                <a:r>
                  <a:rPr lang="en-US" dirty="0" err="1"/>
                  <a:t>რამაც</a:t>
                </a:r>
                <a:r>
                  <a:rPr lang="en-US" dirty="0"/>
                  <a:t> </a:t>
                </a:r>
                <a:r>
                  <a:rPr lang="en-US" dirty="0" err="1"/>
                  <a:t>მაქსიმალური</a:t>
                </a:r>
                <a:r>
                  <a:rPr lang="en-US" dirty="0"/>
                  <a:t> </a:t>
                </a:r>
                <a:r>
                  <a:rPr lang="en-US" dirty="0" err="1"/>
                  <a:t>მოგება</a:t>
                </a:r>
                <a:r>
                  <a:rPr lang="en-US" dirty="0"/>
                  <a:t> </a:t>
                </a:r>
                <a:r>
                  <a:rPr lang="en-US" dirty="0" err="1"/>
                  <a:t>უნდა</a:t>
                </a:r>
                <a:r>
                  <a:rPr lang="en-US" dirty="0"/>
                  <a:t> </a:t>
                </a:r>
                <a:r>
                  <a:rPr lang="en-US" dirty="0" err="1"/>
                  <a:t>მოუტანოს</a:t>
                </a:r>
                <a:r>
                  <a:rPr lang="en-US" dirty="0"/>
                  <a:t> </a:t>
                </a:r>
                <a:r>
                  <a:rPr lang="en-US" dirty="0" err="1"/>
                  <a:t>წარმოებას</a:t>
                </a:r>
                <a:r>
                  <a:rPr lang="en-US" dirty="0" smtClean="0"/>
                  <a:t>.</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96684" y="3360279"/>
                <a:ext cx="10455730" cy="2696636"/>
              </a:xfrm>
              <a:prstGeom prst="rect">
                <a:avLst/>
              </a:prstGeom>
              <a:blipFill rotWithShape="1">
                <a:blip r:embed="rId2"/>
                <a:stretch>
                  <a:fillRect l="-466" t="-1129" b="-2709"/>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039DBE79-AB89-47DA-A2C1-3786F823A82E}" type="slidenum">
              <a:rPr lang="en-US" smtClean="0"/>
              <a:t>7</a:t>
            </a:fld>
            <a:endParaRPr lang="en-US"/>
          </a:p>
        </p:txBody>
      </p:sp>
    </p:spTree>
    <p:extLst>
      <p:ext uri="{BB962C8B-B14F-4D97-AF65-F5344CB8AC3E}">
        <p14:creationId xmlns:p14="http://schemas.microsoft.com/office/powerpoint/2010/main" val="400617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9086" y="996043"/>
                <a:ext cx="10504714" cy="5180920"/>
              </a:xfrm>
            </p:spPr>
            <p:txBody>
              <a:bodyPr>
                <a:normAutofit fontScale="92500" lnSpcReduction="10000"/>
              </a:bodyPr>
              <a:lstStyle/>
              <a:p>
                <a14:m>
                  <m:oMath xmlns:m="http://schemas.openxmlformats.org/officeDocument/2006/math">
                    <m:r>
                      <a:rPr lang="en-US" i="1">
                        <a:latin typeface="Cambria Math"/>
                      </a:rPr>
                      <m:t>𝑚𝑎𝑥𝑍</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1</m:t>
                        </m:r>
                      </m:sub>
                    </m:sSub>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2</m:t>
                        </m:r>
                      </m:sub>
                    </m:sSub>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𝑛</m:t>
                        </m:r>
                      </m:sub>
                    </m:sSub>
                    <m:sSub>
                      <m:sSubPr>
                        <m:ctrlPr>
                          <a:rPr lang="en-US" i="1">
                            <a:latin typeface="Cambria Math"/>
                          </a:rPr>
                        </m:ctrlPr>
                      </m:sSubPr>
                      <m:e>
                        <m:r>
                          <a:rPr lang="en-US" i="1">
                            <a:latin typeface="Cambria Math"/>
                          </a:rPr>
                          <m:t>𝑥</m:t>
                        </m:r>
                      </m:e>
                      <m:sub>
                        <m:r>
                          <a:rPr lang="en-US" i="1">
                            <a:latin typeface="Cambria Math"/>
                          </a:rPr>
                          <m:t>𝑛</m:t>
                        </m:r>
                      </m:sub>
                    </m:sSub>
                  </m:oMath>
                </a14:m>
                <a:r>
                  <a:rPr lang="en-US" dirty="0"/>
                  <a:t>            (1</a:t>
                </a:r>
                <a:r>
                  <a:rPr lang="en-US" dirty="0" smtClean="0"/>
                  <a:t>)</a:t>
                </a:r>
                <a:endParaRPr lang="ka-GE" dirty="0" smtClean="0"/>
              </a:p>
              <a:p>
                <a:endParaRPr lang="en-US" dirty="0"/>
              </a:p>
              <a:p>
                <a14:m>
                  <m:oMath xmlns:m="http://schemas.openxmlformats.org/officeDocument/2006/math">
                    <m:d>
                      <m:dPr>
                        <m:begChr m:val="{"/>
                        <m:endChr m:val=""/>
                        <m:ctrlPr>
                          <a:rPr lang="en-US" i="1">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𝑎</m:t>
                                </m:r>
                              </m:e>
                              <m:sub>
                                <m:r>
                                  <a:rPr lang="en-US" i="1">
                                    <a:latin typeface="Cambria Math"/>
                                  </a:rPr>
                                  <m:t>11</m:t>
                                </m:r>
                              </m:sub>
                            </m:sSub>
                            <m:sSub>
                              <m:sSubPr>
                                <m:ctrlPr>
                                  <a:rPr lang="en-US" i="1">
                                    <a:latin typeface="Cambria Math"/>
                                  </a:rPr>
                                </m:ctrlPr>
                              </m:sSubPr>
                              <m:e>
                                <m:r>
                                  <a:rPr lang="en-US" i="1">
                                    <a:latin typeface="Cambria Math"/>
                                  </a:rPr>
                                  <m:t>𝑥</m:t>
                                </m:r>
                              </m:e>
                              <m:sub>
                                <m:r>
                                  <a:rPr lang="en-US" i="1">
                                    <a:latin typeface="Cambria Math"/>
                                  </a:rPr>
                                  <m:t>1  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12</m:t>
                                </m:r>
                              </m:sub>
                            </m:sSub>
                            <m:sSub>
                              <m:sSubPr>
                                <m:ctrlPr>
                                  <a:rPr lang="en-US" i="1">
                                    <a:latin typeface="Cambria Math"/>
                                  </a:rPr>
                                </m:ctrlPr>
                              </m:sSubPr>
                              <m:e>
                                <m:r>
                                  <a:rPr lang="en-US" i="1">
                                    <a:latin typeface="Cambria Math"/>
                                  </a:rPr>
                                  <m:t>𝑥</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1</m:t>
                                </m:r>
                                <m:r>
                                  <a:rPr lang="en-US" i="1">
                                    <a:latin typeface="Cambria Math"/>
                                  </a:rPr>
                                  <m:t>𝑛</m:t>
                                </m:r>
                              </m:sub>
                            </m:sSub>
                            <m:sSub>
                              <m:sSubPr>
                                <m:ctrlPr>
                                  <a:rPr lang="en-US" i="1">
                                    <a:latin typeface="Cambria Math"/>
                                  </a:rPr>
                                </m:ctrlPr>
                              </m:sSubPr>
                              <m:e>
                                <m:r>
                                  <a:rPr lang="en-US" i="1">
                                    <a:latin typeface="Cambria Math"/>
                                  </a:rPr>
                                  <m:t>𝑥</m:t>
                                </m:r>
                              </m:e>
                              <m:sub>
                                <m:r>
                                  <a:rPr lang="en-US" i="1">
                                    <a:latin typeface="Cambria Math"/>
                                  </a:rPr>
                                  <m:t>𝑛</m:t>
                                </m:r>
                              </m:sub>
                            </m:sSub>
                            <m:r>
                              <a:rPr lang="en-US" i="1">
                                <a:latin typeface="Cambria Math"/>
                              </a:rPr>
                              <m:t> ≤</m:t>
                            </m:r>
                            <m:sSub>
                              <m:sSubPr>
                                <m:ctrlPr>
                                  <a:rPr lang="en-US" i="1">
                                    <a:latin typeface="Cambria Math"/>
                                  </a:rPr>
                                </m:ctrlPr>
                              </m:sSubPr>
                              <m:e>
                                <m:r>
                                  <a:rPr lang="en-US" i="1">
                                    <a:latin typeface="Cambria Math"/>
                                  </a:rPr>
                                  <m:t>𝑏</m:t>
                                </m:r>
                              </m:e>
                              <m:sub>
                                <m:r>
                                  <a:rPr lang="en-US" i="1">
                                    <a:latin typeface="Cambria Math"/>
                                  </a:rPr>
                                  <m:t>1</m:t>
                                </m:r>
                              </m:sub>
                            </m:sSub>
                          </m:e>
                          <m:e>
                            <m:sSub>
                              <m:sSubPr>
                                <m:ctrlPr>
                                  <a:rPr lang="en-US" i="1">
                                    <a:latin typeface="Cambria Math"/>
                                  </a:rPr>
                                </m:ctrlPr>
                              </m:sSubPr>
                              <m:e>
                                <m:r>
                                  <a:rPr lang="en-US" i="1">
                                    <a:latin typeface="Cambria Math"/>
                                  </a:rPr>
                                  <m:t>𝑎</m:t>
                                </m:r>
                              </m:e>
                              <m:sub>
                                <m:r>
                                  <a:rPr lang="en-US" i="1">
                                    <a:latin typeface="Cambria Math"/>
                                  </a:rPr>
                                  <m:t>21</m:t>
                                </m:r>
                              </m:sub>
                            </m:sSub>
                            <m:sSub>
                              <m:sSubPr>
                                <m:ctrlPr>
                                  <a:rPr lang="en-US" i="1">
                                    <a:latin typeface="Cambria Math"/>
                                  </a:rPr>
                                </m:ctrlPr>
                              </m:sSubPr>
                              <m:e>
                                <m:r>
                                  <a:rPr lang="en-US" i="1">
                                    <a:latin typeface="Cambria Math"/>
                                  </a:rPr>
                                  <m:t>𝑥</m:t>
                                </m:r>
                              </m:e>
                              <m:sub>
                                <m:r>
                                  <a:rPr lang="en-US" i="1">
                                    <a:latin typeface="Cambria Math"/>
                                  </a:rPr>
                                  <m:t>1  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22</m:t>
                                </m:r>
                              </m:sub>
                            </m:sSub>
                            <m:sSub>
                              <m:sSubPr>
                                <m:ctrlPr>
                                  <a:rPr lang="en-US" i="1">
                                    <a:latin typeface="Cambria Math"/>
                                  </a:rPr>
                                </m:ctrlPr>
                              </m:sSubPr>
                              <m:e>
                                <m:r>
                                  <a:rPr lang="en-US" i="1">
                                    <a:latin typeface="Cambria Math"/>
                                  </a:rPr>
                                  <m:t>𝑥</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m:t>
                                </m:r>
                                <m:r>
                                  <a:rPr lang="en-US" i="1">
                                    <a:latin typeface="Cambria Math"/>
                                  </a:rPr>
                                  <m:t>𝑛</m:t>
                                </m:r>
                              </m:sub>
                            </m:sSub>
                            <m:sSub>
                              <m:sSubPr>
                                <m:ctrlPr>
                                  <a:rPr lang="en-US" i="1">
                                    <a:latin typeface="Cambria Math"/>
                                  </a:rPr>
                                </m:ctrlPr>
                              </m:sSubPr>
                              <m:e>
                                <m:r>
                                  <a:rPr lang="en-US" i="1">
                                    <a:latin typeface="Cambria Math"/>
                                  </a:rPr>
                                  <m:t>𝑥</m:t>
                                </m:r>
                              </m:e>
                              <m:sub>
                                <m:r>
                                  <a:rPr lang="en-US" i="1">
                                    <a:latin typeface="Cambria Math"/>
                                  </a:rPr>
                                  <m:t>𝑛</m:t>
                                </m:r>
                              </m:sub>
                            </m:sSub>
                            <m:r>
                              <a:rPr lang="en-US" i="1">
                                <a:latin typeface="Cambria Math"/>
                              </a:rPr>
                              <m:t> ≤</m:t>
                            </m:r>
                            <m:sSub>
                              <m:sSubPr>
                                <m:ctrlPr>
                                  <a:rPr lang="en-US" i="1">
                                    <a:latin typeface="Cambria Math"/>
                                  </a:rPr>
                                </m:ctrlPr>
                              </m:sSubPr>
                              <m:e>
                                <m:r>
                                  <a:rPr lang="en-US" i="1">
                                    <a:latin typeface="Cambria Math"/>
                                  </a:rPr>
                                  <m:t>𝑏</m:t>
                                </m:r>
                              </m:e>
                              <m:sub>
                                <m:r>
                                  <a:rPr lang="en-US" i="1">
                                    <a:latin typeface="Cambria Math"/>
                                  </a:rPr>
                                  <m:t>2</m:t>
                                </m:r>
                              </m:sub>
                            </m:sSub>
                          </m:e>
                          <m:e>
                            <m:r>
                              <a:rPr lang="en-US" i="1">
                                <a:latin typeface="Cambria Math"/>
                              </a:rPr>
                              <m:t>−−−−−−−−−−−−−−</m:t>
                            </m:r>
                          </m:e>
                          <m:e>
                            <m:sSub>
                              <m:sSubPr>
                                <m:ctrlPr>
                                  <a:rPr lang="en-US" i="1">
                                    <a:latin typeface="Cambria Math"/>
                                  </a:rPr>
                                </m:ctrlPr>
                              </m:sSubPr>
                              <m:e>
                                <m:r>
                                  <a:rPr lang="en-US" i="1">
                                    <a:latin typeface="Cambria Math"/>
                                  </a:rPr>
                                  <m:t>𝑎</m:t>
                                </m:r>
                              </m:e>
                              <m:sub>
                                <m:r>
                                  <a:rPr lang="en-US" i="1">
                                    <a:latin typeface="Cambria Math"/>
                                  </a:rPr>
                                  <m:t>1</m:t>
                                </m:r>
                                <m:r>
                                  <a:rPr lang="en-US" i="1">
                                    <a:latin typeface="Cambria Math"/>
                                  </a:rPr>
                                  <m:t>𝑚</m:t>
                                </m:r>
                              </m:sub>
                            </m:sSub>
                            <m:sSub>
                              <m:sSubPr>
                                <m:ctrlPr>
                                  <a:rPr lang="en-US" i="1">
                                    <a:latin typeface="Cambria Math"/>
                                  </a:rPr>
                                </m:ctrlPr>
                              </m:sSubPr>
                              <m:e>
                                <m:r>
                                  <a:rPr lang="en-US" i="1">
                                    <a:latin typeface="Cambria Math"/>
                                  </a:rPr>
                                  <m:t>𝑥</m:t>
                                </m:r>
                              </m:e>
                              <m:sub>
                                <m:r>
                                  <a:rPr lang="en-US" i="1">
                                    <a:latin typeface="Cambria Math"/>
                                  </a:rPr>
                                  <m:t>1  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m:t>
                                </m:r>
                                <m:r>
                                  <a:rPr lang="en-US" i="1">
                                    <a:latin typeface="Cambria Math"/>
                                  </a:rPr>
                                  <m:t>𝑚</m:t>
                                </m:r>
                              </m:sub>
                            </m:sSub>
                            <m:sSub>
                              <m:sSubPr>
                                <m:ctrlPr>
                                  <a:rPr lang="en-US" i="1">
                                    <a:latin typeface="Cambria Math"/>
                                  </a:rPr>
                                </m:ctrlPr>
                              </m:sSubPr>
                              <m:e>
                                <m:r>
                                  <a:rPr lang="en-US" i="1">
                                    <a:latin typeface="Cambria Math"/>
                                  </a:rPr>
                                  <m:t>𝑥</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𝑚𝑛</m:t>
                                </m:r>
                              </m:sub>
                            </m:sSub>
                            <m:sSub>
                              <m:sSubPr>
                                <m:ctrlPr>
                                  <a:rPr lang="en-US" i="1">
                                    <a:latin typeface="Cambria Math"/>
                                  </a:rPr>
                                </m:ctrlPr>
                              </m:sSubPr>
                              <m:e>
                                <m:r>
                                  <a:rPr lang="en-US" i="1">
                                    <a:latin typeface="Cambria Math"/>
                                  </a:rPr>
                                  <m:t>𝑥</m:t>
                                </m:r>
                              </m:e>
                              <m:sub>
                                <m:r>
                                  <a:rPr lang="en-US" i="1">
                                    <a:latin typeface="Cambria Math"/>
                                  </a:rPr>
                                  <m:t>𝑛</m:t>
                                </m:r>
                              </m:sub>
                            </m:sSub>
                            <m:r>
                              <a:rPr lang="en-US" i="1">
                                <a:latin typeface="Cambria Math"/>
                              </a:rPr>
                              <m:t> ≤</m:t>
                            </m:r>
                            <m:sSub>
                              <m:sSubPr>
                                <m:ctrlPr>
                                  <a:rPr lang="en-US" i="1">
                                    <a:latin typeface="Cambria Math"/>
                                  </a:rPr>
                                </m:ctrlPr>
                              </m:sSubPr>
                              <m:e>
                                <m:r>
                                  <a:rPr lang="en-US" i="1">
                                    <a:latin typeface="Cambria Math"/>
                                  </a:rPr>
                                  <m:t>𝑏</m:t>
                                </m:r>
                              </m:e>
                              <m:sub>
                                <m:r>
                                  <a:rPr lang="en-US" i="1">
                                    <a:latin typeface="Cambria Math"/>
                                  </a:rPr>
                                  <m:t>𝑚</m:t>
                                </m:r>
                              </m:sub>
                            </m:sSub>
                          </m:e>
                        </m:eqArr>
                      </m:e>
                    </m:d>
                  </m:oMath>
                </a14:m>
                <a:r>
                  <a:rPr lang="en-US" dirty="0"/>
                  <a:t>        (2)</a:t>
                </a:r>
              </a:p>
              <a:p>
                <a:r>
                  <a:rPr lang="en-US" dirty="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𝑗</m:t>
                        </m:r>
                      </m:sub>
                    </m:sSub>
                    <m:r>
                      <a:rPr lang="en-US" i="1">
                        <a:latin typeface="Cambria Math"/>
                      </a:rPr>
                      <m:t>≥0</m:t>
                    </m:r>
                  </m:oMath>
                </a14:m>
                <a:r>
                  <a:rPr lang="en-US" dirty="0"/>
                  <a:t>  </a:t>
                </a:r>
                <a14:m>
                  <m:oMath xmlns:m="http://schemas.openxmlformats.org/officeDocument/2006/math">
                    <m:r>
                      <a:rPr lang="en-US" i="1">
                        <a:latin typeface="Cambria Math"/>
                      </a:rPr>
                      <m:t>𝑗</m:t>
                    </m:r>
                    <m:r>
                      <a:rPr lang="en-US" i="1">
                        <a:latin typeface="Cambria Math"/>
                      </a:rPr>
                      <m:t>=</m:t>
                    </m:r>
                    <m:bar>
                      <m:barPr>
                        <m:pos m:val="top"/>
                        <m:ctrlPr>
                          <a:rPr lang="en-US" i="1">
                            <a:latin typeface="Cambria Math"/>
                          </a:rPr>
                        </m:ctrlPr>
                      </m:barPr>
                      <m:e>
                        <m:r>
                          <a:rPr lang="en-US" i="1">
                            <a:latin typeface="Cambria Math"/>
                          </a:rPr>
                          <m:t>1,</m:t>
                        </m:r>
                        <m:r>
                          <a:rPr lang="en-US" i="1">
                            <a:latin typeface="Cambria Math"/>
                          </a:rPr>
                          <m:t>𝑛</m:t>
                        </m:r>
                      </m:e>
                    </m:bar>
                  </m:oMath>
                </a14:m>
                <a:r>
                  <a:rPr lang="en-US" dirty="0"/>
                  <a:t>                    (3)</a:t>
                </a:r>
              </a:p>
              <a:p>
                <a:r>
                  <a:rPr lang="en-US" dirty="0"/>
                  <a:t>  </a:t>
                </a:r>
                <a:r>
                  <a:rPr lang="en-US" dirty="0" err="1" smtClean="0"/>
                  <a:t>ვიგულ</a:t>
                </a:r>
                <a:r>
                  <a:rPr lang="ka-GE" dirty="0" smtClean="0"/>
                  <a:t>ი</a:t>
                </a:r>
                <a:r>
                  <a:rPr lang="en-US" dirty="0" err="1" smtClean="0"/>
                  <a:t>სხმოთ</a:t>
                </a:r>
                <a:r>
                  <a:rPr lang="en-US" dirty="0"/>
                  <a:t>, </a:t>
                </a:r>
                <a:r>
                  <a:rPr lang="en-US" dirty="0" err="1"/>
                  <a:t>რომ</a:t>
                </a:r>
                <a:r>
                  <a:rPr lang="en-US" dirty="0"/>
                  <a:t> </a:t>
                </a:r>
                <a:r>
                  <a:rPr lang="en-US" dirty="0" err="1"/>
                  <a:t>ძირითადი</a:t>
                </a:r>
                <a:r>
                  <a:rPr lang="en-US" dirty="0"/>
                  <a:t> </a:t>
                </a:r>
                <a:r>
                  <a:rPr lang="en-US" dirty="0" err="1"/>
                  <a:t>წარმოების</a:t>
                </a:r>
                <a:r>
                  <a:rPr lang="en-US" dirty="0"/>
                  <a:t> </a:t>
                </a:r>
                <a:r>
                  <a:rPr lang="en-US" dirty="0" err="1"/>
                  <a:t>ნარჩენების</a:t>
                </a:r>
                <a:r>
                  <a:rPr lang="en-US" dirty="0"/>
                  <a:t> </a:t>
                </a:r>
                <a:r>
                  <a:rPr lang="en-US" dirty="0" err="1"/>
                  <a:t>საკითხის</a:t>
                </a:r>
                <a:r>
                  <a:rPr lang="en-US" dirty="0"/>
                  <a:t> </a:t>
                </a:r>
                <a:r>
                  <a:rPr lang="en-US" dirty="0" err="1"/>
                  <a:t>შესწავლისას</a:t>
                </a:r>
                <a:r>
                  <a:rPr lang="en-US" dirty="0"/>
                  <a:t> </a:t>
                </a:r>
                <a:r>
                  <a:rPr lang="en-US" dirty="0" err="1"/>
                  <a:t>გაჩნდა</a:t>
                </a:r>
                <a:r>
                  <a:rPr lang="en-US" dirty="0"/>
                  <a:t> </a:t>
                </a:r>
                <a:r>
                  <a:rPr lang="en-US" dirty="0" err="1"/>
                  <a:t>მათი</a:t>
                </a:r>
                <a:r>
                  <a:rPr lang="en-US" dirty="0"/>
                  <a:t> </a:t>
                </a:r>
                <a:r>
                  <a:rPr lang="en-US" dirty="0" err="1"/>
                  <a:t>გამოყენების</a:t>
                </a:r>
                <a:r>
                  <a:rPr lang="en-US" dirty="0"/>
                  <a:t> </a:t>
                </a:r>
                <a:r>
                  <a:rPr lang="en-US" dirty="0" err="1"/>
                  <a:t>შესაძლებლობა</a:t>
                </a:r>
                <a:r>
                  <a:rPr lang="en-US" dirty="0"/>
                  <a:t> </a:t>
                </a:r>
                <a:r>
                  <a:rPr lang="en-US" dirty="0" err="1"/>
                  <a:t>რაღაც</a:t>
                </a:r>
                <a:r>
                  <a:rPr lang="en-US" dirty="0"/>
                  <a:t> </a:t>
                </a:r>
                <a:r>
                  <a:rPr lang="en-US" dirty="0" err="1"/>
                  <a:t>ორგანიზაციის</a:t>
                </a:r>
                <a:r>
                  <a:rPr lang="en-US" dirty="0"/>
                  <a:t> </a:t>
                </a:r>
                <a:r>
                  <a:rPr lang="en-US" dirty="0" err="1"/>
                  <a:t>მიერ</a:t>
                </a:r>
                <a:r>
                  <a:rPr lang="en-US" dirty="0"/>
                  <a:t>.</a:t>
                </a:r>
              </a:p>
              <a:p>
                <a:r>
                  <a:rPr lang="en-US" dirty="0"/>
                  <a:t>  </a:t>
                </a:r>
                <a:r>
                  <a:rPr lang="en-US" dirty="0" err="1"/>
                  <a:t>აუცილებელია</a:t>
                </a:r>
                <a:r>
                  <a:rPr lang="en-US" dirty="0"/>
                  <a:t> </a:t>
                </a:r>
                <a:r>
                  <a:rPr lang="en-US" dirty="0" err="1"/>
                  <a:t>დავადგინოთ</a:t>
                </a:r>
                <a:r>
                  <a:rPr lang="en-US" dirty="0"/>
                  <a:t> </a:t>
                </a:r>
                <a:r>
                  <a:rPr lang="en-US" dirty="0" err="1"/>
                  <a:t>შესაძლო</a:t>
                </a:r>
                <a:r>
                  <a:rPr lang="en-US" dirty="0"/>
                  <a:t> </a:t>
                </a:r>
                <a:r>
                  <a:rPr lang="en-US" dirty="0" err="1"/>
                  <a:t>ფასები</a:t>
                </a:r>
                <a:r>
                  <a:rPr lang="en-US" dirty="0"/>
                  <a:t>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𝑚</m:t>
                        </m:r>
                      </m:sub>
                    </m:sSub>
                  </m:oMath>
                </a14:m>
                <a:r>
                  <a:rPr lang="en-US" dirty="0"/>
                  <a:t> </a:t>
                </a:r>
                <a:r>
                  <a:rPr lang="en-US" dirty="0" err="1"/>
                  <a:t>ამ</a:t>
                </a:r>
                <a:r>
                  <a:rPr lang="en-US" dirty="0"/>
                  <a:t> </a:t>
                </a:r>
                <a:r>
                  <a:rPr lang="en-US" dirty="0" err="1"/>
                  <a:t>ნარჩენებზე</a:t>
                </a:r>
                <a:r>
                  <a:rPr lang="en-US" dirty="0"/>
                  <a:t>. </a:t>
                </a:r>
                <a:r>
                  <a:rPr lang="en-US" dirty="0" err="1"/>
                  <a:t>ოღონდ</a:t>
                </a:r>
                <a:r>
                  <a:rPr lang="en-US" dirty="0"/>
                  <a:t> </a:t>
                </a:r>
                <a:r>
                  <a:rPr lang="en-US" dirty="0" err="1"/>
                  <a:t>ფასები</a:t>
                </a:r>
                <a:r>
                  <a:rPr lang="en-US" dirty="0"/>
                  <a:t> </a:t>
                </a:r>
                <a:r>
                  <a:rPr lang="en-US" dirty="0" err="1"/>
                  <a:t>უნდა</a:t>
                </a:r>
                <a:r>
                  <a:rPr lang="en-US" dirty="0"/>
                  <a:t> </a:t>
                </a:r>
                <a:r>
                  <a:rPr lang="en-US" dirty="0" err="1"/>
                  <a:t>ავიღოთ</a:t>
                </a:r>
                <a:r>
                  <a:rPr lang="en-US" dirty="0"/>
                  <a:t> </a:t>
                </a:r>
                <a:r>
                  <a:rPr lang="en-US" dirty="0" err="1"/>
                  <a:t>ქვემოთ</a:t>
                </a:r>
                <a:r>
                  <a:rPr lang="en-US" dirty="0"/>
                  <a:t> </a:t>
                </a:r>
                <a:r>
                  <a:rPr lang="en-US" dirty="0" err="1"/>
                  <a:t>ჩამოთვლილი</a:t>
                </a:r>
                <a:r>
                  <a:rPr lang="en-US" dirty="0"/>
                  <a:t> </a:t>
                </a:r>
                <a:r>
                  <a:rPr lang="en-US" dirty="0" err="1"/>
                  <a:t>მოთხოვნებიდან</a:t>
                </a:r>
                <a:r>
                  <a:rPr lang="en-US" dirty="0"/>
                  <a:t> </a:t>
                </a:r>
                <a:r>
                  <a:rPr lang="en-US" dirty="0" err="1"/>
                  <a:t>გამომდინარე</a:t>
                </a:r>
                <a:r>
                  <a:rPr lang="en-US" dirty="0"/>
                  <a:t>, </a:t>
                </a:r>
                <a:r>
                  <a:rPr lang="en-US" dirty="0" err="1"/>
                  <a:t>რაც</a:t>
                </a:r>
                <a:r>
                  <a:rPr lang="en-US" dirty="0"/>
                  <a:t> </a:t>
                </a:r>
                <a:r>
                  <a:rPr lang="en-US" dirty="0" err="1"/>
                  <a:t>ასახავს</a:t>
                </a:r>
                <a:r>
                  <a:rPr lang="en-US" dirty="0"/>
                  <a:t> </a:t>
                </a:r>
                <a:r>
                  <a:rPr lang="en-US" dirty="0" err="1"/>
                  <a:t>წარმოებისა</a:t>
                </a:r>
                <a:r>
                  <a:rPr lang="en-US" dirty="0"/>
                  <a:t> </a:t>
                </a:r>
                <a:r>
                  <a:rPr lang="en-US" dirty="0" err="1"/>
                  <a:t>და</a:t>
                </a:r>
                <a:r>
                  <a:rPr lang="en-US" dirty="0"/>
                  <a:t> </a:t>
                </a:r>
                <a:r>
                  <a:rPr lang="en-US" dirty="0" err="1"/>
                  <a:t>ორგანიზაციის</a:t>
                </a:r>
                <a:r>
                  <a:rPr lang="en-US" dirty="0"/>
                  <a:t> </a:t>
                </a:r>
                <a:r>
                  <a:rPr lang="en-US" dirty="0" err="1"/>
                  <a:t>განსხვავებულ</a:t>
                </a:r>
                <a:r>
                  <a:rPr lang="en-US" dirty="0"/>
                  <a:t> </a:t>
                </a:r>
                <a:r>
                  <a:rPr lang="en-US" dirty="0" err="1"/>
                  <a:t>ინტერესებს</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9086" y="996043"/>
                <a:ext cx="10504714" cy="5180920"/>
              </a:xfrm>
              <a:blipFill rotWithShape="1">
                <a:blip r:embed="rId2"/>
                <a:stretch>
                  <a:fillRect l="-870" t="-294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039DBE79-AB89-47DA-A2C1-3786F823A82E}" type="slidenum">
              <a:rPr lang="en-US" smtClean="0"/>
              <a:t>8</a:t>
            </a:fld>
            <a:endParaRPr lang="en-US"/>
          </a:p>
        </p:txBody>
      </p:sp>
    </p:spTree>
    <p:extLst>
      <p:ext uri="{BB962C8B-B14F-4D97-AF65-F5344CB8AC3E}">
        <p14:creationId xmlns:p14="http://schemas.microsoft.com/office/powerpoint/2010/main" val="348308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694593" y="17936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1"/>
          <p:cNvSpPr>
            <a:spLocks noChangeArrowheads="1"/>
          </p:cNvSpPr>
          <p:nvPr/>
        </p:nvSpPr>
        <p:spPr bwMode="auto">
          <a:xfrm>
            <a:off x="694593" y="22508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3" name="Rectangle 2"/>
              <p:cNvSpPr/>
              <p:nvPr/>
            </p:nvSpPr>
            <p:spPr>
              <a:xfrm>
                <a:off x="206829" y="261133"/>
                <a:ext cx="11647714" cy="5721118"/>
              </a:xfrm>
              <a:prstGeom prst="rect">
                <a:avLst/>
              </a:prstGeom>
            </p:spPr>
            <p:txBody>
              <a:bodyPr wrap="square">
                <a:spAutoFit/>
              </a:bodyPr>
              <a:lstStyle/>
              <a:p>
                <a:pPr lvl="0" algn="just"/>
                <a:r>
                  <a:rPr lang="en-US" dirty="0" err="1"/>
                  <a:t>შემსყიდველი</a:t>
                </a:r>
                <a:r>
                  <a:rPr lang="en-US" dirty="0"/>
                  <a:t> </a:t>
                </a:r>
                <a:r>
                  <a:rPr lang="en-US" dirty="0" err="1"/>
                  <a:t>ორგანიზაცია</a:t>
                </a:r>
                <a:r>
                  <a:rPr lang="en-US" dirty="0"/>
                  <a:t> </a:t>
                </a:r>
                <a:r>
                  <a:rPr lang="en-US" dirty="0" err="1"/>
                  <a:t>იბრძვის</a:t>
                </a:r>
                <a:r>
                  <a:rPr lang="en-US" dirty="0"/>
                  <a:t> </a:t>
                </a:r>
                <a:r>
                  <a:rPr lang="en-US" dirty="0" err="1"/>
                  <a:t>ნედლეულის</a:t>
                </a:r>
                <a:r>
                  <a:rPr lang="en-US" dirty="0"/>
                  <a:t> </a:t>
                </a:r>
                <a:r>
                  <a:rPr lang="en-US" dirty="0" err="1"/>
                  <a:t>ნარჩენების</a:t>
                </a:r>
                <a:r>
                  <a:rPr lang="en-US" dirty="0"/>
                  <a:t> </a:t>
                </a:r>
                <a:r>
                  <a:rPr lang="en-US" dirty="0" err="1"/>
                  <a:t>ფასის</a:t>
                </a:r>
                <a:r>
                  <a:rPr lang="en-US" dirty="0"/>
                  <a:t> </a:t>
                </a:r>
                <a:r>
                  <a:rPr lang="en-US" dirty="0" err="1"/>
                  <a:t>შემცირებისათვის</a:t>
                </a:r>
                <a:r>
                  <a:rPr lang="en-US" dirty="0"/>
                  <a:t> </a:t>
                </a:r>
              </a:p>
              <a:p>
                <a:pPr lvl="0" algn="just"/>
                <a:r>
                  <a:rPr lang="en-US" dirty="0" err="1"/>
                  <a:t>წარმოება</a:t>
                </a:r>
                <a:r>
                  <a:rPr lang="en-US" dirty="0"/>
                  <a:t> </a:t>
                </a:r>
                <a:r>
                  <a:rPr lang="en-US" dirty="0" err="1"/>
                  <a:t>თანახმაა</a:t>
                </a:r>
                <a:r>
                  <a:rPr lang="en-US" dirty="0"/>
                  <a:t> </a:t>
                </a:r>
                <a:r>
                  <a:rPr lang="en-US" dirty="0" err="1"/>
                  <a:t>მხოლოდ</a:t>
                </a:r>
                <a:r>
                  <a:rPr lang="en-US" dirty="0"/>
                  <a:t> </a:t>
                </a:r>
                <a:r>
                  <a:rPr lang="en-US" dirty="0" err="1"/>
                  <a:t>ისეთ</a:t>
                </a:r>
                <a:r>
                  <a:rPr lang="en-US" dirty="0"/>
                  <a:t> </a:t>
                </a:r>
                <a:r>
                  <a:rPr lang="en-US" dirty="0" err="1"/>
                  <a:t>ფასად</a:t>
                </a:r>
                <a:r>
                  <a:rPr lang="en-US" dirty="0"/>
                  <a:t> </a:t>
                </a:r>
                <a:r>
                  <a:rPr lang="en-US" dirty="0" err="1"/>
                  <a:t>დათმოს</a:t>
                </a:r>
                <a:r>
                  <a:rPr lang="en-US" dirty="0"/>
                  <a:t> </a:t>
                </a:r>
                <a:r>
                  <a:rPr lang="en-US" dirty="0" err="1"/>
                  <a:t>ნარჩენები</a:t>
                </a:r>
                <a:r>
                  <a:rPr lang="en-US" dirty="0"/>
                  <a:t>, </a:t>
                </a:r>
                <a:r>
                  <a:rPr lang="en-US" dirty="0" err="1"/>
                  <a:t>რომლის</a:t>
                </a:r>
                <a:r>
                  <a:rPr lang="en-US" dirty="0"/>
                  <a:t> </a:t>
                </a:r>
                <a:r>
                  <a:rPr lang="en-US" dirty="0" err="1"/>
                  <a:t>დროსაც</a:t>
                </a:r>
                <a:r>
                  <a:rPr lang="en-US" dirty="0"/>
                  <a:t> </a:t>
                </a:r>
                <a:r>
                  <a:rPr lang="en-US" dirty="0" err="1"/>
                  <a:t>მიიღებს</a:t>
                </a:r>
                <a:r>
                  <a:rPr lang="en-US" dirty="0"/>
                  <a:t> </a:t>
                </a:r>
                <a:r>
                  <a:rPr lang="en-US" dirty="0" err="1"/>
                  <a:t>მოგებას</a:t>
                </a:r>
                <a:r>
                  <a:rPr lang="en-US" dirty="0"/>
                  <a:t>, </a:t>
                </a:r>
                <a:r>
                  <a:rPr lang="en-US" dirty="0" err="1"/>
                  <a:t>არანაკლებს</a:t>
                </a:r>
                <a:r>
                  <a:rPr lang="en-US" dirty="0"/>
                  <a:t>, </a:t>
                </a:r>
                <a:r>
                  <a:rPr lang="en-US" dirty="0" err="1"/>
                  <a:t>ვიდრე</a:t>
                </a:r>
                <a:r>
                  <a:rPr lang="en-US" dirty="0"/>
                  <a:t> </a:t>
                </a:r>
                <a:r>
                  <a:rPr lang="en-US" dirty="0" err="1"/>
                  <a:t>შეეძლო</a:t>
                </a:r>
                <a:r>
                  <a:rPr lang="en-US" dirty="0"/>
                  <a:t> </a:t>
                </a:r>
                <a:r>
                  <a:rPr lang="en-US" dirty="0" err="1"/>
                  <a:t>მიეღო</a:t>
                </a:r>
                <a:r>
                  <a:rPr lang="en-US" dirty="0"/>
                  <a:t> </a:t>
                </a:r>
                <a:r>
                  <a:rPr lang="en-US" dirty="0" err="1"/>
                  <a:t>მაშინ</a:t>
                </a:r>
                <a:r>
                  <a:rPr lang="en-US" dirty="0"/>
                  <a:t>, </a:t>
                </a:r>
                <a:r>
                  <a:rPr lang="en-US" dirty="0" err="1"/>
                  <a:t>თუკი</a:t>
                </a:r>
                <a:r>
                  <a:rPr lang="en-US" dirty="0"/>
                  <a:t> </a:t>
                </a:r>
                <a:r>
                  <a:rPr lang="en-US" dirty="0" err="1"/>
                  <a:t>თავად</a:t>
                </a:r>
                <a:r>
                  <a:rPr lang="en-US" dirty="0"/>
                  <a:t> </a:t>
                </a:r>
                <a:r>
                  <a:rPr lang="en-US" dirty="0" err="1"/>
                  <a:t>წარმართავდა</a:t>
                </a:r>
                <a:r>
                  <a:rPr lang="en-US" dirty="0"/>
                  <a:t> </a:t>
                </a:r>
                <a:r>
                  <a:rPr lang="en-US" dirty="0" err="1"/>
                  <a:t>წარმოებას</a:t>
                </a:r>
                <a:r>
                  <a:rPr lang="en-US" dirty="0"/>
                  <a:t>.</a:t>
                </a:r>
              </a:p>
              <a:p>
                <a:pPr algn="just"/>
                <a:r>
                  <a:rPr lang="en-US" dirty="0" err="1" smtClean="0"/>
                  <a:t>ეს</a:t>
                </a:r>
                <a:r>
                  <a:rPr lang="en-US" dirty="0" smtClean="0"/>
                  <a:t> </a:t>
                </a:r>
                <a:r>
                  <a:rPr lang="en-US" dirty="0" err="1"/>
                  <a:t>მოთხოვნები</a:t>
                </a:r>
                <a:r>
                  <a:rPr lang="en-US" dirty="0"/>
                  <a:t> </a:t>
                </a:r>
                <a:r>
                  <a:rPr lang="en-US" dirty="0" err="1"/>
                  <a:t>შეიძლება</a:t>
                </a:r>
                <a:r>
                  <a:rPr lang="en-US" dirty="0"/>
                  <a:t> </a:t>
                </a:r>
                <a:r>
                  <a:rPr lang="en-US" dirty="0" err="1"/>
                  <a:t>ჩამოყალიბდეს</a:t>
                </a:r>
                <a:r>
                  <a:rPr lang="en-US" dirty="0"/>
                  <a:t> </a:t>
                </a:r>
                <a:r>
                  <a:rPr lang="en-US" dirty="0" err="1"/>
                  <a:t>შემდეგი</a:t>
                </a:r>
                <a:r>
                  <a:rPr lang="en-US" dirty="0"/>
                  <a:t> </a:t>
                </a:r>
                <a:r>
                  <a:rPr lang="en-US" dirty="0" err="1"/>
                  <a:t>ამოცანის</a:t>
                </a:r>
                <a:r>
                  <a:rPr lang="en-US" dirty="0"/>
                  <a:t> </a:t>
                </a:r>
                <a:r>
                  <a:rPr lang="en-US" dirty="0" err="1"/>
                  <a:t>სახით</a:t>
                </a:r>
                <a:r>
                  <a:rPr lang="en-US" dirty="0"/>
                  <a:t>:</a:t>
                </a:r>
              </a:p>
              <a:p>
                <a:pPr algn="just"/>
                <a:r>
                  <a:rPr lang="en-US" dirty="0"/>
                  <a:t>    </a:t>
                </a:r>
                <a14:m>
                  <m:oMath xmlns:m="http://schemas.openxmlformats.org/officeDocument/2006/math">
                    <m:r>
                      <a:rPr lang="en-US" i="1">
                        <a:latin typeface="Cambria Math"/>
                      </a:rPr>
                      <m:t>𝑚𝑖𝑛𝑓</m:t>
                    </m:r>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1</m:t>
                        </m:r>
                      </m:sub>
                    </m:sSub>
                    <m:sSub>
                      <m:sSubPr>
                        <m:ctrlPr>
                          <a:rPr lang="en-US" i="1">
                            <a:latin typeface="Cambria Math"/>
                          </a:rPr>
                        </m:ctrlPr>
                      </m:sSubPr>
                      <m:e>
                        <m:r>
                          <a:rPr lang="en-US" i="1">
                            <a:latin typeface="Cambria Math"/>
                          </a:rPr>
                          <m:t>𝑦</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2</m:t>
                        </m:r>
                      </m:sub>
                    </m:sSub>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𝑛</m:t>
                        </m:r>
                      </m:sub>
                    </m:sSub>
                    <m:sSub>
                      <m:sSubPr>
                        <m:ctrlPr>
                          <a:rPr lang="en-US" i="1">
                            <a:latin typeface="Cambria Math"/>
                          </a:rPr>
                        </m:ctrlPr>
                      </m:sSubPr>
                      <m:e>
                        <m:r>
                          <a:rPr lang="en-US" i="1">
                            <a:latin typeface="Cambria Math"/>
                          </a:rPr>
                          <m:t>𝑦</m:t>
                        </m:r>
                      </m:e>
                      <m:sub>
                        <m:r>
                          <a:rPr lang="en-US" i="1">
                            <a:latin typeface="Cambria Math"/>
                          </a:rPr>
                          <m:t>𝑚</m:t>
                        </m:r>
                      </m:sub>
                    </m:sSub>
                  </m:oMath>
                </a14:m>
                <a:r>
                  <a:rPr lang="en-US" dirty="0"/>
                  <a:t>      (4)	</a:t>
                </a:r>
              </a:p>
              <a:p>
                <a:pPr algn="just"/>
                <a:r>
                  <a:rPr lang="en-US" dirty="0" err="1"/>
                  <a:t>წარმოების</a:t>
                </a:r>
                <a:r>
                  <a:rPr lang="en-US" dirty="0"/>
                  <a:t> (2) </a:t>
                </a:r>
                <a:r>
                  <a:rPr lang="en-US" dirty="0" err="1"/>
                  <a:t>მოთხოვნები</a:t>
                </a:r>
                <a:r>
                  <a:rPr lang="en-US" dirty="0"/>
                  <a:t>, </a:t>
                </a:r>
                <a:r>
                  <a:rPr lang="en-US" dirty="0" err="1"/>
                  <a:t>რომელიც</a:t>
                </a:r>
                <a:r>
                  <a:rPr lang="en-US" dirty="0"/>
                  <a:t> </a:t>
                </a:r>
                <a:r>
                  <a:rPr lang="en-US" dirty="0" err="1"/>
                  <a:t>ახდენს</a:t>
                </a:r>
                <a:r>
                  <a:rPr lang="en-US" dirty="0"/>
                  <a:t> </a:t>
                </a:r>
                <a:r>
                  <a:rPr lang="en-US" dirty="0" err="1"/>
                  <a:t>ნედლეულის</a:t>
                </a:r>
                <a:r>
                  <a:rPr lang="en-US" dirty="0"/>
                  <a:t> </a:t>
                </a:r>
                <a:r>
                  <a:rPr lang="en-US" dirty="0" err="1"/>
                  <a:t>ნარჩენების</a:t>
                </a:r>
                <a:r>
                  <a:rPr lang="en-US" dirty="0"/>
                  <a:t> </a:t>
                </a:r>
                <a:r>
                  <a:rPr lang="en-US" dirty="0" err="1"/>
                  <a:t>რეალიზებას</a:t>
                </a:r>
                <a:r>
                  <a:rPr lang="en-US" dirty="0"/>
                  <a:t>, </a:t>
                </a:r>
                <a:r>
                  <a:rPr lang="en-US" dirty="0" err="1"/>
                  <a:t>შეიძლება</a:t>
                </a:r>
                <a:r>
                  <a:rPr lang="en-US" dirty="0"/>
                  <a:t> </a:t>
                </a:r>
                <a:r>
                  <a:rPr lang="en-US" dirty="0" err="1"/>
                  <a:t>აღვწეროთ</a:t>
                </a:r>
                <a:r>
                  <a:rPr lang="en-US" dirty="0"/>
                  <a:t> </a:t>
                </a:r>
                <a:r>
                  <a:rPr lang="en-US" dirty="0" err="1"/>
                  <a:t>შეზღუდვათა</a:t>
                </a:r>
                <a:r>
                  <a:rPr lang="en-US" dirty="0"/>
                  <a:t> </a:t>
                </a:r>
                <a:r>
                  <a:rPr lang="en-US" dirty="0" err="1"/>
                  <a:t>გარკვეული</a:t>
                </a:r>
                <a:r>
                  <a:rPr lang="en-US" dirty="0"/>
                  <a:t> </a:t>
                </a:r>
                <a:r>
                  <a:rPr lang="en-US" dirty="0" err="1"/>
                  <a:t>სისტემით</a:t>
                </a:r>
                <a:r>
                  <a:rPr lang="en-US" dirty="0"/>
                  <a:t>.</a:t>
                </a:r>
              </a:p>
              <a:p>
                <a:pPr algn="just"/>
                <a:r>
                  <a:rPr lang="en-US" dirty="0"/>
                  <a:t>  </a:t>
                </a:r>
                <a:r>
                  <a:rPr lang="en-US" dirty="0" err="1"/>
                  <a:t>კერძოდ</a:t>
                </a:r>
                <a:r>
                  <a:rPr lang="en-US" dirty="0"/>
                  <a:t>, </a:t>
                </a:r>
                <a:r>
                  <a:rPr lang="en-US" dirty="0" err="1"/>
                  <a:t>წარმოება</a:t>
                </a:r>
                <a:r>
                  <a:rPr lang="en-US" dirty="0"/>
                  <a:t> </a:t>
                </a:r>
                <a:r>
                  <a:rPr lang="en-US" dirty="0" err="1"/>
                  <a:t>უარს</a:t>
                </a:r>
                <a:r>
                  <a:rPr lang="en-US" dirty="0"/>
                  <a:t> </a:t>
                </a:r>
                <a:r>
                  <a:rPr lang="en-US" dirty="0" err="1"/>
                  <a:t>იტყვის</a:t>
                </a:r>
                <a:r>
                  <a:rPr lang="en-US" dirty="0"/>
                  <a:t> </a:t>
                </a:r>
                <a:r>
                  <a:rPr lang="en-US" dirty="0" err="1"/>
                  <a:t>აწარმოოს</a:t>
                </a:r>
                <a:r>
                  <a:rPr lang="en-US" dirty="0"/>
                  <a:t> </a:t>
                </a:r>
                <a:r>
                  <a:rPr lang="en-US" dirty="0" err="1"/>
                  <a:t>ყოველი</a:t>
                </a:r>
                <a:r>
                  <a:rPr lang="en-US" dirty="0"/>
                  <a:t> </a:t>
                </a:r>
                <a:r>
                  <a:rPr lang="en-US" dirty="0" err="1"/>
                  <a:t>ერთეული</a:t>
                </a:r>
                <a:r>
                  <a:rPr lang="en-US" dirty="0"/>
                  <a:t> I </a:t>
                </a:r>
                <a:r>
                  <a:rPr lang="en-US" dirty="0" err="1"/>
                  <a:t>ტიპის</a:t>
                </a:r>
                <a:r>
                  <a:rPr lang="en-US" dirty="0"/>
                  <a:t> </a:t>
                </a:r>
                <a:r>
                  <a:rPr lang="en-US" dirty="0" err="1"/>
                  <a:t>პროდუქცია</a:t>
                </a:r>
                <a:r>
                  <a:rPr lang="en-US" dirty="0"/>
                  <a:t> </a:t>
                </a:r>
                <a:r>
                  <a:rPr lang="en-US" dirty="0" err="1"/>
                  <a:t>იმ</a:t>
                </a:r>
                <a:r>
                  <a:rPr lang="en-US" dirty="0"/>
                  <a:t> </a:t>
                </a:r>
                <a:r>
                  <a:rPr lang="en-US" dirty="0" err="1"/>
                  <a:t>შემთხვევაში</a:t>
                </a:r>
                <a:r>
                  <a:rPr lang="en-US" dirty="0"/>
                  <a:t>, </a:t>
                </a:r>
                <a:r>
                  <a:rPr lang="en-US" dirty="0" err="1"/>
                  <a:t>თუკი</a:t>
                </a:r>
                <a:r>
                  <a:rPr lang="en-US" dirty="0"/>
                  <a:t>:</a:t>
                </a:r>
              </a:p>
              <a:p>
                <a:pPr algn="just"/>
                <a:r>
                  <a:rPr lang="en-US" dirty="0"/>
                  <a:t>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11</m:t>
                        </m:r>
                      </m:sub>
                    </m:sSub>
                    <m:sSub>
                      <m:sSubPr>
                        <m:ctrlPr>
                          <a:rPr lang="en-US" i="1">
                            <a:latin typeface="Cambria Math"/>
                          </a:rPr>
                        </m:ctrlPr>
                      </m:sSubPr>
                      <m:e>
                        <m:r>
                          <a:rPr lang="en-US" i="1">
                            <a:latin typeface="Cambria Math"/>
                          </a:rPr>
                          <m:t>𝑦</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21</m:t>
                        </m:r>
                      </m:sub>
                    </m:sSub>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𝑚</m:t>
                        </m:r>
                        <m:r>
                          <a:rPr lang="en-US" i="1">
                            <a:latin typeface="Cambria Math"/>
                          </a:rPr>
                          <m:t>1</m:t>
                        </m:r>
                      </m:sub>
                    </m:sSub>
                    <m:sSub>
                      <m:sSubPr>
                        <m:ctrlPr>
                          <a:rPr lang="en-US" i="1">
                            <a:latin typeface="Cambria Math"/>
                          </a:rPr>
                        </m:ctrlPr>
                      </m:sSubPr>
                      <m:e>
                        <m:r>
                          <a:rPr lang="en-US" i="1">
                            <a:latin typeface="Cambria Math"/>
                          </a:rPr>
                          <m:t>𝑦</m:t>
                        </m:r>
                      </m:e>
                      <m:sub>
                        <m:r>
                          <a:rPr lang="en-US" i="1">
                            <a:latin typeface="Cambria Math"/>
                          </a:rPr>
                          <m:t>𝑚</m:t>
                        </m:r>
                      </m:sub>
                    </m:sSub>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1</m:t>
                        </m:r>
                      </m:sub>
                    </m:sSub>
                  </m:oMath>
                </a14:m>
                <a:endParaRPr lang="en-US" dirty="0"/>
              </a:p>
              <a:p>
                <a:pPr algn="just"/>
                <a:r>
                  <a:rPr lang="en-US" dirty="0"/>
                  <a:t>  </a:t>
                </a:r>
                <a:r>
                  <a:rPr lang="en-US" dirty="0" err="1" smtClean="0"/>
                  <a:t>ანალოგიური</a:t>
                </a:r>
                <a:r>
                  <a:rPr lang="en-US" dirty="0" smtClean="0"/>
                  <a:t> </a:t>
                </a:r>
                <a:r>
                  <a:rPr lang="en-US" dirty="0" err="1"/>
                  <a:t>მსჯელობა</a:t>
                </a:r>
                <a:r>
                  <a:rPr lang="en-US" dirty="0"/>
                  <a:t> </a:t>
                </a:r>
                <a:r>
                  <a:rPr lang="en-US" dirty="0" err="1"/>
                  <a:t>შეიძლება</a:t>
                </a:r>
                <a:r>
                  <a:rPr lang="en-US" dirty="0"/>
                  <a:t> </a:t>
                </a:r>
                <a:r>
                  <a:rPr lang="en-US" dirty="0" err="1"/>
                  <a:t>ვაწარმოოთ</a:t>
                </a:r>
                <a:r>
                  <a:rPr lang="en-US" dirty="0"/>
                  <a:t> </a:t>
                </a:r>
                <a:r>
                  <a:rPr lang="en-US" dirty="0" err="1"/>
                  <a:t>ყოველი</a:t>
                </a:r>
                <a:r>
                  <a:rPr lang="en-US" dirty="0"/>
                  <a:t> </a:t>
                </a:r>
                <a:r>
                  <a:rPr lang="en-US" dirty="0" err="1"/>
                  <a:t>ტიპის</a:t>
                </a:r>
                <a:r>
                  <a:rPr lang="en-US" dirty="0"/>
                  <a:t> </a:t>
                </a:r>
                <a:r>
                  <a:rPr lang="en-US" dirty="0" err="1"/>
                  <a:t>პროდუქციის</a:t>
                </a:r>
                <a:r>
                  <a:rPr lang="en-US" dirty="0"/>
                  <a:t> </a:t>
                </a:r>
                <a:r>
                  <a:rPr lang="en-US" dirty="0" err="1"/>
                  <a:t>გამოშვების</a:t>
                </a:r>
                <a:r>
                  <a:rPr lang="en-US" dirty="0"/>
                  <a:t> </a:t>
                </a:r>
                <a:r>
                  <a:rPr lang="en-US" dirty="0" err="1"/>
                  <a:t>მიმართ</a:t>
                </a:r>
                <a:r>
                  <a:rPr lang="en-US" dirty="0"/>
                  <a:t>. </a:t>
                </a:r>
                <a:r>
                  <a:rPr lang="en-US" dirty="0" err="1" smtClean="0"/>
                  <a:t>აქედან</a:t>
                </a:r>
                <a:r>
                  <a:rPr lang="en-US" dirty="0" smtClean="0"/>
                  <a:t> </a:t>
                </a:r>
                <a:r>
                  <a:rPr lang="en-US" dirty="0" err="1"/>
                  <a:t>გამომდინარე</a:t>
                </a:r>
                <a:r>
                  <a:rPr lang="en-US" dirty="0"/>
                  <a:t>, </a:t>
                </a:r>
                <a:r>
                  <a:rPr lang="en-US" dirty="0" err="1"/>
                  <a:t>ნედლეულის</a:t>
                </a:r>
                <a:r>
                  <a:rPr lang="en-US" dirty="0"/>
                  <a:t> </a:t>
                </a:r>
                <a:r>
                  <a:rPr lang="en-US" dirty="0" err="1"/>
                  <a:t>ნარჩენების</a:t>
                </a:r>
                <a:r>
                  <a:rPr lang="en-US" dirty="0"/>
                  <a:t> </a:t>
                </a:r>
                <a:r>
                  <a:rPr lang="en-US" dirty="0" err="1"/>
                  <a:t>რეალიზაციით</a:t>
                </a:r>
                <a:r>
                  <a:rPr lang="en-US" dirty="0"/>
                  <a:t> </a:t>
                </a:r>
                <a:r>
                  <a:rPr lang="en-US" dirty="0" err="1"/>
                  <a:t>დაკავებული</a:t>
                </a:r>
                <a:r>
                  <a:rPr lang="en-US" dirty="0"/>
                  <a:t> </a:t>
                </a:r>
                <a:r>
                  <a:rPr lang="en-US" dirty="0" err="1"/>
                  <a:t>წარმოების</a:t>
                </a:r>
                <a:r>
                  <a:rPr lang="en-US" dirty="0"/>
                  <a:t> </a:t>
                </a:r>
                <a:r>
                  <a:rPr lang="en-US" dirty="0" err="1"/>
                  <a:t>მოთხოვნები</a:t>
                </a:r>
                <a:r>
                  <a:rPr lang="en-US" dirty="0"/>
                  <a:t> </a:t>
                </a:r>
                <a:r>
                  <a:rPr lang="en-US" dirty="0" err="1"/>
                  <a:t>შეიძლება</a:t>
                </a:r>
                <a:r>
                  <a:rPr lang="en-US" dirty="0"/>
                  <a:t> </a:t>
                </a:r>
                <a:r>
                  <a:rPr lang="en-US" dirty="0" err="1"/>
                  <a:t>ჩამოვაყალიბოთ</a:t>
                </a:r>
                <a:r>
                  <a:rPr lang="en-US" dirty="0"/>
                  <a:t> </a:t>
                </a:r>
                <a:r>
                  <a:rPr lang="en-US" dirty="0" err="1"/>
                  <a:t>შემდეგი</a:t>
                </a:r>
                <a:r>
                  <a:rPr lang="en-US" dirty="0"/>
                  <a:t> </a:t>
                </a:r>
                <a:r>
                  <a:rPr lang="en-US" dirty="0" err="1"/>
                  <a:t>შეზღუდვათა</a:t>
                </a:r>
                <a:r>
                  <a:rPr lang="en-US" dirty="0"/>
                  <a:t> </a:t>
                </a:r>
                <a:r>
                  <a:rPr lang="en-US" dirty="0" err="1"/>
                  <a:t>სისტემით</a:t>
                </a:r>
                <a:r>
                  <a:rPr lang="en-US" dirty="0"/>
                  <a:t>:</a:t>
                </a:r>
              </a:p>
              <a:p>
                <a:pPr algn="just"/>
                <a:r>
                  <a:rPr lang="en-US" dirty="0"/>
                  <a:t>    </a:t>
                </a:r>
              </a:p>
              <a:p>
                <a:pPr algn="just"/>
                <a:r>
                  <a:rPr lang="en-US" dirty="0"/>
                  <a:t>    </a:t>
                </a:r>
                <a14:m>
                  <m:oMath xmlns:m="http://schemas.openxmlformats.org/officeDocument/2006/math">
                    <m:d>
                      <m:dPr>
                        <m:begChr m:val="{"/>
                        <m:endChr m:val=""/>
                        <m:ctrlPr>
                          <a:rPr lang="en-US" i="1">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𝑎</m:t>
                                </m:r>
                              </m:e>
                              <m:sub>
                                <m:r>
                                  <a:rPr lang="en-US" i="1">
                                    <a:latin typeface="Cambria Math"/>
                                  </a:rPr>
                                  <m:t>11</m:t>
                                </m:r>
                              </m:sub>
                            </m:sSub>
                            <m:sSub>
                              <m:sSubPr>
                                <m:ctrlPr>
                                  <a:rPr lang="en-US" i="1">
                                    <a:latin typeface="Cambria Math"/>
                                  </a:rPr>
                                </m:ctrlPr>
                              </m:sSubPr>
                              <m:e>
                                <m:r>
                                  <a:rPr lang="en-US" i="1">
                                    <a:latin typeface="Cambria Math"/>
                                  </a:rPr>
                                  <m:t>𝑦</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21</m:t>
                                </m:r>
                              </m:sub>
                            </m:sSub>
                            <m:sSub>
                              <m:sSubPr>
                                <m:ctrlPr>
                                  <a:rPr lang="en-US" i="1">
                                    <a:latin typeface="Cambria Math"/>
                                  </a:rPr>
                                </m:ctrlPr>
                              </m:sSubPr>
                              <m:e>
                                <m:r>
                                  <a:rPr lang="en-US" i="1">
                                    <a:latin typeface="Cambria Math"/>
                                  </a:rPr>
                                  <m:t>𝑦</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𝑚</m:t>
                                </m:r>
                                <m:r>
                                  <a:rPr lang="en-US" i="1">
                                    <a:latin typeface="Cambria Math"/>
                                  </a:rPr>
                                  <m:t>1</m:t>
                                </m:r>
                              </m:sub>
                            </m:sSub>
                            <m:sSub>
                              <m:sSubPr>
                                <m:ctrlPr>
                                  <a:rPr lang="en-US" i="1">
                                    <a:latin typeface="Cambria Math"/>
                                  </a:rPr>
                                </m:ctrlPr>
                              </m:sSubPr>
                              <m:e>
                                <m:r>
                                  <a:rPr lang="en-US" i="1">
                                    <a:latin typeface="Cambria Math"/>
                                  </a:rPr>
                                  <m:t>𝑦</m:t>
                                </m:r>
                              </m:e>
                              <m:sub>
                                <m:r>
                                  <a:rPr lang="en-US" i="1">
                                    <a:latin typeface="Cambria Math"/>
                                  </a:rPr>
                                  <m:t>𝑚</m:t>
                                </m:r>
                              </m:sub>
                            </m:sSub>
                            <m:r>
                              <a:rPr lang="en-US" i="1">
                                <a:latin typeface="Cambria Math"/>
                              </a:rPr>
                              <m:t> ≥</m:t>
                            </m:r>
                            <m:sSub>
                              <m:sSubPr>
                                <m:ctrlPr>
                                  <a:rPr lang="en-US" i="1">
                                    <a:latin typeface="Cambria Math"/>
                                  </a:rPr>
                                </m:ctrlPr>
                              </m:sSubPr>
                              <m:e>
                                <m:r>
                                  <a:rPr lang="en-US" i="1">
                                    <a:latin typeface="Cambria Math"/>
                                  </a:rPr>
                                  <m:t>𝑐</m:t>
                                </m:r>
                              </m:e>
                              <m:sub>
                                <m:r>
                                  <a:rPr lang="en-US" i="1">
                                    <a:latin typeface="Cambria Math"/>
                                  </a:rPr>
                                  <m:t>1</m:t>
                                </m:r>
                              </m:sub>
                            </m:sSub>
                          </m:e>
                          <m:e>
                            <m:sSub>
                              <m:sSubPr>
                                <m:ctrlPr>
                                  <a:rPr lang="en-US" i="1">
                                    <a:latin typeface="Cambria Math"/>
                                  </a:rPr>
                                </m:ctrlPr>
                              </m:sSubPr>
                              <m:e>
                                <m:r>
                                  <a:rPr lang="en-US" i="1">
                                    <a:latin typeface="Cambria Math"/>
                                  </a:rPr>
                                  <m:t>𝑎</m:t>
                                </m:r>
                              </m:e>
                              <m:sub>
                                <m:r>
                                  <a:rPr lang="en-US" i="1">
                                    <a:latin typeface="Cambria Math"/>
                                  </a:rPr>
                                  <m:t>21</m:t>
                                </m:r>
                              </m:sub>
                            </m:sSub>
                            <m:sSub>
                              <m:sSubPr>
                                <m:ctrlPr>
                                  <a:rPr lang="en-US" i="1">
                                    <a:latin typeface="Cambria Math"/>
                                  </a:rPr>
                                </m:ctrlPr>
                              </m:sSubPr>
                              <m:e>
                                <m:r>
                                  <a:rPr lang="en-US" i="1">
                                    <a:latin typeface="Cambria Math"/>
                                  </a:rPr>
                                  <m:t>𝑦</m:t>
                                </m:r>
                              </m:e>
                              <m:sub>
                                <m:r>
                                  <a:rPr lang="en-US" i="1">
                                    <a:latin typeface="Cambria Math"/>
                                  </a:rPr>
                                  <m:t>1  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22</m:t>
                                </m:r>
                              </m:sub>
                            </m:sSub>
                            <m:sSub>
                              <m:sSubPr>
                                <m:ctrlPr>
                                  <a:rPr lang="en-US" i="1">
                                    <a:latin typeface="Cambria Math"/>
                                  </a:rPr>
                                </m:ctrlPr>
                              </m:sSubPr>
                              <m:e>
                                <m:r>
                                  <a:rPr lang="en-US" i="1">
                                    <a:latin typeface="Cambria Math"/>
                                  </a:rPr>
                                  <m:t>𝑦</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𝑛</m:t>
                                </m:r>
                                <m:r>
                                  <a:rPr lang="en-US" i="1">
                                    <a:latin typeface="Cambria Math"/>
                                  </a:rPr>
                                  <m:t>2</m:t>
                                </m:r>
                              </m:sub>
                            </m:sSub>
                            <m:sSub>
                              <m:sSubPr>
                                <m:ctrlPr>
                                  <a:rPr lang="en-US" i="1">
                                    <a:latin typeface="Cambria Math"/>
                                  </a:rPr>
                                </m:ctrlPr>
                              </m:sSubPr>
                              <m:e>
                                <m:r>
                                  <a:rPr lang="en-US" i="1">
                                    <a:latin typeface="Cambria Math"/>
                                  </a:rPr>
                                  <m:t>𝑦</m:t>
                                </m:r>
                              </m:e>
                              <m:sub>
                                <m:r>
                                  <a:rPr lang="en-US" i="1">
                                    <a:latin typeface="Cambria Math"/>
                                  </a:rPr>
                                  <m:t>𝑚</m:t>
                                </m:r>
                              </m:sub>
                            </m:sSub>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2</m:t>
                                </m:r>
                              </m:sub>
                            </m:sSub>
                          </m:e>
                          <m:e>
                            <m:r>
                              <a:rPr lang="en-US" i="1">
                                <a:latin typeface="Cambria Math"/>
                              </a:rPr>
                              <m:t>−−−−−−−−−−−−−−</m:t>
                            </m:r>
                          </m:e>
                          <m:e>
                            <m:sSub>
                              <m:sSubPr>
                                <m:ctrlPr>
                                  <a:rPr lang="en-US" i="1">
                                    <a:latin typeface="Cambria Math"/>
                                  </a:rPr>
                                </m:ctrlPr>
                              </m:sSubPr>
                              <m:e>
                                <m:r>
                                  <a:rPr lang="en-US" i="1">
                                    <a:latin typeface="Cambria Math"/>
                                  </a:rPr>
                                  <m:t>𝑎</m:t>
                                </m:r>
                              </m:e>
                              <m:sub>
                                <m:r>
                                  <a:rPr lang="en-US" i="1">
                                    <a:latin typeface="Cambria Math"/>
                                  </a:rPr>
                                  <m:t>1</m:t>
                                </m:r>
                                <m:r>
                                  <a:rPr lang="en-US" i="1">
                                    <a:latin typeface="Cambria Math"/>
                                  </a:rPr>
                                  <m:t>𝑛</m:t>
                                </m:r>
                              </m:sub>
                            </m:sSub>
                            <m:sSub>
                              <m:sSubPr>
                                <m:ctrlPr>
                                  <a:rPr lang="en-US" i="1">
                                    <a:latin typeface="Cambria Math"/>
                                  </a:rPr>
                                </m:ctrlPr>
                              </m:sSubPr>
                              <m:e>
                                <m:r>
                                  <a:rPr lang="en-US" i="1">
                                    <a:latin typeface="Cambria Math"/>
                                  </a:rPr>
                                  <m:t>𝑦</m:t>
                                </m:r>
                              </m:e>
                              <m:sub>
                                <m:r>
                                  <a:rPr lang="en-US" i="1">
                                    <a:latin typeface="Cambria Math"/>
                                  </a:rPr>
                                  <m:t>1  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m:t>
                                </m:r>
                                <m:r>
                                  <a:rPr lang="en-US" i="1">
                                    <a:latin typeface="Cambria Math"/>
                                  </a:rPr>
                                  <m:t>𝑛</m:t>
                                </m:r>
                              </m:sub>
                            </m:sSub>
                            <m:sSub>
                              <m:sSubPr>
                                <m:ctrlPr>
                                  <a:rPr lang="en-US" i="1">
                                    <a:latin typeface="Cambria Math"/>
                                  </a:rPr>
                                </m:ctrlPr>
                              </m:sSubPr>
                              <m:e>
                                <m:r>
                                  <a:rPr lang="en-US" i="1">
                                    <a:latin typeface="Cambria Math"/>
                                  </a:rPr>
                                  <m:t>𝑦</m:t>
                                </m:r>
                              </m:e>
                              <m:sub>
                                <m:r>
                                  <a:rPr lang="en-US" i="1">
                                    <a:latin typeface="Cambria Math"/>
                                  </a:rPr>
                                  <m:t>2 </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𝑚𝑛</m:t>
                                </m:r>
                              </m:sub>
                            </m:sSub>
                            <m:sSub>
                              <m:sSubPr>
                                <m:ctrlPr>
                                  <a:rPr lang="en-US" i="1">
                                    <a:latin typeface="Cambria Math"/>
                                  </a:rPr>
                                </m:ctrlPr>
                              </m:sSubPr>
                              <m:e>
                                <m:r>
                                  <a:rPr lang="en-US" i="1">
                                    <a:latin typeface="Cambria Math"/>
                                  </a:rPr>
                                  <m:t>𝑦</m:t>
                                </m:r>
                              </m:e>
                              <m:sub>
                                <m:r>
                                  <a:rPr lang="en-US" i="1">
                                    <a:latin typeface="Cambria Math"/>
                                  </a:rPr>
                                  <m:t>𝑚</m:t>
                                </m:r>
                              </m:sub>
                            </m:sSub>
                            <m:r>
                              <a:rPr lang="en-US" i="1">
                                <a:latin typeface="Cambria Math"/>
                              </a:rPr>
                              <m:t> ≥</m:t>
                            </m:r>
                            <m:sSub>
                              <m:sSubPr>
                                <m:ctrlPr>
                                  <a:rPr lang="en-US" i="1">
                                    <a:latin typeface="Cambria Math"/>
                                  </a:rPr>
                                </m:ctrlPr>
                              </m:sSubPr>
                              <m:e>
                                <m:r>
                                  <a:rPr lang="en-US" i="1">
                                    <a:latin typeface="Cambria Math"/>
                                  </a:rPr>
                                  <m:t>𝑐</m:t>
                                </m:r>
                              </m:e>
                              <m:sub>
                                <m:r>
                                  <a:rPr lang="en-US" i="1">
                                    <a:latin typeface="Cambria Math"/>
                                  </a:rPr>
                                  <m:t>𝑛</m:t>
                                </m:r>
                              </m:sub>
                            </m:sSub>
                          </m:e>
                        </m:eqArr>
                      </m:e>
                    </m:d>
                  </m:oMath>
                </a14:m>
                <a:r>
                  <a:rPr lang="en-US" dirty="0"/>
                  <a:t>        (5)</a:t>
                </a:r>
              </a:p>
              <a:p>
                <a:pPr algn="just"/>
                <a:r>
                  <a:rPr lang="ka-GE" dirty="0"/>
                  <a:t> </a:t>
                </a:r>
                <a:endParaRPr lang="en-US" dirty="0"/>
              </a:p>
              <a:p>
                <a:pPr algn="just"/>
                <a:r>
                  <a:rPr lang="en-US" dirty="0"/>
                  <a:t>  </a:t>
                </a:r>
                <a:r>
                  <a:rPr lang="en-US" dirty="0" err="1"/>
                  <a:t>ამოცანის</a:t>
                </a:r>
                <a:r>
                  <a:rPr lang="en-US" dirty="0"/>
                  <a:t> </a:t>
                </a:r>
                <a:r>
                  <a:rPr lang="en-US" dirty="0" err="1"/>
                  <a:t>შინაარსიდან</a:t>
                </a:r>
                <a:r>
                  <a:rPr lang="en-US" dirty="0"/>
                  <a:t> </a:t>
                </a:r>
                <a:r>
                  <a:rPr lang="en-US" dirty="0" err="1"/>
                  <a:t>გამომდინარე</a:t>
                </a:r>
                <a:r>
                  <a:rPr lang="en-US" dirty="0"/>
                  <a:t>, </a:t>
                </a:r>
                <a:r>
                  <a:rPr lang="en-US" dirty="0" err="1"/>
                  <a:t>შეფასებები</a:t>
                </a:r>
                <a:r>
                  <a:rPr lang="en-US" dirty="0"/>
                  <a:t> (</a:t>
                </a:r>
                <a:r>
                  <a:rPr lang="en-US" dirty="0" err="1"/>
                  <a:t>ფასები</a:t>
                </a:r>
                <a:r>
                  <a:rPr lang="en-US" dirty="0"/>
                  <a:t>) </a:t>
                </a:r>
                <a:r>
                  <a:rPr lang="en-US" dirty="0" err="1"/>
                  <a:t>უნდა</a:t>
                </a:r>
                <a:r>
                  <a:rPr lang="en-US" dirty="0"/>
                  <a:t> </a:t>
                </a:r>
                <a:r>
                  <a:rPr lang="en-US" dirty="0" err="1"/>
                  <a:t>იყოს</a:t>
                </a:r>
                <a:r>
                  <a:rPr lang="en-US" dirty="0"/>
                  <a:t> </a:t>
                </a:r>
                <a:r>
                  <a:rPr lang="en-US" dirty="0" err="1"/>
                  <a:t>არაუარყოფითი</a:t>
                </a:r>
                <a:endParaRPr lang="en-US" dirty="0"/>
              </a:p>
              <a:p>
                <a:pPr algn="just"/>
                <a14:m>
                  <m:oMath xmlns:m="http://schemas.openxmlformats.org/officeDocument/2006/math">
                    <m:sSub>
                      <m:sSubPr>
                        <m:ctrlPr>
                          <a:rPr lang="en-US" i="1">
                            <a:latin typeface="Cambria Math"/>
                          </a:rPr>
                        </m:ctrlPr>
                      </m:sSubPr>
                      <m:e>
                        <m:r>
                          <a:rPr lang="en-US" i="1">
                            <a:latin typeface="Cambria Math"/>
                          </a:rPr>
                          <m:t>            </m:t>
                        </m:r>
                        <m:r>
                          <a:rPr lang="en-US" i="1">
                            <a:latin typeface="Cambria Math"/>
                          </a:rPr>
                          <m:t>𝑦</m:t>
                        </m:r>
                      </m:e>
                      <m:sub>
                        <m:r>
                          <a:rPr lang="en-US" i="1">
                            <a:latin typeface="Cambria Math"/>
                          </a:rPr>
                          <m:t>1</m:t>
                        </m:r>
                      </m:sub>
                    </m:sSub>
                    <m:r>
                      <a:rPr lang="en-US" i="1">
                        <a:latin typeface="Cambria Math"/>
                      </a:rPr>
                      <m:t>≥0, </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≥0, … </m:t>
                    </m:r>
                    <m:sSub>
                      <m:sSubPr>
                        <m:ctrlPr>
                          <a:rPr lang="en-US" i="1">
                            <a:latin typeface="Cambria Math"/>
                          </a:rPr>
                        </m:ctrlPr>
                      </m:sSubPr>
                      <m:e>
                        <m:r>
                          <a:rPr lang="en-US" i="1">
                            <a:latin typeface="Cambria Math"/>
                          </a:rPr>
                          <m:t>𝑦</m:t>
                        </m:r>
                      </m:e>
                      <m:sub>
                        <m:r>
                          <a:rPr lang="en-US" i="1">
                            <a:latin typeface="Cambria Math"/>
                          </a:rPr>
                          <m:t>𝑚</m:t>
                        </m:r>
                      </m:sub>
                    </m:sSub>
                    <m:r>
                      <a:rPr lang="en-US" i="1">
                        <a:latin typeface="Cambria Math"/>
                      </a:rPr>
                      <m:t>≥0</m:t>
                    </m:r>
                  </m:oMath>
                </a14:m>
                <a:r>
                  <a:rPr lang="en-US" dirty="0"/>
                  <a:t>                  (6</a:t>
                </a:r>
                <a:r>
                  <a:rPr lang="en-US" dirty="0" smtClean="0"/>
                  <a:t>)</a:t>
                </a:r>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206829" y="261133"/>
                <a:ext cx="11647714" cy="5721118"/>
              </a:xfrm>
              <a:prstGeom prst="rect">
                <a:avLst/>
              </a:prstGeom>
              <a:blipFill rotWithShape="1">
                <a:blip r:embed="rId2"/>
                <a:stretch>
                  <a:fillRect l="-471" t="-426" r="-419"/>
                </a:stretch>
              </a:blipFill>
            </p:spPr>
            <p:txBody>
              <a:bodyPr/>
              <a:lstStyle/>
              <a:p>
                <a:r>
                  <a:rPr lang="en-US">
                    <a:noFill/>
                  </a:rPr>
                  <a:t> </a:t>
                </a:r>
              </a:p>
            </p:txBody>
          </p:sp>
        </mc:Fallback>
      </mc:AlternateContent>
      <p:sp>
        <p:nvSpPr>
          <p:cNvPr id="25" name="Slide Number Placeholder 24"/>
          <p:cNvSpPr>
            <a:spLocks noGrp="1"/>
          </p:cNvSpPr>
          <p:nvPr>
            <p:ph type="sldNum" sz="quarter" idx="12"/>
          </p:nvPr>
        </p:nvSpPr>
        <p:spPr/>
        <p:txBody>
          <a:bodyPr/>
          <a:lstStyle/>
          <a:p>
            <a:fld id="{039DBE79-AB89-47DA-A2C1-3786F823A82E}" type="slidenum">
              <a:rPr lang="en-US" smtClean="0"/>
              <a:t>9</a:t>
            </a:fld>
            <a:endParaRPr lang="en-US"/>
          </a:p>
        </p:txBody>
      </p:sp>
    </p:spTree>
    <p:extLst>
      <p:ext uri="{BB962C8B-B14F-4D97-AF65-F5344CB8AC3E}">
        <p14:creationId xmlns:p14="http://schemas.microsoft.com/office/powerpoint/2010/main" val="1555696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TotalTime>
  <Words>2997</Words>
  <Application>Microsoft Office PowerPoint</Application>
  <PresentationFormat>Custom</PresentationFormat>
  <Paragraphs>377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ბათუმის შოთა რუსთაველის სახელმწიფო უნივერსიტეტი ფიზიკა-მათემატიკისა და კომპიუტერულ მეცნიერებათა ფაკულტეტი  კომპიუტერული მეცნიერებათა დეპარტამენტი   წრფივი პროგრამირების ორადული ამოცანები და მათი ეკონომიკური ინტერპრეტაცია       </vt:lpstr>
      <vt:lpstr>    ანოტაცია: </vt:lpstr>
      <vt:lpstr>   </vt:lpstr>
      <vt:lpstr> პრაქტიკული ეკონომიკური პრობლემების გადაწყვეტისას მათემატიკური მოდლების გამოყენებას მრავალმხრივი მნიშვნელობა აქვს: </vt:lpstr>
      <vt:lpstr>      </vt:lpstr>
      <vt:lpstr>მათემატიკის, როგორც კვლევის იარაღის მნიშვნელობა</vt:lpstr>
      <vt:lpstr>ორადობის ცნება, ორადული ამოცანების აგება და მათი თვისებები </vt:lpstr>
      <vt:lpstr>PowerPoint Presentation</vt:lpstr>
      <vt:lpstr>PowerPoint Presentation</vt:lpstr>
      <vt:lpstr>PowerPoint Presentation</vt:lpstr>
      <vt:lpstr>   </vt:lpstr>
      <vt:lpstr>ნედლეულის ოპტიმალური განაწილების ამოცანა </vt:lpstr>
      <vt:lpstr>ანალიზისათვის გამოვიყენებთ თეორემას: </vt:lpstr>
      <vt:lpstr>ეკონომიკური თვალსაზრისით ეს ნიშნავს:</vt:lpstr>
      <vt:lpstr>განვიხილოთ კონკრეტული ამოცანა:  </vt:lpstr>
      <vt:lpstr> ამოხსნა:</vt:lpstr>
      <vt:lpstr>სიმპლექს-ცხრილი</vt:lpstr>
      <vt:lpstr> ცხრილიდან ჩანს, რომ ოპტიმალურია გეგმა, როდესაც B იწარმოება 82,   C- 16 და რჩება გამოუყენებული -80 ერთეული II ტიპის რესურსი. ნაწარმის ჯამური ღირებულება ტოლია 1340 ლარის. ცხრილიდან ასევე ჩანს, რომ ორადული ამოცანის ოპტიმალური ამონახსნია 〖  y〗_1^∗=23/4;   〖  y〗_2^∗=0 ; 〖  y〗_3^∗=5/4 .</vt:lpstr>
      <vt:lpstr>PowerPoint Presentation</vt:lpstr>
      <vt:lpstr>PowerPoint Presentation</vt:lpstr>
      <vt:lpstr>                              გამოყენებული ლიტერატურა: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ბათუმის შოთა რუსთაველის სახელმწიფო უნივერსიტეტი ფიზიკა-მათემატიკისა და კომპიუტერულ მეცნიერებათა ფაკულტეტი.  კომპიუტერული მეცნიერებების საბაკალავრო პროგრამა  თორნიკე ნაკაიძე   მარადი ცეცხლაძე       კომერციული საქმიანობის ამსახველი ზოგიერთი მათემატიკური მოდელი  და მათი ანალიზი</dc:title>
  <dc:creator>Tornike</dc:creator>
  <cp:lastModifiedBy>Admin</cp:lastModifiedBy>
  <cp:revision>42</cp:revision>
  <dcterms:created xsi:type="dcterms:W3CDTF">2017-05-23T15:14:31Z</dcterms:created>
  <dcterms:modified xsi:type="dcterms:W3CDTF">2018-06-04T11:35:46Z</dcterms:modified>
</cp:coreProperties>
</file>