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889D88"/>
    <a:srgbClr val="88DC88"/>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საშუალო სტილი 2 - აქცენტი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14" y="3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აბარებთ თუ არა ერთიან ეროვნულ გამოცდებს?</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დიახ</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0.86000000000000043</c:v>
                </c:pt>
                <c:pt idx="1">
                  <c:v>0.93</c:v>
                </c:pt>
                <c:pt idx="2">
                  <c:v>0.92</c:v>
                </c:pt>
              </c:numCache>
            </c:numRef>
          </c:val>
          <c:extLst xmlns:c16r2="http://schemas.microsoft.com/office/drawing/2015/06/chart">
            <c:ext xmlns:c16="http://schemas.microsoft.com/office/drawing/2014/chart" uri="{C3380CC4-5D6E-409C-BE32-E72D297353CC}">
              <c16:uniqueId val="{00000000-B4D6-4867-982F-3EE22CA2C128}"/>
            </c:ext>
          </c:extLst>
        </c:ser>
        <c:ser>
          <c:idx val="1"/>
          <c:order val="1"/>
          <c:tx>
            <c:strRef>
              <c:f>Sheet1!$C$1</c:f>
              <c:strCache>
                <c:ptCount val="1"/>
                <c:pt idx="0">
                  <c:v>არა</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0.14000000000000001</c:v>
                </c:pt>
                <c:pt idx="1">
                  <c:v>7.0000000000000034E-2</c:v>
                </c:pt>
                <c:pt idx="2">
                  <c:v>8.0000000000000071E-2</c:v>
                </c:pt>
              </c:numCache>
            </c:numRef>
          </c:val>
          <c:extLst xmlns:c16r2="http://schemas.microsoft.com/office/drawing/2015/06/chart">
            <c:ext xmlns:c16="http://schemas.microsoft.com/office/drawing/2014/chart" uri="{C3380CC4-5D6E-409C-BE32-E72D297353CC}">
              <c16:uniqueId val="{00000001-B4D6-4867-982F-3EE22CA2C128}"/>
            </c:ext>
          </c:extLst>
        </c:ser>
        <c:ser>
          <c:idx val="2"/>
          <c:order val="2"/>
          <c:tx>
            <c:strRef>
              <c:f>Sheet1!$D$1</c:f>
              <c:strCache>
                <c:ptCount val="1"/>
                <c:pt idx="0">
                  <c:v>Column1</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General</c:formatCode>
                <c:ptCount val="4"/>
              </c:numCache>
            </c:numRef>
          </c:val>
          <c:extLst xmlns:c16r2="http://schemas.microsoft.com/office/drawing/2015/06/chart">
            <c:ext xmlns:c16="http://schemas.microsoft.com/office/drawing/2014/chart" uri="{C3380CC4-5D6E-409C-BE32-E72D297353CC}">
              <c16:uniqueId val="{00000002-B4D6-4867-982F-3EE22CA2C128}"/>
            </c:ext>
          </c:extLst>
        </c:ser>
        <c:dLbls>
          <c:showLegendKey val="0"/>
          <c:showVal val="0"/>
          <c:showCatName val="0"/>
          <c:showSerName val="0"/>
          <c:showPercent val="0"/>
          <c:showBubbleSize val="0"/>
        </c:dLbls>
        <c:gapWidth val="219"/>
        <c:overlap val="-27"/>
        <c:axId val="1399974576"/>
        <c:axId val="1399967504"/>
      </c:barChart>
      <c:catAx>
        <c:axId val="1399974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399967504"/>
        <c:crosses val="autoZero"/>
        <c:auto val="1"/>
        <c:lblAlgn val="ctr"/>
        <c:lblOffset val="100"/>
        <c:noMultiLvlLbl val="1"/>
      </c:catAx>
      <c:valAx>
        <c:axId val="13999675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3999745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რეპეტიტორთან ინდივიდუალური მზადება რამდენად განაპირობებს მოსწავლის აკადემიურ წარმატებებს და არის თუ არა ეროვნული გამოცდების ჩაბარების გარანტი?</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დიახ</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0.28000000000000008</c:v>
                </c:pt>
                <c:pt idx="1">
                  <c:v>0.17</c:v>
                </c:pt>
                <c:pt idx="2">
                  <c:v>0.12000000000000002</c:v>
                </c:pt>
              </c:numCache>
            </c:numRef>
          </c:val>
          <c:extLst xmlns:c16r2="http://schemas.microsoft.com/office/drawing/2015/06/chart">
            <c:ext xmlns:c16="http://schemas.microsoft.com/office/drawing/2014/chart" uri="{C3380CC4-5D6E-409C-BE32-E72D297353CC}">
              <c16:uniqueId val="{00000000-7B3C-4C00-B4AB-6AA79375A3EB}"/>
            </c:ext>
          </c:extLst>
        </c:ser>
        <c:ser>
          <c:idx val="1"/>
          <c:order val="1"/>
          <c:tx>
            <c:strRef>
              <c:f>Sheet1!$C$1</c:f>
              <c:strCache>
                <c:ptCount val="1"/>
                <c:pt idx="0">
                  <c:v>არა</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9.0000000000000024E-2</c:v>
                </c:pt>
                <c:pt idx="1">
                  <c:v>0.17</c:v>
                </c:pt>
                <c:pt idx="2">
                  <c:v>0.12000000000000002</c:v>
                </c:pt>
              </c:numCache>
            </c:numRef>
          </c:val>
          <c:extLst xmlns:c16r2="http://schemas.microsoft.com/office/drawing/2015/06/chart">
            <c:ext xmlns:c16="http://schemas.microsoft.com/office/drawing/2014/chart" uri="{C3380CC4-5D6E-409C-BE32-E72D297353CC}">
              <c16:uniqueId val="{00000001-7B3C-4C00-B4AB-6AA79375A3EB}"/>
            </c:ext>
          </c:extLst>
        </c:ser>
        <c:ser>
          <c:idx val="2"/>
          <c:order val="2"/>
          <c:tx>
            <c:strRef>
              <c:f>Sheet1!$D$1</c:f>
              <c:strCache>
                <c:ptCount val="1"/>
                <c:pt idx="0">
                  <c:v>ნაწილობრივ</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0%</c:formatCode>
                <c:ptCount val="4"/>
                <c:pt idx="0">
                  <c:v>0.63000000000000078</c:v>
                </c:pt>
                <c:pt idx="1">
                  <c:v>0.66000000000000092</c:v>
                </c:pt>
                <c:pt idx="2">
                  <c:v>0.76000000000000079</c:v>
                </c:pt>
              </c:numCache>
            </c:numRef>
          </c:val>
          <c:extLst xmlns:c16r2="http://schemas.microsoft.com/office/drawing/2015/06/chart">
            <c:ext xmlns:c16="http://schemas.microsoft.com/office/drawing/2014/chart" uri="{C3380CC4-5D6E-409C-BE32-E72D297353CC}">
              <c16:uniqueId val="{00000002-7B3C-4C00-B4AB-6AA79375A3EB}"/>
            </c:ext>
          </c:extLst>
        </c:ser>
        <c:dLbls>
          <c:showLegendKey val="0"/>
          <c:showVal val="0"/>
          <c:showCatName val="0"/>
          <c:showSerName val="0"/>
          <c:showPercent val="0"/>
          <c:showBubbleSize val="0"/>
        </c:dLbls>
        <c:gapWidth val="219"/>
        <c:overlap val="-27"/>
        <c:axId val="1589532912"/>
        <c:axId val="1589532368"/>
      </c:barChart>
      <c:catAx>
        <c:axId val="158953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32368"/>
        <c:crosses val="autoZero"/>
        <c:auto val="1"/>
        <c:lblAlgn val="ctr"/>
        <c:lblOffset val="100"/>
        <c:noMultiLvlLbl val="1"/>
      </c:catAx>
      <c:valAx>
        <c:axId val="15895323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329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გიშლით თუ არა განათლების სფეროში გატარებული ხშირი რეფორმები კურსდამთავრებულთა სასურველ შედეგებამდე მიყვანაში?</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დიახ</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0.3200000000000004</c:v>
                </c:pt>
                <c:pt idx="1">
                  <c:v>0.46</c:v>
                </c:pt>
                <c:pt idx="2">
                  <c:v>0.52</c:v>
                </c:pt>
              </c:numCache>
            </c:numRef>
          </c:val>
          <c:extLst xmlns:c16r2="http://schemas.microsoft.com/office/drawing/2015/06/chart">
            <c:ext xmlns:c16="http://schemas.microsoft.com/office/drawing/2014/chart" uri="{C3380CC4-5D6E-409C-BE32-E72D297353CC}">
              <c16:uniqueId val="{00000000-24C5-422A-9AF4-67AE5C7BBB62}"/>
            </c:ext>
          </c:extLst>
        </c:ser>
        <c:ser>
          <c:idx val="1"/>
          <c:order val="1"/>
          <c:tx>
            <c:strRef>
              <c:f>Sheet1!$C$1</c:f>
              <c:strCache>
                <c:ptCount val="1"/>
                <c:pt idx="0">
                  <c:v>არა</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0.22</c:v>
                </c:pt>
                <c:pt idx="1">
                  <c:v>0.21000000000000016</c:v>
                </c:pt>
                <c:pt idx="2">
                  <c:v>0.16</c:v>
                </c:pt>
              </c:numCache>
            </c:numRef>
          </c:val>
          <c:extLst xmlns:c16r2="http://schemas.microsoft.com/office/drawing/2015/06/chart">
            <c:ext xmlns:c16="http://schemas.microsoft.com/office/drawing/2014/chart" uri="{C3380CC4-5D6E-409C-BE32-E72D297353CC}">
              <c16:uniqueId val="{00000001-24C5-422A-9AF4-67AE5C7BBB62}"/>
            </c:ext>
          </c:extLst>
        </c:ser>
        <c:ser>
          <c:idx val="2"/>
          <c:order val="2"/>
          <c:tx>
            <c:strRef>
              <c:f>Sheet1!$D$1</c:f>
              <c:strCache>
                <c:ptCount val="1"/>
                <c:pt idx="0">
                  <c:v>ნაწილობრივ</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0%</c:formatCode>
                <c:ptCount val="4"/>
                <c:pt idx="0">
                  <c:v>0.46</c:v>
                </c:pt>
                <c:pt idx="1">
                  <c:v>0.33000000000000046</c:v>
                </c:pt>
                <c:pt idx="2">
                  <c:v>0.3200000000000004</c:v>
                </c:pt>
              </c:numCache>
            </c:numRef>
          </c:val>
          <c:extLst xmlns:c16r2="http://schemas.microsoft.com/office/drawing/2015/06/chart">
            <c:ext xmlns:c16="http://schemas.microsoft.com/office/drawing/2014/chart" uri="{C3380CC4-5D6E-409C-BE32-E72D297353CC}">
              <c16:uniqueId val="{00000002-24C5-422A-9AF4-67AE5C7BBB62}"/>
            </c:ext>
          </c:extLst>
        </c:ser>
        <c:dLbls>
          <c:showLegendKey val="0"/>
          <c:showVal val="0"/>
          <c:showCatName val="0"/>
          <c:showSerName val="0"/>
          <c:showPercent val="0"/>
          <c:showBubbleSize val="0"/>
        </c:dLbls>
        <c:gapWidth val="219"/>
        <c:overlap val="-27"/>
        <c:axId val="1589535632"/>
        <c:axId val="1589530192"/>
      </c:barChart>
      <c:catAx>
        <c:axId val="1589535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30192"/>
        <c:crosses val="autoZero"/>
        <c:auto val="1"/>
        <c:lblAlgn val="ctr"/>
        <c:lblOffset val="100"/>
        <c:noMultiLvlLbl val="1"/>
      </c:catAx>
      <c:valAx>
        <c:axId val="15895301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356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არის თუ არა მზად თქვენი შვილი ერთიანი ეროვნული გამოცდების ჩასაბარებლად?</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მზად არის</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0.45</c:v>
                </c:pt>
                <c:pt idx="1">
                  <c:v>0.45</c:v>
                </c:pt>
                <c:pt idx="2">
                  <c:v>0.53</c:v>
                </c:pt>
              </c:numCache>
            </c:numRef>
          </c:val>
          <c:extLst xmlns:c16r2="http://schemas.microsoft.com/office/drawing/2015/06/chart">
            <c:ext xmlns:c16="http://schemas.microsoft.com/office/drawing/2014/chart" uri="{C3380CC4-5D6E-409C-BE32-E72D297353CC}">
              <c16:uniqueId val="{00000000-36A9-473A-BA0D-8FCA38680D93}"/>
            </c:ext>
          </c:extLst>
        </c:ser>
        <c:ser>
          <c:idx val="1"/>
          <c:order val="1"/>
          <c:tx>
            <c:strRef>
              <c:f>Sheet1!$C$1</c:f>
              <c:strCache>
                <c:ptCount val="1"/>
                <c:pt idx="0">
                  <c:v>მზად არ არის</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0.13</c:v>
                </c:pt>
                <c:pt idx="1">
                  <c:v>0.1</c:v>
                </c:pt>
                <c:pt idx="2">
                  <c:v>8.0000000000000043E-2</c:v>
                </c:pt>
              </c:numCache>
            </c:numRef>
          </c:val>
          <c:extLst xmlns:c16r2="http://schemas.microsoft.com/office/drawing/2015/06/chart">
            <c:ext xmlns:c16="http://schemas.microsoft.com/office/drawing/2014/chart" uri="{C3380CC4-5D6E-409C-BE32-E72D297353CC}">
              <c16:uniqueId val="{00000001-36A9-473A-BA0D-8FCA38680D93}"/>
            </c:ext>
          </c:extLst>
        </c:ser>
        <c:ser>
          <c:idx val="2"/>
          <c:order val="2"/>
          <c:tx>
            <c:strRef>
              <c:f>Sheet1!$D$1</c:f>
              <c:strCache>
                <c:ptCount val="1"/>
                <c:pt idx="0">
                  <c:v>ნაწილობრივ</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0%</c:formatCode>
                <c:ptCount val="4"/>
                <c:pt idx="0">
                  <c:v>0.42000000000000032</c:v>
                </c:pt>
                <c:pt idx="1">
                  <c:v>0.45</c:v>
                </c:pt>
                <c:pt idx="2">
                  <c:v>0.3900000000000004</c:v>
                </c:pt>
              </c:numCache>
            </c:numRef>
          </c:val>
          <c:extLst xmlns:c16r2="http://schemas.microsoft.com/office/drawing/2015/06/chart">
            <c:ext xmlns:c16="http://schemas.microsoft.com/office/drawing/2014/chart" uri="{C3380CC4-5D6E-409C-BE32-E72D297353CC}">
              <c16:uniqueId val="{00000002-36A9-473A-BA0D-8FCA38680D93}"/>
            </c:ext>
          </c:extLst>
        </c:ser>
        <c:dLbls>
          <c:showLegendKey val="0"/>
          <c:showVal val="0"/>
          <c:showCatName val="0"/>
          <c:showSerName val="0"/>
          <c:showPercent val="0"/>
          <c:showBubbleSize val="0"/>
        </c:dLbls>
        <c:gapWidth val="219"/>
        <c:overlap val="-27"/>
        <c:axId val="1591388064"/>
        <c:axId val="1591391328"/>
      </c:barChart>
      <c:catAx>
        <c:axId val="1591388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91391328"/>
        <c:crosses val="autoZero"/>
        <c:auto val="1"/>
        <c:lblAlgn val="ctr"/>
        <c:lblOffset val="100"/>
        <c:noMultiLvlLbl val="1"/>
      </c:catAx>
      <c:valAx>
        <c:axId val="15913913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913880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რამდენად საჭიროდ მიგაჩნიათ მეთორმეტე კლასის არსებობა?</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საჭიროა</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0.51</c:v>
                </c:pt>
                <c:pt idx="1">
                  <c:v>0.5</c:v>
                </c:pt>
                <c:pt idx="2">
                  <c:v>0.48000000000000032</c:v>
                </c:pt>
              </c:numCache>
            </c:numRef>
          </c:val>
          <c:extLst xmlns:c16r2="http://schemas.microsoft.com/office/drawing/2015/06/chart">
            <c:ext xmlns:c16="http://schemas.microsoft.com/office/drawing/2014/chart" uri="{C3380CC4-5D6E-409C-BE32-E72D297353CC}">
              <c16:uniqueId val="{00000000-DA35-43C8-8F05-C4E040629311}"/>
            </c:ext>
          </c:extLst>
        </c:ser>
        <c:ser>
          <c:idx val="1"/>
          <c:order val="1"/>
          <c:tx>
            <c:strRef>
              <c:f>Sheet1!$C$1</c:f>
              <c:strCache>
                <c:ptCount val="1"/>
                <c:pt idx="0">
                  <c:v>არ არის საჭირო</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0.22</c:v>
                </c:pt>
                <c:pt idx="1">
                  <c:v>0.18000000000000016</c:v>
                </c:pt>
                <c:pt idx="2">
                  <c:v>0.31000000000000033</c:v>
                </c:pt>
              </c:numCache>
            </c:numRef>
          </c:val>
          <c:extLst xmlns:c16r2="http://schemas.microsoft.com/office/drawing/2015/06/chart">
            <c:ext xmlns:c16="http://schemas.microsoft.com/office/drawing/2014/chart" uri="{C3380CC4-5D6E-409C-BE32-E72D297353CC}">
              <c16:uniqueId val="{00000001-DA35-43C8-8F05-C4E040629311}"/>
            </c:ext>
          </c:extLst>
        </c:ser>
        <c:ser>
          <c:idx val="2"/>
          <c:order val="2"/>
          <c:tx>
            <c:strRef>
              <c:f>Sheet1!$D$1</c:f>
              <c:strCache>
                <c:ptCount val="1"/>
                <c:pt idx="0">
                  <c:v>ნაწილობრივ</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0%</c:formatCode>
                <c:ptCount val="4"/>
                <c:pt idx="0">
                  <c:v>0.27</c:v>
                </c:pt>
                <c:pt idx="1">
                  <c:v>0.3200000000000004</c:v>
                </c:pt>
                <c:pt idx="2">
                  <c:v>0.21000000000000016</c:v>
                </c:pt>
              </c:numCache>
            </c:numRef>
          </c:val>
          <c:extLst xmlns:c16r2="http://schemas.microsoft.com/office/drawing/2015/06/chart">
            <c:ext xmlns:c16="http://schemas.microsoft.com/office/drawing/2014/chart" uri="{C3380CC4-5D6E-409C-BE32-E72D297353CC}">
              <c16:uniqueId val="{00000002-DA35-43C8-8F05-C4E040629311}"/>
            </c:ext>
          </c:extLst>
        </c:ser>
        <c:dLbls>
          <c:showLegendKey val="0"/>
          <c:showVal val="0"/>
          <c:showCatName val="0"/>
          <c:showSerName val="0"/>
          <c:showPercent val="0"/>
          <c:showBubbleSize val="0"/>
        </c:dLbls>
        <c:gapWidth val="219"/>
        <c:overlap val="-27"/>
        <c:axId val="1591390784"/>
        <c:axId val="1591399488"/>
      </c:barChart>
      <c:catAx>
        <c:axId val="1591390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91399488"/>
        <c:crosses val="autoZero"/>
        <c:auto val="1"/>
        <c:lblAlgn val="ctr"/>
        <c:lblOffset val="100"/>
        <c:noMultiLvlLbl val="1"/>
      </c:catAx>
      <c:valAx>
        <c:axId val="15913994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913907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ეროვნული სასწავლო გეგმის მიხედვით მეთორმეტე კლასი ითვალისწინებს აბიტურის საათებს.თქვენი აზრით უზრუნველყოფს თუ არა აბიტურის საათები ეროვნული გამოცდებისათვის მომზადებას?</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უზრუნველყოფს</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0.23</c:v>
                </c:pt>
                <c:pt idx="1">
                  <c:v>0.45</c:v>
                </c:pt>
                <c:pt idx="2">
                  <c:v>0.26</c:v>
                </c:pt>
              </c:numCache>
            </c:numRef>
          </c:val>
          <c:extLst xmlns:c16r2="http://schemas.microsoft.com/office/drawing/2015/06/chart">
            <c:ext xmlns:c16="http://schemas.microsoft.com/office/drawing/2014/chart" uri="{C3380CC4-5D6E-409C-BE32-E72D297353CC}">
              <c16:uniqueId val="{00000000-08B2-458A-AE0E-E619FD656FBE}"/>
            </c:ext>
          </c:extLst>
        </c:ser>
        <c:ser>
          <c:idx val="1"/>
          <c:order val="1"/>
          <c:tx>
            <c:strRef>
              <c:f>Sheet1!$C$1</c:f>
              <c:strCache>
                <c:ptCount val="1"/>
                <c:pt idx="0">
                  <c:v>ვერ უზრუნველყოფს</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0.25</c:v>
                </c:pt>
                <c:pt idx="1">
                  <c:v>0.05</c:v>
                </c:pt>
                <c:pt idx="2">
                  <c:v>0.37000000000000033</c:v>
                </c:pt>
              </c:numCache>
            </c:numRef>
          </c:val>
          <c:extLst xmlns:c16r2="http://schemas.microsoft.com/office/drawing/2015/06/chart">
            <c:ext xmlns:c16="http://schemas.microsoft.com/office/drawing/2014/chart" uri="{C3380CC4-5D6E-409C-BE32-E72D297353CC}">
              <c16:uniqueId val="{00000001-08B2-458A-AE0E-E619FD656FBE}"/>
            </c:ext>
          </c:extLst>
        </c:ser>
        <c:ser>
          <c:idx val="2"/>
          <c:order val="2"/>
          <c:tx>
            <c:strRef>
              <c:f>Sheet1!$D$1</c:f>
              <c:strCache>
                <c:ptCount val="1"/>
                <c:pt idx="0">
                  <c:v>ნაწილობრივ</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0%</c:formatCode>
                <c:ptCount val="4"/>
                <c:pt idx="0">
                  <c:v>0.52</c:v>
                </c:pt>
                <c:pt idx="1">
                  <c:v>0.5</c:v>
                </c:pt>
                <c:pt idx="2">
                  <c:v>0.37000000000000033</c:v>
                </c:pt>
              </c:numCache>
            </c:numRef>
          </c:val>
          <c:extLst xmlns:c16r2="http://schemas.microsoft.com/office/drawing/2015/06/chart">
            <c:ext xmlns:c16="http://schemas.microsoft.com/office/drawing/2014/chart" uri="{C3380CC4-5D6E-409C-BE32-E72D297353CC}">
              <c16:uniqueId val="{00000002-08B2-458A-AE0E-E619FD656FBE}"/>
            </c:ext>
          </c:extLst>
        </c:ser>
        <c:dLbls>
          <c:showLegendKey val="0"/>
          <c:showVal val="0"/>
          <c:showCatName val="0"/>
          <c:showSerName val="0"/>
          <c:showPercent val="0"/>
          <c:showBubbleSize val="0"/>
        </c:dLbls>
        <c:gapWidth val="219"/>
        <c:overlap val="-27"/>
        <c:axId val="1591390240"/>
        <c:axId val="1591388608"/>
      </c:barChart>
      <c:catAx>
        <c:axId val="159139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91388608"/>
        <c:crosses val="autoZero"/>
        <c:auto val="1"/>
        <c:lblAlgn val="ctr"/>
        <c:lblOffset val="100"/>
        <c:noMultiLvlLbl val="1"/>
      </c:catAx>
      <c:valAx>
        <c:axId val="15913886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913902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დადის თუ არა თქვენი შვილი კერძო მასწავლებელთან?</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დიახ</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0.38000000000000039</c:v>
                </c:pt>
                <c:pt idx="1">
                  <c:v>0.5</c:v>
                </c:pt>
                <c:pt idx="2">
                  <c:v>0.78</c:v>
                </c:pt>
              </c:numCache>
            </c:numRef>
          </c:val>
          <c:extLst xmlns:c16r2="http://schemas.microsoft.com/office/drawing/2015/06/chart">
            <c:ext xmlns:c16="http://schemas.microsoft.com/office/drawing/2014/chart" uri="{C3380CC4-5D6E-409C-BE32-E72D297353CC}">
              <c16:uniqueId val="{00000000-4F91-4DF6-8209-25FF6EBA37F5}"/>
            </c:ext>
          </c:extLst>
        </c:ser>
        <c:ser>
          <c:idx val="1"/>
          <c:order val="1"/>
          <c:tx>
            <c:strRef>
              <c:f>Sheet1!$C$1</c:f>
              <c:strCache>
                <c:ptCount val="1"/>
                <c:pt idx="0">
                  <c:v>არა</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0.62000000000000066</c:v>
                </c:pt>
                <c:pt idx="1">
                  <c:v>0.5</c:v>
                </c:pt>
                <c:pt idx="2">
                  <c:v>0.22</c:v>
                </c:pt>
              </c:numCache>
            </c:numRef>
          </c:val>
          <c:extLst xmlns:c16r2="http://schemas.microsoft.com/office/drawing/2015/06/chart">
            <c:ext xmlns:c16="http://schemas.microsoft.com/office/drawing/2014/chart" uri="{C3380CC4-5D6E-409C-BE32-E72D297353CC}">
              <c16:uniqueId val="{00000001-4F91-4DF6-8209-25FF6EBA37F5}"/>
            </c:ext>
          </c:extLst>
        </c:ser>
        <c:ser>
          <c:idx val="2"/>
          <c:order val="2"/>
          <c:tx>
            <c:strRef>
              <c:f>Sheet1!$D$1</c:f>
              <c:strCache>
                <c:ptCount val="1"/>
                <c:pt idx="0">
                  <c:v>Column1</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General</c:formatCode>
                <c:ptCount val="4"/>
              </c:numCache>
            </c:numRef>
          </c:val>
          <c:extLst xmlns:c16r2="http://schemas.microsoft.com/office/drawing/2015/06/chart">
            <c:ext xmlns:c16="http://schemas.microsoft.com/office/drawing/2014/chart" uri="{C3380CC4-5D6E-409C-BE32-E72D297353CC}">
              <c16:uniqueId val="{00000002-4F91-4DF6-8209-25FF6EBA37F5}"/>
            </c:ext>
          </c:extLst>
        </c:ser>
        <c:dLbls>
          <c:showLegendKey val="0"/>
          <c:showVal val="0"/>
          <c:showCatName val="0"/>
          <c:showSerName val="0"/>
          <c:showPercent val="0"/>
          <c:showBubbleSize val="0"/>
        </c:dLbls>
        <c:gapWidth val="219"/>
        <c:overlap val="-27"/>
        <c:axId val="1591389152"/>
        <c:axId val="1591397312"/>
      </c:barChart>
      <c:catAx>
        <c:axId val="1591389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91397312"/>
        <c:crosses val="autoZero"/>
        <c:auto val="1"/>
        <c:lblAlgn val="ctr"/>
        <c:lblOffset val="100"/>
        <c:noMultiLvlLbl val="1"/>
      </c:catAx>
      <c:valAx>
        <c:axId val="15913973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913891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თვლით თუ არა რეპეტიტორთან ინდივიდუალური მეცადინეობა არის თქვენი შვილისთვის ერთიანი ეროვნული გამოცდების ჩაბარების გარანტი?</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დიახ</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0.41000000000000031</c:v>
                </c:pt>
                <c:pt idx="1">
                  <c:v>0.36000000000000032</c:v>
                </c:pt>
                <c:pt idx="2">
                  <c:v>0.52</c:v>
                </c:pt>
              </c:numCache>
            </c:numRef>
          </c:val>
          <c:extLst xmlns:c16r2="http://schemas.microsoft.com/office/drawing/2015/06/chart">
            <c:ext xmlns:c16="http://schemas.microsoft.com/office/drawing/2014/chart" uri="{C3380CC4-5D6E-409C-BE32-E72D297353CC}">
              <c16:uniqueId val="{00000000-7BBE-4C37-BFEB-C4EB3C5FFF20}"/>
            </c:ext>
          </c:extLst>
        </c:ser>
        <c:ser>
          <c:idx val="1"/>
          <c:order val="1"/>
          <c:tx>
            <c:strRef>
              <c:f>Sheet1!$C$1</c:f>
              <c:strCache>
                <c:ptCount val="1"/>
                <c:pt idx="0">
                  <c:v>არა</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0.2</c:v>
                </c:pt>
                <c:pt idx="1">
                  <c:v>0.05</c:v>
                </c:pt>
                <c:pt idx="2">
                  <c:v>0.12000000000000002</c:v>
                </c:pt>
              </c:numCache>
            </c:numRef>
          </c:val>
          <c:extLst xmlns:c16r2="http://schemas.microsoft.com/office/drawing/2015/06/chart">
            <c:ext xmlns:c16="http://schemas.microsoft.com/office/drawing/2014/chart" uri="{C3380CC4-5D6E-409C-BE32-E72D297353CC}">
              <c16:uniqueId val="{00000001-7BBE-4C37-BFEB-C4EB3C5FFF20}"/>
            </c:ext>
          </c:extLst>
        </c:ser>
        <c:ser>
          <c:idx val="2"/>
          <c:order val="2"/>
          <c:tx>
            <c:strRef>
              <c:f>Sheet1!$D$1</c:f>
              <c:strCache>
                <c:ptCount val="1"/>
                <c:pt idx="0">
                  <c:v>ნაწილობრივ</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0%</c:formatCode>
                <c:ptCount val="4"/>
                <c:pt idx="0">
                  <c:v>0.3900000000000004</c:v>
                </c:pt>
                <c:pt idx="1">
                  <c:v>0.59</c:v>
                </c:pt>
                <c:pt idx="2">
                  <c:v>0.36000000000000032</c:v>
                </c:pt>
              </c:numCache>
            </c:numRef>
          </c:val>
          <c:extLst xmlns:c16r2="http://schemas.microsoft.com/office/drawing/2015/06/chart">
            <c:ext xmlns:c16="http://schemas.microsoft.com/office/drawing/2014/chart" uri="{C3380CC4-5D6E-409C-BE32-E72D297353CC}">
              <c16:uniqueId val="{00000002-7BBE-4C37-BFEB-C4EB3C5FFF20}"/>
            </c:ext>
          </c:extLst>
        </c:ser>
        <c:dLbls>
          <c:showLegendKey val="0"/>
          <c:showVal val="0"/>
          <c:showCatName val="0"/>
          <c:showSerName val="0"/>
          <c:showPercent val="0"/>
          <c:showBubbleSize val="0"/>
        </c:dLbls>
        <c:gapWidth val="219"/>
        <c:overlap val="-27"/>
        <c:axId val="1591393504"/>
        <c:axId val="1591386976"/>
      </c:barChart>
      <c:catAx>
        <c:axId val="1591393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91386976"/>
        <c:crosses val="autoZero"/>
        <c:auto val="1"/>
        <c:lblAlgn val="ctr"/>
        <c:lblOffset val="100"/>
        <c:noMultiLvlLbl val="1"/>
      </c:catAx>
      <c:valAx>
        <c:axId val="15913869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913935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თქვენი აზრით შეიძლება თუ არა "უნარების სწავლა"?</a:t>
            </a:r>
            <a:endParaRPr lang="en-US"/>
          </a:p>
        </c:rich>
      </c:tx>
      <c:layout>
        <c:manualLayout>
          <c:xMode val="edge"/>
          <c:yMode val="edge"/>
          <c:x val="0.1261052785068533"/>
          <c:y val="2.7777777777777842E-2"/>
        </c:manualLayout>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დიახ</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0.70000000000000062</c:v>
                </c:pt>
                <c:pt idx="1">
                  <c:v>0.77000000000000079</c:v>
                </c:pt>
                <c:pt idx="2">
                  <c:v>0.75000000000000078</c:v>
                </c:pt>
              </c:numCache>
            </c:numRef>
          </c:val>
          <c:extLst xmlns:c16r2="http://schemas.microsoft.com/office/drawing/2015/06/chart">
            <c:ext xmlns:c16="http://schemas.microsoft.com/office/drawing/2014/chart" uri="{C3380CC4-5D6E-409C-BE32-E72D297353CC}">
              <c16:uniqueId val="{00000000-D454-4485-A98A-1F9433BB9263}"/>
            </c:ext>
          </c:extLst>
        </c:ser>
        <c:ser>
          <c:idx val="1"/>
          <c:order val="1"/>
          <c:tx>
            <c:strRef>
              <c:f>Sheet1!$C$1</c:f>
              <c:strCache>
                <c:ptCount val="1"/>
                <c:pt idx="0">
                  <c:v>არა</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0.30000000000000032</c:v>
                </c:pt>
                <c:pt idx="1">
                  <c:v>0.23</c:v>
                </c:pt>
                <c:pt idx="2">
                  <c:v>0.25</c:v>
                </c:pt>
              </c:numCache>
            </c:numRef>
          </c:val>
          <c:extLst xmlns:c16r2="http://schemas.microsoft.com/office/drawing/2015/06/chart">
            <c:ext xmlns:c16="http://schemas.microsoft.com/office/drawing/2014/chart" uri="{C3380CC4-5D6E-409C-BE32-E72D297353CC}">
              <c16:uniqueId val="{00000001-D454-4485-A98A-1F9433BB9263}"/>
            </c:ext>
          </c:extLst>
        </c:ser>
        <c:ser>
          <c:idx val="2"/>
          <c:order val="2"/>
          <c:tx>
            <c:strRef>
              <c:f>Sheet1!$D$1</c:f>
              <c:strCache>
                <c:ptCount val="1"/>
                <c:pt idx="0">
                  <c:v>Column1</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General</c:formatCode>
                <c:ptCount val="4"/>
              </c:numCache>
            </c:numRef>
          </c:val>
          <c:extLst xmlns:c16r2="http://schemas.microsoft.com/office/drawing/2015/06/chart">
            <c:ext xmlns:c16="http://schemas.microsoft.com/office/drawing/2014/chart" uri="{C3380CC4-5D6E-409C-BE32-E72D297353CC}">
              <c16:uniqueId val="{00000002-D454-4485-A98A-1F9433BB9263}"/>
            </c:ext>
          </c:extLst>
        </c:ser>
        <c:dLbls>
          <c:showLegendKey val="0"/>
          <c:showVal val="0"/>
          <c:showCatName val="0"/>
          <c:showSerName val="0"/>
          <c:showPercent val="0"/>
          <c:showBubbleSize val="0"/>
        </c:dLbls>
        <c:gapWidth val="219"/>
        <c:overlap val="-27"/>
        <c:axId val="1591395136"/>
        <c:axId val="1591395680"/>
      </c:barChart>
      <c:catAx>
        <c:axId val="1591395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91395680"/>
        <c:crosses val="autoZero"/>
        <c:auto val="1"/>
        <c:lblAlgn val="ctr"/>
        <c:lblOffset val="100"/>
        <c:noMultiLvlLbl val="1"/>
      </c:catAx>
      <c:valAx>
        <c:axId val="15913956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9139513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ხართ თუ არა მზად ერთიანი ეროვნული გამოცდების ჩასაბარებლად?</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მზად ვარ</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0.3</c:v>
                </c:pt>
                <c:pt idx="1">
                  <c:v>0.35</c:v>
                </c:pt>
                <c:pt idx="2">
                  <c:v>0.47</c:v>
                </c:pt>
              </c:numCache>
            </c:numRef>
          </c:val>
          <c:extLst xmlns:c16r2="http://schemas.microsoft.com/office/drawing/2015/06/chart">
            <c:ext xmlns:c16="http://schemas.microsoft.com/office/drawing/2014/chart" uri="{C3380CC4-5D6E-409C-BE32-E72D297353CC}">
              <c16:uniqueId val="{00000000-1A39-4C6F-88F8-68FE1D2BAF98}"/>
            </c:ext>
          </c:extLst>
        </c:ser>
        <c:ser>
          <c:idx val="1"/>
          <c:order val="1"/>
          <c:tx>
            <c:strRef>
              <c:f>Sheet1!$C$1</c:f>
              <c:strCache>
                <c:ptCount val="1"/>
                <c:pt idx="0">
                  <c:v>მზად არ ვარ</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0.2</c:v>
                </c:pt>
                <c:pt idx="1">
                  <c:v>0.15</c:v>
                </c:pt>
                <c:pt idx="2">
                  <c:v>0.11</c:v>
                </c:pt>
              </c:numCache>
            </c:numRef>
          </c:val>
          <c:extLst xmlns:c16r2="http://schemas.microsoft.com/office/drawing/2015/06/chart">
            <c:ext xmlns:c16="http://schemas.microsoft.com/office/drawing/2014/chart" uri="{C3380CC4-5D6E-409C-BE32-E72D297353CC}">
              <c16:uniqueId val="{00000001-1A39-4C6F-88F8-68FE1D2BAF98}"/>
            </c:ext>
          </c:extLst>
        </c:ser>
        <c:ser>
          <c:idx val="2"/>
          <c:order val="2"/>
          <c:tx>
            <c:strRef>
              <c:f>Sheet1!$D$1</c:f>
              <c:strCache>
                <c:ptCount val="1"/>
                <c:pt idx="0">
                  <c:v>ნაწილობრივ ვარ მზად</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0%</c:formatCode>
                <c:ptCount val="4"/>
                <c:pt idx="0">
                  <c:v>0.5</c:v>
                </c:pt>
                <c:pt idx="1">
                  <c:v>0.5</c:v>
                </c:pt>
                <c:pt idx="2">
                  <c:v>0.42</c:v>
                </c:pt>
              </c:numCache>
            </c:numRef>
          </c:val>
          <c:extLst xmlns:c16r2="http://schemas.microsoft.com/office/drawing/2015/06/chart">
            <c:ext xmlns:c16="http://schemas.microsoft.com/office/drawing/2014/chart" uri="{C3380CC4-5D6E-409C-BE32-E72D297353CC}">
              <c16:uniqueId val="{00000002-1A39-4C6F-88F8-68FE1D2BAF98}"/>
            </c:ext>
          </c:extLst>
        </c:ser>
        <c:dLbls>
          <c:showLegendKey val="0"/>
          <c:showVal val="0"/>
          <c:showCatName val="0"/>
          <c:showSerName val="0"/>
          <c:showPercent val="0"/>
          <c:showBubbleSize val="0"/>
        </c:dLbls>
        <c:gapWidth val="219"/>
        <c:overlap val="-27"/>
        <c:axId val="1399977296"/>
        <c:axId val="1399970768"/>
      </c:barChart>
      <c:catAx>
        <c:axId val="1399977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399970768"/>
        <c:crosses val="autoZero"/>
        <c:auto val="1"/>
        <c:lblAlgn val="ctr"/>
        <c:lblOffset val="100"/>
        <c:noMultiLvlLbl val="1"/>
      </c:catAx>
      <c:valAx>
        <c:axId val="13999707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39997729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რამდენად საჭიროდ მიგაჩნიათ მეთორმეტე კლასის არსებობა?</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მიმაჩნია</c:v>
                </c:pt>
              </c:strCache>
            </c:strRef>
          </c:tx>
          <c:spPr>
            <a:solidFill>
              <a:schemeClr val="accent1"/>
            </a:solidFill>
            <a:ln>
              <a:noFill/>
            </a:ln>
            <a:effectLst/>
          </c:spPr>
          <c:invertIfNegative val="1"/>
          <c:cat>
            <c:strRef>
              <c:f>Sheet1!$A$2:$A$6</c:f>
              <c:strCache>
                <c:ptCount val="3"/>
                <c:pt idx="0">
                  <c:v>ქედა</c:v>
                </c:pt>
                <c:pt idx="1">
                  <c:v>შუახევი</c:v>
                </c:pt>
                <c:pt idx="2">
                  <c:v>ხულო</c:v>
                </c:pt>
              </c:strCache>
            </c:strRef>
          </c:cat>
          <c:val>
            <c:numRef>
              <c:f>Sheet1!$B$2:$B$6</c:f>
              <c:numCache>
                <c:formatCode>0%</c:formatCode>
                <c:ptCount val="5"/>
                <c:pt idx="0">
                  <c:v>0.4</c:v>
                </c:pt>
                <c:pt idx="1">
                  <c:v>0.52</c:v>
                </c:pt>
                <c:pt idx="2">
                  <c:v>0.44</c:v>
                </c:pt>
              </c:numCache>
            </c:numRef>
          </c:val>
          <c:extLst xmlns:c16r2="http://schemas.microsoft.com/office/drawing/2015/06/chart">
            <c:ext xmlns:c16="http://schemas.microsoft.com/office/drawing/2014/chart" uri="{C3380CC4-5D6E-409C-BE32-E72D297353CC}">
              <c16:uniqueId val="{00000000-4A4D-4EA9-B5DA-6E4D08040769}"/>
            </c:ext>
          </c:extLst>
        </c:ser>
        <c:ser>
          <c:idx val="1"/>
          <c:order val="1"/>
          <c:tx>
            <c:strRef>
              <c:f>Sheet1!$C$1</c:f>
              <c:strCache>
                <c:ptCount val="1"/>
                <c:pt idx="0">
                  <c:v>არ მიმაჩნია</c:v>
                </c:pt>
              </c:strCache>
            </c:strRef>
          </c:tx>
          <c:spPr>
            <a:solidFill>
              <a:schemeClr val="accent2"/>
            </a:solidFill>
            <a:ln>
              <a:noFill/>
            </a:ln>
            <a:effectLst/>
          </c:spPr>
          <c:invertIfNegative val="1"/>
          <c:cat>
            <c:strRef>
              <c:f>Sheet1!$A$2:$A$6</c:f>
              <c:strCache>
                <c:ptCount val="3"/>
                <c:pt idx="0">
                  <c:v>ქედა</c:v>
                </c:pt>
                <c:pt idx="1">
                  <c:v>შუახევი</c:v>
                </c:pt>
                <c:pt idx="2">
                  <c:v>ხულო</c:v>
                </c:pt>
              </c:strCache>
            </c:strRef>
          </c:cat>
          <c:val>
            <c:numRef>
              <c:f>Sheet1!$C$2:$C$6</c:f>
              <c:numCache>
                <c:formatCode>0%</c:formatCode>
                <c:ptCount val="5"/>
                <c:pt idx="0">
                  <c:v>0.3500000000000002</c:v>
                </c:pt>
                <c:pt idx="1">
                  <c:v>0.25</c:v>
                </c:pt>
                <c:pt idx="2">
                  <c:v>0.39000000000000024</c:v>
                </c:pt>
              </c:numCache>
            </c:numRef>
          </c:val>
          <c:extLst xmlns:c16r2="http://schemas.microsoft.com/office/drawing/2015/06/chart">
            <c:ext xmlns:c16="http://schemas.microsoft.com/office/drawing/2014/chart" uri="{C3380CC4-5D6E-409C-BE32-E72D297353CC}">
              <c16:uniqueId val="{00000001-4A4D-4EA9-B5DA-6E4D08040769}"/>
            </c:ext>
          </c:extLst>
        </c:ser>
        <c:ser>
          <c:idx val="2"/>
          <c:order val="2"/>
          <c:tx>
            <c:strRef>
              <c:f>Sheet1!$D$1</c:f>
              <c:strCache>
                <c:ptCount val="1"/>
                <c:pt idx="0">
                  <c:v>ნაწილობრივ მიმაჩნია</c:v>
                </c:pt>
              </c:strCache>
            </c:strRef>
          </c:tx>
          <c:spPr>
            <a:solidFill>
              <a:schemeClr val="accent3"/>
            </a:solidFill>
            <a:ln>
              <a:noFill/>
            </a:ln>
            <a:effectLst/>
          </c:spPr>
          <c:invertIfNegative val="1"/>
          <c:cat>
            <c:strRef>
              <c:f>Sheet1!$A$2:$A$6</c:f>
              <c:strCache>
                <c:ptCount val="3"/>
                <c:pt idx="0">
                  <c:v>ქედა</c:v>
                </c:pt>
                <c:pt idx="1">
                  <c:v>შუახევი</c:v>
                </c:pt>
                <c:pt idx="2">
                  <c:v>ხულო</c:v>
                </c:pt>
              </c:strCache>
            </c:strRef>
          </c:cat>
          <c:val>
            <c:numRef>
              <c:f>Sheet1!$D$2:$D$6</c:f>
              <c:numCache>
                <c:formatCode>0%</c:formatCode>
                <c:ptCount val="5"/>
                <c:pt idx="0">
                  <c:v>0.25</c:v>
                </c:pt>
                <c:pt idx="1">
                  <c:v>0.23</c:v>
                </c:pt>
                <c:pt idx="2">
                  <c:v>0.17</c:v>
                </c:pt>
              </c:numCache>
            </c:numRef>
          </c:val>
          <c:extLst xmlns:c16r2="http://schemas.microsoft.com/office/drawing/2015/06/chart">
            <c:ext xmlns:c16="http://schemas.microsoft.com/office/drawing/2014/chart" uri="{C3380CC4-5D6E-409C-BE32-E72D297353CC}">
              <c16:uniqueId val="{00000002-4A4D-4EA9-B5DA-6E4D08040769}"/>
            </c:ext>
          </c:extLst>
        </c:ser>
        <c:dLbls>
          <c:showLegendKey val="0"/>
          <c:showVal val="0"/>
          <c:showCatName val="0"/>
          <c:showSerName val="0"/>
          <c:showPercent val="0"/>
          <c:showBubbleSize val="0"/>
        </c:dLbls>
        <c:gapWidth val="219"/>
        <c:overlap val="-27"/>
        <c:axId val="1399975664"/>
        <c:axId val="1399976208"/>
      </c:barChart>
      <c:catAx>
        <c:axId val="1399975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399976208"/>
        <c:crosses val="autoZero"/>
        <c:auto val="1"/>
        <c:lblAlgn val="ctr"/>
        <c:lblOffset val="100"/>
        <c:noMultiLvlLbl val="1"/>
      </c:catAx>
      <c:valAx>
        <c:axId val="13999762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3999756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 </a:t>
            </a:r>
            <a:r>
              <a:rPr lang="ka-GE" sz="1400" dirty="0"/>
              <a:t>ეროვნული სასწავლო გეგმის მიხედვით მეთორმეტე კლასი ითვალისწინებს </a:t>
            </a:r>
            <a:r>
              <a:rPr lang="ka-GE" sz="1400" dirty="0" err="1"/>
              <a:t>აბიტურის</a:t>
            </a:r>
            <a:r>
              <a:rPr lang="ka-GE" sz="1400" dirty="0"/>
              <a:t> საათებს.</a:t>
            </a:r>
          </a:p>
          <a:p>
            <a:pPr>
              <a:defRPr/>
            </a:pPr>
            <a:r>
              <a:rPr lang="ka-GE" sz="1400" dirty="0"/>
              <a:t>თქვენი აზრით, უზრუნველყოფს თუ არა </a:t>
            </a:r>
            <a:r>
              <a:rPr lang="ka-GE" sz="1400" dirty="0" err="1"/>
              <a:t>აბიტურის</a:t>
            </a:r>
            <a:r>
              <a:rPr lang="ka-GE" sz="1400" dirty="0"/>
              <a:t> საათები ერთიანი ეროვნული გამოცდებისათვის მომზადებას?</a:t>
            </a:r>
            <a:endParaRPr lang="en-US" sz="1400" dirty="0"/>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უზრუნველყოფს</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0.25</c:v>
                </c:pt>
                <c:pt idx="1">
                  <c:v>0.51</c:v>
                </c:pt>
                <c:pt idx="2">
                  <c:v>0.28000000000000008</c:v>
                </c:pt>
              </c:numCache>
            </c:numRef>
          </c:val>
          <c:extLst xmlns:c16r2="http://schemas.microsoft.com/office/drawing/2015/06/chart">
            <c:ext xmlns:c16="http://schemas.microsoft.com/office/drawing/2014/chart" uri="{C3380CC4-5D6E-409C-BE32-E72D297353CC}">
              <c16:uniqueId val="{00000000-9811-4205-82C2-3B8641D1BDCC}"/>
            </c:ext>
          </c:extLst>
        </c:ser>
        <c:ser>
          <c:idx val="1"/>
          <c:order val="1"/>
          <c:tx>
            <c:strRef>
              <c:f>Sheet1!$C$1</c:f>
              <c:strCache>
                <c:ptCount val="1"/>
                <c:pt idx="0">
                  <c:v>ნაწილობრივ </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0.5</c:v>
                </c:pt>
                <c:pt idx="1">
                  <c:v>0.42000000000000021</c:v>
                </c:pt>
                <c:pt idx="2">
                  <c:v>0.42000000000000021</c:v>
                </c:pt>
              </c:numCache>
            </c:numRef>
          </c:val>
          <c:extLst xmlns:c16r2="http://schemas.microsoft.com/office/drawing/2015/06/chart">
            <c:ext xmlns:c16="http://schemas.microsoft.com/office/drawing/2014/chart" uri="{C3380CC4-5D6E-409C-BE32-E72D297353CC}">
              <c16:uniqueId val="{00000001-9811-4205-82C2-3B8641D1BDCC}"/>
            </c:ext>
          </c:extLst>
        </c:ser>
        <c:ser>
          <c:idx val="2"/>
          <c:order val="2"/>
          <c:tx>
            <c:strRef>
              <c:f>Sheet1!$D$1</c:f>
              <c:strCache>
                <c:ptCount val="1"/>
                <c:pt idx="0">
                  <c:v>ვერ უზრუნველყოფს</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0%</c:formatCode>
                <c:ptCount val="4"/>
                <c:pt idx="0">
                  <c:v>0.25</c:v>
                </c:pt>
                <c:pt idx="1">
                  <c:v>7.0000000000000021E-2</c:v>
                </c:pt>
                <c:pt idx="2">
                  <c:v>0.30000000000000021</c:v>
                </c:pt>
              </c:numCache>
            </c:numRef>
          </c:val>
          <c:extLst xmlns:c16r2="http://schemas.microsoft.com/office/drawing/2015/06/chart">
            <c:ext xmlns:c16="http://schemas.microsoft.com/office/drawing/2014/chart" uri="{C3380CC4-5D6E-409C-BE32-E72D297353CC}">
              <c16:uniqueId val="{00000002-9811-4205-82C2-3B8641D1BDCC}"/>
            </c:ext>
          </c:extLst>
        </c:ser>
        <c:dLbls>
          <c:showLegendKey val="0"/>
          <c:showVal val="0"/>
          <c:showCatName val="0"/>
          <c:showSerName val="0"/>
          <c:showPercent val="0"/>
          <c:showBubbleSize val="0"/>
        </c:dLbls>
        <c:gapWidth val="219"/>
        <c:overlap val="-27"/>
        <c:axId val="1253719120"/>
        <c:axId val="1253720752"/>
      </c:barChart>
      <c:catAx>
        <c:axId val="1253719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253720752"/>
        <c:crosses val="autoZero"/>
        <c:auto val="1"/>
        <c:lblAlgn val="ctr"/>
        <c:lblOffset val="100"/>
        <c:noMultiLvlLbl val="1"/>
      </c:catAx>
      <c:valAx>
        <c:axId val="125372075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2537191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დადიხართ თუ არა კერძო მასწავლებელთან?</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დიხ</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0.56000000000000005</c:v>
                </c:pt>
                <c:pt idx="1">
                  <c:v>0.3500000000000002</c:v>
                </c:pt>
                <c:pt idx="2">
                  <c:v>0.72000000000000042</c:v>
                </c:pt>
              </c:numCache>
            </c:numRef>
          </c:val>
          <c:extLst xmlns:c16r2="http://schemas.microsoft.com/office/drawing/2015/06/chart">
            <c:ext xmlns:c16="http://schemas.microsoft.com/office/drawing/2014/chart" uri="{C3380CC4-5D6E-409C-BE32-E72D297353CC}">
              <c16:uniqueId val="{00000000-7EBB-4A30-862B-83AD059DB421}"/>
            </c:ext>
          </c:extLst>
        </c:ser>
        <c:ser>
          <c:idx val="1"/>
          <c:order val="1"/>
          <c:tx>
            <c:strRef>
              <c:f>Sheet1!$C$1</c:f>
              <c:strCache>
                <c:ptCount val="1"/>
                <c:pt idx="0">
                  <c:v>არა</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0.44</c:v>
                </c:pt>
                <c:pt idx="1">
                  <c:v>0.65000000000000058</c:v>
                </c:pt>
                <c:pt idx="2">
                  <c:v>0.28000000000000008</c:v>
                </c:pt>
              </c:numCache>
            </c:numRef>
          </c:val>
          <c:extLst xmlns:c16r2="http://schemas.microsoft.com/office/drawing/2015/06/chart">
            <c:ext xmlns:c16="http://schemas.microsoft.com/office/drawing/2014/chart" uri="{C3380CC4-5D6E-409C-BE32-E72D297353CC}">
              <c16:uniqueId val="{00000001-7EBB-4A30-862B-83AD059DB421}"/>
            </c:ext>
          </c:extLst>
        </c:ser>
        <c:ser>
          <c:idx val="2"/>
          <c:order val="2"/>
          <c:tx>
            <c:strRef>
              <c:f>Sheet1!$D$1</c:f>
              <c:strCache>
                <c:ptCount val="1"/>
                <c:pt idx="0">
                  <c:v>Column1</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General</c:formatCode>
                <c:ptCount val="4"/>
              </c:numCache>
            </c:numRef>
          </c:val>
          <c:extLst xmlns:c16r2="http://schemas.microsoft.com/office/drawing/2015/06/chart">
            <c:ext xmlns:c16="http://schemas.microsoft.com/office/drawing/2014/chart" uri="{C3380CC4-5D6E-409C-BE32-E72D297353CC}">
              <c16:uniqueId val="{00000002-7EBB-4A30-862B-83AD059DB421}"/>
            </c:ext>
          </c:extLst>
        </c:ser>
        <c:dLbls>
          <c:showLegendKey val="0"/>
          <c:showVal val="0"/>
          <c:showCatName val="0"/>
          <c:showSerName val="0"/>
          <c:showPercent val="0"/>
          <c:showBubbleSize val="0"/>
        </c:dLbls>
        <c:gapWidth val="219"/>
        <c:overlap val="-27"/>
        <c:axId val="1589535088"/>
        <c:axId val="1589530736"/>
      </c:barChart>
      <c:catAx>
        <c:axId val="1589535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30736"/>
        <c:crosses val="autoZero"/>
        <c:auto val="1"/>
        <c:lblAlgn val="ctr"/>
        <c:lblOffset val="100"/>
        <c:noMultiLvlLbl val="1"/>
      </c:catAx>
      <c:valAx>
        <c:axId val="15895307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350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რეპეტიტორთან ინდივიდუალური მუშაობა არის თუ არა თქვენთვის ეროვნული გამოცდების გარანტი?</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დიახ</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0.45</c:v>
                </c:pt>
                <c:pt idx="1">
                  <c:v>0.49000000000000021</c:v>
                </c:pt>
                <c:pt idx="2">
                  <c:v>0.47000000000000008</c:v>
                </c:pt>
              </c:numCache>
            </c:numRef>
          </c:val>
          <c:extLst xmlns:c16r2="http://schemas.microsoft.com/office/drawing/2015/06/chart">
            <c:ext xmlns:c16="http://schemas.microsoft.com/office/drawing/2014/chart" uri="{C3380CC4-5D6E-409C-BE32-E72D297353CC}">
              <c16:uniqueId val="{00000000-1C67-405E-BFB4-D93E0DB29AE4}"/>
            </c:ext>
          </c:extLst>
        </c:ser>
        <c:ser>
          <c:idx val="1"/>
          <c:order val="1"/>
          <c:tx>
            <c:strRef>
              <c:f>Sheet1!$C$1</c:f>
              <c:strCache>
                <c:ptCount val="1"/>
                <c:pt idx="0">
                  <c:v>არა</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0.2</c:v>
                </c:pt>
                <c:pt idx="1">
                  <c:v>7.0000000000000021E-2</c:v>
                </c:pt>
                <c:pt idx="2">
                  <c:v>0.11</c:v>
                </c:pt>
              </c:numCache>
            </c:numRef>
          </c:val>
          <c:extLst xmlns:c16r2="http://schemas.microsoft.com/office/drawing/2015/06/chart">
            <c:ext xmlns:c16="http://schemas.microsoft.com/office/drawing/2014/chart" uri="{C3380CC4-5D6E-409C-BE32-E72D297353CC}">
              <c16:uniqueId val="{00000001-1C67-405E-BFB4-D93E0DB29AE4}"/>
            </c:ext>
          </c:extLst>
        </c:ser>
        <c:ser>
          <c:idx val="2"/>
          <c:order val="2"/>
          <c:tx>
            <c:strRef>
              <c:f>Sheet1!$D$1</c:f>
              <c:strCache>
                <c:ptCount val="1"/>
                <c:pt idx="0">
                  <c:v>ნაწილობრივ</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0%</c:formatCode>
                <c:ptCount val="4"/>
                <c:pt idx="0">
                  <c:v>0.3500000000000002</c:v>
                </c:pt>
                <c:pt idx="1">
                  <c:v>0.44</c:v>
                </c:pt>
                <c:pt idx="2">
                  <c:v>0.42000000000000021</c:v>
                </c:pt>
              </c:numCache>
            </c:numRef>
          </c:val>
          <c:extLst xmlns:c16r2="http://schemas.microsoft.com/office/drawing/2015/06/chart">
            <c:ext xmlns:c16="http://schemas.microsoft.com/office/drawing/2014/chart" uri="{C3380CC4-5D6E-409C-BE32-E72D297353CC}">
              <c16:uniqueId val="{00000002-1C67-405E-BFB4-D93E0DB29AE4}"/>
            </c:ext>
          </c:extLst>
        </c:ser>
        <c:dLbls>
          <c:showLegendKey val="0"/>
          <c:showVal val="0"/>
          <c:showCatName val="0"/>
          <c:showSerName val="0"/>
          <c:showPercent val="0"/>
          <c:showBubbleSize val="0"/>
        </c:dLbls>
        <c:gapWidth val="219"/>
        <c:overlap val="-27"/>
        <c:axId val="1589531824"/>
        <c:axId val="1589526928"/>
      </c:barChart>
      <c:catAx>
        <c:axId val="1589531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26928"/>
        <c:crosses val="autoZero"/>
        <c:auto val="1"/>
        <c:lblAlgn val="ctr"/>
        <c:lblOffset val="100"/>
        <c:noMultiLvlLbl val="1"/>
      </c:catAx>
      <c:valAx>
        <c:axId val="15895269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318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თქვენი სკოლის მოსწავლეების რა რაოდენობა ემზადება მიმდინარე სასწავლო წლის ერთიანი ეროვნული გამოცდების ჩასაბარებლად?</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ემზადებიან</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0.88</c:v>
                </c:pt>
                <c:pt idx="1">
                  <c:v>0.93</c:v>
                </c:pt>
                <c:pt idx="2">
                  <c:v>0.92</c:v>
                </c:pt>
              </c:numCache>
            </c:numRef>
          </c:val>
          <c:extLst xmlns:c16r2="http://schemas.microsoft.com/office/drawing/2015/06/chart">
            <c:ext xmlns:c16="http://schemas.microsoft.com/office/drawing/2014/chart" uri="{C3380CC4-5D6E-409C-BE32-E72D297353CC}">
              <c16:uniqueId val="{00000000-B4D2-4C68-9007-20960437B812}"/>
            </c:ext>
          </c:extLst>
        </c:ser>
        <c:ser>
          <c:idx val="1"/>
          <c:order val="1"/>
          <c:tx>
            <c:strRef>
              <c:f>Sheet1!$C$1</c:f>
              <c:strCache>
                <c:ptCount val="1"/>
                <c:pt idx="0">
                  <c:v>არ ემზადებიან</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0.12000000000000002</c:v>
                </c:pt>
                <c:pt idx="1">
                  <c:v>7.0000000000000021E-2</c:v>
                </c:pt>
                <c:pt idx="2">
                  <c:v>8.0000000000000043E-2</c:v>
                </c:pt>
              </c:numCache>
            </c:numRef>
          </c:val>
          <c:extLst xmlns:c16r2="http://schemas.microsoft.com/office/drawing/2015/06/chart">
            <c:ext xmlns:c16="http://schemas.microsoft.com/office/drawing/2014/chart" uri="{C3380CC4-5D6E-409C-BE32-E72D297353CC}">
              <c16:uniqueId val="{00000001-B4D2-4C68-9007-20960437B812}"/>
            </c:ext>
          </c:extLst>
        </c:ser>
        <c:dLbls>
          <c:showLegendKey val="0"/>
          <c:showVal val="0"/>
          <c:showCatName val="0"/>
          <c:showSerName val="0"/>
          <c:showPercent val="0"/>
          <c:showBubbleSize val="0"/>
        </c:dLbls>
        <c:gapWidth val="219"/>
        <c:overlap val="-27"/>
        <c:axId val="1589522032"/>
        <c:axId val="1589522576"/>
      </c:barChart>
      <c:catAx>
        <c:axId val="1589522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22576"/>
        <c:crosses val="autoZero"/>
        <c:auto val="1"/>
        <c:lblAlgn val="ctr"/>
        <c:lblOffset val="100"/>
        <c:noMultiLvlLbl val="1"/>
      </c:catAx>
      <c:valAx>
        <c:axId val="15895225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220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რამდენად საჭიროდ მიგაჩნიათ მეთორმეტე კლასის არსებობა?</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მიმაჩნია</c:v>
                </c:pt>
              </c:strCache>
            </c:strRef>
          </c:tx>
          <c:spPr>
            <a:solidFill>
              <a:schemeClr val="accent1"/>
            </a:solidFill>
            <a:ln>
              <a:noFill/>
            </a:ln>
            <a:effectLst/>
          </c:spPr>
          <c:invertIfNegative val="1"/>
          <c:cat>
            <c:strRef>
              <c:f>Sheet1!$A$2:$A$4</c:f>
              <c:strCache>
                <c:ptCount val="3"/>
                <c:pt idx="0">
                  <c:v>ქედა</c:v>
                </c:pt>
                <c:pt idx="1">
                  <c:v>შუახევი</c:v>
                </c:pt>
                <c:pt idx="2">
                  <c:v>ხულო</c:v>
                </c:pt>
              </c:strCache>
            </c:strRef>
          </c:cat>
          <c:val>
            <c:numRef>
              <c:f>Sheet1!$B$2:$B$4</c:f>
              <c:numCache>
                <c:formatCode>0%</c:formatCode>
                <c:ptCount val="3"/>
                <c:pt idx="0">
                  <c:v>0.37000000000000033</c:v>
                </c:pt>
                <c:pt idx="1">
                  <c:v>0.21000000000000016</c:v>
                </c:pt>
                <c:pt idx="2">
                  <c:v>0.3200000000000004</c:v>
                </c:pt>
              </c:numCache>
            </c:numRef>
          </c:val>
          <c:extLst xmlns:c16r2="http://schemas.microsoft.com/office/drawing/2015/06/chart">
            <c:ext xmlns:c16="http://schemas.microsoft.com/office/drawing/2014/chart" uri="{C3380CC4-5D6E-409C-BE32-E72D297353CC}">
              <c16:uniqueId val="{00000000-BA7E-4793-A3C4-45BB2013022B}"/>
            </c:ext>
          </c:extLst>
        </c:ser>
        <c:ser>
          <c:idx val="1"/>
          <c:order val="1"/>
          <c:tx>
            <c:strRef>
              <c:f>Sheet1!$C$1</c:f>
              <c:strCache>
                <c:ptCount val="1"/>
                <c:pt idx="0">
                  <c:v>არ მიმაჩნია</c:v>
                </c:pt>
              </c:strCache>
            </c:strRef>
          </c:tx>
          <c:spPr>
            <a:solidFill>
              <a:schemeClr val="accent2"/>
            </a:solidFill>
            <a:ln>
              <a:noFill/>
            </a:ln>
            <a:effectLst/>
          </c:spPr>
          <c:invertIfNegative val="1"/>
          <c:cat>
            <c:strRef>
              <c:f>Sheet1!$A$2:$A$4</c:f>
              <c:strCache>
                <c:ptCount val="3"/>
                <c:pt idx="0">
                  <c:v>ქედა</c:v>
                </c:pt>
                <c:pt idx="1">
                  <c:v>შუახევი</c:v>
                </c:pt>
                <c:pt idx="2">
                  <c:v>ხულო</c:v>
                </c:pt>
              </c:strCache>
            </c:strRef>
          </c:cat>
          <c:val>
            <c:numRef>
              <c:f>Sheet1!$C$2:$C$4</c:f>
              <c:numCache>
                <c:formatCode>0%</c:formatCode>
                <c:ptCount val="3"/>
                <c:pt idx="0">
                  <c:v>0.34</c:v>
                </c:pt>
                <c:pt idx="1">
                  <c:v>0.58000000000000007</c:v>
                </c:pt>
                <c:pt idx="2">
                  <c:v>0.48000000000000032</c:v>
                </c:pt>
              </c:numCache>
            </c:numRef>
          </c:val>
          <c:extLst xmlns:c16r2="http://schemas.microsoft.com/office/drawing/2015/06/chart">
            <c:ext xmlns:c16="http://schemas.microsoft.com/office/drawing/2014/chart" uri="{C3380CC4-5D6E-409C-BE32-E72D297353CC}">
              <c16:uniqueId val="{00000001-BA7E-4793-A3C4-45BB2013022B}"/>
            </c:ext>
          </c:extLst>
        </c:ser>
        <c:ser>
          <c:idx val="2"/>
          <c:order val="2"/>
          <c:tx>
            <c:strRef>
              <c:f>Sheet1!$D$1</c:f>
              <c:strCache>
                <c:ptCount val="1"/>
                <c:pt idx="0">
                  <c:v>ნაწილობრივ</c:v>
                </c:pt>
              </c:strCache>
            </c:strRef>
          </c:tx>
          <c:spPr>
            <a:solidFill>
              <a:schemeClr val="accent3"/>
            </a:solidFill>
            <a:ln>
              <a:noFill/>
            </a:ln>
            <a:effectLst/>
          </c:spPr>
          <c:invertIfNegative val="1"/>
          <c:cat>
            <c:strRef>
              <c:f>Sheet1!$A$2:$A$4</c:f>
              <c:strCache>
                <c:ptCount val="3"/>
                <c:pt idx="0">
                  <c:v>ქედა</c:v>
                </c:pt>
                <c:pt idx="1">
                  <c:v>შუახევი</c:v>
                </c:pt>
                <c:pt idx="2">
                  <c:v>ხულო</c:v>
                </c:pt>
              </c:strCache>
            </c:strRef>
          </c:cat>
          <c:val>
            <c:numRef>
              <c:f>Sheet1!$D$2:$D$4</c:f>
              <c:numCache>
                <c:formatCode>0%</c:formatCode>
                <c:ptCount val="3"/>
                <c:pt idx="0">
                  <c:v>0.29000000000000031</c:v>
                </c:pt>
                <c:pt idx="1">
                  <c:v>0.21000000000000016</c:v>
                </c:pt>
                <c:pt idx="2">
                  <c:v>0.2</c:v>
                </c:pt>
              </c:numCache>
            </c:numRef>
          </c:val>
          <c:extLst xmlns:c16r2="http://schemas.microsoft.com/office/drawing/2015/06/chart">
            <c:ext xmlns:c16="http://schemas.microsoft.com/office/drawing/2014/chart" uri="{C3380CC4-5D6E-409C-BE32-E72D297353CC}">
              <c16:uniqueId val="{00000002-BA7E-4793-A3C4-45BB2013022B}"/>
            </c:ext>
          </c:extLst>
        </c:ser>
        <c:dLbls>
          <c:showLegendKey val="0"/>
          <c:showVal val="0"/>
          <c:showCatName val="0"/>
          <c:showSerName val="0"/>
          <c:showPercent val="0"/>
          <c:showBubbleSize val="0"/>
        </c:dLbls>
        <c:gapWidth val="219"/>
        <c:overlap val="-27"/>
        <c:axId val="1589529648"/>
        <c:axId val="1589524208"/>
      </c:barChart>
      <c:catAx>
        <c:axId val="1589529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24208"/>
        <c:crosses val="autoZero"/>
        <c:auto val="1"/>
        <c:lblAlgn val="ctr"/>
        <c:lblOffset val="100"/>
        <c:noMultiLvlLbl val="1"/>
      </c:catAx>
      <c:valAx>
        <c:axId val="15895242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296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1"/>
  <c:lang val="ka-GE"/>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ka-GE"/>
              <a:t>ეწევით თუ არა რეპეტიტორობას?</a:t>
            </a:r>
            <a:endParaRPr lang="en-US"/>
          </a:p>
        </c:rich>
      </c:tx>
      <c:layout/>
      <c:overlay val="1"/>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ka-GE"/>
        </a:p>
      </c:txPr>
    </c:title>
    <c:autoTitleDeleted val="0"/>
    <c:plotArea>
      <c:layout/>
      <c:barChart>
        <c:barDir val="col"/>
        <c:grouping val="clustered"/>
        <c:varyColors val="1"/>
        <c:ser>
          <c:idx val="0"/>
          <c:order val="0"/>
          <c:tx>
            <c:strRef>
              <c:f>Sheet1!$B$1</c:f>
              <c:strCache>
                <c:ptCount val="1"/>
                <c:pt idx="0">
                  <c:v>დიახ</c:v>
                </c:pt>
              </c:strCache>
            </c:strRef>
          </c:tx>
          <c:spPr>
            <a:solidFill>
              <a:schemeClr val="accent1"/>
            </a:solidFill>
            <a:ln>
              <a:noFill/>
            </a:ln>
            <a:effectLst/>
          </c:spPr>
          <c:invertIfNegative val="1"/>
          <c:cat>
            <c:strRef>
              <c:f>Sheet1!$A$2:$A$5</c:f>
              <c:strCache>
                <c:ptCount val="3"/>
                <c:pt idx="0">
                  <c:v>ქედა</c:v>
                </c:pt>
                <c:pt idx="1">
                  <c:v>შუახევი</c:v>
                </c:pt>
                <c:pt idx="2">
                  <c:v>ხულო</c:v>
                </c:pt>
              </c:strCache>
            </c:strRef>
          </c:cat>
          <c:val>
            <c:numRef>
              <c:f>Sheet1!$B$2:$B$5</c:f>
              <c:numCache>
                <c:formatCode>0%</c:formatCode>
                <c:ptCount val="4"/>
                <c:pt idx="0">
                  <c:v>0.1</c:v>
                </c:pt>
                <c:pt idx="1">
                  <c:v>0.17</c:v>
                </c:pt>
                <c:pt idx="2">
                  <c:v>8.0000000000000043E-2</c:v>
                </c:pt>
              </c:numCache>
            </c:numRef>
          </c:val>
          <c:extLst xmlns:c16r2="http://schemas.microsoft.com/office/drawing/2015/06/chart">
            <c:ext xmlns:c16="http://schemas.microsoft.com/office/drawing/2014/chart" uri="{C3380CC4-5D6E-409C-BE32-E72D297353CC}">
              <c16:uniqueId val="{00000000-7052-4218-A425-817BABFD5A74}"/>
            </c:ext>
          </c:extLst>
        </c:ser>
        <c:ser>
          <c:idx val="1"/>
          <c:order val="1"/>
          <c:tx>
            <c:strRef>
              <c:f>Sheet1!$C$1</c:f>
              <c:strCache>
                <c:ptCount val="1"/>
                <c:pt idx="0">
                  <c:v>არა</c:v>
                </c:pt>
              </c:strCache>
            </c:strRef>
          </c:tx>
          <c:spPr>
            <a:solidFill>
              <a:schemeClr val="accent2"/>
            </a:solidFill>
            <a:ln>
              <a:noFill/>
            </a:ln>
            <a:effectLst/>
          </c:spPr>
          <c:invertIfNegative val="1"/>
          <c:cat>
            <c:strRef>
              <c:f>Sheet1!$A$2:$A$5</c:f>
              <c:strCache>
                <c:ptCount val="3"/>
                <c:pt idx="0">
                  <c:v>ქედა</c:v>
                </c:pt>
                <c:pt idx="1">
                  <c:v>შუახევი</c:v>
                </c:pt>
                <c:pt idx="2">
                  <c:v>ხულო</c:v>
                </c:pt>
              </c:strCache>
            </c:strRef>
          </c:cat>
          <c:val>
            <c:numRef>
              <c:f>Sheet1!$C$2:$C$5</c:f>
              <c:numCache>
                <c:formatCode>0%</c:formatCode>
                <c:ptCount val="4"/>
                <c:pt idx="0">
                  <c:v>0.9</c:v>
                </c:pt>
                <c:pt idx="1">
                  <c:v>0.83000000000000063</c:v>
                </c:pt>
                <c:pt idx="2">
                  <c:v>0.92</c:v>
                </c:pt>
              </c:numCache>
            </c:numRef>
          </c:val>
          <c:extLst xmlns:c16r2="http://schemas.microsoft.com/office/drawing/2015/06/chart">
            <c:ext xmlns:c16="http://schemas.microsoft.com/office/drawing/2014/chart" uri="{C3380CC4-5D6E-409C-BE32-E72D297353CC}">
              <c16:uniqueId val="{00000001-7052-4218-A425-817BABFD5A74}"/>
            </c:ext>
          </c:extLst>
        </c:ser>
        <c:ser>
          <c:idx val="2"/>
          <c:order val="2"/>
          <c:tx>
            <c:strRef>
              <c:f>Sheet1!$D$1</c:f>
              <c:strCache>
                <c:ptCount val="1"/>
                <c:pt idx="0">
                  <c:v>Column1</c:v>
                </c:pt>
              </c:strCache>
            </c:strRef>
          </c:tx>
          <c:spPr>
            <a:solidFill>
              <a:schemeClr val="accent3"/>
            </a:solidFill>
            <a:ln>
              <a:noFill/>
            </a:ln>
            <a:effectLst/>
          </c:spPr>
          <c:invertIfNegative val="1"/>
          <c:cat>
            <c:strRef>
              <c:f>Sheet1!$A$2:$A$5</c:f>
              <c:strCache>
                <c:ptCount val="3"/>
                <c:pt idx="0">
                  <c:v>ქედა</c:v>
                </c:pt>
                <c:pt idx="1">
                  <c:v>შუახევი</c:v>
                </c:pt>
                <c:pt idx="2">
                  <c:v>ხულო</c:v>
                </c:pt>
              </c:strCache>
            </c:strRef>
          </c:cat>
          <c:val>
            <c:numRef>
              <c:f>Sheet1!$D$2:$D$5</c:f>
              <c:numCache>
                <c:formatCode>General</c:formatCode>
                <c:ptCount val="4"/>
              </c:numCache>
            </c:numRef>
          </c:val>
          <c:extLst xmlns:c16r2="http://schemas.microsoft.com/office/drawing/2015/06/chart">
            <c:ext xmlns:c16="http://schemas.microsoft.com/office/drawing/2014/chart" uri="{C3380CC4-5D6E-409C-BE32-E72D297353CC}">
              <c16:uniqueId val="{00000002-7052-4218-A425-817BABFD5A74}"/>
            </c:ext>
          </c:extLst>
        </c:ser>
        <c:dLbls>
          <c:showLegendKey val="0"/>
          <c:showVal val="0"/>
          <c:showCatName val="0"/>
          <c:showSerName val="0"/>
          <c:showPercent val="0"/>
          <c:showBubbleSize val="0"/>
        </c:dLbls>
        <c:gapWidth val="219"/>
        <c:overlap val="-27"/>
        <c:axId val="1589527472"/>
        <c:axId val="1589529104"/>
      </c:barChart>
      <c:catAx>
        <c:axId val="1589527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29104"/>
        <c:crosses val="autoZero"/>
        <c:auto val="1"/>
        <c:lblAlgn val="ctr"/>
        <c:lblOffset val="100"/>
        <c:noMultiLvlLbl val="1"/>
      </c:catAx>
      <c:valAx>
        <c:axId val="1589529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crossAx val="15895274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ka-GE"/>
        </a:p>
      </c:txPr>
    </c:legend>
    <c:plotVisOnly val="1"/>
    <c:dispBlanksAs val="gap"/>
    <c:showDLblsOverMax val="1"/>
  </c:chart>
  <c:spPr>
    <a:noFill/>
    <a:ln>
      <a:noFill/>
    </a:ln>
    <a:effectLst/>
  </c:spPr>
  <c:txPr>
    <a:bodyPr/>
    <a:lstStyle/>
    <a:p>
      <a:pPr>
        <a:defRPr/>
      </a:pPr>
      <a:endParaRPr lang="ka-G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764491-A38F-465C-8089-7565EDEE92E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58F94385-94F9-42C1-8882-F63AD982F5D8}">
      <dgm:prSet phldrT="[ტექსტი]" custT="1">
        <dgm:style>
          <a:lnRef idx="2">
            <a:schemeClr val="accent3">
              <a:shade val="50000"/>
            </a:schemeClr>
          </a:lnRef>
          <a:fillRef idx="1">
            <a:schemeClr val="accent3"/>
          </a:fillRef>
          <a:effectRef idx="0">
            <a:schemeClr val="accent3"/>
          </a:effectRef>
          <a:fontRef idx="minor">
            <a:schemeClr val="lt1"/>
          </a:fontRef>
        </dgm:style>
      </dgm:prSet>
      <dgm:spPr>
        <a:solidFill>
          <a:schemeClr val="accent3">
            <a:lumMod val="20000"/>
            <a:lumOff val="80000"/>
          </a:schemeClr>
        </a:solidFill>
      </dgm:spPr>
      <dgm:t>
        <a:bodyPr/>
        <a:lstStyle/>
        <a:p>
          <a:pPr algn="just">
            <a:lnSpc>
              <a:spcPct val="150000"/>
            </a:lnSpc>
          </a:pPr>
          <a:r>
            <a:rPr lang="en-US" sz="2400" dirty="0" err="1" smtClean="0">
              <a:solidFill>
                <a:schemeClr val="tx1"/>
              </a:solidFill>
            </a:rPr>
            <a:t>ზოგადი</a:t>
          </a:r>
          <a:r>
            <a:rPr lang="en-US" sz="2400" dirty="0" smtClean="0">
              <a:solidFill>
                <a:schemeClr val="tx1"/>
              </a:solidFill>
            </a:rPr>
            <a:t> </a:t>
          </a:r>
          <a:r>
            <a:rPr lang="en-US" sz="2400" dirty="0" err="1" smtClean="0">
              <a:solidFill>
                <a:schemeClr val="tx1"/>
              </a:solidFill>
            </a:rPr>
            <a:t>განათლების</a:t>
          </a:r>
          <a:r>
            <a:rPr lang="en-US" sz="2400" dirty="0" smtClean="0">
              <a:solidFill>
                <a:schemeClr val="tx1"/>
              </a:solidFill>
            </a:rPr>
            <a:t> </a:t>
          </a:r>
          <a:r>
            <a:rPr lang="en-US" sz="2400" dirty="0" err="1" smtClean="0">
              <a:solidFill>
                <a:schemeClr val="tx1"/>
              </a:solidFill>
            </a:rPr>
            <a:t>ეროვნულ</a:t>
          </a:r>
          <a:r>
            <a:rPr lang="ka-GE" sz="2400" dirty="0" smtClean="0">
              <a:solidFill>
                <a:schemeClr val="tx1"/>
              </a:solidFill>
            </a:rPr>
            <a:t>ი</a:t>
          </a:r>
          <a:r>
            <a:rPr lang="en-US" sz="2400" dirty="0" smtClean="0">
              <a:solidFill>
                <a:schemeClr val="tx1"/>
              </a:solidFill>
            </a:rPr>
            <a:t> </a:t>
          </a:r>
          <a:r>
            <a:rPr lang="en-US" sz="2400" dirty="0" err="1" smtClean="0">
              <a:solidFill>
                <a:schemeClr val="tx1"/>
              </a:solidFill>
            </a:rPr>
            <a:t>მიზნებ</a:t>
          </a:r>
          <a:r>
            <a:rPr lang="ka-GE" sz="2400" dirty="0" smtClean="0">
              <a:solidFill>
                <a:schemeClr val="tx1"/>
              </a:solidFill>
            </a:rPr>
            <a:t>ი</a:t>
          </a:r>
          <a:r>
            <a:rPr lang="en-US" sz="2400" dirty="0" smtClean="0">
              <a:solidFill>
                <a:schemeClr val="tx1"/>
              </a:solidFill>
            </a:rPr>
            <a:t>ს</a:t>
          </a:r>
          <a:r>
            <a:rPr lang="ka-GE" sz="2400" dirty="0" smtClean="0">
              <a:solidFill>
                <a:schemeClr val="tx1"/>
              </a:solidFill>
            </a:rPr>
            <a:t> მიღწევის, ერთიანი ეროვნული გამოცდებისათვის მზაობის პრობლემების წარმოჩენა და მისი ორგანიზების გაუმჯობესების გზებისა და საშუალებების ძიება</a:t>
          </a:r>
          <a:endParaRPr lang="ru-RU" sz="2400" dirty="0">
            <a:solidFill>
              <a:schemeClr val="tx1"/>
            </a:solidFill>
          </a:endParaRPr>
        </a:p>
      </dgm:t>
    </dgm:pt>
    <dgm:pt modelId="{3DC9D679-766D-4C89-BBCF-6D0874228532}" type="sibTrans" cxnId="{C82C7801-E692-46CA-BDF5-3C3FA4216EDF}">
      <dgm:prSet/>
      <dgm:spPr/>
      <dgm:t>
        <a:bodyPr/>
        <a:lstStyle/>
        <a:p>
          <a:endParaRPr lang="ru-RU"/>
        </a:p>
      </dgm:t>
    </dgm:pt>
    <dgm:pt modelId="{A6B44D6A-F243-4123-ABE1-4BE9CF3BB057}" type="parTrans" cxnId="{C82C7801-E692-46CA-BDF5-3C3FA4216EDF}">
      <dgm:prSet/>
      <dgm:spPr/>
      <dgm:t>
        <a:bodyPr/>
        <a:lstStyle/>
        <a:p>
          <a:endParaRPr lang="ru-RU"/>
        </a:p>
      </dgm:t>
    </dgm:pt>
    <dgm:pt modelId="{D1DE8254-E7A6-42E5-8448-D9B29604CBED}" type="pres">
      <dgm:prSet presAssocID="{13764491-A38F-465C-8089-7565EDEE92E6}" presName="linear" presStyleCnt="0">
        <dgm:presLayoutVars>
          <dgm:dir/>
          <dgm:animLvl val="lvl"/>
          <dgm:resizeHandles val="exact"/>
        </dgm:presLayoutVars>
      </dgm:prSet>
      <dgm:spPr/>
      <dgm:t>
        <a:bodyPr/>
        <a:lstStyle/>
        <a:p>
          <a:endParaRPr lang="ru-RU"/>
        </a:p>
      </dgm:t>
    </dgm:pt>
    <dgm:pt modelId="{22864C19-C4FF-4893-9CBF-29B67FC247D9}" type="pres">
      <dgm:prSet presAssocID="{58F94385-94F9-42C1-8882-F63AD982F5D8}" presName="parentLin" presStyleCnt="0"/>
      <dgm:spPr/>
    </dgm:pt>
    <dgm:pt modelId="{DB1FC1E8-A1F0-4D69-9915-9DD8E42512BD}" type="pres">
      <dgm:prSet presAssocID="{58F94385-94F9-42C1-8882-F63AD982F5D8}" presName="parentLeftMargin" presStyleLbl="node1" presStyleIdx="0" presStyleCnt="1"/>
      <dgm:spPr/>
      <dgm:t>
        <a:bodyPr/>
        <a:lstStyle/>
        <a:p>
          <a:endParaRPr lang="ru-RU"/>
        </a:p>
      </dgm:t>
    </dgm:pt>
    <dgm:pt modelId="{295B7F5B-F741-4F1B-82E3-E21EAB073194}" type="pres">
      <dgm:prSet presAssocID="{58F94385-94F9-42C1-8882-F63AD982F5D8}" presName="parentText" presStyleLbl="node1" presStyleIdx="0" presStyleCnt="1" custScaleX="142857" custScaleY="188499" custLinFactNeighborX="-2754" custLinFactNeighborY="3465">
        <dgm:presLayoutVars>
          <dgm:chMax val="0"/>
          <dgm:bulletEnabled val="1"/>
        </dgm:presLayoutVars>
      </dgm:prSet>
      <dgm:spPr/>
      <dgm:t>
        <a:bodyPr/>
        <a:lstStyle/>
        <a:p>
          <a:endParaRPr lang="ru-RU"/>
        </a:p>
      </dgm:t>
    </dgm:pt>
    <dgm:pt modelId="{644B088F-4C70-4950-B4AA-F892ECA85609}" type="pres">
      <dgm:prSet presAssocID="{58F94385-94F9-42C1-8882-F63AD982F5D8}" presName="negativeSpace" presStyleCnt="0"/>
      <dgm:spPr/>
    </dgm:pt>
    <dgm:pt modelId="{95DDD2A3-FC4C-4377-8B41-C95A89DBD3EA}" type="pres">
      <dgm:prSet presAssocID="{58F94385-94F9-42C1-8882-F63AD982F5D8}" presName="childText" presStyleLbl="conFgAcc1" presStyleIdx="0" presStyleCnt="1">
        <dgm:presLayoutVars>
          <dgm:bulletEnabled val="1"/>
        </dgm:presLayoutVars>
      </dgm:prSet>
      <dgm:spPr/>
    </dgm:pt>
  </dgm:ptLst>
  <dgm:cxnLst>
    <dgm:cxn modelId="{A282B693-9BD5-4877-BF0E-EBC54C5863C7}" type="presOf" srcId="{58F94385-94F9-42C1-8882-F63AD982F5D8}" destId="{295B7F5B-F741-4F1B-82E3-E21EAB073194}" srcOrd="1" destOrd="0" presId="urn:microsoft.com/office/officeart/2005/8/layout/list1"/>
    <dgm:cxn modelId="{D9A076EC-E072-490E-894C-3D4241F32FE4}" type="presOf" srcId="{13764491-A38F-465C-8089-7565EDEE92E6}" destId="{D1DE8254-E7A6-42E5-8448-D9B29604CBED}" srcOrd="0" destOrd="0" presId="urn:microsoft.com/office/officeart/2005/8/layout/list1"/>
    <dgm:cxn modelId="{493CB2DD-B54B-4E94-84CC-509E7F6324BB}" type="presOf" srcId="{58F94385-94F9-42C1-8882-F63AD982F5D8}" destId="{DB1FC1E8-A1F0-4D69-9915-9DD8E42512BD}" srcOrd="0" destOrd="0" presId="urn:microsoft.com/office/officeart/2005/8/layout/list1"/>
    <dgm:cxn modelId="{C82C7801-E692-46CA-BDF5-3C3FA4216EDF}" srcId="{13764491-A38F-465C-8089-7565EDEE92E6}" destId="{58F94385-94F9-42C1-8882-F63AD982F5D8}" srcOrd="0" destOrd="0" parTransId="{A6B44D6A-F243-4123-ABE1-4BE9CF3BB057}" sibTransId="{3DC9D679-766D-4C89-BBCF-6D0874228532}"/>
    <dgm:cxn modelId="{8F606F58-E3BA-4784-ADAD-AD3063EB5FAA}" type="presParOf" srcId="{D1DE8254-E7A6-42E5-8448-D9B29604CBED}" destId="{22864C19-C4FF-4893-9CBF-29B67FC247D9}" srcOrd="0" destOrd="0" presId="urn:microsoft.com/office/officeart/2005/8/layout/list1"/>
    <dgm:cxn modelId="{099099DB-782E-4E94-978A-083F87924FD6}" type="presParOf" srcId="{22864C19-C4FF-4893-9CBF-29B67FC247D9}" destId="{DB1FC1E8-A1F0-4D69-9915-9DD8E42512BD}" srcOrd="0" destOrd="0" presId="urn:microsoft.com/office/officeart/2005/8/layout/list1"/>
    <dgm:cxn modelId="{FCC80ABB-AB60-4685-A82C-A69F6E464D2A}" type="presParOf" srcId="{22864C19-C4FF-4893-9CBF-29B67FC247D9}" destId="{295B7F5B-F741-4F1B-82E3-E21EAB073194}" srcOrd="1" destOrd="0" presId="urn:microsoft.com/office/officeart/2005/8/layout/list1"/>
    <dgm:cxn modelId="{668B5ECE-90D1-45B7-9088-0B47A5AA5342}" type="presParOf" srcId="{D1DE8254-E7A6-42E5-8448-D9B29604CBED}" destId="{644B088F-4C70-4950-B4AA-F892ECA85609}" srcOrd="1" destOrd="0" presId="urn:microsoft.com/office/officeart/2005/8/layout/list1"/>
    <dgm:cxn modelId="{BC91FB6B-2446-4612-AB1B-7E1F6963D077}" type="presParOf" srcId="{D1DE8254-E7A6-42E5-8448-D9B29604CBED}" destId="{95DDD2A3-FC4C-4377-8B41-C95A89DBD3EA}"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764491-A38F-465C-8089-7565EDEE92E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58F94385-94F9-42C1-8882-F63AD982F5D8}">
      <dgm:prSet phldrT="[ტექსტი]" custT="1">
        <dgm:style>
          <a:lnRef idx="2">
            <a:schemeClr val="accent3">
              <a:shade val="50000"/>
            </a:schemeClr>
          </a:lnRef>
          <a:fillRef idx="1">
            <a:schemeClr val="accent3"/>
          </a:fillRef>
          <a:effectRef idx="0">
            <a:schemeClr val="accent3"/>
          </a:effectRef>
          <a:fontRef idx="minor">
            <a:schemeClr val="lt1"/>
          </a:fontRef>
        </dgm:style>
      </dgm:prSet>
      <dgm:spPr>
        <a:solidFill>
          <a:schemeClr val="accent3">
            <a:lumMod val="20000"/>
            <a:lumOff val="80000"/>
          </a:schemeClr>
        </a:solidFill>
      </dgm:spPr>
      <dgm:t>
        <a:bodyPr/>
        <a:lstStyle/>
        <a:p>
          <a:pPr algn="just"/>
          <a:r>
            <a:rPr lang="ka-GE" sz="2000" dirty="0" smtClean="0">
              <a:solidFill>
                <a:schemeClr val="tx1"/>
              </a:solidFill>
            </a:rPr>
            <a:t>განვსაზღვროთ რამდენად წარმოადგენს </a:t>
          </a:r>
          <a:r>
            <a:rPr lang="en-US" sz="2000" dirty="0" smtClean="0">
              <a:solidFill>
                <a:schemeClr val="tx1"/>
              </a:solidFill>
            </a:rPr>
            <a:t>მ</a:t>
          </a:r>
          <a:r>
            <a:rPr lang="ka-GE" sz="2000" dirty="0" err="1" smtClean="0">
              <a:solidFill>
                <a:schemeClr val="tx1"/>
              </a:solidFill>
            </a:rPr>
            <a:t>აღალმთიანი</a:t>
          </a:r>
          <a:r>
            <a:rPr lang="ka-GE" sz="2000" dirty="0" smtClean="0">
              <a:solidFill>
                <a:schemeClr val="tx1"/>
              </a:solidFill>
            </a:rPr>
            <a:t> რაიონების სკოლებში მიღებული განათლება ერთიანი ეროვნული გამოცდების და რიგ შემთხვევაში </a:t>
          </a:r>
          <a:r>
            <a:rPr lang="ka-GE" sz="2000" dirty="0" err="1" smtClean="0">
              <a:solidFill>
                <a:schemeClr val="tx1"/>
              </a:solidFill>
            </a:rPr>
            <a:t>საატესტატო</a:t>
          </a:r>
          <a:r>
            <a:rPr lang="ka-GE" sz="2000" dirty="0" smtClean="0">
              <a:solidFill>
                <a:schemeClr val="tx1"/>
              </a:solidFill>
            </a:rPr>
            <a:t> გამოცდებისათვის მზაობის წინაპირობას; </a:t>
          </a:r>
          <a:endParaRPr lang="ru-RU" sz="2000" dirty="0">
            <a:solidFill>
              <a:schemeClr val="tx1"/>
            </a:solidFill>
          </a:endParaRPr>
        </a:p>
      </dgm:t>
    </dgm:pt>
    <dgm:pt modelId="{A6B44D6A-F243-4123-ABE1-4BE9CF3BB057}" type="parTrans" cxnId="{C82C7801-E692-46CA-BDF5-3C3FA4216EDF}">
      <dgm:prSet/>
      <dgm:spPr/>
      <dgm:t>
        <a:bodyPr/>
        <a:lstStyle/>
        <a:p>
          <a:endParaRPr lang="ru-RU"/>
        </a:p>
      </dgm:t>
    </dgm:pt>
    <dgm:pt modelId="{3DC9D679-766D-4C89-BBCF-6D0874228532}" type="sibTrans" cxnId="{C82C7801-E692-46CA-BDF5-3C3FA4216EDF}">
      <dgm:prSet/>
      <dgm:spPr/>
      <dgm:t>
        <a:bodyPr/>
        <a:lstStyle/>
        <a:p>
          <a:endParaRPr lang="ru-RU"/>
        </a:p>
      </dgm:t>
    </dgm:pt>
    <dgm:pt modelId="{A2492C1C-94B2-45C8-BEB6-E877B48AB16D}">
      <dgm:prSet phldrT="[ტექსტი]" custT="1">
        <dgm:style>
          <a:lnRef idx="2">
            <a:schemeClr val="accent3">
              <a:shade val="50000"/>
            </a:schemeClr>
          </a:lnRef>
          <a:fillRef idx="1">
            <a:schemeClr val="accent3"/>
          </a:fillRef>
          <a:effectRef idx="0">
            <a:schemeClr val="accent3"/>
          </a:effectRef>
          <a:fontRef idx="minor">
            <a:schemeClr val="lt1"/>
          </a:fontRef>
        </dgm:style>
      </dgm:prSet>
      <dgm:spPr>
        <a:solidFill>
          <a:schemeClr val="accent3">
            <a:lumMod val="20000"/>
            <a:lumOff val="80000"/>
          </a:schemeClr>
        </a:solidFill>
      </dgm:spPr>
      <dgm:t>
        <a:bodyPr/>
        <a:lstStyle/>
        <a:p>
          <a:pPr algn="just"/>
          <a:r>
            <a:rPr lang="ka-GE" sz="2000" dirty="0" smtClean="0">
              <a:solidFill>
                <a:schemeClr val="tx1"/>
              </a:solidFill>
            </a:rPr>
            <a:t>სკოლებში ხარისხიანი განათლების მიღების ხელშემშლელი ფაქტორების ძიება და მათი შესაბამისი პრევენციული ღონისძიებების</a:t>
          </a:r>
          <a:r>
            <a:rPr lang="en-US" sz="2000" dirty="0" smtClean="0">
              <a:solidFill>
                <a:schemeClr val="tx1"/>
              </a:solidFill>
            </a:rPr>
            <a:t> </a:t>
          </a:r>
          <a:r>
            <a:rPr lang="ka-GE" sz="2000" dirty="0" smtClean="0">
              <a:solidFill>
                <a:schemeClr val="tx1"/>
              </a:solidFill>
            </a:rPr>
            <a:t>შეთავაზება.</a:t>
          </a:r>
          <a:endParaRPr lang="ru-RU" sz="2000" dirty="0">
            <a:solidFill>
              <a:schemeClr val="tx1"/>
            </a:solidFill>
          </a:endParaRPr>
        </a:p>
      </dgm:t>
    </dgm:pt>
    <dgm:pt modelId="{7621C777-51E6-44F1-B7EA-E30DC694316D}" type="sibTrans" cxnId="{1232BBFD-6635-4EB7-B667-AFB8A0575EAE}">
      <dgm:prSet/>
      <dgm:spPr/>
      <dgm:t>
        <a:bodyPr/>
        <a:lstStyle/>
        <a:p>
          <a:endParaRPr lang="ru-RU"/>
        </a:p>
      </dgm:t>
    </dgm:pt>
    <dgm:pt modelId="{C3EE25CE-E51B-45D3-B30C-8A5FC84B2F1D}" type="parTrans" cxnId="{1232BBFD-6635-4EB7-B667-AFB8A0575EAE}">
      <dgm:prSet/>
      <dgm:spPr/>
      <dgm:t>
        <a:bodyPr/>
        <a:lstStyle/>
        <a:p>
          <a:endParaRPr lang="ru-RU"/>
        </a:p>
      </dgm:t>
    </dgm:pt>
    <dgm:pt modelId="{D1DE8254-E7A6-42E5-8448-D9B29604CBED}" type="pres">
      <dgm:prSet presAssocID="{13764491-A38F-465C-8089-7565EDEE92E6}" presName="linear" presStyleCnt="0">
        <dgm:presLayoutVars>
          <dgm:dir/>
          <dgm:animLvl val="lvl"/>
          <dgm:resizeHandles val="exact"/>
        </dgm:presLayoutVars>
      </dgm:prSet>
      <dgm:spPr/>
      <dgm:t>
        <a:bodyPr/>
        <a:lstStyle/>
        <a:p>
          <a:endParaRPr lang="ru-RU"/>
        </a:p>
      </dgm:t>
    </dgm:pt>
    <dgm:pt modelId="{22864C19-C4FF-4893-9CBF-29B67FC247D9}" type="pres">
      <dgm:prSet presAssocID="{58F94385-94F9-42C1-8882-F63AD982F5D8}" presName="parentLin" presStyleCnt="0"/>
      <dgm:spPr/>
    </dgm:pt>
    <dgm:pt modelId="{DB1FC1E8-A1F0-4D69-9915-9DD8E42512BD}" type="pres">
      <dgm:prSet presAssocID="{58F94385-94F9-42C1-8882-F63AD982F5D8}" presName="parentLeftMargin" presStyleLbl="node1" presStyleIdx="0" presStyleCnt="2"/>
      <dgm:spPr/>
      <dgm:t>
        <a:bodyPr/>
        <a:lstStyle/>
        <a:p>
          <a:endParaRPr lang="ru-RU"/>
        </a:p>
      </dgm:t>
    </dgm:pt>
    <dgm:pt modelId="{295B7F5B-F741-4F1B-82E3-E21EAB073194}" type="pres">
      <dgm:prSet presAssocID="{58F94385-94F9-42C1-8882-F63AD982F5D8}" presName="parentText" presStyleLbl="node1" presStyleIdx="0" presStyleCnt="2" custScaleX="142857" custScaleY="188499" custLinFactNeighborX="-2754" custLinFactNeighborY="3465">
        <dgm:presLayoutVars>
          <dgm:chMax val="0"/>
          <dgm:bulletEnabled val="1"/>
        </dgm:presLayoutVars>
      </dgm:prSet>
      <dgm:spPr/>
      <dgm:t>
        <a:bodyPr/>
        <a:lstStyle/>
        <a:p>
          <a:endParaRPr lang="ru-RU"/>
        </a:p>
      </dgm:t>
    </dgm:pt>
    <dgm:pt modelId="{644B088F-4C70-4950-B4AA-F892ECA85609}" type="pres">
      <dgm:prSet presAssocID="{58F94385-94F9-42C1-8882-F63AD982F5D8}" presName="negativeSpace" presStyleCnt="0"/>
      <dgm:spPr/>
    </dgm:pt>
    <dgm:pt modelId="{95DDD2A3-FC4C-4377-8B41-C95A89DBD3EA}" type="pres">
      <dgm:prSet presAssocID="{58F94385-94F9-42C1-8882-F63AD982F5D8}" presName="childText" presStyleLbl="conFgAcc1" presStyleIdx="0" presStyleCnt="2">
        <dgm:presLayoutVars>
          <dgm:bulletEnabled val="1"/>
        </dgm:presLayoutVars>
      </dgm:prSet>
      <dgm:spPr/>
    </dgm:pt>
    <dgm:pt modelId="{04E6573E-7776-4A91-809C-BB451ED35A35}" type="pres">
      <dgm:prSet presAssocID="{3DC9D679-766D-4C89-BBCF-6D0874228532}" presName="spaceBetweenRectangles" presStyleCnt="0"/>
      <dgm:spPr/>
    </dgm:pt>
    <dgm:pt modelId="{4E471ADD-9392-4C5B-A2DD-3996B8FCA222}" type="pres">
      <dgm:prSet presAssocID="{A2492C1C-94B2-45C8-BEB6-E877B48AB16D}" presName="parentLin" presStyleCnt="0"/>
      <dgm:spPr/>
    </dgm:pt>
    <dgm:pt modelId="{BE09B960-02E7-4E8A-BE06-F27C1139E798}" type="pres">
      <dgm:prSet presAssocID="{A2492C1C-94B2-45C8-BEB6-E877B48AB16D}" presName="parentLeftMargin" presStyleLbl="node1" presStyleIdx="0" presStyleCnt="2"/>
      <dgm:spPr/>
      <dgm:t>
        <a:bodyPr/>
        <a:lstStyle/>
        <a:p>
          <a:endParaRPr lang="ru-RU"/>
        </a:p>
      </dgm:t>
    </dgm:pt>
    <dgm:pt modelId="{628D5D6E-1E28-4B3C-A457-DF5F0CB93D16}" type="pres">
      <dgm:prSet presAssocID="{A2492C1C-94B2-45C8-BEB6-E877B48AB16D}" presName="parentText" presStyleLbl="node1" presStyleIdx="1" presStyleCnt="2" custScaleX="142328" custLinFactNeighborX="29630" custLinFactNeighborY="180">
        <dgm:presLayoutVars>
          <dgm:chMax val="0"/>
          <dgm:bulletEnabled val="1"/>
        </dgm:presLayoutVars>
      </dgm:prSet>
      <dgm:spPr/>
      <dgm:t>
        <a:bodyPr/>
        <a:lstStyle/>
        <a:p>
          <a:endParaRPr lang="ru-RU"/>
        </a:p>
      </dgm:t>
    </dgm:pt>
    <dgm:pt modelId="{4253641A-8450-4F4B-B0EB-09D5D8C8E5A6}" type="pres">
      <dgm:prSet presAssocID="{A2492C1C-94B2-45C8-BEB6-E877B48AB16D}" presName="negativeSpace" presStyleCnt="0"/>
      <dgm:spPr/>
    </dgm:pt>
    <dgm:pt modelId="{0E4B05BC-5484-4C1D-AEF7-8A788D9A4A4F}" type="pres">
      <dgm:prSet presAssocID="{A2492C1C-94B2-45C8-BEB6-E877B48AB16D}" presName="childText" presStyleLbl="conFgAcc1" presStyleIdx="1" presStyleCnt="2">
        <dgm:presLayoutVars>
          <dgm:bulletEnabled val="1"/>
        </dgm:presLayoutVars>
      </dgm:prSet>
      <dgm:spPr/>
    </dgm:pt>
  </dgm:ptLst>
  <dgm:cxnLst>
    <dgm:cxn modelId="{1232BBFD-6635-4EB7-B667-AFB8A0575EAE}" srcId="{13764491-A38F-465C-8089-7565EDEE92E6}" destId="{A2492C1C-94B2-45C8-BEB6-E877B48AB16D}" srcOrd="1" destOrd="0" parTransId="{C3EE25CE-E51B-45D3-B30C-8A5FC84B2F1D}" sibTransId="{7621C777-51E6-44F1-B7EA-E30DC694316D}"/>
    <dgm:cxn modelId="{557B9C61-CB08-479C-9911-39697B14DA78}" type="presOf" srcId="{13764491-A38F-465C-8089-7565EDEE92E6}" destId="{D1DE8254-E7A6-42E5-8448-D9B29604CBED}" srcOrd="0" destOrd="0" presId="urn:microsoft.com/office/officeart/2005/8/layout/list1"/>
    <dgm:cxn modelId="{B90ECCE0-8CAE-4E7F-903F-ED708787AD70}" type="presOf" srcId="{58F94385-94F9-42C1-8882-F63AD982F5D8}" destId="{295B7F5B-F741-4F1B-82E3-E21EAB073194}" srcOrd="1" destOrd="0" presId="urn:microsoft.com/office/officeart/2005/8/layout/list1"/>
    <dgm:cxn modelId="{C82C7801-E692-46CA-BDF5-3C3FA4216EDF}" srcId="{13764491-A38F-465C-8089-7565EDEE92E6}" destId="{58F94385-94F9-42C1-8882-F63AD982F5D8}" srcOrd="0" destOrd="0" parTransId="{A6B44D6A-F243-4123-ABE1-4BE9CF3BB057}" sibTransId="{3DC9D679-766D-4C89-BBCF-6D0874228532}"/>
    <dgm:cxn modelId="{300F3169-97FB-4172-9E7C-8C7DD4BA6C4D}" type="presOf" srcId="{A2492C1C-94B2-45C8-BEB6-E877B48AB16D}" destId="{628D5D6E-1E28-4B3C-A457-DF5F0CB93D16}" srcOrd="1" destOrd="0" presId="urn:microsoft.com/office/officeart/2005/8/layout/list1"/>
    <dgm:cxn modelId="{75B1B35B-3E17-4D24-8E68-F7B22C85EEB6}" type="presOf" srcId="{A2492C1C-94B2-45C8-BEB6-E877B48AB16D}" destId="{BE09B960-02E7-4E8A-BE06-F27C1139E798}" srcOrd="0" destOrd="0" presId="urn:microsoft.com/office/officeart/2005/8/layout/list1"/>
    <dgm:cxn modelId="{3931E54A-5B65-4703-80F1-59484C0C5727}" type="presOf" srcId="{58F94385-94F9-42C1-8882-F63AD982F5D8}" destId="{DB1FC1E8-A1F0-4D69-9915-9DD8E42512BD}" srcOrd="0" destOrd="0" presId="urn:microsoft.com/office/officeart/2005/8/layout/list1"/>
    <dgm:cxn modelId="{D81D26C3-0233-4A7A-B97F-7AC445CB2932}" type="presParOf" srcId="{D1DE8254-E7A6-42E5-8448-D9B29604CBED}" destId="{22864C19-C4FF-4893-9CBF-29B67FC247D9}" srcOrd="0" destOrd="0" presId="urn:microsoft.com/office/officeart/2005/8/layout/list1"/>
    <dgm:cxn modelId="{E6CED954-AB96-48BF-9668-16154D68FFBE}" type="presParOf" srcId="{22864C19-C4FF-4893-9CBF-29B67FC247D9}" destId="{DB1FC1E8-A1F0-4D69-9915-9DD8E42512BD}" srcOrd="0" destOrd="0" presId="urn:microsoft.com/office/officeart/2005/8/layout/list1"/>
    <dgm:cxn modelId="{9DFC6423-7C49-470D-8BD7-9CC25FA6348B}" type="presParOf" srcId="{22864C19-C4FF-4893-9CBF-29B67FC247D9}" destId="{295B7F5B-F741-4F1B-82E3-E21EAB073194}" srcOrd="1" destOrd="0" presId="urn:microsoft.com/office/officeart/2005/8/layout/list1"/>
    <dgm:cxn modelId="{064D5947-8D09-4464-8AB4-BE5C159C2145}" type="presParOf" srcId="{D1DE8254-E7A6-42E5-8448-D9B29604CBED}" destId="{644B088F-4C70-4950-B4AA-F892ECA85609}" srcOrd="1" destOrd="0" presId="urn:microsoft.com/office/officeart/2005/8/layout/list1"/>
    <dgm:cxn modelId="{3C269DA3-E62D-4572-9D9A-1B8DEB528952}" type="presParOf" srcId="{D1DE8254-E7A6-42E5-8448-D9B29604CBED}" destId="{95DDD2A3-FC4C-4377-8B41-C95A89DBD3EA}" srcOrd="2" destOrd="0" presId="urn:microsoft.com/office/officeart/2005/8/layout/list1"/>
    <dgm:cxn modelId="{8AB64209-DF66-467A-8274-98104E67D4ED}" type="presParOf" srcId="{D1DE8254-E7A6-42E5-8448-D9B29604CBED}" destId="{04E6573E-7776-4A91-809C-BB451ED35A35}" srcOrd="3" destOrd="0" presId="urn:microsoft.com/office/officeart/2005/8/layout/list1"/>
    <dgm:cxn modelId="{AD01AC38-9BC8-4D70-9722-0B409EDA9A3B}" type="presParOf" srcId="{D1DE8254-E7A6-42E5-8448-D9B29604CBED}" destId="{4E471ADD-9392-4C5B-A2DD-3996B8FCA222}" srcOrd="4" destOrd="0" presId="urn:microsoft.com/office/officeart/2005/8/layout/list1"/>
    <dgm:cxn modelId="{911FE443-EEA3-4E4A-B7AF-41220B460604}" type="presParOf" srcId="{4E471ADD-9392-4C5B-A2DD-3996B8FCA222}" destId="{BE09B960-02E7-4E8A-BE06-F27C1139E798}" srcOrd="0" destOrd="0" presId="urn:microsoft.com/office/officeart/2005/8/layout/list1"/>
    <dgm:cxn modelId="{F1154709-8ABA-49B3-83C2-7D00A677BC2E}" type="presParOf" srcId="{4E471ADD-9392-4C5B-A2DD-3996B8FCA222}" destId="{628D5D6E-1E28-4B3C-A457-DF5F0CB93D16}" srcOrd="1" destOrd="0" presId="urn:microsoft.com/office/officeart/2005/8/layout/list1"/>
    <dgm:cxn modelId="{52C1ACFD-76E7-44AF-A63D-543725CA6F50}" type="presParOf" srcId="{D1DE8254-E7A6-42E5-8448-D9B29604CBED}" destId="{4253641A-8450-4F4B-B0EB-09D5D8C8E5A6}" srcOrd="5" destOrd="0" presId="urn:microsoft.com/office/officeart/2005/8/layout/list1"/>
    <dgm:cxn modelId="{A84693A2-80BF-4DCB-96D5-F7EA3E684A4F}" type="presParOf" srcId="{D1DE8254-E7A6-42E5-8448-D9B29604CBED}" destId="{0E4B05BC-5484-4C1D-AEF7-8A788D9A4A4F}"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E0A7C5F-E694-41C1-8C1E-A3E300C60240}"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ru-RU"/>
        </a:p>
      </dgm:t>
    </dgm:pt>
    <dgm:pt modelId="{62EAA7E3-300D-4A5F-82D1-6EF7204A2192}">
      <dgm:prSet phldrT="[ტექსტი]">
        <dgm:style>
          <a:lnRef idx="1">
            <a:schemeClr val="accent3"/>
          </a:lnRef>
          <a:fillRef idx="3">
            <a:schemeClr val="accent3"/>
          </a:fillRef>
          <a:effectRef idx="2">
            <a:schemeClr val="accent3"/>
          </a:effectRef>
          <a:fontRef idx="minor">
            <a:schemeClr val="lt1"/>
          </a:fontRef>
        </dgm:style>
      </dgm:prSet>
      <dgm:spPr>
        <a:solidFill>
          <a:schemeClr val="bg1">
            <a:lumMod val="85000"/>
          </a:schemeClr>
        </a:solidFill>
      </dgm:spPr>
      <dgm:t>
        <a:bodyPr/>
        <a:lstStyle/>
        <a:p>
          <a:pPr algn="just">
            <a:lnSpc>
              <a:spcPct val="150000"/>
            </a:lnSpc>
          </a:pPr>
          <a:r>
            <a:rPr lang="ka-GE" dirty="0" smtClean="0">
              <a:solidFill>
                <a:schemeClr val="tx1"/>
              </a:solidFill>
            </a:rPr>
            <a:t>თვისობრივი კვლევის ჩატარებისას: ჩაღრმავებული ინტერვიუს, დაკვირვების და ანალიზის </a:t>
          </a:r>
          <a:r>
            <a:rPr lang="ka-GE" dirty="0" smtClean="0">
              <a:solidFill>
                <a:schemeClr val="tx1"/>
              </a:solidFill>
            </a:rPr>
            <a:t>მეთოდები.</a:t>
          </a:r>
          <a:endParaRPr lang="ru-RU" dirty="0">
            <a:solidFill>
              <a:schemeClr val="tx1"/>
            </a:solidFill>
          </a:endParaRPr>
        </a:p>
      </dgm:t>
    </dgm:pt>
    <dgm:pt modelId="{EE8AC98F-BC88-485C-8671-D262A33C4B9B}" type="parTrans" cxnId="{26A8F045-F1BF-4378-9415-CBB5EF8C808D}">
      <dgm:prSet/>
      <dgm:spPr/>
      <dgm:t>
        <a:bodyPr/>
        <a:lstStyle/>
        <a:p>
          <a:endParaRPr lang="ru-RU"/>
        </a:p>
      </dgm:t>
    </dgm:pt>
    <dgm:pt modelId="{10F41677-FE68-4216-81D4-5EA97675F8A4}" type="sibTrans" cxnId="{26A8F045-F1BF-4378-9415-CBB5EF8C808D}">
      <dgm:prSet/>
      <dgm:spPr/>
      <dgm:t>
        <a:bodyPr/>
        <a:lstStyle/>
        <a:p>
          <a:endParaRPr lang="ru-RU"/>
        </a:p>
      </dgm:t>
    </dgm:pt>
    <dgm:pt modelId="{56C21DF6-D8DE-4609-9C82-2F0CA99DB0BE}">
      <dgm:prSet phldrT="[ტექსტი]">
        <dgm:style>
          <a:lnRef idx="0">
            <a:schemeClr val="accent3"/>
          </a:lnRef>
          <a:fillRef idx="3">
            <a:schemeClr val="accent3"/>
          </a:fillRef>
          <a:effectRef idx="3">
            <a:schemeClr val="accent3"/>
          </a:effectRef>
          <a:fontRef idx="minor">
            <a:schemeClr val="lt1"/>
          </a:fontRef>
        </dgm:style>
      </dgm:prSet>
      <dgm:spPr>
        <a:solidFill>
          <a:schemeClr val="accent3">
            <a:lumMod val="20000"/>
            <a:lumOff val="80000"/>
          </a:schemeClr>
        </a:solidFill>
      </dgm:spPr>
      <dgm:t>
        <a:bodyPr/>
        <a:lstStyle/>
        <a:p>
          <a:pPr algn="just">
            <a:lnSpc>
              <a:spcPct val="150000"/>
            </a:lnSpc>
          </a:pPr>
          <a:r>
            <a:rPr lang="ka-GE" dirty="0" smtClean="0">
              <a:solidFill>
                <a:schemeClr val="tx1"/>
              </a:solidFill>
            </a:rPr>
            <a:t>რაოდენობრივი კვლევის ჩატარებისას: სტრუქტურირებული ინტერვიუსა და მიღებულ მასალათა ანალიზის </a:t>
          </a:r>
          <a:r>
            <a:rPr lang="ka-GE" dirty="0" smtClean="0">
              <a:solidFill>
                <a:schemeClr val="tx1"/>
              </a:solidFill>
            </a:rPr>
            <a:t>მეთოდები</a:t>
          </a:r>
          <a:r>
            <a:rPr lang="ka-GE" b="1" dirty="0" smtClean="0">
              <a:solidFill>
                <a:schemeClr val="tx1"/>
              </a:solidFill>
            </a:rPr>
            <a:t>.</a:t>
          </a:r>
          <a:endParaRPr lang="ru-RU" dirty="0">
            <a:solidFill>
              <a:schemeClr val="tx1"/>
            </a:solidFill>
          </a:endParaRPr>
        </a:p>
      </dgm:t>
    </dgm:pt>
    <dgm:pt modelId="{A211D64B-83F5-4E4F-8478-E301ACFE9BE7}" type="parTrans" cxnId="{C86B1145-9E62-4B96-89B5-E38BCDB18069}">
      <dgm:prSet/>
      <dgm:spPr/>
      <dgm:t>
        <a:bodyPr/>
        <a:lstStyle/>
        <a:p>
          <a:endParaRPr lang="ru-RU"/>
        </a:p>
      </dgm:t>
    </dgm:pt>
    <dgm:pt modelId="{5733A6EA-6D92-449F-9D5C-444B83BD3256}" type="sibTrans" cxnId="{C86B1145-9E62-4B96-89B5-E38BCDB18069}">
      <dgm:prSet/>
      <dgm:spPr/>
      <dgm:t>
        <a:bodyPr/>
        <a:lstStyle/>
        <a:p>
          <a:endParaRPr lang="ru-RU"/>
        </a:p>
      </dgm:t>
    </dgm:pt>
    <dgm:pt modelId="{9581A464-0A63-4718-838F-D88A12712942}" type="pres">
      <dgm:prSet presAssocID="{2E0A7C5F-E694-41C1-8C1E-A3E300C60240}" presName="outerComposite" presStyleCnt="0">
        <dgm:presLayoutVars>
          <dgm:chMax val="5"/>
          <dgm:dir/>
          <dgm:resizeHandles val="exact"/>
        </dgm:presLayoutVars>
      </dgm:prSet>
      <dgm:spPr/>
      <dgm:t>
        <a:bodyPr/>
        <a:lstStyle/>
        <a:p>
          <a:endParaRPr lang="ru-RU"/>
        </a:p>
      </dgm:t>
    </dgm:pt>
    <dgm:pt modelId="{7E80ECD5-C2F4-4B4D-91E1-D8F6C76B1114}" type="pres">
      <dgm:prSet presAssocID="{2E0A7C5F-E694-41C1-8C1E-A3E300C60240}" presName="dummyMaxCanvas" presStyleCnt="0">
        <dgm:presLayoutVars/>
      </dgm:prSet>
      <dgm:spPr/>
    </dgm:pt>
    <dgm:pt modelId="{968C3F48-A014-499D-BFB7-7DB96CDB06A5}" type="pres">
      <dgm:prSet presAssocID="{2E0A7C5F-E694-41C1-8C1E-A3E300C60240}" presName="TwoNodes_1" presStyleLbl="node1" presStyleIdx="0" presStyleCnt="2">
        <dgm:presLayoutVars>
          <dgm:bulletEnabled val="1"/>
        </dgm:presLayoutVars>
      </dgm:prSet>
      <dgm:spPr/>
      <dgm:t>
        <a:bodyPr/>
        <a:lstStyle/>
        <a:p>
          <a:endParaRPr lang="ka-GE"/>
        </a:p>
      </dgm:t>
    </dgm:pt>
    <dgm:pt modelId="{184C68A6-98D2-420C-B39F-2C52E92107BF}" type="pres">
      <dgm:prSet presAssocID="{2E0A7C5F-E694-41C1-8C1E-A3E300C60240}" presName="TwoNodes_2" presStyleLbl="node1" presStyleIdx="1" presStyleCnt="2">
        <dgm:presLayoutVars>
          <dgm:bulletEnabled val="1"/>
        </dgm:presLayoutVars>
      </dgm:prSet>
      <dgm:spPr/>
      <dgm:t>
        <a:bodyPr/>
        <a:lstStyle/>
        <a:p>
          <a:endParaRPr lang="ka-GE"/>
        </a:p>
      </dgm:t>
    </dgm:pt>
    <dgm:pt modelId="{6D2BF0B4-BA56-4BDB-B4E0-016073782C50}" type="pres">
      <dgm:prSet presAssocID="{2E0A7C5F-E694-41C1-8C1E-A3E300C60240}" presName="TwoConn_1-2" presStyleLbl="fgAccFollowNode1" presStyleIdx="0" presStyleCnt="1">
        <dgm:presLayoutVars>
          <dgm:bulletEnabled val="1"/>
        </dgm:presLayoutVars>
      </dgm:prSet>
      <dgm:spPr/>
      <dgm:t>
        <a:bodyPr/>
        <a:lstStyle/>
        <a:p>
          <a:endParaRPr lang="ka-GE"/>
        </a:p>
      </dgm:t>
    </dgm:pt>
    <dgm:pt modelId="{DC02245E-4FEE-4474-A113-ED2514E8F322}" type="pres">
      <dgm:prSet presAssocID="{2E0A7C5F-E694-41C1-8C1E-A3E300C60240}" presName="TwoNodes_1_text" presStyleLbl="node1" presStyleIdx="1" presStyleCnt="2">
        <dgm:presLayoutVars>
          <dgm:bulletEnabled val="1"/>
        </dgm:presLayoutVars>
      </dgm:prSet>
      <dgm:spPr/>
      <dgm:t>
        <a:bodyPr/>
        <a:lstStyle/>
        <a:p>
          <a:endParaRPr lang="ka-GE"/>
        </a:p>
      </dgm:t>
    </dgm:pt>
    <dgm:pt modelId="{538D5B5D-363B-4149-8AA8-28D549D14E77}" type="pres">
      <dgm:prSet presAssocID="{2E0A7C5F-E694-41C1-8C1E-A3E300C60240}" presName="TwoNodes_2_text" presStyleLbl="node1" presStyleIdx="1" presStyleCnt="2">
        <dgm:presLayoutVars>
          <dgm:bulletEnabled val="1"/>
        </dgm:presLayoutVars>
      </dgm:prSet>
      <dgm:spPr/>
      <dgm:t>
        <a:bodyPr/>
        <a:lstStyle/>
        <a:p>
          <a:endParaRPr lang="ka-GE"/>
        </a:p>
      </dgm:t>
    </dgm:pt>
  </dgm:ptLst>
  <dgm:cxnLst>
    <dgm:cxn modelId="{26A8F045-F1BF-4378-9415-CBB5EF8C808D}" srcId="{2E0A7C5F-E694-41C1-8C1E-A3E300C60240}" destId="{62EAA7E3-300D-4A5F-82D1-6EF7204A2192}" srcOrd="0" destOrd="0" parTransId="{EE8AC98F-BC88-485C-8671-D262A33C4B9B}" sibTransId="{10F41677-FE68-4216-81D4-5EA97675F8A4}"/>
    <dgm:cxn modelId="{73229B97-0271-4156-997F-8FA632CBF158}" type="presOf" srcId="{2E0A7C5F-E694-41C1-8C1E-A3E300C60240}" destId="{9581A464-0A63-4718-838F-D88A12712942}" srcOrd="0" destOrd="0" presId="urn:microsoft.com/office/officeart/2005/8/layout/vProcess5"/>
    <dgm:cxn modelId="{740F9621-5F6E-41D9-A383-E950DD446333}" type="presOf" srcId="{56C21DF6-D8DE-4609-9C82-2F0CA99DB0BE}" destId="{538D5B5D-363B-4149-8AA8-28D549D14E77}" srcOrd="1" destOrd="0" presId="urn:microsoft.com/office/officeart/2005/8/layout/vProcess5"/>
    <dgm:cxn modelId="{8A949D6A-0828-42F4-BF18-8491F4A02F22}" type="presOf" srcId="{62EAA7E3-300D-4A5F-82D1-6EF7204A2192}" destId="{DC02245E-4FEE-4474-A113-ED2514E8F322}" srcOrd="1" destOrd="0" presId="urn:microsoft.com/office/officeart/2005/8/layout/vProcess5"/>
    <dgm:cxn modelId="{39A66906-C322-43FB-86F9-F73F6152249B}" type="presOf" srcId="{10F41677-FE68-4216-81D4-5EA97675F8A4}" destId="{6D2BF0B4-BA56-4BDB-B4E0-016073782C50}" srcOrd="0" destOrd="0" presId="urn:microsoft.com/office/officeart/2005/8/layout/vProcess5"/>
    <dgm:cxn modelId="{C86B1145-9E62-4B96-89B5-E38BCDB18069}" srcId="{2E0A7C5F-E694-41C1-8C1E-A3E300C60240}" destId="{56C21DF6-D8DE-4609-9C82-2F0CA99DB0BE}" srcOrd="1" destOrd="0" parTransId="{A211D64B-83F5-4E4F-8478-E301ACFE9BE7}" sibTransId="{5733A6EA-6D92-449F-9D5C-444B83BD3256}"/>
    <dgm:cxn modelId="{7D92D4EF-6352-4B55-85A0-D4ADA5D91511}" type="presOf" srcId="{56C21DF6-D8DE-4609-9C82-2F0CA99DB0BE}" destId="{184C68A6-98D2-420C-B39F-2C52E92107BF}" srcOrd="0" destOrd="0" presId="urn:microsoft.com/office/officeart/2005/8/layout/vProcess5"/>
    <dgm:cxn modelId="{3E245BE1-2F83-4FCE-9C18-2EE5C2F04AB5}" type="presOf" srcId="{62EAA7E3-300D-4A5F-82D1-6EF7204A2192}" destId="{968C3F48-A014-499D-BFB7-7DB96CDB06A5}" srcOrd="0" destOrd="0" presId="urn:microsoft.com/office/officeart/2005/8/layout/vProcess5"/>
    <dgm:cxn modelId="{7D714F9C-E9BA-43CF-8A0B-4D3B7D3AA1A9}" type="presParOf" srcId="{9581A464-0A63-4718-838F-D88A12712942}" destId="{7E80ECD5-C2F4-4B4D-91E1-D8F6C76B1114}" srcOrd="0" destOrd="0" presId="urn:microsoft.com/office/officeart/2005/8/layout/vProcess5"/>
    <dgm:cxn modelId="{ADDD78D7-D2E5-4C57-B52C-C108E666A57A}" type="presParOf" srcId="{9581A464-0A63-4718-838F-D88A12712942}" destId="{968C3F48-A014-499D-BFB7-7DB96CDB06A5}" srcOrd="1" destOrd="0" presId="urn:microsoft.com/office/officeart/2005/8/layout/vProcess5"/>
    <dgm:cxn modelId="{DCFBFB88-2F6C-4437-8F2D-74BA42B510FF}" type="presParOf" srcId="{9581A464-0A63-4718-838F-D88A12712942}" destId="{184C68A6-98D2-420C-B39F-2C52E92107BF}" srcOrd="2" destOrd="0" presId="urn:microsoft.com/office/officeart/2005/8/layout/vProcess5"/>
    <dgm:cxn modelId="{8AF0890F-8C9F-40C1-865C-6901C9535A16}" type="presParOf" srcId="{9581A464-0A63-4718-838F-D88A12712942}" destId="{6D2BF0B4-BA56-4BDB-B4E0-016073782C50}" srcOrd="3" destOrd="0" presId="urn:microsoft.com/office/officeart/2005/8/layout/vProcess5"/>
    <dgm:cxn modelId="{B9200D10-9415-43E2-B6FC-74648F5BDE2E}" type="presParOf" srcId="{9581A464-0A63-4718-838F-D88A12712942}" destId="{DC02245E-4FEE-4474-A113-ED2514E8F322}" srcOrd="4" destOrd="0" presId="urn:microsoft.com/office/officeart/2005/8/layout/vProcess5"/>
    <dgm:cxn modelId="{BD9EB74B-9967-4B9E-840F-8CDEF6D31711}" type="presParOf" srcId="{9581A464-0A63-4718-838F-D88A12712942}" destId="{538D5B5D-363B-4149-8AA8-28D549D14E77}"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F30CC8-2B64-4806-AED1-3B1C1C0D54C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4991FD20-06A4-42E6-82B4-B560A6AC6310}">
      <dgm:prSet phldrT="[ტექსტი]" custT="1">
        <dgm:style>
          <a:lnRef idx="0">
            <a:schemeClr val="accent3"/>
          </a:lnRef>
          <a:fillRef idx="3">
            <a:schemeClr val="accent3"/>
          </a:fillRef>
          <a:effectRef idx="3">
            <a:schemeClr val="accent3"/>
          </a:effectRef>
          <a:fontRef idx="minor">
            <a:schemeClr val="lt1"/>
          </a:fontRef>
        </dgm:style>
      </dgm:prSet>
      <dgm:spPr>
        <a:solidFill>
          <a:schemeClr val="bg1">
            <a:lumMod val="85000"/>
          </a:schemeClr>
        </a:solidFill>
      </dgm:spPr>
      <dgm:t>
        <a:bodyPr/>
        <a:lstStyle/>
        <a:p>
          <a:pPr algn="just">
            <a:lnSpc>
              <a:spcPct val="150000"/>
            </a:lnSpc>
          </a:pPr>
          <a:r>
            <a:rPr lang="ka-GE" sz="1800" dirty="0" smtClean="0">
              <a:solidFill>
                <a:schemeClr val="tx1"/>
              </a:solidFill>
            </a:rPr>
            <a:t>დასაბუთებული გვაქვს სკოლაში მიღებული განათლების  ხარვეზების აღმოფხვრის აუცილებლობა და შემოთავაზებულია სასკოლო განათლების თავისებურებებსა და პრობლემების ანალიზზე დაფუძნებული რეკომენდაციები, რომლებიც სახელმწიფოს, სკოლისა და საზოგადოებისაგან მხარდაჭერას მოითხოვს და რომელთა გათვალისწინება აამაღლებს სასკოლო განათლების ხარისხს და შედეგს.</a:t>
          </a:r>
          <a:endParaRPr lang="ru-RU" sz="1800" dirty="0">
            <a:solidFill>
              <a:schemeClr val="tx1"/>
            </a:solidFill>
          </a:endParaRPr>
        </a:p>
      </dgm:t>
    </dgm:pt>
    <dgm:pt modelId="{23E2D182-1691-4786-BB9F-A9800E29E7C8}" type="parTrans" cxnId="{E4121461-2A24-47EC-9A84-A9925E9708F4}">
      <dgm:prSet/>
      <dgm:spPr/>
      <dgm:t>
        <a:bodyPr/>
        <a:lstStyle/>
        <a:p>
          <a:endParaRPr lang="ru-RU"/>
        </a:p>
      </dgm:t>
    </dgm:pt>
    <dgm:pt modelId="{DABE59B5-7D31-4C53-945F-F2EB3A3393A7}" type="sibTrans" cxnId="{E4121461-2A24-47EC-9A84-A9925E9708F4}">
      <dgm:prSet/>
      <dgm:spPr/>
      <dgm:t>
        <a:bodyPr/>
        <a:lstStyle/>
        <a:p>
          <a:endParaRPr lang="ru-RU"/>
        </a:p>
      </dgm:t>
    </dgm:pt>
    <dgm:pt modelId="{63CB0F7C-30F6-45C5-B292-B56FDA5F10B5}" type="pres">
      <dgm:prSet presAssocID="{B0F30CC8-2B64-4806-AED1-3B1C1C0D54C0}" presName="linear" presStyleCnt="0">
        <dgm:presLayoutVars>
          <dgm:dir/>
          <dgm:animLvl val="lvl"/>
          <dgm:resizeHandles val="exact"/>
        </dgm:presLayoutVars>
      </dgm:prSet>
      <dgm:spPr/>
      <dgm:t>
        <a:bodyPr/>
        <a:lstStyle/>
        <a:p>
          <a:endParaRPr lang="ru-RU"/>
        </a:p>
      </dgm:t>
    </dgm:pt>
    <dgm:pt modelId="{A70ACA19-FC60-44D2-9332-241352FC13E0}" type="pres">
      <dgm:prSet presAssocID="{4991FD20-06A4-42E6-82B4-B560A6AC6310}" presName="parentLin" presStyleCnt="0"/>
      <dgm:spPr/>
    </dgm:pt>
    <dgm:pt modelId="{8D43AE92-89FF-4886-8B76-7D2CEFA50873}" type="pres">
      <dgm:prSet presAssocID="{4991FD20-06A4-42E6-82B4-B560A6AC6310}" presName="parentLeftMargin" presStyleLbl="node1" presStyleIdx="0" presStyleCnt="1"/>
      <dgm:spPr/>
      <dgm:t>
        <a:bodyPr/>
        <a:lstStyle/>
        <a:p>
          <a:endParaRPr lang="ru-RU"/>
        </a:p>
      </dgm:t>
    </dgm:pt>
    <dgm:pt modelId="{DA1CBCD4-B8AA-4CF1-911B-04B86F8C685F}" type="pres">
      <dgm:prSet presAssocID="{4991FD20-06A4-42E6-82B4-B560A6AC6310}" presName="parentText" presStyleLbl="node1" presStyleIdx="0" presStyleCnt="1" custScaleX="171295" custScaleY="383886" custLinFactNeighborX="16337" custLinFactNeighborY="-2530">
        <dgm:presLayoutVars>
          <dgm:chMax val="0"/>
          <dgm:bulletEnabled val="1"/>
        </dgm:presLayoutVars>
      </dgm:prSet>
      <dgm:spPr/>
      <dgm:t>
        <a:bodyPr/>
        <a:lstStyle/>
        <a:p>
          <a:endParaRPr lang="ru-RU"/>
        </a:p>
      </dgm:t>
    </dgm:pt>
    <dgm:pt modelId="{2191400E-A894-4F90-8157-8DD02D8979CF}" type="pres">
      <dgm:prSet presAssocID="{4991FD20-06A4-42E6-82B4-B560A6AC6310}" presName="negativeSpace" presStyleCnt="0"/>
      <dgm:spPr/>
    </dgm:pt>
    <dgm:pt modelId="{5ED6A404-4624-46A8-A026-B3E46A99CD94}" type="pres">
      <dgm:prSet presAssocID="{4991FD20-06A4-42E6-82B4-B560A6AC6310}" presName="childText" presStyleLbl="conFgAcc1" presStyleIdx="0" presStyleCnt="1">
        <dgm:presLayoutVars>
          <dgm:bulletEnabled val="1"/>
        </dgm:presLayoutVars>
      </dgm:prSet>
      <dgm:spPr/>
    </dgm:pt>
  </dgm:ptLst>
  <dgm:cxnLst>
    <dgm:cxn modelId="{E4121461-2A24-47EC-9A84-A9925E9708F4}" srcId="{B0F30CC8-2B64-4806-AED1-3B1C1C0D54C0}" destId="{4991FD20-06A4-42E6-82B4-B560A6AC6310}" srcOrd="0" destOrd="0" parTransId="{23E2D182-1691-4786-BB9F-A9800E29E7C8}" sibTransId="{DABE59B5-7D31-4C53-945F-F2EB3A3393A7}"/>
    <dgm:cxn modelId="{5A7FF148-4D0F-4CED-B92C-56D284FDE74E}" type="presOf" srcId="{4991FD20-06A4-42E6-82B4-B560A6AC6310}" destId="{DA1CBCD4-B8AA-4CF1-911B-04B86F8C685F}" srcOrd="1" destOrd="0" presId="urn:microsoft.com/office/officeart/2005/8/layout/list1"/>
    <dgm:cxn modelId="{04B1ADF9-130C-494E-83CF-60AD6BAFF6C5}" type="presOf" srcId="{4991FD20-06A4-42E6-82B4-B560A6AC6310}" destId="{8D43AE92-89FF-4886-8B76-7D2CEFA50873}" srcOrd="0" destOrd="0" presId="urn:microsoft.com/office/officeart/2005/8/layout/list1"/>
    <dgm:cxn modelId="{48F997B0-6C5E-49E0-B105-507408483D0F}" type="presOf" srcId="{B0F30CC8-2B64-4806-AED1-3B1C1C0D54C0}" destId="{63CB0F7C-30F6-45C5-B292-B56FDA5F10B5}" srcOrd="0" destOrd="0" presId="urn:microsoft.com/office/officeart/2005/8/layout/list1"/>
    <dgm:cxn modelId="{6FA08962-443B-4995-BE34-09F118E1D9BC}" type="presParOf" srcId="{63CB0F7C-30F6-45C5-B292-B56FDA5F10B5}" destId="{A70ACA19-FC60-44D2-9332-241352FC13E0}" srcOrd="0" destOrd="0" presId="urn:microsoft.com/office/officeart/2005/8/layout/list1"/>
    <dgm:cxn modelId="{5264B4E5-92FB-47A8-B516-7CFF28D717D6}" type="presParOf" srcId="{A70ACA19-FC60-44D2-9332-241352FC13E0}" destId="{8D43AE92-89FF-4886-8B76-7D2CEFA50873}" srcOrd="0" destOrd="0" presId="urn:microsoft.com/office/officeart/2005/8/layout/list1"/>
    <dgm:cxn modelId="{E5B88C83-E23B-46A7-B4F4-EF10044E03E8}" type="presParOf" srcId="{A70ACA19-FC60-44D2-9332-241352FC13E0}" destId="{DA1CBCD4-B8AA-4CF1-911B-04B86F8C685F}" srcOrd="1" destOrd="0" presId="urn:microsoft.com/office/officeart/2005/8/layout/list1"/>
    <dgm:cxn modelId="{D87A6C10-7080-4A11-BC54-D4B88E394E75}" type="presParOf" srcId="{63CB0F7C-30F6-45C5-B292-B56FDA5F10B5}" destId="{2191400E-A894-4F90-8157-8DD02D8979CF}" srcOrd="1" destOrd="0" presId="urn:microsoft.com/office/officeart/2005/8/layout/list1"/>
    <dgm:cxn modelId="{E14A4172-16F8-4177-9694-2A089C5A9288}" type="presParOf" srcId="{63CB0F7C-30F6-45C5-B292-B56FDA5F10B5}" destId="{5ED6A404-4624-46A8-A026-B3E46A99CD94}"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DDD2A3-FC4C-4377-8B41-C95A89DBD3EA}">
      <dsp:nvSpPr>
        <dsp:cNvPr id="0" name=""/>
        <dsp:cNvSpPr/>
      </dsp:nvSpPr>
      <dsp:spPr>
        <a:xfrm>
          <a:off x="0" y="2764898"/>
          <a:ext cx="8229600" cy="1612800"/>
        </a:xfrm>
        <a:prstGeom prst="rect">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5B7F5B-F741-4F1B-82E3-E21EAB073194}">
      <dsp:nvSpPr>
        <dsp:cNvPr id="0" name=""/>
        <dsp:cNvSpPr/>
      </dsp:nvSpPr>
      <dsp:spPr>
        <a:xfrm>
          <a:off x="381000" y="213728"/>
          <a:ext cx="7835792" cy="3561273"/>
        </a:xfrm>
        <a:prstGeom prst="roundRect">
          <a:avLst/>
        </a:prstGeom>
        <a:solidFill>
          <a:schemeClr val="accent3">
            <a:lumMod val="20000"/>
            <a:lumOff val="80000"/>
          </a:schemeClr>
        </a:solidFill>
        <a:ln w="425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217742" tIns="0" rIns="217742" bIns="0" numCol="1" spcCol="1270" anchor="ctr" anchorCtr="0">
          <a:noAutofit/>
        </a:bodyPr>
        <a:lstStyle/>
        <a:p>
          <a:pPr lvl="0" algn="just" defTabSz="1066800">
            <a:lnSpc>
              <a:spcPct val="150000"/>
            </a:lnSpc>
            <a:spcBef>
              <a:spcPct val="0"/>
            </a:spcBef>
            <a:spcAft>
              <a:spcPct val="35000"/>
            </a:spcAft>
          </a:pPr>
          <a:r>
            <a:rPr lang="en-US" sz="2400" kern="1200" dirty="0" err="1" smtClean="0">
              <a:solidFill>
                <a:schemeClr val="tx1"/>
              </a:solidFill>
            </a:rPr>
            <a:t>ზოგადი</a:t>
          </a:r>
          <a:r>
            <a:rPr lang="en-US" sz="2400" kern="1200" dirty="0" smtClean="0">
              <a:solidFill>
                <a:schemeClr val="tx1"/>
              </a:solidFill>
            </a:rPr>
            <a:t> </a:t>
          </a:r>
          <a:r>
            <a:rPr lang="en-US" sz="2400" kern="1200" dirty="0" err="1" smtClean="0">
              <a:solidFill>
                <a:schemeClr val="tx1"/>
              </a:solidFill>
            </a:rPr>
            <a:t>განათლების</a:t>
          </a:r>
          <a:r>
            <a:rPr lang="en-US" sz="2400" kern="1200" dirty="0" smtClean="0">
              <a:solidFill>
                <a:schemeClr val="tx1"/>
              </a:solidFill>
            </a:rPr>
            <a:t> </a:t>
          </a:r>
          <a:r>
            <a:rPr lang="en-US" sz="2400" kern="1200" dirty="0" err="1" smtClean="0">
              <a:solidFill>
                <a:schemeClr val="tx1"/>
              </a:solidFill>
            </a:rPr>
            <a:t>ეროვნულ</a:t>
          </a:r>
          <a:r>
            <a:rPr lang="ka-GE" sz="2400" kern="1200" dirty="0" smtClean="0">
              <a:solidFill>
                <a:schemeClr val="tx1"/>
              </a:solidFill>
            </a:rPr>
            <a:t>ი</a:t>
          </a:r>
          <a:r>
            <a:rPr lang="en-US" sz="2400" kern="1200" dirty="0" smtClean="0">
              <a:solidFill>
                <a:schemeClr val="tx1"/>
              </a:solidFill>
            </a:rPr>
            <a:t> </a:t>
          </a:r>
          <a:r>
            <a:rPr lang="en-US" sz="2400" kern="1200" dirty="0" err="1" smtClean="0">
              <a:solidFill>
                <a:schemeClr val="tx1"/>
              </a:solidFill>
            </a:rPr>
            <a:t>მიზნებ</a:t>
          </a:r>
          <a:r>
            <a:rPr lang="ka-GE" sz="2400" kern="1200" dirty="0" smtClean="0">
              <a:solidFill>
                <a:schemeClr val="tx1"/>
              </a:solidFill>
            </a:rPr>
            <a:t>ი</a:t>
          </a:r>
          <a:r>
            <a:rPr lang="en-US" sz="2400" kern="1200" dirty="0" smtClean="0">
              <a:solidFill>
                <a:schemeClr val="tx1"/>
              </a:solidFill>
            </a:rPr>
            <a:t>ს</a:t>
          </a:r>
          <a:r>
            <a:rPr lang="ka-GE" sz="2400" kern="1200" dirty="0" smtClean="0">
              <a:solidFill>
                <a:schemeClr val="tx1"/>
              </a:solidFill>
            </a:rPr>
            <a:t> მიღწევის, ერთიანი ეროვნული გამოცდებისათვის მზაობის პრობლემების წარმოჩენა და მისი ორგანიზების გაუმჯობესების გზებისა და საშუალებების ძიება</a:t>
          </a:r>
          <a:endParaRPr lang="ru-RU" sz="2400" kern="1200" dirty="0">
            <a:solidFill>
              <a:schemeClr val="tx1"/>
            </a:solidFill>
          </a:endParaRPr>
        </a:p>
      </dsp:txBody>
      <dsp:txXfrm>
        <a:off x="554847" y="387575"/>
        <a:ext cx="7488098" cy="32135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DDD2A3-FC4C-4377-8B41-C95A89DBD3EA}">
      <dsp:nvSpPr>
        <dsp:cNvPr id="0" name=""/>
        <dsp:cNvSpPr/>
      </dsp:nvSpPr>
      <dsp:spPr>
        <a:xfrm>
          <a:off x="0" y="1669479"/>
          <a:ext cx="8229600" cy="1008000"/>
        </a:xfrm>
        <a:prstGeom prst="rect">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5B7F5B-F741-4F1B-82E3-E21EAB073194}">
      <dsp:nvSpPr>
        <dsp:cNvPr id="0" name=""/>
        <dsp:cNvSpPr/>
      </dsp:nvSpPr>
      <dsp:spPr>
        <a:xfrm>
          <a:off x="381000" y="74998"/>
          <a:ext cx="7835792" cy="2225796"/>
        </a:xfrm>
        <a:prstGeom prst="roundRect">
          <a:avLst/>
        </a:prstGeom>
        <a:solidFill>
          <a:schemeClr val="accent3">
            <a:lumMod val="20000"/>
            <a:lumOff val="80000"/>
          </a:schemeClr>
        </a:solidFill>
        <a:ln w="425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217742" tIns="0" rIns="217742" bIns="0" numCol="1" spcCol="1270" anchor="ctr" anchorCtr="0">
          <a:noAutofit/>
        </a:bodyPr>
        <a:lstStyle/>
        <a:p>
          <a:pPr lvl="0" algn="just" defTabSz="889000">
            <a:lnSpc>
              <a:spcPct val="90000"/>
            </a:lnSpc>
            <a:spcBef>
              <a:spcPct val="0"/>
            </a:spcBef>
            <a:spcAft>
              <a:spcPct val="35000"/>
            </a:spcAft>
          </a:pPr>
          <a:r>
            <a:rPr lang="ka-GE" sz="2000" kern="1200" dirty="0" smtClean="0">
              <a:solidFill>
                <a:schemeClr val="tx1"/>
              </a:solidFill>
            </a:rPr>
            <a:t>განვსაზღვროთ რამდენად წარმოადგენს </a:t>
          </a:r>
          <a:r>
            <a:rPr lang="en-US" sz="2000" kern="1200" dirty="0" smtClean="0">
              <a:solidFill>
                <a:schemeClr val="tx1"/>
              </a:solidFill>
            </a:rPr>
            <a:t>მ</a:t>
          </a:r>
          <a:r>
            <a:rPr lang="ka-GE" sz="2000" kern="1200" dirty="0" err="1" smtClean="0">
              <a:solidFill>
                <a:schemeClr val="tx1"/>
              </a:solidFill>
            </a:rPr>
            <a:t>აღალმთიანი</a:t>
          </a:r>
          <a:r>
            <a:rPr lang="ka-GE" sz="2000" kern="1200" dirty="0" smtClean="0">
              <a:solidFill>
                <a:schemeClr val="tx1"/>
              </a:solidFill>
            </a:rPr>
            <a:t> რაიონების სკოლებში მიღებული განათლება ერთიანი ეროვნული გამოცდების და რიგ შემთხვევაში </a:t>
          </a:r>
          <a:r>
            <a:rPr lang="ka-GE" sz="2000" kern="1200" dirty="0" err="1" smtClean="0">
              <a:solidFill>
                <a:schemeClr val="tx1"/>
              </a:solidFill>
            </a:rPr>
            <a:t>საატესტატო</a:t>
          </a:r>
          <a:r>
            <a:rPr lang="ka-GE" sz="2000" kern="1200" dirty="0" smtClean="0">
              <a:solidFill>
                <a:schemeClr val="tx1"/>
              </a:solidFill>
            </a:rPr>
            <a:t> გამოცდებისათვის მზაობის წინაპირობას; </a:t>
          </a:r>
          <a:endParaRPr lang="ru-RU" sz="2000" kern="1200" dirty="0">
            <a:solidFill>
              <a:schemeClr val="tx1"/>
            </a:solidFill>
          </a:endParaRPr>
        </a:p>
      </dsp:txBody>
      <dsp:txXfrm>
        <a:off x="489654" y="183652"/>
        <a:ext cx="7618484" cy="2008488"/>
      </dsp:txXfrm>
    </dsp:sp>
    <dsp:sp modelId="{0E4B05BC-5484-4C1D-AEF7-8A788D9A4A4F}">
      <dsp:nvSpPr>
        <dsp:cNvPr id="0" name=""/>
        <dsp:cNvSpPr/>
      </dsp:nvSpPr>
      <dsp:spPr>
        <a:xfrm>
          <a:off x="0" y="3483879"/>
          <a:ext cx="8229600" cy="1008000"/>
        </a:xfrm>
        <a:prstGeom prst="rect">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8D5D6E-1E28-4B3C-A457-DF5F0CB93D16}">
      <dsp:nvSpPr>
        <dsp:cNvPr id="0" name=""/>
        <dsp:cNvSpPr/>
      </dsp:nvSpPr>
      <dsp:spPr>
        <a:xfrm>
          <a:off x="398802" y="2895605"/>
          <a:ext cx="7830797" cy="1180800"/>
        </a:xfrm>
        <a:prstGeom prst="roundRect">
          <a:avLst/>
        </a:prstGeom>
        <a:solidFill>
          <a:schemeClr val="accent3">
            <a:lumMod val="20000"/>
            <a:lumOff val="80000"/>
          </a:schemeClr>
        </a:solidFill>
        <a:ln w="425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217742" tIns="0" rIns="217742" bIns="0" numCol="1" spcCol="1270" anchor="ctr" anchorCtr="0">
          <a:noAutofit/>
        </a:bodyPr>
        <a:lstStyle/>
        <a:p>
          <a:pPr lvl="0" algn="just" defTabSz="889000">
            <a:lnSpc>
              <a:spcPct val="90000"/>
            </a:lnSpc>
            <a:spcBef>
              <a:spcPct val="0"/>
            </a:spcBef>
            <a:spcAft>
              <a:spcPct val="35000"/>
            </a:spcAft>
          </a:pPr>
          <a:r>
            <a:rPr lang="ka-GE" sz="2000" kern="1200" dirty="0" smtClean="0">
              <a:solidFill>
                <a:schemeClr val="tx1"/>
              </a:solidFill>
            </a:rPr>
            <a:t>სკოლებში ხარისხიანი განათლების მიღების ხელშემშლელი ფაქტორების ძიება და მათი შესაბამისი პრევენციული ღონისძიებების</a:t>
          </a:r>
          <a:r>
            <a:rPr lang="en-US" sz="2000" kern="1200" dirty="0" smtClean="0">
              <a:solidFill>
                <a:schemeClr val="tx1"/>
              </a:solidFill>
            </a:rPr>
            <a:t> </a:t>
          </a:r>
          <a:r>
            <a:rPr lang="ka-GE" sz="2000" kern="1200" dirty="0" smtClean="0">
              <a:solidFill>
                <a:schemeClr val="tx1"/>
              </a:solidFill>
            </a:rPr>
            <a:t>შეთავაზება.</a:t>
          </a:r>
          <a:endParaRPr lang="ru-RU" sz="2000" kern="1200" dirty="0">
            <a:solidFill>
              <a:schemeClr val="tx1"/>
            </a:solidFill>
          </a:endParaRPr>
        </a:p>
      </dsp:txBody>
      <dsp:txXfrm>
        <a:off x="456444" y="2953247"/>
        <a:ext cx="7715513" cy="10655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C3F48-A014-499D-BFB7-7DB96CDB06A5}">
      <dsp:nvSpPr>
        <dsp:cNvPr id="0" name=""/>
        <dsp:cNvSpPr/>
      </dsp:nvSpPr>
      <dsp:spPr>
        <a:xfrm>
          <a:off x="0" y="0"/>
          <a:ext cx="7642860" cy="2036683"/>
        </a:xfrm>
        <a:prstGeom prst="roundRect">
          <a:avLst>
            <a:gd name="adj" fmla="val 10000"/>
          </a:avLst>
        </a:prstGeom>
        <a:solidFill>
          <a:schemeClr val="bg1">
            <a:lumMod val="85000"/>
          </a:schemeClr>
        </a:solidFill>
        <a:ln w="9525" cap="flat" cmpd="sng" algn="ctr">
          <a:solidFill>
            <a:schemeClr val="accent3">
              <a:satMod val="150000"/>
            </a:schemeClr>
          </a:solidFill>
          <a:prstDash val="solid"/>
        </a:ln>
        <a:effectLst>
          <a:outerShdw blurRad="65500" dist="38100" dir="5400000" rotWithShape="0">
            <a:srgbClr val="000000">
              <a:alpha val="40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72390" tIns="72390" rIns="72390" bIns="72390" numCol="1" spcCol="1270" anchor="ctr" anchorCtr="0">
          <a:noAutofit/>
        </a:bodyPr>
        <a:lstStyle/>
        <a:p>
          <a:pPr lvl="0" algn="just" defTabSz="844550">
            <a:lnSpc>
              <a:spcPct val="150000"/>
            </a:lnSpc>
            <a:spcBef>
              <a:spcPct val="0"/>
            </a:spcBef>
            <a:spcAft>
              <a:spcPct val="35000"/>
            </a:spcAft>
          </a:pPr>
          <a:r>
            <a:rPr lang="ka-GE" sz="1900" kern="1200" dirty="0" smtClean="0">
              <a:solidFill>
                <a:schemeClr val="tx1"/>
              </a:solidFill>
            </a:rPr>
            <a:t>თვისობრივი კვლევის ჩატარებისას: ჩაღრმავებული ინტერვიუს, დაკვირვების და ანალიზის </a:t>
          </a:r>
          <a:r>
            <a:rPr lang="ka-GE" sz="1900" kern="1200" dirty="0" smtClean="0">
              <a:solidFill>
                <a:schemeClr val="tx1"/>
              </a:solidFill>
            </a:rPr>
            <a:t>მეთოდები.</a:t>
          </a:r>
          <a:endParaRPr lang="ru-RU" sz="1900" kern="1200" dirty="0">
            <a:solidFill>
              <a:schemeClr val="tx1"/>
            </a:solidFill>
          </a:endParaRPr>
        </a:p>
      </dsp:txBody>
      <dsp:txXfrm>
        <a:off x="59652" y="59652"/>
        <a:ext cx="5537789" cy="1917379"/>
      </dsp:txXfrm>
    </dsp:sp>
    <dsp:sp modelId="{184C68A6-98D2-420C-B39F-2C52E92107BF}">
      <dsp:nvSpPr>
        <dsp:cNvPr id="0" name=""/>
        <dsp:cNvSpPr/>
      </dsp:nvSpPr>
      <dsp:spPr>
        <a:xfrm>
          <a:off x="1348739" y="2489279"/>
          <a:ext cx="7642860" cy="2036683"/>
        </a:xfrm>
        <a:prstGeom prst="roundRect">
          <a:avLst>
            <a:gd name="adj" fmla="val 10000"/>
          </a:avLst>
        </a:prstGeom>
        <a:solidFill>
          <a:schemeClr val="accent3">
            <a:lumMod val="20000"/>
            <a:lumOff val="80000"/>
          </a:schemeClr>
        </a:soli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hemeClr val="accent3"/>
        </a:lnRef>
        <a:fillRef idx="3">
          <a:schemeClr val="accent3"/>
        </a:fillRef>
        <a:effectRef idx="3">
          <a:schemeClr val="accent3"/>
        </a:effectRef>
        <a:fontRef idx="minor">
          <a:schemeClr val="lt1"/>
        </a:fontRef>
      </dsp:style>
      <dsp:txBody>
        <a:bodyPr spcFirstLastPara="0" vert="horz" wrap="square" lIns="72390" tIns="72390" rIns="72390" bIns="72390" numCol="1" spcCol="1270" anchor="ctr" anchorCtr="0">
          <a:noAutofit/>
        </a:bodyPr>
        <a:lstStyle/>
        <a:p>
          <a:pPr lvl="0" algn="just" defTabSz="844550">
            <a:lnSpc>
              <a:spcPct val="150000"/>
            </a:lnSpc>
            <a:spcBef>
              <a:spcPct val="0"/>
            </a:spcBef>
            <a:spcAft>
              <a:spcPct val="35000"/>
            </a:spcAft>
          </a:pPr>
          <a:r>
            <a:rPr lang="ka-GE" sz="1900" kern="1200" dirty="0" smtClean="0">
              <a:solidFill>
                <a:schemeClr val="tx1"/>
              </a:solidFill>
            </a:rPr>
            <a:t>რაოდენობრივი კვლევის ჩატარებისას: სტრუქტურირებული ინტერვიუსა და მიღებულ მასალათა ანალიზის </a:t>
          </a:r>
          <a:r>
            <a:rPr lang="ka-GE" sz="1900" kern="1200" dirty="0" smtClean="0">
              <a:solidFill>
                <a:schemeClr val="tx1"/>
              </a:solidFill>
            </a:rPr>
            <a:t>მეთოდები</a:t>
          </a:r>
          <a:r>
            <a:rPr lang="ka-GE" sz="1900" b="1" kern="1200" dirty="0" smtClean="0">
              <a:solidFill>
                <a:schemeClr val="tx1"/>
              </a:solidFill>
            </a:rPr>
            <a:t>.</a:t>
          </a:r>
          <a:endParaRPr lang="ru-RU" sz="1900" kern="1200" dirty="0">
            <a:solidFill>
              <a:schemeClr val="tx1"/>
            </a:solidFill>
          </a:endParaRPr>
        </a:p>
      </dsp:txBody>
      <dsp:txXfrm>
        <a:off x="1408391" y="2548931"/>
        <a:ext cx="4850971" cy="1917379"/>
      </dsp:txXfrm>
    </dsp:sp>
    <dsp:sp modelId="{6D2BF0B4-BA56-4BDB-B4E0-016073782C50}">
      <dsp:nvSpPr>
        <dsp:cNvPr id="0" name=""/>
        <dsp:cNvSpPr/>
      </dsp:nvSpPr>
      <dsp:spPr>
        <a:xfrm>
          <a:off x="6319015" y="1601059"/>
          <a:ext cx="1323844" cy="1323844"/>
        </a:xfrm>
        <a:prstGeom prst="downArrow">
          <a:avLst>
            <a:gd name="adj1" fmla="val 55000"/>
            <a:gd name="adj2" fmla="val 45000"/>
          </a:avLst>
        </a:prstGeom>
        <a:solidFill>
          <a:schemeClr val="accent1">
            <a:alpha val="90000"/>
            <a:tint val="40000"/>
            <a:hueOff val="0"/>
            <a:satOff val="0"/>
            <a:lumOff val="0"/>
            <a:alphaOff val="0"/>
          </a:schemeClr>
        </a:solidFill>
        <a:ln w="425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6616880" y="1601059"/>
        <a:ext cx="728114" cy="9961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6A404-4624-46A8-A026-B3E46A99CD94}">
      <dsp:nvSpPr>
        <dsp:cNvPr id="0" name=""/>
        <dsp:cNvSpPr/>
      </dsp:nvSpPr>
      <dsp:spPr>
        <a:xfrm>
          <a:off x="0" y="3493655"/>
          <a:ext cx="8229600" cy="882000"/>
        </a:xfrm>
        <a:prstGeom prst="rect">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1CBCD4-B8AA-4CF1-911B-04B86F8C685F}">
      <dsp:nvSpPr>
        <dsp:cNvPr id="0" name=""/>
        <dsp:cNvSpPr/>
      </dsp:nvSpPr>
      <dsp:spPr>
        <a:xfrm>
          <a:off x="337267" y="17804"/>
          <a:ext cx="7892332" cy="3966310"/>
        </a:xfrm>
        <a:prstGeom prst="roundRect">
          <a:avLst/>
        </a:prstGeom>
        <a:solidFill>
          <a:schemeClr val="bg1">
            <a:lumMod val="85000"/>
          </a:schemeClr>
        </a:soli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hemeClr val="accent3"/>
        </a:lnRef>
        <a:fillRef idx="3">
          <a:schemeClr val="accent3"/>
        </a:fillRef>
        <a:effectRef idx="3">
          <a:schemeClr val="accent3"/>
        </a:effectRef>
        <a:fontRef idx="minor">
          <a:schemeClr val="lt1"/>
        </a:fontRef>
      </dsp:style>
      <dsp:txBody>
        <a:bodyPr spcFirstLastPara="0" vert="horz" wrap="square" lIns="217742" tIns="0" rIns="217742" bIns="0" numCol="1" spcCol="1270" anchor="ctr" anchorCtr="0">
          <a:noAutofit/>
        </a:bodyPr>
        <a:lstStyle/>
        <a:p>
          <a:pPr lvl="0" algn="just" defTabSz="800100">
            <a:lnSpc>
              <a:spcPct val="150000"/>
            </a:lnSpc>
            <a:spcBef>
              <a:spcPct val="0"/>
            </a:spcBef>
            <a:spcAft>
              <a:spcPct val="35000"/>
            </a:spcAft>
          </a:pPr>
          <a:r>
            <a:rPr lang="ka-GE" sz="1800" kern="1200" dirty="0" smtClean="0">
              <a:solidFill>
                <a:schemeClr val="tx1"/>
              </a:solidFill>
            </a:rPr>
            <a:t>დასაბუთებული გვაქვს სკოლაში მიღებული განათლების  ხარვეზების აღმოფხვრის აუცილებლობა და შემოთავაზებულია სასკოლო განათლების თავისებურებებსა და პრობლემების ანალიზზე დაფუძნებული რეკომენდაციები, რომლებიც სახელმწიფოს, სკოლისა და საზოგადოებისაგან მხარდაჭერას მოითხოვს და რომელთა გათვალისწინება აამაღლებს სასკოლო განათლების ხარისხს და შედეგს.</a:t>
          </a:r>
          <a:endParaRPr lang="ru-RU" sz="1800" kern="1200" dirty="0">
            <a:solidFill>
              <a:schemeClr val="tx1"/>
            </a:solidFill>
          </a:endParaRPr>
        </a:p>
      </dsp:txBody>
      <dsp:txXfrm>
        <a:off x="530886" y="211423"/>
        <a:ext cx="7505094" cy="357907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6/11/2018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685800" y="1295401"/>
            <a:ext cx="7772400" cy="2305050"/>
          </a:xfr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ka-GE" sz="2000" dirty="0" smtClean="0"/>
              <a:t/>
            </a:r>
            <a:br>
              <a:rPr lang="ka-GE" sz="2000" dirty="0" smtClean="0"/>
            </a:br>
            <a:r>
              <a:rPr lang="ka-GE" sz="2000" dirty="0" smtClean="0">
                <a:solidFill>
                  <a:schemeClr val="tx1"/>
                </a:solidFill>
              </a:rPr>
              <a:t>სამეცნიერო სემინარი თემაზე :</a:t>
            </a:r>
            <a:r>
              <a:rPr lang="ka-GE" sz="2000" b="1" dirty="0" smtClean="0">
                <a:solidFill>
                  <a:schemeClr val="tx1"/>
                </a:solidFill>
              </a:rPr>
              <a:t/>
            </a:r>
            <a:br>
              <a:rPr lang="ka-GE" sz="2000" b="1" dirty="0" smtClean="0">
                <a:solidFill>
                  <a:schemeClr val="tx1"/>
                </a:solidFill>
              </a:rPr>
            </a:br>
            <a:r>
              <a:rPr lang="ka-GE" sz="2400" b="1" dirty="0" smtClean="0">
                <a:solidFill>
                  <a:schemeClr val="tx1"/>
                </a:solidFill>
              </a:rPr>
              <a:t>ეროვნული გამოცდებისათვის </a:t>
            </a:r>
            <a:r>
              <a:rPr lang="ka-GE" sz="2400" b="1" dirty="0" smtClean="0">
                <a:solidFill>
                  <a:schemeClr val="tx1"/>
                </a:solidFill>
              </a:rPr>
              <a:t>მზაობის პრობლემა</a:t>
            </a:r>
            <a:r>
              <a:rPr lang="ka-GE" sz="2000" b="1" dirty="0" smtClean="0">
                <a:solidFill>
                  <a:schemeClr val="tx1"/>
                </a:solidFill>
              </a:rPr>
              <a:t/>
            </a:r>
            <a:br>
              <a:rPr lang="ka-GE" sz="2000" b="1" dirty="0" smtClean="0">
                <a:solidFill>
                  <a:schemeClr val="tx1"/>
                </a:solidFill>
              </a:rPr>
            </a:br>
            <a:r>
              <a:rPr lang="ka-GE" sz="2000" dirty="0" smtClean="0">
                <a:solidFill>
                  <a:schemeClr val="tx1"/>
                </a:solidFill>
              </a:rPr>
              <a:t>(აჭარის მაღალმთიანი რაიონების მაგალითზე</a:t>
            </a:r>
            <a:r>
              <a:rPr lang="ka-GE" sz="2000" dirty="0" smtClean="0">
                <a:solidFill>
                  <a:schemeClr val="tx1"/>
                </a:solidFill>
              </a:rPr>
              <a:t>)</a:t>
            </a:r>
            <a:endParaRPr lang="ru-RU" sz="2000" dirty="0">
              <a:solidFill>
                <a:schemeClr val="tx1"/>
              </a:solidFill>
            </a:endParaRPr>
          </a:p>
        </p:txBody>
      </p:sp>
      <p:sp>
        <p:nvSpPr>
          <p:cNvPr id="3" name="სუბტიტრი 2"/>
          <p:cNvSpPr>
            <a:spLocks noGrp="1"/>
          </p:cNvSpPr>
          <p:nvPr>
            <p:ph type="subTitle" idx="1"/>
          </p:nvPr>
        </p:nvSpPr>
        <p:spPr>
          <a:xfrm>
            <a:off x="1371600" y="3886200"/>
            <a:ext cx="6400800" cy="1981200"/>
          </a:xfrm>
          <a:solidFill>
            <a:schemeClr val="accent3">
              <a:lumMod val="40000"/>
              <a:lumOff val="60000"/>
            </a:schemeClr>
          </a:solidFill>
          <a:scene3d>
            <a:camera prst="obliqueTopRight"/>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a:normAutofit/>
          </a:bodyPr>
          <a:lstStyle/>
          <a:p>
            <a:endParaRPr lang="ka-GE" sz="1800" dirty="0" smtClean="0"/>
          </a:p>
          <a:p>
            <a:r>
              <a:rPr lang="ka-GE" sz="1800" dirty="0" smtClean="0">
                <a:solidFill>
                  <a:schemeClr val="tx1"/>
                </a:solidFill>
              </a:rPr>
              <a:t>ბათუმის შოთა რუსთაველის სახელმწიფო უნივერსიტეტის ასისტენტ პროფესორი</a:t>
            </a:r>
          </a:p>
          <a:p>
            <a:endParaRPr lang="ka-GE" sz="1800" dirty="0" smtClean="0">
              <a:solidFill>
                <a:schemeClr val="tx1"/>
              </a:solidFill>
            </a:endParaRPr>
          </a:p>
          <a:p>
            <a:r>
              <a:rPr lang="ka-GE" sz="1800" b="1" dirty="0" smtClean="0">
                <a:solidFill>
                  <a:schemeClr val="tx1"/>
                </a:solidFill>
              </a:rPr>
              <a:t>ნანა მამულაძე</a:t>
            </a:r>
          </a:p>
          <a:p>
            <a:pPr algn="r"/>
            <a:r>
              <a:rPr lang="ka-GE" sz="1800" dirty="0" smtClean="0">
                <a:solidFill>
                  <a:schemeClr val="tx1"/>
                </a:solidFill>
              </a:rPr>
              <a:t>2018 წ.</a:t>
            </a:r>
          </a:p>
          <a:p>
            <a:endParaRPr lang="ka-GE" sz="1800" b="1" dirty="0" smtClean="0">
              <a:solidFill>
                <a:schemeClr val="tx1"/>
              </a:solidFill>
            </a:endParaRPr>
          </a:p>
          <a:p>
            <a:endParaRPr lang="ru-RU"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8229600" cy="715962"/>
          </a:xfrm>
          <a:solidFill>
            <a:schemeClr val="accent3">
              <a:lumMod val="20000"/>
              <a:lumOff val="80000"/>
            </a:schemeClr>
          </a:solidFill>
        </p:spPr>
        <p:txBody>
          <a:bodyPr>
            <a:normAutofit/>
          </a:bodyPr>
          <a:lstStyle/>
          <a:p>
            <a:r>
              <a:rPr lang="ka-GE" sz="2000" dirty="0" smtClean="0"/>
              <a:t>კვლევის ანალიზი</a:t>
            </a:r>
            <a:endParaRPr lang="ru-RU" sz="2000" dirty="0"/>
          </a:p>
        </p:txBody>
      </p:sp>
      <p:sp>
        <p:nvSpPr>
          <p:cNvPr id="3" name="შიგთავსის ჩანაცვლების ველი 2"/>
          <p:cNvSpPr>
            <a:spLocks noGrp="1"/>
          </p:cNvSpPr>
          <p:nvPr>
            <p:ph idx="1"/>
          </p:nvPr>
        </p:nvSpPr>
        <p:spPr>
          <a:xfrm>
            <a:off x="457200" y="1066800"/>
            <a:ext cx="8229600" cy="5059363"/>
          </a:xfrm>
          <a:solidFill>
            <a:schemeClr val="bg1">
              <a:lumMod val="95000"/>
            </a:schemeClr>
          </a:solidFill>
        </p:spPr>
        <p:txBody>
          <a:bodyPr>
            <a:normAutofit/>
          </a:bodyPr>
          <a:lstStyle/>
          <a:p>
            <a:pPr algn="just">
              <a:buNone/>
            </a:pPr>
            <a:r>
              <a:rPr lang="en-US" dirty="0" smtClean="0"/>
              <a:t>	</a:t>
            </a:r>
            <a:endParaRPr lang="ka-GE" dirty="0" smtClean="0"/>
          </a:p>
          <a:p>
            <a:pPr algn="just">
              <a:lnSpc>
                <a:spcPct val="150000"/>
              </a:lnSpc>
              <a:buNone/>
            </a:pPr>
            <a:r>
              <a:rPr lang="ka-GE" sz="2400" dirty="0"/>
              <a:t>	</a:t>
            </a:r>
            <a:r>
              <a:rPr lang="ka-GE" sz="2400" dirty="0" smtClean="0"/>
              <a:t>	</a:t>
            </a:r>
            <a:r>
              <a:rPr lang="ka-GE" sz="2400" dirty="0" smtClean="0"/>
              <a:t>დიაგრამა </a:t>
            </a:r>
            <a:r>
              <a:rPr lang="ka-GE" sz="2400" dirty="0" smtClean="0"/>
              <a:t>აჩვენებს, რომ დამამთავრებელი კლასის  უმეტესობა კომპეტენციების მიუხედავად გამოთქვამს სურვილს ჩააბაროს ერთიანი ეროვნული გამოცდები. </a:t>
            </a:r>
            <a:endParaRPr lang="ru-RU" sz="2400" dirty="0" smtClean="0"/>
          </a:p>
          <a:p>
            <a:pPr algn="just">
              <a:lnSpc>
                <a:spcPct val="150000"/>
              </a:lnSpc>
              <a:buNone/>
            </a:pPr>
            <a:r>
              <a:rPr lang="ka-GE" sz="2400" dirty="0" smtClean="0"/>
              <a:t>	</a:t>
            </a:r>
            <a:r>
              <a:rPr lang="ka-GE" sz="2400" dirty="0" smtClean="0"/>
              <a:t>	ჩნდება </a:t>
            </a:r>
            <a:r>
              <a:rPr lang="ka-GE" sz="2400" dirty="0" smtClean="0"/>
              <a:t>ეჭვი, რომ ამის საფუძველს მათ აძლევს ის დაბალი ბარიერები, რასაც გამოცდების ეროვნული ცენტრი უწესებს მათ. ანუ, უმაღლეს საგანმანათლებლო </a:t>
            </a:r>
            <a:r>
              <a:rPr lang="ka-GE" sz="2400" dirty="0" smtClean="0"/>
              <a:t>დაწესებულებაში  </a:t>
            </a:r>
            <a:r>
              <a:rPr lang="ka-GE" sz="2400" dirty="0" smtClean="0"/>
              <a:t>ჩარიცხვა ადვილად მიღწევადია. </a:t>
            </a:r>
            <a:endParaRPr lang="ru-RU" sz="2400" dirty="0" smtClean="0"/>
          </a:p>
          <a:p>
            <a:pPr>
              <a:lnSpc>
                <a:spcPct val="150000"/>
              </a:lnSpc>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arn(inVertic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arn(inVertic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barn(inVertical)">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barn(inVertical)">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a:normAutofit/>
          </a:bodyPr>
          <a:lstStyle/>
          <a:p>
            <a:r>
              <a:rPr lang="ka-GE" sz="2400" dirty="0" smtClean="0"/>
              <a:t>კითხვარი მოსწავლეებისთვის</a:t>
            </a:r>
            <a:endParaRPr lang="ru-RU" sz="2400" dirty="0"/>
          </a:p>
        </p:txBody>
      </p:sp>
      <p:graphicFrame>
        <p:nvGraphicFramePr>
          <p:cNvPr id="4" name="Chart 2"/>
          <p:cNvGraphicFramePr>
            <a:graphicFrameLocks noGrp="1"/>
          </p:cNvGraphicFramePr>
          <p:nvPr>
            <p:ph idx="1"/>
            <p:extLst>
              <p:ext uri="{D42A27DB-BD31-4B8C-83A1-F6EECF244321}">
                <p14:modId xmlns:p14="http://schemas.microsoft.com/office/powerpoint/2010/main" val="156995942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8229600" cy="792162"/>
          </a:xfrm>
          <a:solidFill>
            <a:schemeClr val="bg1">
              <a:lumMod val="95000"/>
            </a:schemeClr>
          </a:solidFill>
        </p:spPr>
        <p:txBody>
          <a:bodyPr>
            <a:normAutofit/>
          </a:bodyPr>
          <a:lstStyle/>
          <a:p>
            <a:r>
              <a:rPr lang="ka-GE" sz="2400" dirty="0"/>
              <a:t>კვლევის ანალიზი</a:t>
            </a:r>
            <a:endParaRPr lang="ru-RU" sz="2400" dirty="0"/>
          </a:p>
        </p:txBody>
      </p:sp>
      <p:sp>
        <p:nvSpPr>
          <p:cNvPr id="3" name="შიგთავსის ჩანაცვლების ველი 2"/>
          <p:cNvSpPr>
            <a:spLocks noGrp="1"/>
          </p:cNvSpPr>
          <p:nvPr>
            <p:ph idx="1"/>
          </p:nvPr>
        </p:nvSpPr>
        <p:spPr>
          <a:xfrm>
            <a:off x="457200" y="1524000"/>
            <a:ext cx="8229600" cy="4602163"/>
          </a:xfrm>
          <a:solidFill>
            <a:schemeClr val="accent3">
              <a:lumMod val="20000"/>
              <a:lumOff val="80000"/>
            </a:schemeClr>
          </a:solidFill>
        </p:spPr>
        <p:txBody>
          <a:bodyPr>
            <a:normAutofit lnSpcReduction="10000"/>
          </a:bodyPr>
          <a:lstStyle/>
          <a:p>
            <a:pPr algn="just">
              <a:buNone/>
            </a:pPr>
            <a:endParaRPr lang="ka-GE" sz="2400" dirty="0" smtClean="0"/>
          </a:p>
          <a:p>
            <a:pPr algn="just">
              <a:lnSpc>
                <a:spcPct val="150000"/>
              </a:lnSpc>
              <a:buNone/>
            </a:pPr>
            <a:r>
              <a:rPr lang="ka-GE" sz="2400" dirty="0" smtClean="0"/>
              <a:t>		</a:t>
            </a:r>
            <a:r>
              <a:rPr lang="ka-GE" sz="2400" dirty="0" smtClean="0"/>
              <a:t>დიაგრამაში </a:t>
            </a:r>
            <a:r>
              <a:rPr lang="ka-GE" sz="2400" dirty="0" smtClean="0"/>
              <a:t>აღნიშნული მაჩვენებლის მიხედვით თუ ვიმსჯელებთ, თითქოსდა სკოლა უზრუნველყოფს მოსწავლეთა მზაობას ეროვნული გამოცდებისათვის, მაგრამ სამწუხაროდ კვლევის შემდგომი მონაცემებზე დაყრდნობით აღნიშნულ მზაობას განაპირობებს არა სკოლაში მიღებული განათლება, არამედ სკოლის ფარგლებს გარეთ დამკვიდრებული დამატებითი მომსახურების კერები. </a:t>
            </a:r>
            <a:endParaRPr lang="ru-RU" sz="2400" dirty="0" smtClean="0"/>
          </a:p>
          <a:p>
            <a:pPr>
              <a:buNone/>
            </a:pPr>
            <a:endParaRPr lang="ru-RU"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1">
              <a:lumMod val="95000"/>
            </a:schemeClr>
          </a:solidFill>
        </p:spPr>
        <p:style>
          <a:lnRef idx="1">
            <a:schemeClr val="accent3"/>
          </a:lnRef>
          <a:fillRef idx="2">
            <a:schemeClr val="accent3"/>
          </a:fillRef>
          <a:effectRef idx="1">
            <a:schemeClr val="accent3"/>
          </a:effectRef>
          <a:fontRef idx="minor">
            <a:schemeClr val="dk1"/>
          </a:fontRef>
        </p:style>
        <p:txBody>
          <a:bodyPr>
            <a:normAutofit/>
          </a:bodyPr>
          <a:lstStyle/>
          <a:p>
            <a:r>
              <a:rPr lang="ka-GE" sz="2400" dirty="0" smtClean="0"/>
              <a:t>კითხვარი მოსწავლეებისთვის</a:t>
            </a:r>
            <a:endParaRPr lang="ru-RU" sz="2400" dirty="0"/>
          </a:p>
        </p:txBody>
      </p:sp>
      <p:graphicFrame>
        <p:nvGraphicFramePr>
          <p:cNvPr id="4" name="Chart 3"/>
          <p:cNvGraphicFramePr>
            <a:graphicFrameLocks noGrp="1"/>
          </p:cNvGraphicFramePr>
          <p:nvPr>
            <p:ph idx="1"/>
            <p:extLst>
              <p:ext uri="{D42A27DB-BD31-4B8C-83A1-F6EECF244321}">
                <p14:modId xmlns:p14="http://schemas.microsoft.com/office/powerpoint/2010/main" val="143213763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8229600" cy="868362"/>
          </a:xfrm>
          <a:solidFill>
            <a:schemeClr val="accent3">
              <a:lumMod val="20000"/>
              <a:lumOff val="80000"/>
            </a:schemeClr>
          </a:solidFill>
        </p:spPr>
        <p:txBody>
          <a:bodyPr>
            <a:normAutofit/>
          </a:bodyPr>
          <a:lstStyle/>
          <a:p>
            <a:r>
              <a:rPr lang="ka-GE" sz="2400" dirty="0"/>
              <a:t>კვლევის ანალიზი</a:t>
            </a:r>
            <a:endParaRPr lang="ru-RU" sz="2400" dirty="0"/>
          </a:p>
        </p:txBody>
      </p:sp>
      <p:sp>
        <p:nvSpPr>
          <p:cNvPr id="3" name="შიგთავსის ჩანაცვლების ველი 2"/>
          <p:cNvSpPr>
            <a:spLocks noGrp="1"/>
          </p:cNvSpPr>
          <p:nvPr>
            <p:ph idx="1"/>
          </p:nvPr>
        </p:nvSpPr>
        <p:spPr>
          <a:xfrm>
            <a:off x="457200" y="1371600"/>
            <a:ext cx="8229600" cy="4754563"/>
          </a:xfrm>
          <a:solidFill>
            <a:schemeClr val="bg1">
              <a:lumMod val="85000"/>
            </a:schemeClr>
          </a:solidFill>
        </p:spPr>
        <p:txBody>
          <a:bodyPr/>
          <a:lstStyle/>
          <a:p>
            <a:pPr algn="just">
              <a:lnSpc>
                <a:spcPct val="150000"/>
              </a:lnSpc>
              <a:buNone/>
            </a:pPr>
            <a:r>
              <a:rPr lang="ka-GE" dirty="0" smtClean="0"/>
              <a:t>	</a:t>
            </a:r>
            <a:r>
              <a:rPr lang="ka-GE" sz="2400" dirty="0" smtClean="0"/>
              <a:t>როგორც კვლევა აჩვენებს, მოსწავლეთა თითქმის ნახევარი მეთორმეტე კლასის არსებობას დაკარგულ დროდ მიიჩნევს. მოსწავლეთა მიერ დაფიქსირებულ ამ მოსაზრებას ამყარებს გამოკითხულ მასწავლებელთა მოსაზრებები</a:t>
            </a:r>
            <a:r>
              <a:rPr lang="en-US" sz="2400" dirty="0" smtClean="0"/>
              <a:t>ც.</a:t>
            </a:r>
            <a:endParaRPr lang="ru-RU" sz="2400" dirty="0" smtClean="0"/>
          </a:p>
          <a:p>
            <a:pPr>
              <a:lnSpc>
                <a:spcPct val="150000"/>
              </a:lnSpc>
            </a:pP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a:normAutofit/>
          </a:bodyPr>
          <a:lstStyle/>
          <a:p>
            <a:r>
              <a:rPr lang="ka-GE" sz="2400" dirty="0" smtClean="0"/>
              <a:t>კითხვარი მოსწავლეებისთვის</a:t>
            </a:r>
            <a:endParaRPr lang="ru-RU" sz="2400" dirty="0"/>
          </a:p>
        </p:txBody>
      </p:sp>
      <p:graphicFrame>
        <p:nvGraphicFramePr>
          <p:cNvPr id="4" name="Chart 6"/>
          <p:cNvGraphicFramePr>
            <a:graphicFrameLocks noGrp="1"/>
          </p:cNvGraphicFramePr>
          <p:nvPr>
            <p:ph idx="1"/>
            <p:extLst>
              <p:ext uri="{D42A27DB-BD31-4B8C-83A1-F6EECF244321}">
                <p14:modId xmlns:p14="http://schemas.microsoft.com/office/powerpoint/2010/main" val="402522876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heel(1)">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endParaRPr lang="ru-RU"/>
          </a:p>
        </p:txBody>
      </p:sp>
      <p:sp>
        <p:nvSpPr>
          <p:cNvPr id="3" name="შიგთავსის ჩანაცვლების ველი 2"/>
          <p:cNvSpPr>
            <a:spLocks noGrp="1"/>
          </p:cNvSpPr>
          <p:nvPr>
            <p:ph idx="1"/>
          </p:nvPr>
        </p:nvSpPr>
        <p:spPr>
          <a:xfrm>
            <a:off x="457200" y="304800"/>
            <a:ext cx="8229600" cy="6400800"/>
          </a:xfrm>
          <a:solidFill>
            <a:schemeClr val="bg1">
              <a:lumMod val="85000"/>
            </a:schemeClr>
          </a:solidFill>
        </p:spPr>
        <p:txBody>
          <a:bodyPr>
            <a:normAutofit fontScale="55000" lnSpcReduction="20000"/>
          </a:bodyPr>
          <a:lstStyle/>
          <a:p>
            <a:pPr algn="just">
              <a:buNone/>
            </a:pPr>
            <a:endParaRPr lang="ka-GE" dirty="0" smtClean="0"/>
          </a:p>
          <a:p>
            <a:pPr algn="just">
              <a:lnSpc>
                <a:spcPct val="170000"/>
              </a:lnSpc>
              <a:buNone/>
            </a:pPr>
            <a:r>
              <a:rPr lang="ka-GE" dirty="0" smtClean="0"/>
              <a:t>		</a:t>
            </a:r>
            <a:r>
              <a:rPr lang="ka-GE" sz="2900" dirty="0" smtClean="0"/>
              <a:t>აღნიშნულ მონაცემებზე დაყრდნობით მნიშვნელოვან განსხვავებას ვაწყდებით რაიონების მიხედვით მეთორმეტე კლასის ფუნქციასთან მიმართებაში. განსაკუთრებით იკვეთება რადიკალურად განსხვავებული დამოკიდებულება შუახევის მუნიციპალიტეტში. რაოდენობრივი კვლევით მიღებული მონაცემების ანალიზისთვის მოვიშველიეთ თვისობრივი კვლევის მონაცემებიც და მივედით იმ დასკვნამდე, რომ რადგანაც შუახევის მუნიციპალიტეტში არსებობს წმიდა ტბელ აბუსერისძის სასწავლო უნივერსიტეტთან არსებული აბიტურიენტთა მოსამზადებელი ცენტრი,  აღნიშნულმა გააძლიერა მეთორმეტე კლასის ფუნქცია და სწორედ ამ ფაქტორმა განაპირობა განსხვავებული შედეგი. </a:t>
            </a:r>
          </a:p>
          <a:p>
            <a:pPr algn="just">
              <a:lnSpc>
                <a:spcPct val="170000"/>
              </a:lnSpc>
              <a:buNone/>
            </a:pPr>
            <a:endParaRPr lang="ru-RU" sz="2900" dirty="0" smtClean="0"/>
          </a:p>
          <a:p>
            <a:pPr algn="just">
              <a:lnSpc>
                <a:spcPct val="170000"/>
              </a:lnSpc>
              <a:buNone/>
            </a:pPr>
            <a:r>
              <a:rPr lang="ka-GE" sz="2900" dirty="0" smtClean="0"/>
              <a:t>	აქვე მინდა აღვნიშნო, რომ ჩვენ გვაქვს ქალაქ ბათუმში ამ კუთხით ჩატარებული კვლევის შედეგები და დაბეჯითებით შეგვიძლია ვთქვათ, რომ პრობლემასთან მიმართებაში მაღალმთიან რაიონებში შედარებით უკეთესი მდგომარეობაა, რაც </a:t>
            </a:r>
            <a:r>
              <a:rPr lang="ka-GE" sz="2900" dirty="0" err="1" smtClean="0"/>
              <a:t>რათქმაუნდა</a:t>
            </a:r>
            <a:r>
              <a:rPr lang="ka-GE" sz="2900" dirty="0" smtClean="0"/>
              <a:t> მისასალმებელია, მაგრამ პრობლემა პრობლემად მაღალმთიან რაიონებშიც საკმაოდ მწვავედ იკვეთება. </a:t>
            </a:r>
            <a:endParaRPr lang="ru-RU" sz="2900"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a:normAutofit/>
          </a:bodyPr>
          <a:lstStyle/>
          <a:p>
            <a:r>
              <a:rPr lang="ka-GE" sz="2400" dirty="0" smtClean="0"/>
              <a:t>კითხვარი მოსწავლეებისთვის</a:t>
            </a:r>
            <a:endParaRPr lang="ru-RU" sz="2400" dirty="0"/>
          </a:p>
        </p:txBody>
      </p:sp>
      <p:graphicFrame>
        <p:nvGraphicFramePr>
          <p:cNvPr id="4" name="Chart 7"/>
          <p:cNvGraphicFramePr>
            <a:graphicFrameLocks noGrp="1"/>
          </p:cNvGraphicFramePr>
          <p:nvPr>
            <p:ph idx="1"/>
            <p:extLst>
              <p:ext uri="{D42A27DB-BD31-4B8C-83A1-F6EECF244321}">
                <p14:modId xmlns:p14="http://schemas.microsoft.com/office/powerpoint/2010/main" val="347297639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20000"/>
              <a:lumOff val="80000"/>
            </a:schemeClr>
          </a:solidFill>
        </p:spPr>
        <p:txBody>
          <a:bodyPr>
            <a:normAutofit/>
          </a:bodyPr>
          <a:lstStyle/>
          <a:p>
            <a:r>
              <a:rPr lang="ka-GE" sz="2400" dirty="0" smtClean="0"/>
              <a:t>კვლევის ანალიზი</a:t>
            </a:r>
            <a:endParaRPr lang="ru-RU" sz="2400" dirty="0"/>
          </a:p>
        </p:txBody>
      </p:sp>
      <p:sp>
        <p:nvSpPr>
          <p:cNvPr id="3" name="შიგთავსის ჩანაცვლების ველი 2"/>
          <p:cNvSpPr>
            <a:spLocks noGrp="1"/>
          </p:cNvSpPr>
          <p:nvPr>
            <p:ph idx="1"/>
          </p:nvPr>
        </p:nvSpPr>
        <p:spPr>
          <a:solidFill>
            <a:schemeClr val="bg1">
              <a:lumMod val="85000"/>
            </a:schemeClr>
          </a:solidFill>
        </p:spPr>
        <p:txBody>
          <a:bodyPr>
            <a:normAutofit fontScale="92500" lnSpcReduction="20000"/>
          </a:bodyPr>
          <a:lstStyle/>
          <a:p>
            <a:pPr algn="just"/>
            <a:endParaRPr lang="ka-GE" dirty="0" smtClean="0"/>
          </a:p>
          <a:p>
            <a:pPr algn="just">
              <a:lnSpc>
                <a:spcPct val="150000"/>
              </a:lnSpc>
              <a:buNone/>
            </a:pPr>
            <a:r>
              <a:rPr lang="ka-GE" dirty="0" smtClean="0"/>
              <a:t>	</a:t>
            </a:r>
            <a:r>
              <a:rPr lang="ka-GE" sz="2200" dirty="0" smtClean="0"/>
              <a:t>აღნიშნული მონაცემი ამყარებს წინა დიაგრამაში დაფიქსირებულ მოსაზრებას, ფუნქცია დაკარგულ მე-12 კლასთან დაკავშირებით.</a:t>
            </a:r>
          </a:p>
          <a:p>
            <a:pPr algn="just">
              <a:lnSpc>
                <a:spcPct val="150000"/>
              </a:lnSpc>
              <a:buNone/>
            </a:pPr>
            <a:r>
              <a:rPr lang="ka-GE" sz="2200" dirty="0" smtClean="0"/>
              <a:t>	</a:t>
            </a:r>
          </a:p>
          <a:p>
            <a:pPr algn="just">
              <a:lnSpc>
                <a:spcPct val="150000"/>
              </a:lnSpc>
              <a:buNone/>
            </a:pPr>
            <a:r>
              <a:rPr lang="ka-GE" sz="2200" dirty="0" smtClean="0"/>
              <a:t>	 </a:t>
            </a:r>
            <a:r>
              <a:rPr lang="ka-GE" sz="2200" dirty="0" smtClean="0"/>
              <a:t>დიაგრამიდან </a:t>
            </a:r>
            <a:r>
              <a:rPr lang="ka-GE" sz="2200" dirty="0" smtClean="0"/>
              <a:t>ნათლად ჩანს, რომ მეთორმეტე კლასის მოსწავლეთა უმეტესობა ერთიანი ეროვნული გამოცდების ჩასაბარებლად მიმართავს </a:t>
            </a:r>
            <a:r>
              <a:rPr lang="ka-GE" sz="2200" dirty="0" smtClean="0"/>
              <a:t>რეპეტიტორს </a:t>
            </a:r>
            <a:r>
              <a:rPr lang="ka-GE" sz="2200" dirty="0" smtClean="0"/>
              <a:t>და, რომ მხოლოდ შუახევის მუნიციპალიტეტში ფიქსირდება შედარებით უკეთესი მონაცემი,  რომლის მიზეზზეც უკვე მოგახსენეთ. </a:t>
            </a:r>
            <a:endParaRPr lang="ru-RU" sz="2200" dirty="0" smtClean="0"/>
          </a:p>
          <a:p>
            <a:pPr>
              <a:buNone/>
            </a:pPr>
            <a:r>
              <a:rPr lang="ka-GE" sz="2600" dirty="0" smtClean="0"/>
              <a:t> </a:t>
            </a:r>
            <a:endParaRPr lang="ru-RU" sz="2600"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1">
              <a:lumMod val="85000"/>
            </a:schemeClr>
          </a:solidFill>
        </p:spPr>
        <p:style>
          <a:lnRef idx="1">
            <a:schemeClr val="accent3"/>
          </a:lnRef>
          <a:fillRef idx="2">
            <a:schemeClr val="accent3"/>
          </a:fillRef>
          <a:effectRef idx="1">
            <a:schemeClr val="accent3"/>
          </a:effectRef>
          <a:fontRef idx="minor">
            <a:schemeClr val="dk1"/>
          </a:fontRef>
        </p:style>
        <p:txBody>
          <a:bodyPr>
            <a:normAutofit/>
          </a:bodyPr>
          <a:lstStyle/>
          <a:p>
            <a:r>
              <a:rPr lang="ka-GE" sz="2400" dirty="0" smtClean="0"/>
              <a:t>კითხვარი მოსწავლეებისთვის</a:t>
            </a:r>
            <a:endParaRPr lang="ru-RU" sz="2400" dirty="0"/>
          </a:p>
        </p:txBody>
      </p:sp>
      <p:graphicFrame>
        <p:nvGraphicFramePr>
          <p:cNvPr id="4" name="Chart 8"/>
          <p:cNvGraphicFramePr>
            <a:graphicFrameLocks noGrp="1"/>
          </p:cNvGraphicFramePr>
          <p:nvPr>
            <p:ph idx="1"/>
            <p:extLst>
              <p:ext uri="{D42A27DB-BD31-4B8C-83A1-F6EECF244321}">
                <p14:modId xmlns:p14="http://schemas.microsoft.com/office/powerpoint/2010/main" val="332610019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a:lstStyle/>
          <a:p>
            <a:r>
              <a:rPr lang="ka-GE" dirty="0" smtClean="0">
                <a:solidFill>
                  <a:schemeClr val="tx1"/>
                </a:solidFill>
              </a:rPr>
              <a:t>კვლევის მიზანი</a:t>
            </a:r>
            <a:endParaRPr lang="ru-RU" dirty="0">
              <a:solidFill>
                <a:schemeClr val="tx1"/>
              </a:solidFill>
            </a:endParaRPr>
          </a:p>
        </p:txBody>
      </p:sp>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158904214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20000"/>
              <a:lumOff val="80000"/>
            </a:schemeClr>
          </a:solidFill>
        </p:spPr>
        <p:txBody>
          <a:bodyPr>
            <a:normAutofit/>
          </a:bodyPr>
          <a:lstStyle/>
          <a:p>
            <a:r>
              <a:rPr lang="ka-GE" sz="2400" dirty="0" smtClean="0"/>
              <a:t>კვლევის ანალიზი</a:t>
            </a:r>
            <a:endParaRPr lang="ru-RU" sz="2400" dirty="0"/>
          </a:p>
        </p:txBody>
      </p:sp>
      <p:sp>
        <p:nvSpPr>
          <p:cNvPr id="3" name="შიგთავსის ჩანაცვლების ველი 2"/>
          <p:cNvSpPr>
            <a:spLocks noGrp="1"/>
          </p:cNvSpPr>
          <p:nvPr>
            <p:ph idx="1"/>
          </p:nvPr>
        </p:nvSpPr>
        <p:spPr>
          <a:solidFill>
            <a:schemeClr val="accent3">
              <a:lumMod val="40000"/>
              <a:lumOff val="60000"/>
            </a:schemeClr>
          </a:solidFill>
        </p:spPr>
        <p:txBody>
          <a:bodyPr/>
          <a:lstStyle/>
          <a:p>
            <a:pPr algn="just">
              <a:lnSpc>
                <a:spcPct val="150000"/>
              </a:lnSpc>
            </a:pPr>
            <a:r>
              <a:rPr lang="ka-GE" sz="2000" dirty="0" smtClean="0"/>
              <a:t>აღნიშნულ მონაცემზე დაყრდნობით შეიძლება ვიმსჯელოთ, რომ ის ვინც რეპეტიტორის მომსახურებით სარგებლობს უფრო მეტად მოტივირებულია, რაც მაღალ თვითშეფასებაში აისახება. </a:t>
            </a:r>
            <a:endParaRPr lang="ru-RU" sz="2000"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arn(inVertic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40000"/>
              <a:lumOff val="60000"/>
            </a:schemeClr>
          </a:solidFill>
        </p:spPr>
        <p:txBody>
          <a:bodyPr>
            <a:normAutofit fontScale="90000"/>
          </a:bodyPr>
          <a:lstStyle/>
          <a:p>
            <a:r>
              <a:rPr lang="ka-GE" sz="2700" b="1" dirty="0" smtClean="0"/>
              <a:t>კითხვარი  მასწავლებლებისთვის</a:t>
            </a:r>
            <a:r>
              <a:rPr lang="ru-RU" dirty="0" smtClean="0"/>
              <a:t/>
            </a:r>
            <a:br>
              <a:rPr lang="ru-RU" dirty="0" smtClean="0"/>
            </a:br>
            <a:endParaRPr lang="ru-RU" dirty="0"/>
          </a:p>
        </p:txBody>
      </p:sp>
      <p:graphicFrame>
        <p:nvGraphicFramePr>
          <p:cNvPr id="4" name="Chart 9"/>
          <p:cNvGraphicFramePr>
            <a:graphicFrameLocks noGrp="1"/>
          </p:cNvGraphicFramePr>
          <p:nvPr>
            <p:ph idx="1"/>
            <p:extLst>
              <p:ext uri="{D42A27DB-BD31-4B8C-83A1-F6EECF244321}">
                <p14:modId xmlns:p14="http://schemas.microsoft.com/office/powerpoint/2010/main" val="3815437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1">
              <a:lumMod val="95000"/>
            </a:schemeClr>
          </a:solidFill>
        </p:spPr>
        <p:txBody>
          <a:bodyPr>
            <a:normAutofit/>
          </a:bodyPr>
          <a:lstStyle/>
          <a:p>
            <a:r>
              <a:rPr lang="ka-GE" sz="2400" dirty="0" smtClean="0"/>
              <a:t>კვლევის ანალიზი</a:t>
            </a:r>
            <a:endParaRPr lang="ru-RU" sz="2400" dirty="0"/>
          </a:p>
        </p:txBody>
      </p:sp>
      <p:sp>
        <p:nvSpPr>
          <p:cNvPr id="3" name="შიგთავსის ჩანაცვლების ველი 2"/>
          <p:cNvSpPr>
            <a:spLocks noGrp="1"/>
          </p:cNvSpPr>
          <p:nvPr>
            <p:ph idx="1"/>
          </p:nvPr>
        </p:nvSpPr>
        <p:spPr>
          <a:solidFill>
            <a:schemeClr val="bg1">
              <a:lumMod val="85000"/>
            </a:schemeClr>
          </a:solidFill>
        </p:spPr>
        <p:txBody>
          <a:bodyPr>
            <a:normAutofit/>
          </a:bodyPr>
          <a:lstStyle/>
          <a:p>
            <a:pPr algn="just">
              <a:lnSpc>
                <a:spcPct val="150000"/>
              </a:lnSpc>
            </a:pPr>
            <a:r>
              <a:rPr lang="ka-GE" sz="2000" dirty="0" smtClean="0"/>
              <a:t>დიაგრამა აჩვენებს, რომ გამოკითხულ მასწავლებელთა და მოსწავლეთა მონაცემები ემთხვევა ერთმანეთს, დამამთავრებელი კლასის  უმეტესობა კომპეტენციების მიუხედავად გამოთქვამს სურვილს აბაროს ერთიანი ეროვნული გამოცდები, რაც ბადებს ეჭვს, რომ უმაღლეს საგანმანათლებლო </a:t>
            </a:r>
            <a:r>
              <a:rPr lang="ka-GE" sz="2000" dirty="0" err="1" smtClean="0"/>
              <a:t>დაწესებელებაში</a:t>
            </a:r>
            <a:r>
              <a:rPr lang="ka-GE" sz="2000" dirty="0" smtClean="0"/>
              <a:t>  ჩარიცხვა ადვილად მიღწევადია. </a:t>
            </a:r>
            <a:endParaRPr lang="ru-RU" sz="2000"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40000"/>
              <a:lumOff val="60000"/>
            </a:schemeClr>
          </a:solidFill>
        </p:spPr>
        <p:txBody>
          <a:bodyPr>
            <a:normAutofit/>
          </a:bodyPr>
          <a:lstStyle/>
          <a:p>
            <a:r>
              <a:rPr lang="ka-GE" sz="2400" b="1" dirty="0" smtClean="0"/>
              <a:t>კითხვარი  მასწავლებლებისთვის</a:t>
            </a:r>
            <a:endParaRPr lang="ru-RU" sz="2400" dirty="0"/>
          </a:p>
        </p:txBody>
      </p:sp>
      <p:graphicFrame>
        <p:nvGraphicFramePr>
          <p:cNvPr id="4" name="Chart 10"/>
          <p:cNvGraphicFramePr>
            <a:graphicFrameLocks noGrp="1"/>
          </p:cNvGraphicFramePr>
          <p:nvPr>
            <p:ph idx="1"/>
            <p:extLst>
              <p:ext uri="{D42A27DB-BD31-4B8C-83A1-F6EECF244321}">
                <p14:modId xmlns:p14="http://schemas.microsoft.com/office/powerpoint/2010/main" val="274965609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20000"/>
              <a:lumOff val="80000"/>
            </a:schemeClr>
          </a:solidFill>
        </p:spPr>
        <p:txBody>
          <a:bodyPr>
            <a:normAutofit/>
          </a:bodyPr>
          <a:lstStyle/>
          <a:p>
            <a:r>
              <a:rPr lang="ka-GE" sz="2400" dirty="0" smtClean="0"/>
              <a:t>კვლევის ანალიზი</a:t>
            </a:r>
            <a:endParaRPr lang="ru-RU" sz="2400" dirty="0"/>
          </a:p>
        </p:txBody>
      </p:sp>
      <p:sp>
        <p:nvSpPr>
          <p:cNvPr id="3" name="შიგთავსის ჩანაცვლების ველი 2"/>
          <p:cNvSpPr>
            <a:spLocks noGrp="1"/>
          </p:cNvSpPr>
          <p:nvPr>
            <p:ph idx="1"/>
          </p:nvPr>
        </p:nvSpPr>
        <p:spPr>
          <a:solidFill>
            <a:schemeClr val="bg1">
              <a:lumMod val="85000"/>
            </a:schemeClr>
          </a:solidFill>
        </p:spPr>
        <p:txBody>
          <a:bodyPr>
            <a:normAutofit/>
          </a:bodyPr>
          <a:lstStyle/>
          <a:p>
            <a:pPr algn="just">
              <a:lnSpc>
                <a:spcPct val="150000"/>
              </a:lnSpc>
            </a:pPr>
            <a:r>
              <a:rPr lang="ka-GE" sz="2000" dirty="0" smtClean="0"/>
              <a:t>მოსწავლეების მიერ დაფიქსირებული მონაცემისაგან განსხვავებით, მასწავლებელთა უმეტესობა მეთორმეტე კლასის არსებობას საჭიროდ არ მიიჩნევს,  მიუხედავად იმისა, რომ იმ საათებით,  რასაც მეთორმეტე კლასი ითვალისწინებს მასწავლებლები ივსებენ შტატებს. (ამ საკითხში რადიკალურად სხვა მოსაზრება დაფიქსირდა ქალაქის სკოლებში ჩატარებული კვლევის დროს)</a:t>
            </a:r>
            <a:endParaRPr lang="ru-RU"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1000"/>
                                        <p:tgtEl>
                                          <p:spTgt spid="3">
                                            <p:bg/>
                                          </p:spTgt>
                                        </p:tgtEl>
                                      </p:cBhvr>
                                    </p:animEffect>
                                    <p:anim calcmode="lin" valueType="num">
                                      <p:cBhvr>
                                        <p:cTn id="12" dur="1000" fill="hold"/>
                                        <p:tgtEl>
                                          <p:spTgt spid="3">
                                            <p:bg/>
                                          </p:spTgt>
                                        </p:tgtEl>
                                        <p:attrNameLst>
                                          <p:attrName>ppt_x</p:attrName>
                                        </p:attrNameLst>
                                      </p:cBhvr>
                                      <p:tavLst>
                                        <p:tav tm="0">
                                          <p:val>
                                            <p:strVal val="#ppt_x"/>
                                          </p:val>
                                        </p:tav>
                                        <p:tav tm="100000">
                                          <p:val>
                                            <p:strVal val="#ppt_x"/>
                                          </p:val>
                                        </p:tav>
                                      </p:tavLst>
                                    </p:anim>
                                    <p:anim calcmode="lin" valueType="num">
                                      <p:cBhvr>
                                        <p:cTn id="13"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40000"/>
              <a:lumOff val="60000"/>
            </a:schemeClr>
          </a:solidFill>
        </p:spPr>
        <p:txBody>
          <a:bodyPr>
            <a:normAutofit/>
          </a:bodyPr>
          <a:lstStyle/>
          <a:p>
            <a:r>
              <a:rPr lang="ka-GE" sz="2400" b="1" dirty="0" smtClean="0"/>
              <a:t>კითხვარი  მასწავლებლებისთვის</a:t>
            </a:r>
            <a:endParaRPr lang="ru-RU" sz="2400" dirty="0"/>
          </a:p>
        </p:txBody>
      </p:sp>
      <p:graphicFrame>
        <p:nvGraphicFramePr>
          <p:cNvPr id="4" name="Chart 12"/>
          <p:cNvGraphicFramePr>
            <a:graphicFrameLocks noGrp="1"/>
          </p:cNvGraphicFramePr>
          <p:nvPr>
            <p:ph idx="1"/>
            <p:extLst>
              <p:ext uri="{D42A27DB-BD31-4B8C-83A1-F6EECF244321}">
                <p14:modId xmlns:p14="http://schemas.microsoft.com/office/powerpoint/2010/main" val="159077492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20000"/>
              <a:lumOff val="80000"/>
            </a:schemeClr>
          </a:solidFill>
        </p:spPr>
        <p:txBody>
          <a:bodyPr>
            <a:normAutofit/>
          </a:bodyPr>
          <a:lstStyle/>
          <a:p>
            <a:r>
              <a:rPr lang="ka-GE" sz="2400" dirty="0" smtClean="0"/>
              <a:t>კვლევის ანალიზი</a:t>
            </a:r>
            <a:endParaRPr lang="ru-RU" sz="2400" dirty="0"/>
          </a:p>
        </p:txBody>
      </p:sp>
      <p:sp>
        <p:nvSpPr>
          <p:cNvPr id="3" name="შიგთავსის ჩანაცვლების ველი 2"/>
          <p:cNvSpPr>
            <a:spLocks noGrp="1"/>
          </p:cNvSpPr>
          <p:nvPr>
            <p:ph idx="1"/>
          </p:nvPr>
        </p:nvSpPr>
        <p:spPr>
          <a:solidFill>
            <a:schemeClr val="bg1">
              <a:lumMod val="85000"/>
            </a:schemeClr>
          </a:solidFill>
        </p:spPr>
        <p:txBody>
          <a:bodyPr>
            <a:normAutofit fontScale="85000" lnSpcReduction="10000"/>
          </a:bodyPr>
          <a:lstStyle/>
          <a:p>
            <a:pPr algn="just">
              <a:lnSpc>
                <a:spcPct val="150000"/>
              </a:lnSpc>
            </a:pPr>
            <a:r>
              <a:rPr lang="ka-GE" sz="2000" dirty="0" smtClean="0"/>
              <a:t>გამოკითხულ მასწავლებელთა 90% აფიქსირებს, რომ არ ეწევა რეპეტიტორობას, თუმცა აქვე მინდა აღვნიშნო, რომ  ის პედაგოგები, რომლებიც რეალურად ეწევიან რეპეტიტორობას, ხშირ შემთხვევაში გამოკითხვებში ამას არ აფიქსირებენ, სავარაუდოდ იმიტომ, რომ რეპეტიტორობის ინსტიტუტის გაძლიერება, სკოლაში არსებულ ხარვეზებს უსვამს  ხაზს.</a:t>
            </a:r>
            <a:endParaRPr lang="ru-RU" sz="2000" dirty="0" smtClean="0"/>
          </a:p>
          <a:p>
            <a:pPr algn="just">
              <a:lnSpc>
                <a:spcPct val="150000"/>
              </a:lnSpc>
            </a:pPr>
            <a:r>
              <a:rPr lang="ka-GE" sz="2000" dirty="0" smtClean="0"/>
              <a:t>ჩემს ამ მოსაზრებას ამყარებს გამოკითხულ მოსწავლეთა პასუხები ამავე კითხვაზე. მოსწავლეთა 70% აფიქსირებს, რომ ემზადება კერძო რეპეტიტორთან. ხაზგასასმელია ის ფაქტიც, რომ მაღალმთიანი რაიონის მოსწავლეები დამატებით მომსახურებას ხშირ შემთხვევაში ღებულობენ ქალაქის მასწავლებლებისაგან, რაც დააფიქსირეს ჩაღრმავებულ ინტერვიუებში.</a:t>
            </a:r>
            <a:endParaRPr lang="ru-RU" sz="2000" dirty="0" smtClean="0"/>
          </a:p>
          <a:p>
            <a:pPr algn="just">
              <a:lnSpc>
                <a:spcPct val="150000"/>
              </a:lnSpc>
            </a:pPr>
            <a:endParaRPr lang="ru-RU"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1000"/>
                                        <p:tgtEl>
                                          <p:spTgt spid="3">
                                            <p:bg/>
                                          </p:spTgt>
                                        </p:tgtEl>
                                      </p:cBhvr>
                                    </p:animEffect>
                                    <p:anim calcmode="lin" valueType="num">
                                      <p:cBhvr>
                                        <p:cTn id="13" dur="1000" fill="hold"/>
                                        <p:tgtEl>
                                          <p:spTgt spid="3">
                                            <p:bg/>
                                          </p:spTgt>
                                        </p:tgtEl>
                                        <p:attrNameLst>
                                          <p:attrName>ppt_x</p:attrName>
                                        </p:attrNameLst>
                                      </p:cBhvr>
                                      <p:tavLst>
                                        <p:tav tm="0">
                                          <p:val>
                                            <p:strVal val="#ppt_x"/>
                                          </p:val>
                                        </p:tav>
                                        <p:tav tm="100000">
                                          <p:val>
                                            <p:strVal val="#ppt_x"/>
                                          </p:val>
                                        </p:tav>
                                      </p:tavLst>
                                    </p:anim>
                                    <p:anim calcmode="lin" valueType="num">
                                      <p:cBhvr>
                                        <p:cTn id="1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20000"/>
              <a:lumOff val="80000"/>
            </a:schemeClr>
          </a:solidFill>
        </p:spPr>
        <p:txBody>
          <a:bodyPr>
            <a:normAutofit/>
          </a:bodyPr>
          <a:lstStyle/>
          <a:p>
            <a:r>
              <a:rPr lang="ka-GE" sz="2000" b="1" dirty="0" smtClean="0"/>
              <a:t>კითხვარი  მასწავლებლებისთვის</a:t>
            </a:r>
            <a:endParaRPr lang="ru-RU" sz="2000" dirty="0"/>
          </a:p>
        </p:txBody>
      </p:sp>
      <p:graphicFrame>
        <p:nvGraphicFramePr>
          <p:cNvPr id="4" name="Chart 13"/>
          <p:cNvGraphicFramePr>
            <a:graphicFrameLocks noGrp="1"/>
          </p:cNvGraphicFramePr>
          <p:nvPr>
            <p:ph idx="1"/>
            <p:extLst>
              <p:ext uri="{D42A27DB-BD31-4B8C-83A1-F6EECF244321}">
                <p14:modId xmlns:p14="http://schemas.microsoft.com/office/powerpoint/2010/main" val="3011466810"/>
              </p:ext>
            </p:extLst>
          </p:nvPr>
        </p:nvGraphicFramePr>
        <p:xfrm>
          <a:off x="457200" y="1295400"/>
          <a:ext cx="8229600" cy="48307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8229600" cy="944562"/>
          </a:xfrm>
          <a:solidFill>
            <a:schemeClr val="accent3">
              <a:lumMod val="20000"/>
              <a:lumOff val="80000"/>
            </a:schemeClr>
          </a:solidFill>
        </p:spPr>
        <p:txBody>
          <a:bodyPr>
            <a:normAutofit/>
          </a:bodyPr>
          <a:lstStyle/>
          <a:p>
            <a:r>
              <a:rPr lang="ka-GE" sz="2400" dirty="0"/>
              <a:t>კვლევის ანალიზი</a:t>
            </a:r>
            <a:endParaRPr lang="ru-RU" sz="2400" dirty="0"/>
          </a:p>
        </p:txBody>
      </p:sp>
      <p:sp>
        <p:nvSpPr>
          <p:cNvPr id="3" name="შიგთავსის ჩანაცვლების ველი 2"/>
          <p:cNvSpPr>
            <a:spLocks noGrp="1"/>
          </p:cNvSpPr>
          <p:nvPr>
            <p:ph idx="1"/>
          </p:nvPr>
        </p:nvSpPr>
        <p:spPr>
          <a:solidFill>
            <a:schemeClr val="bg1">
              <a:lumMod val="85000"/>
            </a:schemeClr>
          </a:solidFill>
        </p:spPr>
        <p:txBody>
          <a:bodyPr>
            <a:normAutofit fontScale="62500" lnSpcReduction="20000"/>
          </a:bodyPr>
          <a:lstStyle/>
          <a:p>
            <a:pPr algn="just">
              <a:lnSpc>
                <a:spcPct val="170000"/>
              </a:lnSpc>
            </a:pPr>
            <a:r>
              <a:rPr lang="ka-GE" sz="2900" dirty="0" smtClean="0"/>
              <a:t>როგორც დიაგრამიდან ჩანს, მასწავლებელთა პასუხები აღნიშნულ კითხვაზე, რადიკალურად განსხვავდება მოსწავლეთა პასუხებისაგან, მასწავლებელთა 60% ვერ იღებს პასუხისმგებლობას იმის თაობაზე, რომ მათ მიერ გაწეული დამატებითი მომსახურება ეროვნული გამოცდების ჩაბარების გარანტი გახდება, თუმცა ჩაღრმავებული ინტერვიუს შედეგად, დასმულ კითხვაზე, თუ რა განსხვავებულ შედეგებს აღწევენ მოსწავლესთან ინდივიდუალური მუშაობის დროს და რა ხელისშემშლელი ფაქტორებია ამ </a:t>
            </a:r>
            <a:r>
              <a:rPr lang="ka-GE" sz="2900" dirty="0" err="1" smtClean="0"/>
              <a:t>მხვრივ</a:t>
            </a:r>
            <a:r>
              <a:rPr lang="ka-GE" sz="2900" dirty="0" smtClean="0"/>
              <a:t> სკოლაში, ისინი ხელისშემშლელ მიზეზად ასახელებენ მათი მხრიდან მოტივაციის ხარისხს და მშობლების მხრიდან სწავლება/სწავლის პროცესის მეტ კონტროლს.</a:t>
            </a:r>
            <a:endParaRPr lang="ru-RU" sz="2900" dirty="0" smtClean="0"/>
          </a:p>
          <a:p>
            <a:pPr algn="just">
              <a:lnSpc>
                <a:spcPct val="170000"/>
              </a:lnSpc>
            </a:pPr>
            <a:endParaRPr lang="ru-RU" sz="2900"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1000"/>
                                        <p:tgtEl>
                                          <p:spTgt spid="3">
                                            <p:bg/>
                                          </p:spTgt>
                                        </p:tgtEl>
                                      </p:cBhvr>
                                    </p:animEffect>
                                    <p:anim calcmode="lin" valueType="num">
                                      <p:cBhvr>
                                        <p:cTn id="13" dur="1000" fill="hold"/>
                                        <p:tgtEl>
                                          <p:spTgt spid="3">
                                            <p:bg/>
                                          </p:spTgt>
                                        </p:tgtEl>
                                        <p:attrNameLst>
                                          <p:attrName>ppt_x</p:attrName>
                                        </p:attrNameLst>
                                      </p:cBhvr>
                                      <p:tavLst>
                                        <p:tav tm="0">
                                          <p:val>
                                            <p:strVal val="#ppt_x"/>
                                          </p:val>
                                        </p:tav>
                                        <p:tav tm="100000">
                                          <p:val>
                                            <p:strVal val="#ppt_x"/>
                                          </p:val>
                                        </p:tav>
                                      </p:tavLst>
                                    </p:anim>
                                    <p:anim calcmode="lin" valueType="num">
                                      <p:cBhvr>
                                        <p:cTn id="1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a:bodyPr>
          <a:lstStyle/>
          <a:p>
            <a:r>
              <a:rPr lang="ka-GE" sz="2400" b="1" dirty="0" smtClean="0"/>
              <a:t>კითხვარი  მასწავლებლებისთვის</a:t>
            </a:r>
            <a:endParaRPr lang="ru-RU" sz="2400" dirty="0"/>
          </a:p>
        </p:txBody>
      </p:sp>
      <p:graphicFrame>
        <p:nvGraphicFramePr>
          <p:cNvPr id="4" name="Chart 14"/>
          <p:cNvGraphicFramePr>
            <a:graphicFrameLocks noGrp="1"/>
          </p:cNvGraphicFramePr>
          <p:nvPr>
            <p:ph idx="1"/>
            <p:extLst>
              <p:ext uri="{D42A27DB-BD31-4B8C-83A1-F6EECF244321}">
                <p14:modId xmlns:p14="http://schemas.microsoft.com/office/powerpoint/2010/main" val="212951836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style>
          <a:lnRef idx="1">
            <a:schemeClr val="accent3"/>
          </a:lnRef>
          <a:fillRef idx="2">
            <a:schemeClr val="accent3"/>
          </a:fillRef>
          <a:effectRef idx="1">
            <a:schemeClr val="accent3"/>
          </a:effectRef>
          <a:fontRef idx="minor">
            <a:schemeClr val="dk1"/>
          </a:fontRef>
        </p:style>
        <p:txBody>
          <a:bodyPr/>
          <a:lstStyle/>
          <a:p>
            <a:r>
              <a:rPr lang="ka-GE" dirty="0" smtClean="0">
                <a:solidFill>
                  <a:schemeClr val="tx1"/>
                </a:solidFill>
              </a:rPr>
              <a:t>კვლევის ამოცანა</a:t>
            </a:r>
            <a:endParaRPr lang="ru-RU" dirty="0">
              <a:solidFill>
                <a:schemeClr val="tx1"/>
              </a:solidFill>
            </a:endParaRPr>
          </a:p>
        </p:txBody>
      </p:sp>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1000123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a:bodyPr>
          <a:lstStyle/>
          <a:p>
            <a:r>
              <a:rPr lang="ka-GE" sz="2400" dirty="0" smtClean="0"/>
              <a:t>კვლევის ანალიზი</a:t>
            </a:r>
            <a:endParaRPr lang="ru-RU" sz="2400" dirty="0"/>
          </a:p>
        </p:txBody>
      </p:sp>
      <p:sp>
        <p:nvSpPr>
          <p:cNvPr id="3" name="შიგთავსის ჩანაცვლების ველი 2"/>
          <p:cNvSpPr>
            <a:spLocks noGrp="1"/>
          </p:cNvSpPr>
          <p:nvPr>
            <p:ph idx="1"/>
          </p:nvPr>
        </p:nvSpPr>
        <p:spPr>
          <a:solidFill>
            <a:schemeClr val="bg2"/>
          </a:solidFill>
        </p:spPr>
        <p:txBody>
          <a:bodyPr/>
          <a:lstStyle/>
          <a:p>
            <a:pPr>
              <a:lnSpc>
                <a:spcPct val="150000"/>
              </a:lnSpc>
            </a:pPr>
            <a:r>
              <a:rPr lang="ka-GE" sz="2000" dirty="0" smtClean="0"/>
              <a:t>წარმოდგენილი 60% ხელისშემშლელ ფაქტორებში ასახელებს განათლების სფეროში კვლევის გარეშე გატარებულ რეფორმებს. </a:t>
            </a:r>
            <a:endParaRPr lang="ru-RU" sz="2000" dirty="0" smtClean="0"/>
          </a:p>
          <a:p>
            <a:pPr>
              <a:buNone/>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solidFill>
        </p:spPr>
        <p:txBody>
          <a:bodyPr>
            <a:normAutofit fontScale="90000"/>
          </a:bodyPr>
          <a:lstStyle/>
          <a:p>
            <a:r>
              <a:rPr lang="ka-GE" sz="2700" dirty="0" smtClean="0"/>
              <a:t>კითხვარი მოსწავლეთა მშობლებისათვის</a:t>
            </a:r>
            <a:r>
              <a:rPr lang="ru-RU" dirty="0" smtClean="0"/>
              <a:t/>
            </a:r>
            <a:br>
              <a:rPr lang="ru-RU" dirty="0" smtClean="0"/>
            </a:br>
            <a:endParaRPr lang="ru-RU" dirty="0"/>
          </a:p>
        </p:txBody>
      </p:sp>
      <p:graphicFrame>
        <p:nvGraphicFramePr>
          <p:cNvPr id="4" name="Chart 15"/>
          <p:cNvGraphicFramePr>
            <a:graphicFrameLocks noGrp="1"/>
          </p:cNvGraphicFramePr>
          <p:nvPr>
            <p:ph idx="1"/>
            <p:extLst>
              <p:ext uri="{D42A27DB-BD31-4B8C-83A1-F6EECF244321}">
                <p14:modId xmlns:p14="http://schemas.microsoft.com/office/powerpoint/2010/main" val="317957360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a:bodyPr>
          <a:lstStyle/>
          <a:p>
            <a:r>
              <a:rPr lang="ka-GE" sz="2400" dirty="0" smtClean="0"/>
              <a:t>კვლევის ანალიზი</a:t>
            </a:r>
            <a:endParaRPr lang="ru-RU" sz="2400" dirty="0"/>
          </a:p>
        </p:txBody>
      </p:sp>
      <p:sp>
        <p:nvSpPr>
          <p:cNvPr id="3" name="შიგთავსის ჩანაცვლების ველი 2"/>
          <p:cNvSpPr>
            <a:spLocks noGrp="1"/>
          </p:cNvSpPr>
          <p:nvPr>
            <p:ph idx="1"/>
          </p:nvPr>
        </p:nvSpPr>
        <p:spPr>
          <a:solidFill>
            <a:schemeClr val="bg2"/>
          </a:solidFill>
        </p:spPr>
        <p:txBody>
          <a:bodyPr>
            <a:normAutofit/>
          </a:bodyPr>
          <a:lstStyle/>
          <a:p>
            <a:pPr algn="just">
              <a:lnSpc>
                <a:spcPct val="150000"/>
              </a:lnSpc>
            </a:pPr>
            <a:r>
              <a:rPr lang="ka-GE" sz="2000" dirty="0" smtClean="0"/>
              <a:t>აღნიშნული პროცენტული მონაცემისა და ჩაღრმავებული ინტერვიუებით მიღებული მონაცემებით გავაკეთე ანალიზი, რომ მშობელთა ნაწილი ნდობას უცხადებს რეპეტიტორობის ინსტიტუტს, ნაწილი კი - სკოლას, რაც ქალაქის მონაცემებთან  შედარებით ამავე საკითხში  უკეთესი შედეგია.</a:t>
            </a:r>
            <a:endParaRPr lang="ru-RU"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20000"/>
              <a:lumOff val="80000"/>
            </a:schemeClr>
          </a:solidFill>
        </p:spPr>
        <p:txBody>
          <a:bodyPr>
            <a:normAutofit fontScale="90000"/>
          </a:bodyPr>
          <a:lstStyle/>
          <a:p>
            <a:r>
              <a:rPr lang="ka-GE" sz="2700" dirty="0" smtClean="0"/>
              <a:t>კითხვარი მოსწავლეთა მშობლებისათვის</a:t>
            </a:r>
            <a:r>
              <a:rPr lang="ru-RU" dirty="0" smtClean="0"/>
              <a:t/>
            </a:r>
            <a:br>
              <a:rPr lang="ru-RU" dirty="0" smtClean="0"/>
            </a:br>
            <a:endParaRPr lang="ru-RU" dirty="0"/>
          </a:p>
        </p:txBody>
      </p:sp>
      <p:graphicFrame>
        <p:nvGraphicFramePr>
          <p:cNvPr id="4" name="Chart 16"/>
          <p:cNvGraphicFramePr>
            <a:graphicFrameLocks noGrp="1"/>
          </p:cNvGraphicFramePr>
          <p:nvPr>
            <p:ph idx="1"/>
            <p:extLst>
              <p:ext uri="{D42A27DB-BD31-4B8C-83A1-F6EECF244321}">
                <p14:modId xmlns:p14="http://schemas.microsoft.com/office/powerpoint/2010/main" val="215628241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solidFill>
        </p:spPr>
        <p:txBody>
          <a:bodyPr>
            <a:normAutofit/>
          </a:bodyPr>
          <a:lstStyle/>
          <a:p>
            <a:r>
              <a:rPr lang="ka-GE" sz="2400" dirty="0" smtClean="0"/>
              <a:t>კვლევის ანალიზი</a:t>
            </a:r>
            <a:endParaRPr lang="ru-RU" sz="2400" dirty="0"/>
          </a:p>
        </p:txBody>
      </p:sp>
      <p:sp>
        <p:nvSpPr>
          <p:cNvPr id="3" name="შიგთავსის ჩანაცვლების ველი 2"/>
          <p:cNvSpPr>
            <a:spLocks noGrp="1"/>
          </p:cNvSpPr>
          <p:nvPr>
            <p:ph idx="1"/>
          </p:nvPr>
        </p:nvSpPr>
        <p:spPr>
          <a:solidFill>
            <a:schemeClr val="bg2">
              <a:lumMod val="90000"/>
            </a:schemeClr>
          </a:solidFill>
        </p:spPr>
        <p:txBody>
          <a:bodyPr>
            <a:normAutofit fontScale="62500" lnSpcReduction="20000"/>
          </a:bodyPr>
          <a:lstStyle/>
          <a:p>
            <a:pPr algn="just">
              <a:lnSpc>
                <a:spcPct val="170000"/>
              </a:lnSpc>
            </a:pPr>
            <a:r>
              <a:rPr lang="ka-GE" sz="2600" dirty="0" smtClean="0"/>
              <a:t>როგორც კვლევა აჩვენებს, მშობელთა უმეტესობა მეთორმეტე კლასის არსებობას დაკარგულ დროდ არ მიიჩნევს. თუმცა მშობელთა მიერ დაფიქსირებულ ამ მოსაზრებას ეწინააღმდეგება გამოკითხულ მასწავლებელთა  და მოსწავლეთა მოსაზრებები. გამოდის, რომ მშობლები უფრო მეტ ნდობას უცხადებენ სკოლას, ვიდრე თავად სკოლის მასწავლებლები და მოსწავლეები. </a:t>
            </a:r>
            <a:endParaRPr lang="ru-RU" sz="2600" dirty="0" smtClean="0"/>
          </a:p>
          <a:p>
            <a:pPr algn="just">
              <a:lnSpc>
                <a:spcPct val="170000"/>
              </a:lnSpc>
            </a:pPr>
            <a:r>
              <a:rPr lang="ka-GE" sz="2600" dirty="0" smtClean="0"/>
              <a:t>ჩაღრმავებული ინტერვიუს დროს მშობელთა ნაწილმა განაცხადა, რომ სწორედ მეთორმეტე კლასის ხარჯზე ამზადებენ შვილებს ეროვნული გამოცდებისთვის, ამიტომ ის უნდა არსებობდესო. </a:t>
            </a:r>
            <a:endParaRPr lang="ka-GE" sz="2600" dirty="0" smtClean="0"/>
          </a:p>
          <a:p>
            <a:pPr algn="just">
              <a:lnSpc>
                <a:spcPct val="170000"/>
              </a:lnSpc>
            </a:pPr>
            <a:r>
              <a:rPr lang="ka-GE" sz="2600" dirty="0" smtClean="0"/>
              <a:t>ამ ლოგიკით, </a:t>
            </a:r>
            <a:r>
              <a:rPr lang="ka-GE" sz="2600" dirty="0" smtClean="0"/>
              <a:t>ცოტათი გაგვიჭირდა არგუმენტირებული დასკვნის გაკეთება.</a:t>
            </a:r>
            <a:endParaRPr lang="ru-RU" sz="2600"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fontScale="90000"/>
          </a:bodyPr>
          <a:lstStyle/>
          <a:p>
            <a:r>
              <a:rPr lang="ka-GE" sz="2700" dirty="0" smtClean="0"/>
              <a:t>კითხვარი მოსწავლეთა მშობლებისათვის</a:t>
            </a:r>
            <a:r>
              <a:rPr lang="ru-RU" dirty="0" smtClean="0"/>
              <a:t/>
            </a:r>
            <a:br>
              <a:rPr lang="ru-RU" dirty="0" smtClean="0"/>
            </a:br>
            <a:endParaRPr lang="ru-RU" dirty="0"/>
          </a:p>
        </p:txBody>
      </p:sp>
      <p:graphicFrame>
        <p:nvGraphicFramePr>
          <p:cNvPr id="4" name="Chart 17"/>
          <p:cNvGraphicFramePr>
            <a:graphicFrameLocks noGrp="1"/>
          </p:cNvGraphicFramePr>
          <p:nvPr>
            <p:ph idx="1"/>
            <p:extLst>
              <p:ext uri="{D42A27DB-BD31-4B8C-83A1-F6EECF244321}">
                <p14:modId xmlns:p14="http://schemas.microsoft.com/office/powerpoint/2010/main" val="396851431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a:bodyPr>
          <a:lstStyle/>
          <a:p>
            <a:r>
              <a:rPr lang="ka-GE" sz="2400" dirty="0" smtClean="0"/>
              <a:t>კვლევის ანალიზი</a:t>
            </a:r>
            <a:endParaRPr lang="ru-RU" sz="2400" dirty="0"/>
          </a:p>
        </p:txBody>
      </p:sp>
      <p:sp>
        <p:nvSpPr>
          <p:cNvPr id="3" name="შიგთავსის ჩანაცვლების ველი 2"/>
          <p:cNvSpPr>
            <a:spLocks noGrp="1"/>
          </p:cNvSpPr>
          <p:nvPr>
            <p:ph idx="1"/>
          </p:nvPr>
        </p:nvSpPr>
        <p:spPr>
          <a:solidFill>
            <a:schemeClr val="bg1">
              <a:lumMod val="95000"/>
            </a:schemeClr>
          </a:solidFill>
        </p:spPr>
        <p:txBody>
          <a:bodyPr/>
          <a:lstStyle/>
          <a:p>
            <a:pPr>
              <a:lnSpc>
                <a:spcPct val="150000"/>
              </a:lnSpc>
            </a:pPr>
            <a:r>
              <a:rPr lang="ka-GE" sz="2000" dirty="0" smtClean="0"/>
              <a:t>პროცენტული მაჩვენებელი იგივეა, რაც მოსწავლეთა და მასწავლებელთა შემთხვევაში.</a:t>
            </a:r>
            <a:endParaRPr lang="ru-RU" sz="2000"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20000"/>
              <a:lumOff val="80000"/>
            </a:schemeClr>
          </a:solidFill>
        </p:spPr>
        <p:txBody>
          <a:bodyPr>
            <a:normAutofit fontScale="90000"/>
          </a:bodyPr>
          <a:lstStyle/>
          <a:p>
            <a:r>
              <a:rPr lang="ka-GE" sz="2700" dirty="0" smtClean="0"/>
              <a:t>კითხვარი მოსწავლეთა მშობლებისათვის</a:t>
            </a:r>
            <a:r>
              <a:rPr lang="ru-RU" dirty="0" smtClean="0"/>
              <a:t/>
            </a:r>
            <a:br>
              <a:rPr lang="ru-RU" dirty="0" smtClean="0"/>
            </a:br>
            <a:endParaRPr lang="ru-RU" dirty="0"/>
          </a:p>
        </p:txBody>
      </p:sp>
      <p:graphicFrame>
        <p:nvGraphicFramePr>
          <p:cNvPr id="4" name="Chart 18"/>
          <p:cNvGraphicFramePr>
            <a:graphicFrameLocks noGrp="1"/>
          </p:cNvGraphicFramePr>
          <p:nvPr>
            <p:ph idx="1"/>
            <p:extLst>
              <p:ext uri="{D42A27DB-BD31-4B8C-83A1-F6EECF244321}">
                <p14:modId xmlns:p14="http://schemas.microsoft.com/office/powerpoint/2010/main" val="354903229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solidFill>
        </p:spPr>
        <p:txBody>
          <a:bodyPr>
            <a:normAutofit/>
          </a:bodyPr>
          <a:lstStyle/>
          <a:p>
            <a:r>
              <a:rPr lang="ka-GE" sz="2400" dirty="0" smtClean="0"/>
              <a:t>კვლევის ანალიზი</a:t>
            </a:r>
            <a:endParaRPr lang="ru-RU" sz="2400" dirty="0"/>
          </a:p>
        </p:txBody>
      </p:sp>
      <p:sp>
        <p:nvSpPr>
          <p:cNvPr id="3" name="შიგთავსის ჩანაცვლების ველი 2"/>
          <p:cNvSpPr>
            <a:spLocks noGrp="1"/>
          </p:cNvSpPr>
          <p:nvPr>
            <p:ph idx="1"/>
          </p:nvPr>
        </p:nvSpPr>
        <p:spPr>
          <a:solidFill>
            <a:schemeClr val="bg2">
              <a:lumMod val="90000"/>
            </a:schemeClr>
          </a:solidFill>
        </p:spPr>
        <p:txBody>
          <a:bodyPr/>
          <a:lstStyle/>
          <a:p>
            <a:pPr algn="just">
              <a:lnSpc>
                <a:spcPct val="150000"/>
              </a:lnSpc>
            </a:pPr>
            <a:r>
              <a:rPr lang="ka-GE" sz="2000" dirty="0" smtClean="0"/>
              <a:t>დიაგრამიდან ნათლად იკვეთება მშობელთა დამოკიდებულება სკოლისადმი  და მაღალი ნდობა რეპეტიტორობის ინსტიტუტისადმი, რაც კიდევ უფრო უკარგავს სკოლასა მასწავლებელს ავტორიტეტს.</a:t>
            </a:r>
            <a:endParaRPr lang="ru-RU" sz="2000" dirty="0" smtClean="0"/>
          </a:p>
          <a:p>
            <a:pPr marL="0" indent="0">
              <a:buNone/>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fontScale="90000"/>
          </a:bodyPr>
          <a:lstStyle/>
          <a:p>
            <a:r>
              <a:rPr lang="ka-GE" sz="2700" dirty="0" smtClean="0"/>
              <a:t>კითხვარი მოსწავლეთა მშობლებისათვის</a:t>
            </a:r>
            <a:r>
              <a:rPr lang="ru-RU" dirty="0" smtClean="0"/>
              <a:t/>
            </a:r>
            <a:br>
              <a:rPr lang="ru-RU" dirty="0" smtClean="0"/>
            </a:br>
            <a:endParaRPr lang="ru-RU" dirty="0"/>
          </a:p>
        </p:txBody>
      </p:sp>
      <p:graphicFrame>
        <p:nvGraphicFramePr>
          <p:cNvPr id="4" name="Chart 19"/>
          <p:cNvGraphicFramePr>
            <a:graphicFrameLocks noGrp="1"/>
          </p:cNvGraphicFramePr>
          <p:nvPr>
            <p:ph idx="1"/>
            <p:extLst>
              <p:ext uri="{D42A27DB-BD31-4B8C-83A1-F6EECF244321}">
                <p14:modId xmlns:p14="http://schemas.microsoft.com/office/powerpoint/2010/main" val="355733292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a:lstStyle/>
          <a:p>
            <a:r>
              <a:rPr lang="ka-GE" dirty="0" smtClean="0">
                <a:solidFill>
                  <a:schemeClr val="tx1"/>
                </a:solidFill>
              </a:rPr>
              <a:t>კვლევის მეთოდები</a:t>
            </a:r>
            <a:endParaRPr lang="ru-RU" dirty="0">
              <a:solidFill>
                <a:schemeClr val="tx1"/>
              </a:solidFill>
            </a:endParaRPr>
          </a:p>
        </p:txBody>
      </p:sp>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4091736117"/>
              </p:ext>
            </p:extLst>
          </p:nvPr>
        </p:nvGraphicFramePr>
        <p:xfrm>
          <a:off x="381000" y="1600200"/>
          <a:ext cx="8991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ircle(in)">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a:bodyPr>
          <a:lstStyle/>
          <a:p>
            <a:r>
              <a:rPr lang="ka-GE" sz="2400" dirty="0" smtClean="0"/>
              <a:t>კვლევის ანალიზი</a:t>
            </a:r>
            <a:endParaRPr lang="ru-RU" sz="2400" dirty="0"/>
          </a:p>
        </p:txBody>
      </p:sp>
      <p:sp>
        <p:nvSpPr>
          <p:cNvPr id="3" name="შიგთავსის ჩანაცვლების ველი 2"/>
          <p:cNvSpPr>
            <a:spLocks noGrp="1"/>
          </p:cNvSpPr>
          <p:nvPr>
            <p:ph idx="1"/>
          </p:nvPr>
        </p:nvSpPr>
        <p:spPr>
          <a:solidFill>
            <a:schemeClr val="bg1">
              <a:lumMod val="95000"/>
            </a:schemeClr>
          </a:solidFill>
        </p:spPr>
        <p:txBody>
          <a:bodyPr/>
          <a:lstStyle/>
          <a:p>
            <a:pPr algn="just">
              <a:lnSpc>
                <a:spcPct val="150000"/>
              </a:lnSpc>
            </a:pPr>
            <a:r>
              <a:rPr lang="ka-GE" sz="2400" dirty="0" smtClean="0"/>
              <a:t>აღნიშნული პროცენტული მაჩვენებელი ამყარებს წინა მოსაზრებას.</a:t>
            </a:r>
            <a:endParaRPr lang="ru-RU" sz="2400" dirty="0" smtClean="0"/>
          </a:p>
          <a:p>
            <a:pPr>
              <a:buNone/>
            </a:pPr>
            <a:endParaRPr lang="ka-GE" dirty="0" smtClean="0"/>
          </a:p>
          <a:p>
            <a:pPr>
              <a:buNone/>
            </a:pPr>
            <a:endParaRPr lang="ru-RU"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inVertical)">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a:bodyPr>
          <a:lstStyle/>
          <a:p>
            <a:r>
              <a:rPr lang="ka-GE" sz="2400" dirty="0" smtClean="0"/>
              <a:t>კითხვარი მოსწავლეთა მშობლებისათვის</a:t>
            </a:r>
            <a:endParaRPr lang="ru-RU" sz="2400" dirty="0"/>
          </a:p>
        </p:txBody>
      </p:sp>
      <p:graphicFrame>
        <p:nvGraphicFramePr>
          <p:cNvPr id="4" name="Chart 20"/>
          <p:cNvGraphicFramePr>
            <a:graphicFrameLocks noGrp="1"/>
          </p:cNvGraphicFramePr>
          <p:nvPr>
            <p:ph idx="1"/>
            <p:extLst>
              <p:ext uri="{D42A27DB-BD31-4B8C-83A1-F6EECF244321}">
                <p14:modId xmlns:p14="http://schemas.microsoft.com/office/powerpoint/2010/main" val="205615322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solidFill>
        </p:spPr>
        <p:txBody>
          <a:bodyPr>
            <a:normAutofit/>
          </a:bodyPr>
          <a:lstStyle/>
          <a:p>
            <a:r>
              <a:rPr lang="ka-GE" sz="2400" dirty="0" smtClean="0"/>
              <a:t>კვლევის ანალიზი</a:t>
            </a:r>
            <a:endParaRPr lang="ru-RU" sz="2400" dirty="0"/>
          </a:p>
        </p:txBody>
      </p:sp>
      <p:sp>
        <p:nvSpPr>
          <p:cNvPr id="3" name="შიგთავსის ჩანაცვლების ველი 2"/>
          <p:cNvSpPr>
            <a:spLocks noGrp="1"/>
          </p:cNvSpPr>
          <p:nvPr>
            <p:ph idx="1"/>
          </p:nvPr>
        </p:nvSpPr>
        <p:spPr>
          <a:xfrm>
            <a:off x="457200" y="1295400"/>
            <a:ext cx="8229600" cy="4830763"/>
          </a:xfrm>
          <a:solidFill>
            <a:schemeClr val="bg2">
              <a:lumMod val="90000"/>
            </a:schemeClr>
          </a:solidFill>
        </p:spPr>
        <p:txBody>
          <a:bodyPr>
            <a:normAutofit fontScale="55000" lnSpcReduction="20000"/>
          </a:bodyPr>
          <a:lstStyle/>
          <a:p>
            <a:pPr algn="just">
              <a:lnSpc>
                <a:spcPct val="170000"/>
              </a:lnSpc>
            </a:pPr>
            <a:endParaRPr lang="ka-GE" sz="2900" dirty="0" smtClean="0"/>
          </a:p>
          <a:p>
            <a:pPr algn="just">
              <a:lnSpc>
                <a:spcPct val="170000"/>
              </a:lnSpc>
            </a:pPr>
            <a:r>
              <a:rPr lang="ka-GE" sz="2900" dirty="0" smtClean="0"/>
              <a:t>აღნიშნული კითხვა ჩვენს მიერ შერჩეული იქნა მიზანმიმართულად, რათა გამოგვეკვეთა საზოგადოების მხრიდან ის არასწორი დამოკიდებულება, რაც ,,უნარების </a:t>
            </a:r>
            <a:r>
              <a:rPr lang="ka-GE" sz="2900" dirty="0" err="1" smtClean="0"/>
              <a:t>სწავლას“</a:t>
            </a:r>
            <a:r>
              <a:rPr lang="ka-GE" sz="2900" dirty="0" smtClean="0"/>
              <a:t> უკავშირდება. შედეგმაც გვიჩვენა, რომ მშობელთა უმრავლესობას არა აქვს სწორად გააზრებული ის, რომ რეპეტიტორმა მოსწავლეს იმ უნარ-ჩვევების საფუძველზე, რაც მას სკოლაში ჩამოუყალიბდა უნდა გაუღრმაოს ცოდნა გარკვეული მიმართულებით, რაც დამოუკიდებელი და შემოქმედებითი აზროვნების განვითარებას შეუწყობს ხელს და არა ,,უნარებს </a:t>
            </a:r>
            <a:r>
              <a:rPr lang="ka-GE" sz="2900" dirty="0" err="1" smtClean="0"/>
              <a:t>შეასწავლის“</a:t>
            </a:r>
            <a:r>
              <a:rPr lang="ka-GE" sz="2900" dirty="0" smtClean="0"/>
              <a:t>. აღნიშნულის სწორად გააზრება საზოგადოების მხრიდან მიგვიყვანს იქამდე, რომ ზოგადი განათლების საფეხურზე მეტი ყურადღება მიექცევა მოსწავლეთა უნარ-ჩვევების განვითარებას, რაც შემდგომში მათი წარმატების საფუძველი გახდება და არც დამატებითი ხარჯების გაღება იქნება საჭირო. </a:t>
            </a:r>
            <a:endParaRPr lang="ru-RU" sz="2900"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a:bodyPr>
          <a:lstStyle/>
          <a:p>
            <a:r>
              <a:rPr lang="ka-GE" sz="2800" dirty="0" smtClean="0"/>
              <a:t>დასკვნები:</a:t>
            </a:r>
            <a:endParaRPr lang="ru-RU" sz="2800" dirty="0"/>
          </a:p>
        </p:txBody>
      </p:sp>
      <p:sp>
        <p:nvSpPr>
          <p:cNvPr id="3" name="შიგთავსის ჩანაცვლების ველი 2"/>
          <p:cNvSpPr>
            <a:spLocks noGrp="1"/>
          </p:cNvSpPr>
          <p:nvPr>
            <p:ph idx="1"/>
          </p:nvPr>
        </p:nvSpPr>
        <p:spPr>
          <a:solidFill>
            <a:schemeClr val="bg1">
              <a:lumMod val="85000"/>
            </a:schemeClr>
          </a:solidFill>
        </p:spPr>
        <p:txBody>
          <a:bodyPr>
            <a:noAutofit/>
          </a:bodyPr>
          <a:lstStyle/>
          <a:p>
            <a:pPr lvl="0" algn="just"/>
            <a:r>
              <a:rPr lang="ka-GE" sz="1600" dirty="0" smtClean="0"/>
              <a:t>განათლების დონის მაჩვენებელი ქვეყნის წარმატებისა და განვითარების ერთ-ერთი მთავარი ინდიკატორია. რამდენადაც განათლებულია ერი, იმდენად წარმატებულია თითოეული ქვეყანა და პირიქით. განათლებული ხალხები ქმნიან ძლიერ ინსტიტუტებს, რომლებზეც, თავის მხრივ, ფუძნდება ძლიერი სახელმწიფო.</a:t>
            </a:r>
          </a:p>
          <a:p>
            <a:pPr lvl="0" algn="just"/>
            <a:endParaRPr lang="ru-RU" sz="1600" dirty="0" smtClean="0"/>
          </a:p>
          <a:p>
            <a:pPr lvl="0" algn="just"/>
            <a:r>
              <a:rPr lang="en-US" sz="1600" dirty="0" err="1" smtClean="0"/>
              <a:t>განათლების</a:t>
            </a:r>
            <a:r>
              <a:rPr lang="en-US" sz="1600" dirty="0" smtClean="0"/>
              <a:t> </a:t>
            </a:r>
            <a:r>
              <a:rPr lang="en-US" sz="1600" dirty="0" err="1" smtClean="0"/>
              <a:t>რეფორმის</a:t>
            </a:r>
            <a:r>
              <a:rPr lang="en-US" sz="1600" dirty="0" smtClean="0"/>
              <a:t> </a:t>
            </a:r>
            <a:r>
              <a:rPr lang="en-US" sz="1600" dirty="0" err="1" smtClean="0"/>
              <a:t>ფარგლებში</a:t>
            </a:r>
            <a:r>
              <a:rPr lang="en-US" sz="1600" dirty="0" smtClean="0"/>
              <a:t> </a:t>
            </a:r>
            <a:r>
              <a:rPr lang="en-US" sz="1600" dirty="0" err="1" smtClean="0"/>
              <a:t>ზოგადი</a:t>
            </a:r>
            <a:r>
              <a:rPr lang="en-US" sz="1600" dirty="0" smtClean="0"/>
              <a:t> </a:t>
            </a:r>
            <a:r>
              <a:rPr lang="en-US" sz="1600" dirty="0" err="1" smtClean="0"/>
              <a:t>განათლების</a:t>
            </a:r>
            <a:r>
              <a:rPr lang="en-US" sz="1600" dirty="0" smtClean="0"/>
              <a:t> </a:t>
            </a:r>
            <a:r>
              <a:rPr lang="en-US" sz="1600" dirty="0" err="1" smtClean="0"/>
              <a:t>სფეროში</a:t>
            </a:r>
            <a:r>
              <a:rPr lang="en-US" sz="1600" dirty="0" smtClean="0"/>
              <a:t> </a:t>
            </a:r>
            <a:r>
              <a:rPr lang="en-US" sz="1600" dirty="0" err="1" smtClean="0"/>
              <a:t>სისტემის</a:t>
            </a:r>
            <a:r>
              <a:rPr lang="en-US" sz="1600" dirty="0" smtClean="0"/>
              <a:t> </a:t>
            </a:r>
            <a:r>
              <a:rPr lang="en-US" sz="1600" dirty="0" err="1" smtClean="0"/>
              <a:t>გამჭვირვალობისა</a:t>
            </a:r>
            <a:r>
              <a:rPr lang="en-US" sz="1600" dirty="0" smtClean="0"/>
              <a:t> </a:t>
            </a:r>
            <a:r>
              <a:rPr lang="en-US" sz="1600" dirty="0" err="1" smtClean="0"/>
              <a:t>და</a:t>
            </a:r>
            <a:r>
              <a:rPr lang="en-US" sz="1600" dirty="0" smtClean="0"/>
              <a:t> </a:t>
            </a:r>
            <a:r>
              <a:rPr lang="en-US" sz="1600" dirty="0" err="1" smtClean="0"/>
              <a:t>ხარისხის</a:t>
            </a:r>
            <a:r>
              <a:rPr lang="en-US" sz="1600" dirty="0" smtClean="0"/>
              <a:t> </a:t>
            </a:r>
            <a:r>
              <a:rPr lang="en-US" sz="1600" dirty="0" err="1" smtClean="0"/>
              <a:t>უზუნველყოფისთვის</a:t>
            </a:r>
            <a:r>
              <a:rPr lang="en-US" sz="1600" dirty="0" smtClean="0"/>
              <a:t> </a:t>
            </a:r>
            <a:r>
              <a:rPr lang="en-US" sz="1600" dirty="0" err="1" smtClean="0"/>
              <a:t>მრავალი</a:t>
            </a:r>
            <a:r>
              <a:rPr lang="en-US" sz="1600" dirty="0" smtClean="0"/>
              <a:t> </a:t>
            </a:r>
            <a:r>
              <a:rPr lang="en-US" sz="1600" dirty="0" err="1" smtClean="0"/>
              <a:t>ცვლილება</a:t>
            </a:r>
            <a:r>
              <a:rPr lang="en-US" sz="1600" dirty="0" smtClean="0"/>
              <a:t> </a:t>
            </a:r>
            <a:r>
              <a:rPr lang="en-US" sz="1600" dirty="0" err="1" smtClean="0"/>
              <a:t>დაიგეგმა</a:t>
            </a:r>
            <a:r>
              <a:rPr lang="en-US" sz="1600" dirty="0" smtClean="0"/>
              <a:t> </a:t>
            </a:r>
            <a:r>
              <a:rPr lang="en-US" sz="1600" dirty="0" err="1" smtClean="0"/>
              <a:t>და</a:t>
            </a:r>
            <a:r>
              <a:rPr lang="en-US" sz="1600" dirty="0" smtClean="0"/>
              <a:t> </a:t>
            </a:r>
            <a:r>
              <a:rPr lang="en-US" sz="1600" dirty="0" err="1" smtClean="0"/>
              <a:t>განხორციელდა</a:t>
            </a:r>
            <a:r>
              <a:rPr lang="en-US" sz="1600" dirty="0" smtClean="0"/>
              <a:t>. </a:t>
            </a:r>
            <a:r>
              <a:rPr lang="en-US" sz="1600" dirty="0" err="1" smtClean="0"/>
              <a:t>შეიცვალა</a:t>
            </a:r>
            <a:r>
              <a:rPr lang="en-US" sz="1600" dirty="0" smtClean="0"/>
              <a:t> </a:t>
            </a:r>
            <a:r>
              <a:rPr lang="en-US" sz="1600" dirty="0" err="1" smtClean="0"/>
              <a:t>და</a:t>
            </a:r>
            <a:r>
              <a:rPr lang="en-US" sz="1600" dirty="0" smtClean="0"/>
              <a:t> </a:t>
            </a:r>
            <a:r>
              <a:rPr lang="en-US" sz="1600" dirty="0" err="1" smtClean="0"/>
              <a:t>უფრო</a:t>
            </a:r>
            <a:r>
              <a:rPr lang="en-US" sz="1600" dirty="0" smtClean="0"/>
              <a:t> </a:t>
            </a:r>
            <a:r>
              <a:rPr lang="en-US" sz="1600" dirty="0" err="1" smtClean="0"/>
              <a:t>გამჭვირვალე</a:t>
            </a:r>
            <a:r>
              <a:rPr lang="en-US" sz="1600" dirty="0" smtClean="0"/>
              <a:t> </a:t>
            </a:r>
            <a:r>
              <a:rPr lang="en-US" sz="1600" dirty="0" err="1" smtClean="0"/>
              <a:t>გახდა</a:t>
            </a:r>
            <a:r>
              <a:rPr lang="en-US" sz="1600" dirty="0" smtClean="0"/>
              <a:t> </a:t>
            </a:r>
            <a:r>
              <a:rPr lang="en-US" sz="1600" dirty="0" err="1" smtClean="0"/>
              <a:t>დაფინანსების</a:t>
            </a:r>
            <a:r>
              <a:rPr lang="en-US" sz="1600" dirty="0" smtClean="0"/>
              <a:t> </a:t>
            </a:r>
            <a:r>
              <a:rPr lang="en-US" sz="1600" dirty="0" err="1" smtClean="0"/>
              <a:t>სისტემა</a:t>
            </a:r>
            <a:r>
              <a:rPr lang="en-US" sz="1600" dirty="0" smtClean="0"/>
              <a:t>. </a:t>
            </a:r>
            <a:r>
              <a:rPr lang="en-US" sz="1600" dirty="0" err="1" smtClean="0"/>
              <a:t>გარკვეულწილად</a:t>
            </a:r>
            <a:r>
              <a:rPr lang="en-US" sz="1600" dirty="0" smtClean="0"/>
              <a:t> </a:t>
            </a:r>
            <a:r>
              <a:rPr lang="en-US" sz="1600" dirty="0" err="1" smtClean="0"/>
              <a:t>გაიზარდა</a:t>
            </a:r>
            <a:r>
              <a:rPr lang="en-US" sz="1600" dirty="0" smtClean="0"/>
              <a:t> </a:t>
            </a:r>
            <a:r>
              <a:rPr lang="en-US" sz="1600" dirty="0" err="1" smtClean="0"/>
              <a:t>დაფინანსების</a:t>
            </a:r>
            <a:r>
              <a:rPr lang="en-US" sz="1600" dirty="0" smtClean="0"/>
              <a:t> </a:t>
            </a:r>
            <a:r>
              <a:rPr lang="en-US" sz="1600" dirty="0" err="1" smtClean="0"/>
              <a:t>ოდენობა</a:t>
            </a:r>
            <a:r>
              <a:rPr lang="en-US" sz="1600" dirty="0" smtClean="0"/>
              <a:t>. </a:t>
            </a:r>
            <a:r>
              <a:rPr lang="en-US" sz="1600" dirty="0" err="1" smtClean="0"/>
              <a:t>სკოლებს</a:t>
            </a:r>
            <a:r>
              <a:rPr lang="en-US" sz="1600" dirty="0" smtClean="0"/>
              <a:t> </a:t>
            </a:r>
            <a:r>
              <a:rPr lang="en-US" sz="1600" dirty="0" err="1" smtClean="0"/>
              <a:t>აქვთ</a:t>
            </a:r>
            <a:r>
              <a:rPr lang="en-US" sz="1600" dirty="0" smtClean="0"/>
              <a:t> </a:t>
            </a:r>
            <a:r>
              <a:rPr lang="en-US" sz="1600" dirty="0" err="1" smtClean="0"/>
              <a:t>ზუსტი</a:t>
            </a:r>
            <a:r>
              <a:rPr lang="en-US" sz="1600" dirty="0" smtClean="0"/>
              <a:t> </a:t>
            </a:r>
            <a:r>
              <a:rPr lang="en-US" sz="1600" dirty="0" err="1" smtClean="0"/>
              <a:t>ორიენტირი</a:t>
            </a:r>
            <a:r>
              <a:rPr lang="en-US" sz="1600" dirty="0" smtClean="0"/>
              <a:t>, </a:t>
            </a:r>
            <a:r>
              <a:rPr lang="en-US" sz="1600" dirty="0" err="1" smtClean="0"/>
              <a:t>თუ</a:t>
            </a:r>
            <a:r>
              <a:rPr lang="en-US" sz="1600" dirty="0" smtClean="0"/>
              <a:t> </a:t>
            </a:r>
            <a:r>
              <a:rPr lang="en-US" sz="1600" dirty="0" err="1" smtClean="0"/>
              <a:t>რა</a:t>
            </a:r>
            <a:r>
              <a:rPr lang="en-US" sz="1600" dirty="0" smtClean="0"/>
              <a:t> </a:t>
            </a:r>
            <a:r>
              <a:rPr lang="en-US" sz="1600" dirty="0" err="1" smtClean="0"/>
              <a:t>მიზნებს</a:t>
            </a:r>
            <a:r>
              <a:rPr lang="en-US" sz="1600" dirty="0" smtClean="0"/>
              <a:t> </a:t>
            </a:r>
            <a:r>
              <a:rPr lang="en-US" sz="1600" dirty="0" err="1" smtClean="0"/>
              <a:t>ემსახურებიან</a:t>
            </a:r>
            <a:r>
              <a:rPr lang="en-US" sz="1600" dirty="0" smtClean="0"/>
              <a:t>.  </a:t>
            </a:r>
            <a:r>
              <a:rPr lang="en-US" sz="1600" dirty="0" err="1" smtClean="0"/>
              <a:t>შეიქმნა</a:t>
            </a:r>
            <a:r>
              <a:rPr lang="en-US" sz="1600" dirty="0" smtClean="0"/>
              <a:t> </a:t>
            </a:r>
            <a:r>
              <a:rPr lang="en-US" sz="1600" dirty="0" err="1" smtClean="0"/>
              <a:t>პროფესიული</a:t>
            </a:r>
            <a:r>
              <a:rPr lang="en-US" sz="1600" dirty="0" smtClean="0"/>
              <a:t> </a:t>
            </a:r>
            <a:r>
              <a:rPr lang="en-US" sz="1600" dirty="0" err="1" smtClean="0"/>
              <a:t>სტანდარტები</a:t>
            </a:r>
            <a:r>
              <a:rPr lang="en-US" sz="1600" dirty="0" smtClean="0"/>
              <a:t> </a:t>
            </a:r>
            <a:r>
              <a:rPr lang="en-US" sz="1600" dirty="0" err="1" smtClean="0"/>
              <a:t>მასწავლებლებისთვის</a:t>
            </a:r>
            <a:r>
              <a:rPr lang="en-US" sz="1600" dirty="0" smtClean="0"/>
              <a:t>. </a:t>
            </a:r>
            <a:r>
              <a:rPr lang="en-US" sz="1600" dirty="0" err="1" smtClean="0"/>
              <a:t>სამეურვეო</a:t>
            </a:r>
            <a:r>
              <a:rPr lang="en-US" sz="1600" dirty="0" smtClean="0"/>
              <a:t> </a:t>
            </a:r>
            <a:r>
              <a:rPr lang="en-US" sz="1600" dirty="0" err="1" smtClean="0"/>
              <a:t>საბჭოების</a:t>
            </a:r>
            <a:r>
              <a:rPr lang="en-US" sz="1600" dirty="0" smtClean="0"/>
              <a:t> </a:t>
            </a:r>
            <a:r>
              <a:rPr lang="en-US" sz="1600" dirty="0" err="1" smtClean="0"/>
              <a:t>მეშვეობითა</a:t>
            </a:r>
            <a:r>
              <a:rPr lang="en-US" sz="1600" dirty="0" smtClean="0"/>
              <a:t> </a:t>
            </a:r>
            <a:r>
              <a:rPr lang="en-US" sz="1600" dirty="0" err="1" smtClean="0"/>
              <a:t>და</a:t>
            </a:r>
            <a:r>
              <a:rPr lang="en-US" sz="1600" dirty="0" smtClean="0"/>
              <a:t> </a:t>
            </a:r>
            <a:r>
              <a:rPr lang="en-US" sz="1600" dirty="0" err="1" smtClean="0"/>
              <a:t>სკოლის</a:t>
            </a:r>
            <a:r>
              <a:rPr lang="en-US" sz="1600" dirty="0" smtClean="0"/>
              <a:t> </a:t>
            </a:r>
            <a:r>
              <a:rPr lang="en-US" sz="1600" dirty="0" err="1" smtClean="0"/>
              <a:t>ბაზაზე</a:t>
            </a:r>
            <a:r>
              <a:rPr lang="en-US" sz="1600" dirty="0" smtClean="0"/>
              <a:t> </a:t>
            </a:r>
            <a:r>
              <a:rPr lang="en-US" sz="1600" dirty="0" err="1" smtClean="0"/>
              <a:t>უფრო</a:t>
            </a:r>
            <a:r>
              <a:rPr lang="en-US" sz="1600" dirty="0" smtClean="0"/>
              <a:t> </a:t>
            </a:r>
            <a:r>
              <a:rPr lang="en-US" sz="1600" dirty="0" err="1" smtClean="0"/>
              <a:t>მეტი</a:t>
            </a:r>
            <a:r>
              <a:rPr lang="en-US" sz="1600" dirty="0" smtClean="0"/>
              <a:t> </a:t>
            </a:r>
            <a:r>
              <a:rPr lang="en-US" sz="1600" dirty="0" err="1" smtClean="0"/>
              <a:t>გადაწყვეტილების</a:t>
            </a:r>
            <a:r>
              <a:rPr lang="en-US" sz="1600" dirty="0" smtClean="0"/>
              <a:t> </a:t>
            </a:r>
            <a:r>
              <a:rPr lang="en-US" sz="1600" dirty="0" err="1" smtClean="0"/>
              <a:t>მიღების</a:t>
            </a:r>
            <a:r>
              <a:rPr lang="en-US" sz="1600" dirty="0" smtClean="0"/>
              <a:t> </a:t>
            </a:r>
            <a:r>
              <a:rPr lang="en-US" sz="1600" dirty="0" err="1" smtClean="0"/>
              <a:t>საფუძველზე</a:t>
            </a:r>
            <a:r>
              <a:rPr lang="en-US" sz="1600" dirty="0" smtClean="0"/>
              <a:t> </a:t>
            </a:r>
            <a:r>
              <a:rPr lang="en-US" sz="1600" dirty="0" err="1" smtClean="0"/>
              <a:t>სკოლების</a:t>
            </a:r>
            <a:r>
              <a:rPr lang="en-US" sz="1600" dirty="0" smtClean="0"/>
              <a:t> </a:t>
            </a:r>
            <a:r>
              <a:rPr lang="en-US" sz="1600" dirty="0" err="1" smtClean="0"/>
              <a:t>მართვაში</a:t>
            </a:r>
            <a:r>
              <a:rPr lang="en-US" sz="1600" dirty="0" smtClean="0"/>
              <a:t> </a:t>
            </a:r>
            <a:r>
              <a:rPr lang="en-US" sz="1600" dirty="0" err="1" smtClean="0"/>
              <a:t>მეტად</a:t>
            </a:r>
            <a:r>
              <a:rPr lang="en-US" sz="1600" dirty="0" smtClean="0"/>
              <a:t> </a:t>
            </a:r>
            <a:r>
              <a:rPr lang="en-US" sz="1600" dirty="0" err="1" smtClean="0"/>
              <a:t>არის</a:t>
            </a:r>
            <a:r>
              <a:rPr lang="en-US" sz="1600" dirty="0" smtClean="0"/>
              <a:t> </a:t>
            </a:r>
            <a:r>
              <a:rPr lang="en-US" sz="1600" dirty="0" err="1" smtClean="0"/>
              <a:t>გათვალისწინებული</a:t>
            </a:r>
            <a:r>
              <a:rPr lang="en-US" sz="1600" dirty="0" smtClean="0"/>
              <a:t> </a:t>
            </a:r>
            <a:r>
              <a:rPr lang="en-US" sz="1600" dirty="0" err="1" smtClean="0"/>
              <a:t>ადგილობრივი</a:t>
            </a:r>
            <a:r>
              <a:rPr lang="en-US" sz="1600" dirty="0" smtClean="0"/>
              <a:t> </a:t>
            </a:r>
            <a:r>
              <a:rPr lang="en-US" sz="1600" dirty="0" err="1" smtClean="0"/>
              <a:t>საჭიროებები</a:t>
            </a:r>
            <a:r>
              <a:rPr lang="en-US" sz="1600" dirty="0" smtClean="0"/>
              <a:t> </a:t>
            </a:r>
            <a:r>
              <a:rPr lang="en-US" sz="1600" dirty="0" err="1" smtClean="0"/>
              <a:t>და</a:t>
            </a:r>
            <a:r>
              <a:rPr lang="en-US" sz="1600" dirty="0" smtClean="0"/>
              <a:t> </a:t>
            </a:r>
            <a:r>
              <a:rPr lang="en-US" sz="1600" dirty="0" err="1" smtClean="0"/>
              <a:t>ინტერესები</a:t>
            </a:r>
            <a:r>
              <a:rPr lang="en-US" sz="1600" dirty="0" smtClean="0"/>
              <a:t>. </a:t>
            </a:r>
            <a:r>
              <a:rPr lang="en-US" sz="1600" dirty="0" err="1" smtClean="0"/>
              <a:t>მიუხედავად</a:t>
            </a:r>
            <a:r>
              <a:rPr lang="en-US" sz="1600" dirty="0" smtClean="0"/>
              <a:t> </a:t>
            </a:r>
            <a:r>
              <a:rPr lang="en-US" sz="1600" dirty="0" err="1" smtClean="0"/>
              <a:t>იმისა</a:t>
            </a:r>
            <a:r>
              <a:rPr lang="en-US" sz="1600" dirty="0" smtClean="0"/>
              <a:t>, </a:t>
            </a:r>
            <a:r>
              <a:rPr lang="en-US" sz="1600" dirty="0" err="1" smtClean="0"/>
              <a:t>რომ</a:t>
            </a:r>
            <a:r>
              <a:rPr lang="en-US" sz="1600" dirty="0" smtClean="0"/>
              <a:t> </a:t>
            </a:r>
            <a:r>
              <a:rPr lang="en-US" sz="1600" dirty="0" err="1" smtClean="0"/>
              <a:t>ეს</a:t>
            </a:r>
            <a:r>
              <a:rPr lang="en-US" sz="1600" dirty="0" smtClean="0"/>
              <a:t> </a:t>
            </a:r>
            <a:r>
              <a:rPr lang="en-US" sz="1600" dirty="0" err="1" smtClean="0"/>
              <a:t>ცვლილებები</a:t>
            </a:r>
            <a:r>
              <a:rPr lang="en-US" sz="1600" dirty="0" smtClean="0"/>
              <a:t> </a:t>
            </a:r>
            <a:r>
              <a:rPr lang="en-US" sz="1600" dirty="0" err="1" smtClean="0"/>
              <a:t>განათლების</a:t>
            </a:r>
            <a:r>
              <a:rPr lang="en-US" sz="1600" dirty="0" smtClean="0"/>
              <a:t> </a:t>
            </a:r>
            <a:r>
              <a:rPr lang="en-US" sz="1600" dirty="0" err="1" smtClean="0"/>
              <a:t>ხარისხის</a:t>
            </a:r>
            <a:r>
              <a:rPr lang="en-US" sz="1600" dirty="0" smtClean="0"/>
              <a:t> </a:t>
            </a:r>
            <a:r>
              <a:rPr lang="en-US" sz="1600" dirty="0" err="1" smtClean="0"/>
              <a:t>გაუმჯობესებისთვის</a:t>
            </a:r>
            <a:r>
              <a:rPr lang="en-US" sz="1600" dirty="0" smtClean="0"/>
              <a:t> </a:t>
            </a:r>
            <a:r>
              <a:rPr lang="en-US" sz="1600" dirty="0" err="1" smtClean="0"/>
              <a:t>მნიშვნელოვან</a:t>
            </a:r>
            <a:r>
              <a:rPr lang="en-US" sz="1600" dirty="0" smtClean="0"/>
              <a:t> </a:t>
            </a:r>
            <a:r>
              <a:rPr lang="en-US" sz="1600" dirty="0" err="1" smtClean="0"/>
              <a:t>საფუძველს</a:t>
            </a:r>
            <a:r>
              <a:rPr lang="en-US" sz="1600" dirty="0" smtClean="0"/>
              <a:t> </a:t>
            </a:r>
            <a:r>
              <a:rPr lang="en-US" sz="1600" dirty="0" err="1" smtClean="0"/>
              <a:t>წარმოადგენს</a:t>
            </a:r>
            <a:r>
              <a:rPr lang="en-US" sz="1600" dirty="0" smtClean="0"/>
              <a:t>,  </a:t>
            </a:r>
            <a:r>
              <a:rPr lang="en-US" sz="1600" b="1" dirty="0" err="1" smtClean="0"/>
              <a:t>სისტემა</a:t>
            </a:r>
            <a:r>
              <a:rPr lang="en-US" sz="1600" b="1" dirty="0" smtClean="0"/>
              <a:t> </a:t>
            </a:r>
            <a:r>
              <a:rPr lang="ka-GE" sz="1600" b="1" dirty="0" smtClean="0"/>
              <a:t>მრავალი გადასაჭრელი პრობლემის წინაშე დგას. </a:t>
            </a:r>
            <a:endParaRPr lang="ru-RU" sz="1600" dirty="0" smtClean="0"/>
          </a:p>
          <a:p>
            <a:pPr algn="just"/>
            <a:endParaRPr lang="ru-RU"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solidFill>
        </p:spPr>
        <p:txBody>
          <a:bodyPr>
            <a:normAutofit/>
          </a:bodyPr>
          <a:lstStyle/>
          <a:p>
            <a:r>
              <a:rPr lang="ka-GE" sz="2800" dirty="0" smtClean="0"/>
              <a:t>დასკვნები</a:t>
            </a:r>
            <a:endParaRPr lang="ru-RU" sz="2800" dirty="0"/>
          </a:p>
        </p:txBody>
      </p:sp>
      <p:sp>
        <p:nvSpPr>
          <p:cNvPr id="3" name="შიგთავსის ჩანაცვლების ველი 2"/>
          <p:cNvSpPr>
            <a:spLocks noGrp="1"/>
          </p:cNvSpPr>
          <p:nvPr>
            <p:ph idx="1"/>
          </p:nvPr>
        </p:nvSpPr>
        <p:spPr>
          <a:solidFill>
            <a:schemeClr val="bg1">
              <a:lumMod val="95000"/>
            </a:schemeClr>
          </a:solidFill>
        </p:spPr>
        <p:txBody>
          <a:bodyPr>
            <a:normAutofit fontScale="47500" lnSpcReduction="20000"/>
          </a:bodyPr>
          <a:lstStyle/>
          <a:p>
            <a:pPr lvl="0" algn="just">
              <a:lnSpc>
                <a:spcPct val="170000"/>
              </a:lnSpc>
            </a:pPr>
            <a:r>
              <a:rPr lang="ka-GE" dirty="0" smtClean="0"/>
              <a:t>საქართველოში ჯერ არ არსებობს სკოლის ინდივიდუალური ვალდებულებისა და მხარდაჭერის გამართული სისტემა, რომელიც ერთი მხრივ სკოლებს გაუჩენდა პასუხისმგებლობას, რომ მაღალი ხარისხის განათლება მისცენ მოსწავლეებს, ხოლო მეორე მხრივ დაეხმარებოდა ამ კუთხით არსებული პრობლემების გადაჭრაში.</a:t>
            </a:r>
          </a:p>
          <a:p>
            <a:pPr lvl="0" algn="just">
              <a:lnSpc>
                <a:spcPct val="170000"/>
              </a:lnSpc>
            </a:pPr>
            <a:endParaRPr lang="ru-RU" dirty="0" smtClean="0"/>
          </a:p>
          <a:p>
            <a:pPr lvl="0" algn="just">
              <a:lnSpc>
                <a:spcPct val="170000"/>
              </a:lnSpc>
            </a:pPr>
            <a:r>
              <a:rPr lang="ka-GE" dirty="0" smtClean="0"/>
              <a:t>საქართველოს განათლების სისტემაში სკოლების შედეგების კონტროლისა და მხარდაჭერის სისტემად კანონმდებლობით სკოლების </a:t>
            </a:r>
            <a:r>
              <a:rPr lang="ka-GE" b="1" dirty="0" smtClean="0"/>
              <a:t>აკრედიტაციის სისტემაა გათვალისწინებული.</a:t>
            </a:r>
            <a:r>
              <a:rPr lang="ka-GE" dirty="0" smtClean="0"/>
              <a:t> გარდა კანონმდებლობაში ასახული აკრედიტაციის სისტემისა, კონკრეტული სკოლის შედეგების მექანიზმად შესაძლებელია ჩაითვალოს სასკოლო </a:t>
            </a:r>
            <a:r>
              <a:rPr lang="ka-GE" b="1" dirty="0" smtClean="0"/>
              <a:t>დამამთავრებელი (</a:t>
            </a:r>
            <a:r>
              <a:rPr lang="ka-GE" b="1" dirty="0" err="1" smtClean="0"/>
              <a:t>საატესტატო</a:t>
            </a:r>
            <a:r>
              <a:rPr lang="ka-GE" b="1" dirty="0" smtClean="0"/>
              <a:t>) გამოცდებიც.</a:t>
            </a:r>
            <a:r>
              <a:rPr lang="ka-GE" dirty="0" smtClean="0"/>
              <a:t> </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arn(inVertic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arn(inVertic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arn(inVertical)">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a:bodyPr>
          <a:lstStyle/>
          <a:p>
            <a:r>
              <a:rPr lang="ka-GE" sz="2800" dirty="0" smtClean="0"/>
              <a:t>დასკვნები:</a:t>
            </a:r>
            <a:endParaRPr lang="ru-RU" sz="2800" dirty="0"/>
          </a:p>
        </p:txBody>
      </p:sp>
      <p:sp>
        <p:nvSpPr>
          <p:cNvPr id="3" name="შიგთავსის ჩანაცვლების ველი 2"/>
          <p:cNvSpPr>
            <a:spLocks noGrp="1"/>
          </p:cNvSpPr>
          <p:nvPr>
            <p:ph idx="1"/>
          </p:nvPr>
        </p:nvSpPr>
        <p:spPr>
          <a:solidFill>
            <a:schemeClr val="bg1">
              <a:lumMod val="95000"/>
            </a:schemeClr>
          </a:solidFill>
        </p:spPr>
        <p:txBody>
          <a:bodyPr>
            <a:normAutofit/>
          </a:bodyPr>
          <a:lstStyle/>
          <a:p>
            <a:pPr algn="just">
              <a:lnSpc>
                <a:spcPct val="150000"/>
              </a:lnSpc>
            </a:pPr>
            <a:r>
              <a:rPr lang="ka-GE" sz="2000" dirty="0" smtClean="0"/>
              <a:t>სკოლაში არსებულმა </a:t>
            </a:r>
            <a:r>
              <a:rPr lang="ka-GE" sz="2000" dirty="0" err="1" smtClean="0"/>
              <a:t>არააკადემიურმა</a:t>
            </a:r>
            <a:r>
              <a:rPr lang="ka-GE" sz="2000" dirty="0" smtClean="0"/>
              <a:t> დონემ, გაუმართავი სახელმძღვანელოების დამკვიდრებამ, ეროვნულ სასწავლო გეგმაში არსებულმა ხარვეზებმა, მასწავლებელთა გარკვეული ნაწილის არაკომპეტენტურობამ, სკოლებში დამკვიდრებულმა არაჯანსაღმა სიტუაციამ, მზარდმა </a:t>
            </a:r>
            <a:r>
              <a:rPr lang="ka-GE" sz="2000" dirty="0" err="1" smtClean="0"/>
              <a:t>ტექნილიგიურმა</a:t>
            </a:r>
            <a:r>
              <a:rPr lang="ka-GE" sz="2000" dirty="0" smtClean="0"/>
              <a:t> პროცესებმა, რომელმაც წიგნს მოწყვიტა მოსწავლეები და  ფართოდ გაუღო კარი რეპეტიტორთა ინსტიტუტების რაოდენობრივ ზრდას, რომელმაც გარკვეულწილად დაუქვეითა ავტორიტეტი.</a:t>
            </a:r>
            <a:endParaRPr lang="ru-RU"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 calcmode="lin" valueType="num">
                                      <p:cBhvr>
                                        <p:cTn id="15" dur="500" fill="hold"/>
                                        <p:tgtEl>
                                          <p:spTgt spid="3">
                                            <p:bg/>
                                          </p:spTgt>
                                        </p:tgtEl>
                                        <p:attrNameLst>
                                          <p:attrName>ppt_w</p:attrName>
                                        </p:attrNameLst>
                                      </p:cBhvr>
                                      <p:tavLst>
                                        <p:tav tm="0">
                                          <p:val>
                                            <p:fltVal val="0"/>
                                          </p:val>
                                        </p:tav>
                                        <p:tav tm="100000">
                                          <p:val>
                                            <p:strVal val="#ppt_w"/>
                                          </p:val>
                                        </p:tav>
                                      </p:tavLst>
                                    </p:anim>
                                    <p:anim calcmode="lin" valueType="num">
                                      <p:cBhvr>
                                        <p:cTn id="16" dur="500" fill="hold"/>
                                        <p:tgtEl>
                                          <p:spTgt spid="3">
                                            <p:bg/>
                                          </p:spTgt>
                                        </p:tgtEl>
                                        <p:attrNameLst>
                                          <p:attrName>ppt_h</p:attrName>
                                        </p:attrNameLst>
                                      </p:cBhvr>
                                      <p:tavLst>
                                        <p:tav tm="0">
                                          <p:val>
                                            <p:fltVal val="0"/>
                                          </p:val>
                                        </p:tav>
                                        <p:tav tm="100000">
                                          <p:val>
                                            <p:strVal val="#ppt_h"/>
                                          </p:val>
                                        </p:tav>
                                      </p:tavLst>
                                    </p:anim>
                                    <p:animEffect transition="in" filter="fade">
                                      <p:cBhvr>
                                        <p:cTn id="17" dur="500"/>
                                        <p:tgtEl>
                                          <p:spTgt spid="3">
                                            <p:bg/>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solidFill>
        </p:spPr>
        <p:txBody>
          <a:bodyPr>
            <a:normAutofit/>
          </a:bodyPr>
          <a:lstStyle/>
          <a:p>
            <a:r>
              <a:rPr lang="ka-GE" sz="2800" dirty="0" smtClean="0"/>
              <a:t>დასკვნები:</a:t>
            </a:r>
            <a:endParaRPr lang="ru-RU" sz="2800" dirty="0"/>
          </a:p>
        </p:txBody>
      </p:sp>
      <p:sp>
        <p:nvSpPr>
          <p:cNvPr id="3" name="შიგთავსის ჩანაცვლების ველი 2"/>
          <p:cNvSpPr>
            <a:spLocks noGrp="1"/>
          </p:cNvSpPr>
          <p:nvPr>
            <p:ph idx="1"/>
          </p:nvPr>
        </p:nvSpPr>
        <p:spPr>
          <a:solidFill>
            <a:schemeClr val="bg1">
              <a:lumMod val="95000"/>
            </a:schemeClr>
          </a:solidFill>
        </p:spPr>
        <p:txBody>
          <a:bodyPr>
            <a:normAutofit/>
          </a:bodyPr>
          <a:lstStyle/>
          <a:p>
            <a:pPr algn="just">
              <a:lnSpc>
                <a:spcPct val="150000"/>
              </a:lnSpc>
            </a:pPr>
            <a:r>
              <a:rPr lang="ka-GE" sz="2000" dirty="0" smtClean="0"/>
              <a:t>საქართველოს განათლების სისტემაში გატარებული რეფორმა, რომელიც მიმართულია </a:t>
            </a:r>
            <a:r>
              <a:rPr lang="ka-GE" sz="2000" dirty="0" smtClean="0"/>
              <a:t>იქითკენ</a:t>
            </a:r>
            <a:r>
              <a:rPr lang="ka-GE" sz="2000" dirty="0" smtClean="0"/>
              <a:t>, რომ ქვეყანა მოექცეს ერთიანი ევროპული განათლების სისტემაში და რომელიც მე-12 კლასის შემოღებას უკავშირდება, რეალობით გამოწვეულ აუცილებლობას წარმოადგენდა. მიუხედავად აღნიშნულისა, მეთორმეტე კლასის დანერგვა საქართველოში გარკვეულ სირთულეებთან იყო და არის დაკავშირებული. </a:t>
            </a:r>
            <a:endParaRPr lang="ru-RU"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a:bodyPr>
          <a:lstStyle/>
          <a:p>
            <a:r>
              <a:rPr lang="ka-GE" sz="2800" dirty="0" smtClean="0"/>
              <a:t>დასკვნები:</a:t>
            </a:r>
            <a:endParaRPr lang="ru-RU" sz="2800" dirty="0"/>
          </a:p>
        </p:txBody>
      </p:sp>
      <p:sp>
        <p:nvSpPr>
          <p:cNvPr id="3" name="შიგთავსის ჩანაცვლების ველი 2"/>
          <p:cNvSpPr>
            <a:spLocks noGrp="1"/>
          </p:cNvSpPr>
          <p:nvPr>
            <p:ph idx="1"/>
          </p:nvPr>
        </p:nvSpPr>
        <p:spPr>
          <a:solidFill>
            <a:schemeClr val="bg1">
              <a:lumMod val="95000"/>
            </a:schemeClr>
          </a:solidFill>
        </p:spPr>
        <p:txBody>
          <a:bodyPr>
            <a:normAutofit fontScale="47500" lnSpcReduction="20000"/>
          </a:bodyPr>
          <a:lstStyle/>
          <a:p>
            <a:pPr lvl="0" algn="just">
              <a:lnSpc>
                <a:spcPct val="170000"/>
              </a:lnSpc>
            </a:pPr>
            <a:r>
              <a:rPr lang="ka-GE" dirty="0" smtClean="0"/>
              <a:t>განათლების ხელმისაწვდომობის კუთხით, უარყოფითი შედეგების გარდა  როგორიცაა კორუფცია, უთანასწორობა,  კერძო რეპეტიტორობას დადებითი შედეგებიც აქვს. მაგალითად, იგი აკომპენსირებს საგანმანათლებლო პროცესის ხარვეზებს,  ეხმარება მოსწავლეს დამატებითი ცოდნის მიღებაში  და ხელს უწყობს ადამიანური კაპიტალის განვითარებას.</a:t>
            </a:r>
            <a:endParaRPr lang="ru-RU" dirty="0" smtClean="0"/>
          </a:p>
          <a:p>
            <a:pPr lvl="0" algn="just">
              <a:lnSpc>
                <a:spcPct val="170000"/>
              </a:lnSpc>
            </a:pPr>
            <a:r>
              <a:rPr lang="ka-GE" dirty="0" smtClean="0"/>
              <a:t>რეპეტიტორის დაქირავება, ეროვნულ გამოცდებში წარუმატებლობისაგან თავის დაზღვევის საშუალებას წარმოადგენს. ქვეყანაში ამ ეტაპისათვის არ არსებობს </a:t>
            </a:r>
            <a:r>
              <a:rPr lang="ka-GE" dirty="0" err="1" smtClean="0"/>
              <a:t>გადამოწმებადი</a:t>
            </a:r>
            <a:r>
              <a:rPr lang="ka-GE" dirty="0" smtClean="0"/>
              <a:t> სტატისტიკა ამ მოსაზრების გასაბათილებლად. არის  განცდა, რომ მოსწავლისთვის არ არის სკოლაში მიღებული ცოდნა საკმარისი იმისათვის, რომ ჩააბაროს უმაღლესში. აღნიშნულის ძირითადი მიზეზი კი, არის შეუსაბამობა ერთიანი ეროვნული გამოცდებისა და ეროვნული სასწავლო გეგმის მოთხოვნებს შორის;</a:t>
            </a:r>
            <a:endParaRPr lang="ru-RU"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solidFill>
        </p:spPr>
        <p:txBody>
          <a:bodyPr>
            <a:normAutofit/>
          </a:bodyPr>
          <a:lstStyle/>
          <a:p>
            <a:r>
              <a:rPr lang="ka-GE" sz="2400" dirty="0" smtClean="0"/>
              <a:t>დასკვნები:</a:t>
            </a:r>
            <a:endParaRPr lang="ru-RU" sz="2400" dirty="0"/>
          </a:p>
        </p:txBody>
      </p:sp>
      <p:sp>
        <p:nvSpPr>
          <p:cNvPr id="3" name="შიგთავსის ჩანაცვლების ველი 2"/>
          <p:cNvSpPr>
            <a:spLocks noGrp="1"/>
          </p:cNvSpPr>
          <p:nvPr>
            <p:ph idx="1"/>
          </p:nvPr>
        </p:nvSpPr>
        <p:spPr>
          <a:solidFill>
            <a:schemeClr val="bg1">
              <a:lumMod val="95000"/>
            </a:schemeClr>
          </a:solidFill>
        </p:spPr>
        <p:txBody>
          <a:bodyPr>
            <a:normAutofit fontScale="62500" lnSpcReduction="20000"/>
          </a:bodyPr>
          <a:lstStyle/>
          <a:p>
            <a:pPr lvl="0" algn="just">
              <a:lnSpc>
                <a:spcPct val="170000"/>
              </a:lnSpc>
            </a:pPr>
            <a:r>
              <a:rPr lang="ka-GE" dirty="0" smtClean="0"/>
              <a:t>საზოგადოების მხრიდან სკოლაში სასწავლო პროცესის ხარისხის კონტროლის მექანიზმები სუსტია, ხოლო ხარვეზების გამოვლენის შემთხვევაში, მათ გადაჭრაში სხვადასხვა დაინტერესებული მხარეების ჩართულობა დაბალია, საგანმანათლებლო პროცესის ხარისხის უზრუნველყოფისა და გაუმჯობესების მექანიზმები ნაკლებად ქმედითია. შესაბამისად, მომხმარებელი სკოლის გარეთ ეძებს საკუთარი საგანმანათლებლო საჭიროებების დაკმაყოფილების საშუალებებს.</a:t>
            </a:r>
            <a:endParaRPr lang="ru-RU"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barn(inVertical)">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barn(inVertical)">
                                      <p:cBhvr>
                                        <p:cTn id="1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a:bodyPr>
          <a:lstStyle/>
          <a:p>
            <a:r>
              <a:rPr lang="ka-GE" sz="2400" dirty="0" smtClean="0"/>
              <a:t>ძირითადი რეკომენდაციები:</a:t>
            </a:r>
            <a:endParaRPr lang="ru-RU" sz="2400" dirty="0"/>
          </a:p>
        </p:txBody>
      </p:sp>
      <p:sp>
        <p:nvSpPr>
          <p:cNvPr id="3" name="შიგთავსის ჩანაცვლების ველი 2"/>
          <p:cNvSpPr>
            <a:spLocks noGrp="1"/>
          </p:cNvSpPr>
          <p:nvPr>
            <p:ph idx="1"/>
          </p:nvPr>
        </p:nvSpPr>
        <p:spPr>
          <a:xfrm>
            <a:off x="457200" y="1600200"/>
            <a:ext cx="8229600" cy="4876800"/>
          </a:xfrm>
          <a:solidFill>
            <a:schemeClr val="bg1">
              <a:lumMod val="85000"/>
            </a:schemeClr>
          </a:solidFill>
        </p:spPr>
        <p:txBody>
          <a:bodyPr>
            <a:noAutofit/>
          </a:bodyPr>
          <a:lstStyle/>
          <a:p>
            <a:pPr lvl="0" algn="just">
              <a:lnSpc>
                <a:spcPct val="170000"/>
              </a:lnSpc>
            </a:pPr>
            <a:r>
              <a:rPr lang="ka-GE" sz="1800" dirty="0" smtClean="0"/>
              <a:t>მნიშვნელოვანია სათანადო ყურადღება მიექცეს კერძო რეპეტიტორობის ფენომენის არსებობის შესაძლო რისკებს. კერძოდ, არ უნდა გაღრმავდეს უთანასწორობა განათლების ხელმისაწვდომობის კუთხით, კერძო </a:t>
            </a:r>
            <a:r>
              <a:rPr lang="ka-GE" sz="1800" dirty="0" err="1" smtClean="0"/>
              <a:t>რეპეტიტორობამ</a:t>
            </a:r>
            <a:r>
              <a:rPr lang="ka-GE" sz="1800" dirty="0" smtClean="0"/>
              <a:t> არ უნდა გამოიწვიოს ფორმალური სასწავლო პროცესის დამახინჯება;</a:t>
            </a:r>
            <a:endParaRPr lang="ru-RU" sz="1800" dirty="0" smtClean="0"/>
          </a:p>
          <a:p>
            <a:pPr lvl="0" algn="just">
              <a:lnSpc>
                <a:spcPct val="170000"/>
              </a:lnSpc>
            </a:pPr>
            <a:r>
              <a:rPr lang="ka-GE" sz="1800" dirty="0" smtClean="0"/>
              <a:t> საზოგადოებას და განათლების პოლიტიკის დაგეგმვაში ჩართულ მხარეებს ობიექტური ინფორმაცია უნდა ჰქონდეთ იმის შესახებ, თუ რა როლი აქვს კერძო რეპეტიტორობას ფორმალური განათლების საფეხურებს შორის მობილობის (ზოგადი განათლების საფეხურიდან უმაღლესი განათლების საფეხურზე გადასვლის) თვალსაზრისით.</a:t>
            </a:r>
            <a:endParaRPr lang="ru-RU"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20000"/>
              <a:lumOff val="80000"/>
            </a:schemeClr>
          </a:solidFill>
        </p:spPr>
        <p:style>
          <a:lnRef idx="3">
            <a:schemeClr val="lt1"/>
          </a:lnRef>
          <a:fillRef idx="1">
            <a:schemeClr val="accent3"/>
          </a:fillRef>
          <a:effectRef idx="1">
            <a:schemeClr val="accent3"/>
          </a:effectRef>
          <a:fontRef idx="minor">
            <a:schemeClr val="lt1"/>
          </a:fontRef>
        </p:style>
        <p:txBody>
          <a:bodyPr>
            <a:normAutofit/>
          </a:bodyPr>
          <a:lstStyle/>
          <a:p>
            <a:r>
              <a:rPr lang="ka-GE" sz="3200" dirty="0" smtClean="0">
                <a:solidFill>
                  <a:schemeClr val="tx1"/>
                </a:solidFill>
              </a:rPr>
              <a:t>კვლევის პრაქტიკული ღირებულება</a:t>
            </a:r>
            <a:endParaRPr lang="ru-RU" sz="3200" dirty="0">
              <a:solidFill>
                <a:schemeClr val="tx1"/>
              </a:solidFill>
            </a:endParaRPr>
          </a:p>
        </p:txBody>
      </p:sp>
      <p:graphicFrame>
        <p:nvGraphicFramePr>
          <p:cNvPr id="4" name="შიგთავსის ჩანაცვლების ველი 3"/>
          <p:cNvGraphicFramePr>
            <a:graphicFrameLocks noGrp="1"/>
          </p:cNvGraphicFramePr>
          <p:nvPr>
            <p:ph idx="1"/>
            <p:extLst>
              <p:ext uri="{D42A27DB-BD31-4B8C-83A1-F6EECF244321}">
                <p14:modId xmlns:p14="http://schemas.microsoft.com/office/powerpoint/2010/main" val="119680369"/>
              </p:ext>
            </p:extLst>
          </p:nvPr>
        </p:nvGraphicFramePr>
        <p:xfrm>
          <a:off x="457200" y="1600201"/>
          <a:ext cx="82296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8229600" cy="715962"/>
          </a:xfrm>
          <a:solidFill>
            <a:schemeClr val="bg1">
              <a:lumMod val="95000"/>
            </a:schemeClr>
          </a:solidFill>
        </p:spPr>
        <p:txBody>
          <a:bodyPr>
            <a:normAutofit/>
          </a:bodyPr>
          <a:lstStyle/>
          <a:p>
            <a:r>
              <a:rPr lang="ka-GE" sz="2400" dirty="0" smtClean="0"/>
              <a:t>ძირითადი რეკომენდაციები:</a:t>
            </a:r>
            <a:endParaRPr lang="ru-RU" sz="2400" dirty="0"/>
          </a:p>
        </p:txBody>
      </p:sp>
      <p:sp>
        <p:nvSpPr>
          <p:cNvPr id="3" name="შიგთავსის ჩანაცვლების ველი 2"/>
          <p:cNvSpPr>
            <a:spLocks noGrp="1"/>
          </p:cNvSpPr>
          <p:nvPr>
            <p:ph idx="1"/>
          </p:nvPr>
        </p:nvSpPr>
        <p:spPr>
          <a:xfrm>
            <a:off x="457200" y="1066800"/>
            <a:ext cx="8229600" cy="5562600"/>
          </a:xfrm>
          <a:solidFill>
            <a:schemeClr val="bg1">
              <a:lumMod val="85000"/>
            </a:schemeClr>
          </a:solidFill>
        </p:spPr>
        <p:txBody>
          <a:bodyPr>
            <a:normAutofit fontScale="25000" lnSpcReduction="20000"/>
          </a:bodyPr>
          <a:lstStyle/>
          <a:p>
            <a:pPr lvl="0" algn="just">
              <a:lnSpc>
                <a:spcPct val="170000"/>
              </a:lnSpc>
            </a:pPr>
            <a:r>
              <a:rPr lang="ru-RU" dirty="0" smtClean="0"/>
              <a:t> </a:t>
            </a:r>
            <a:r>
              <a:rPr lang="ka-GE" sz="7200" dirty="0" smtClean="0"/>
              <a:t>მნიშვნელოვანია, დაიგეგმოს და განხორციელდეს შესაბამისი კვლევითი პროექტები მეტი სიცხადის შეტანისათვის ისეთ საკითხებში როგორიცაა: სასწავლო გეგმისა და გამოცდების შინაარსის შესაბამისობის უზრუნველყოფა, თუ რა გავლენა აქვს კერძო რეპეტიტორობას მოსწავლის აკადემიურ მოსწრებაზე, სწავლის შედეგებსა და უმაღლეს სასწავლებლებში მოხვედრის მაჩვენებლებზე და ა. შ.</a:t>
            </a:r>
            <a:endParaRPr lang="ru-RU" sz="7200" dirty="0" smtClean="0"/>
          </a:p>
          <a:p>
            <a:pPr lvl="0" algn="just">
              <a:lnSpc>
                <a:spcPct val="170000"/>
              </a:lnSpc>
            </a:pPr>
            <a:r>
              <a:rPr lang="ka-GE" sz="7200" dirty="0" smtClean="0"/>
              <a:t> მოსწავლეთა ინდივიდუალურ საჭიროებებზე უკეთ მორგების მიზნით, სასურველია სასწავლო პროცესის ალტერნატიული მომსახურების  შექმნა სკოლის ფარგლებში. შეიძლება დაიგეგმოს დამატებითი მომსახურება: ჯგუფები გაკვეთილების შემდეგ, საზაფხულო სკოლები სკოლებშივე, საგანმანათლებლო დისტანციური უფასო პროგრამები, მშობელთა ჩართულობის გაზრდა სასკოლო განათლების ხარისხის მონიტორინგის პროცესში და სხვა.</a:t>
            </a:r>
            <a:endParaRPr lang="ru-RU" sz="7200"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 calcmode="lin" valueType="num">
                                      <p:cBhvr>
                                        <p:cTn id="15" dur="1000" fill="hold"/>
                                        <p:tgtEl>
                                          <p:spTgt spid="3">
                                            <p:bg/>
                                          </p:spTgt>
                                        </p:tgtEl>
                                        <p:attrNameLst>
                                          <p:attrName>ppt_w</p:attrName>
                                        </p:attrNameLst>
                                      </p:cBhvr>
                                      <p:tavLst>
                                        <p:tav tm="0">
                                          <p:val>
                                            <p:fltVal val="0"/>
                                          </p:val>
                                        </p:tav>
                                        <p:tav tm="100000">
                                          <p:val>
                                            <p:strVal val="#ppt_w"/>
                                          </p:val>
                                        </p:tav>
                                      </p:tavLst>
                                    </p:anim>
                                    <p:anim calcmode="lin" valueType="num">
                                      <p:cBhvr>
                                        <p:cTn id="16" dur="1000" fill="hold"/>
                                        <p:tgtEl>
                                          <p:spTgt spid="3">
                                            <p:bg/>
                                          </p:spTgt>
                                        </p:tgtEl>
                                        <p:attrNameLst>
                                          <p:attrName>ppt_h</p:attrName>
                                        </p:attrNameLst>
                                      </p:cBhvr>
                                      <p:tavLst>
                                        <p:tav tm="0">
                                          <p:val>
                                            <p:fltVal val="0"/>
                                          </p:val>
                                        </p:tav>
                                        <p:tav tm="100000">
                                          <p:val>
                                            <p:strVal val="#ppt_h"/>
                                          </p:val>
                                        </p:tav>
                                      </p:tavLst>
                                    </p:anim>
                                    <p:anim calcmode="lin" valueType="num">
                                      <p:cBhvr>
                                        <p:cTn id="17" dur="1000" fill="hold"/>
                                        <p:tgtEl>
                                          <p:spTgt spid="3">
                                            <p:bg/>
                                          </p:spTgt>
                                        </p:tgtEl>
                                        <p:attrNameLst>
                                          <p:attrName>style.rotation</p:attrName>
                                        </p:attrNameLst>
                                      </p:cBhvr>
                                      <p:tavLst>
                                        <p:tav tm="0">
                                          <p:val>
                                            <p:fltVal val="90"/>
                                          </p:val>
                                        </p:tav>
                                        <p:tav tm="100000">
                                          <p:val>
                                            <p:fltVal val="0"/>
                                          </p:val>
                                        </p:tav>
                                      </p:tavLst>
                                    </p:anim>
                                    <p:animEffect transition="in" filter="fade">
                                      <p:cBhvr>
                                        <p:cTn id="18" dur="1000"/>
                                        <p:tgtEl>
                                          <p:spTgt spid="3">
                                            <p:bg/>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p:cTn id="2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a:bodyPr>
          <a:lstStyle/>
          <a:p>
            <a:r>
              <a:rPr lang="ka-GE" sz="2400" dirty="0" smtClean="0"/>
              <a:t>ძირითადი რეკომენდაციები:</a:t>
            </a:r>
            <a:endParaRPr lang="ru-RU" sz="2400" dirty="0"/>
          </a:p>
        </p:txBody>
      </p:sp>
      <p:sp>
        <p:nvSpPr>
          <p:cNvPr id="3" name="შიგთავსის ჩანაცვლების ველი 2"/>
          <p:cNvSpPr>
            <a:spLocks noGrp="1"/>
          </p:cNvSpPr>
          <p:nvPr>
            <p:ph idx="1"/>
          </p:nvPr>
        </p:nvSpPr>
        <p:spPr>
          <a:solidFill>
            <a:schemeClr val="bg2"/>
          </a:solidFill>
        </p:spPr>
        <p:txBody>
          <a:bodyPr>
            <a:normAutofit fontScale="55000" lnSpcReduction="20000"/>
          </a:bodyPr>
          <a:lstStyle/>
          <a:p>
            <a:pPr lvl="0" algn="just">
              <a:lnSpc>
                <a:spcPct val="170000"/>
              </a:lnSpc>
            </a:pPr>
            <a:r>
              <a:rPr lang="ka-GE" sz="3600" dirty="0" smtClean="0"/>
              <a:t>სასწავლო პროცესის ხარვეზების გამოსავლენად სასწავლო პროცესის კონკრეტული სუსტი მხარეებისა და ხარვეზების გამოვლენისათვის სკოლამ შეიძლება შეიმუშავოს თვითშეფასების კონკრეტული მექანიზმები, მიმართოს გარე რესურსებს - მაგალითად, უმაღლეს საგანმანათლებლო დაწესებულებებს. ამგვარი მიდგომა არ არის დაკავშირებული დიდ ფინანსურ დანახარჯებთან, რადგან უმაღლესი სასწავლებლები, სკოლის თანხმობის შემთხვევაში, თავადაც დაინტერესებულნი არიან ამგვარი კვლევითი პროექტების განხორციელებით. </a:t>
            </a:r>
            <a:endParaRPr lang="ru-RU" sz="3600" dirty="0" smtClean="0"/>
          </a:p>
          <a:p>
            <a:endParaRPr lang="ru-RU"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bg2">
              <a:lumMod val="90000"/>
            </a:schemeClr>
          </a:solidFill>
        </p:spPr>
        <p:txBody>
          <a:bodyPr>
            <a:normAutofit/>
          </a:bodyPr>
          <a:lstStyle/>
          <a:p>
            <a:r>
              <a:rPr lang="ka-GE" sz="2400" dirty="0" smtClean="0"/>
              <a:t>ძირითადი რეკომენდაციები:</a:t>
            </a:r>
            <a:endParaRPr lang="ru-RU" sz="2400" dirty="0"/>
          </a:p>
        </p:txBody>
      </p:sp>
      <p:sp>
        <p:nvSpPr>
          <p:cNvPr id="3" name="შიგთავსის ჩანაცვლების ველი 2"/>
          <p:cNvSpPr>
            <a:spLocks noGrp="1"/>
          </p:cNvSpPr>
          <p:nvPr>
            <p:ph idx="1"/>
          </p:nvPr>
        </p:nvSpPr>
        <p:spPr>
          <a:xfrm>
            <a:off x="457200" y="1600200"/>
            <a:ext cx="8229600" cy="4800600"/>
          </a:xfrm>
          <a:solidFill>
            <a:schemeClr val="bg2"/>
          </a:solidFill>
        </p:spPr>
        <p:txBody>
          <a:bodyPr>
            <a:noAutofit/>
          </a:bodyPr>
          <a:lstStyle/>
          <a:p>
            <a:pPr lvl="0" algn="just">
              <a:lnSpc>
                <a:spcPct val="170000"/>
              </a:lnSpc>
            </a:pPr>
            <a:r>
              <a:rPr lang="ka-GE" sz="1600" dirty="0" smtClean="0"/>
              <a:t>უმაღლესი სასწავლებლების ჩართვა სკოლის პრობლემატიკის კვლევის საქმეში,  ერთის მხრივ, ხელს შეუწყობს კონკრეტულ სკოლებში სასწავლო პროცესის სპეციფიური პრობლემების იდენტიფიკაციასა და აღმოფხვრას, ასევე  ბიძგს მისცემს ახალი ცოდნის წარმოქმნას საქართველოში სასკოლო განათლების ხარვეზებისა და წარმატების შესახებ.</a:t>
            </a:r>
            <a:endParaRPr lang="ru-RU" sz="1600" dirty="0" smtClean="0"/>
          </a:p>
          <a:p>
            <a:pPr lvl="0" algn="just">
              <a:lnSpc>
                <a:spcPct val="170000"/>
              </a:lnSpc>
            </a:pPr>
            <a:r>
              <a:rPr lang="ka-GE" sz="1600" dirty="0" smtClean="0"/>
              <a:t>რეპეტიტორობის ინსტიტუტი მარკეტინგული პროდუქტია.  აკრძალვა არ არის გამოსავალი, აკრძალვის შემთხვევაში ის არალეგალური გახდება, გამოსავალი კი პრობლემის მოგვარებაშია და არა აკრძალვაში. თუ სკოლა დააკმაყოფილებს აბიტურიენტთა მოთხოვნებს, რეპეტიტორობა თავისთავად დაკარგავს ფუნქციას. ამიტომ, მიზანშეწონილად მიგვაჩნია მეტი ყურადღება მიექცეს სასკოლო განათლების ორგანიზებას, რაც თავისთავად დაარეგულირებს პრობლემას.</a:t>
            </a:r>
            <a:endParaRPr lang="ru-RU" sz="1600" dirty="0" smtClean="0"/>
          </a:p>
          <a:p>
            <a:r>
              <a:rPr lang="ka-GE" sz="1600" dirty="0" smtClean="0"/>
              <a:t> </a:t>
            </a:r>
            <a:endParaRPr lang="ru-RU" sz="1600" dirty="0" smtClean="0"/>
          </a:p>
          <a:p>
            <a:endParaRPr lang="ru-RU"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457200" y="685800"/>
            <a:ext cx="8229600" cy="5440363"/>
          </a:xfrm>
          <a:solidFill>
            <a:schemeClr val="bg2">
              <a:lumMod val="75000"/>
            </a:schemeClr>
          </a:solidFill>
        </p:spPr>
        <p:txBody>
          <a:bodyPr/>
          <a:lstStyle/>
          <a:p>
            <a:pPr algn="ctr"/>
            <a:endParaRPr lang="ka-GE" dirty="0" smtClean="0"/>
          </a:p>
          <a:p>
            <a:pPr algn="ctr"/>
            <a:endParaRPr lang="ka-GE" dirty="0" smtClean="0"/>
          </a:p>
          <a:p>
            <a:pPr algn="ctr">
              <a:buNone/>
            </a:pPr>
            <a:r>
              <a:rPr lang="ka-GE" b="1" dirty="0" smtClean="0"/>
              <a:t>გმადლობთ ყურადღებისათვის</a:t>
            </a:r>
            <a:endParaRPr lang="ru-RU"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endParaRPr lang="ru-RU" dirty="0"/>
          </a:p>
        </p:txBody>
      </p:sp>
      <p:sp>
        <p:nvSpPr>
          <p:cNvPr id="3" name="შიგთავსის ჩანაცვლების ველი 2"/>
          <p:cNvSpPr>
            <a:spLocks noGrp="1"/>
          </p:cNvSpPr>
          <p:nvPr>
            <p:ph idx="1"/>
          </p:nvPr>
        </p:nvSpPr>
        <p:spPr>
          <a:xfrm>
            <a:off x="457200" y="304800"/>
            <a:ext cx="8229600" cy="5821363"/>
          </a:xfrm>
          <a:solidFill>
            <a:schemeClr val="accent3">
              <a:lumMod val="20000"/>
              <a:lumOff val="80000"/>
            </a:schemeClr>
          </a:solidFill>
        </p:spPr>
        <p:txBody>
          <a:bodyPr/>
          <a:lstStyle/>
          <a:p>
            <a:endParaRPr lang="ka-GE" b="1" dirty="0" smtClean="0"/>
          </a:p>
          <a:p>
            <a:endParaRPr lang="ka-GE" b="1" dirty="0" smtClean="0"/>
          </a:p>
          <a:p>
            <a:pPr marL="0" indent="0" algn="ctr">
              <a:lnSpc>
                <a:spcPct val="150000"/>
              </a:lnSpc>
              <a:buNone/>
            </a:pPr>
            <a:r>
              <a:rPr lang="ka-GE" b="1" dirty="0" smtClean="0"/>
              <a:t>,,</a:t>
            </a:r>
            <a:r>
              <a:rPr lang="ka-GE" sz="2400" b="1" dirty="0" smtClean="0"/>
              <a:t>განათლების პოლიტიკის დაგეგმვისა და მართვის საერთაშორისო </a:t>
            </a:r>
            <a:r>
              <a:rPr lang="ka-GE" sz="2400" b="1" dirty="0" err="1" smtClean="0"/>
              <a:t>ინსტიტუტის“</a:t>
            </a:r>
            <a:r>
              <a:rPr lang="ka-GE" sz="2400" b="1" dirty="0" smtClean="0"/>
              <a:t> -</a:t>
            </a:r>
            <a:r>
              <a:rPr lang="ka-GE" sz="2400" dirty="0" smtClean="0"/>
              <a:t> მონაცემებით, საქართველოში დამამთავრებელი კლასის მოსწავლეების დაახლოებით 80% კერძოდ ემზადებოდა რეპეტიტორთან. </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a:lstStyle/>
          <a:p>
            <a:r>
              <a:rPr lang="ka-GE" dirty="0" smtClean="0">
                <a:solidFill>
                  <a:schemeClr val="tx1"/>
                </a:solidFill>
              </a:rPr>
              <a:t>კვლევის ბაზა</a:t>
            </a:r>
            <a:endParaRPr lang="ru-RU" dirty="0">
              <a:solidFill>
                <a:schemeClr val="tx1"/>
              </a:solidFill>
            </a:endParaRPr>
          </a:p>
        </p:txBody>
      </p:sp>
      <p:sp>
        <p:nvSpPr>
          <p:cNvPr id="3" name="შიგთავსის ჩანაცვლების ველი 2"/>
          <p:cNvSpPr>
            <a:spLocks noGrp="1"/>
          </p:cNvSpPr>
          <p:nvPr>
            <p:ph idx="1"/>
          </p:nvPr>
        </p:nvSpPr>
        <p:spPr>
          <a:solidFill>
            <a:schemeClr val="bg1">
              <a:lumMod val="85000"/>
            </a:schemeClr>
          </a:solidFill>
        </p:spPr>
        <p:txBody>
          <a:bodyPr>
            <a:normAutofit/>
          </a:bodyPr>
          <a:lstStyle/>
          <a:p>
            <a:r>
              <a:rPr lang="ka-GE" sz="2400" b="1" dirty="0" smtClean="0"/>
              <a:t>ქედის მუნიციპალიტეტის 7 სკოლა </a:t>
            </a:r>
          </a:p>
          <a:p>
            <a:pPr>
              <a:buNone/>
            </a:pPr>
            <a:r>
              <a:rPr lang="ka-GE" sz="2400" dirty="0" smtClean="0"/>
              <a:t>   (დაბა ქედის საჯარო, დაბა ქედის სოფლების: ვაიოს, ზვარის, </a:t>
            </a:r>
            <a:r>
              <a:rPr lang="ka-GE" sz="2400" dirty="0" err="1" smtClean="0"/>
              <a:t>ხარაულის</a:t>
            </a:r>
            <a:r>
              <a:rPr lang="ka-GE" sz="2400" dirty="0" smtClean="0"/>
              <a:t>, ახოს პირველი საჯარო, სოფელი ახოს, </a:t>
            </a:r>
            <a:r>
              <a:rPr lang="ka-GE" sz="2400" dirty="0" err="1" smtClean="0"/>
              <a:t>გოგიაშვილების</a:t>
            </a:r>
            <a:r>
              <a:rPr lang="ka-GE" sz="2400" dirty="0" smtClean="0"/>
              <a:t> საჯარო სკოლები);</a:t>
            </a:r>
          </a:p>
          <a:p>
            <a:pPr>
              <a:buNone/>
            </a:pPr>
            <a:endParaRPr lang="ka-GE" sz="2400" dirty="0" smtClean="0"/>
          </a:p>
          <a:p>
            <a:pPr>
              <a:buNone/>
            </a:pPr>
            <a:r>
              <a:rPr lang="ka-GE" sz="2400" b="1" dirty="0" smtClean="0"/>
              <a:t>     დაბა ხულოს,  დაბა  შუახევის საჯარო სკოლები  და </a:t>
            </a:r>
            <a:r>
              <a:rPr lang="ka-GE" sz="2400" b="1" dirty="0" err="1" smtClean="0"/>
              <a:t>ხიჭაურის</a:t>
            </a:r>
            <a:r>
              <a:rPr lang="ka-GE" sz="2400" b="1" dirty="0" smtClean="0"/>
              <a:t> გიმნაზია</a:t>
            </a:r>
            <a:endParaRPr lang="ru-RU" sz="2400"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solidFill>
            <a:schemeClr val="accent3">
              <a:lumMod val="20000"/>
              <a:lumOff val="80000"/>
            </a:schemeClr>
          </a:solidFill>
        </p:spPr>
        <p:txBody>
          <a:bodyPr>
            <a:normAutofit/>
          </a:bodyPr>
          <a:lstStyle/>
          <a:p>
            <a:r>
              <a:rPr lang="ka-GE" sz="2400" dirty="0" smtClean="0"/>
              <a:t>კვლევის ბაზა</a:t>
            </a:r>
            <a:endParaRPr lang="ru-RU" sz="2400" dirty="0"/>
          </a:p>
        </p:txBody>
      </p:sp>
      <p:sp>
        <p:nvSpPr>
          <p:cNvPr id="3" name="შიგთავსის ჩანაცვლების ველი 2"/>
          <p:cNvSpPr>
            <a:spLocks noGrp="1"/>
          </p:cNvSpPr>
          <p:nvPr>
            <p:ph idx="1"/>
          </p:nvPr>
        </p:nvSpPr>
        <p:spPr>
          <a:solidFill>
            <a:schemeClr val="accent3">
              <a:lumMod val="40000"/>
              <a:lumOff val="60000"/>
            </a:schemeClr>
          </a:solidFill>
        </p:spPr>
        <p:txBody>
          <a:bodyPr>
            <a:normAutofit fontScale="85000" lnSpcReduction="20000"/>
          </a:bodyPr>
          <a:lstStyle/>
          <a:p>
            <a:pPr lvl="0"/>
            <a:r>
              <a:rPr lang="ka-GE" sz="2200" dirty="0" smtClean="0"/>
              <a:t>ქედის მუნიციპალიტეტის მასშტაბით </a:t>
            </a:r>
          </a:p>
          <a:p>
            <a:pPr lvl="0">
              <a:buFontTx/>
              <a:buChar char="-"/>
            </a:pPr>
            <a:r>
              <a:rPr lang="ka-GE" sz="2200" dirty="0" smtClean="0"/>
              <a:t>105 მასწავლებელი;</a:t>
            </a:r>
          </a:p>
          <a:p>
            <a:pPr lvl="0">
              <a:buFontTx/>
              <a:buChar char="-"/>
            </a:pPr>
            <a:r>
              <a:rPr lang="ka-GE" sz="2200" dirty="0" smtClean="0"/>
              <a:t> 120 მე-11 და მე-12 კლასის მოსწავლე;</a:t>
            </a:r>
          </a:p>
          <a:p>
            <a:pPr lvl="0">
              <a:buFontTx/>
              <a:buChar char="-"/>
            </a:pPr>
            <a:r>
              <a:rPr lang="ka-GE" sz="2200" dirty="0" smtClean="0"/>
              <a:t>98  მოსწავლის  მშობელი;</a:t>
            </a:r>
            <a:endParaRPr lang="ru-RU" sz="2200" dirty="0" smtClean="0"/>
          </a:p>
          <a:p>
            <a:pPr lvl="0"/>
            <a:r>
              <a:rPr lang="ka-GE" sz="2200" dirty="0" smtClean="0"/>
              <a:t>შუახევის მუნიციპალიტეტის მასშტაბით</a:t>
            </a:r>
          </a:p>
          <a:p>
            <a:pPr lvl="0">
              <a:buFontTx/>
              <a:buChar char="-"/>
            </a:pPr>
            <a:r>
              <a:rPr lang="ka-GE" sz="2200" dirty="0" smtClean="0"/>
              <a:t>85 მასწავლებელი;</a:t>
            </a:r>
          </a:p>
          <a:p>
            <a:pPr lvl="0">
              <a:buFontTx/>
              <a:buChar char="-"/>
            </a:pPr>
            <a:r>
              <a:rPr lang="ka-GE" sz="2200" dirty="0" smtClean="0"/>
              <a:t> 75 მე-11 და მე-12 კლასის მოსწავლე;</a:t>
            </a:r>
          </a:p>
          <a:p>
            <a:pPr lvl="0">
              <a:buFontTx/>
              <a:buChar char="-"/>
            </a:pPr>
            <a:r>
              <a:rPr lang="ka-GE" sz="2200" dirty="0" smtClean="0"/>
              <a:t>90  მოსწავლის  მშობელი;</a:t>
            </a:r>
            <a:endParaRPr lang="ru-RU" sz="2200" dirty="0" smtClean="0"/>
          </a:p>
          <a:p>
            <a:pPr lvl="0">
              <a:buNone/>
            </a:pPr>
            <a:endParaRPr lang="ru-RU" sz="2200" dirty="0" smtClean="0"/>
          </a:p>
          <a:p>
            <a:pPr lvl="0"/>
            <a:r>
              <a:rPr lang="ka-GE" sz="2200" dirty="0" smtClean="0"/>
              <a:t>ხულოს მუნიციპალიტეტის მასშტაბით</a:t>
            </a:r>
          </a:p>
          <a:p>
            <a:pPr lvl="0">
              <a:buFontTx/>
              <a:buChar char="-"/>
            </a:pPr>
            <a:r>
              <a:rPr lang="ka-GE" sz="2200" dirty="0" smtClean="0"/>
              <a:t>105 მასწავლებელი;</a:t>
            </a:r>
          </a:p>
          <a:p>
            <a:pPr lvl="0">
              <a:buFontTx/>
              <a:buChar char="-"/>
            </a:pPr>
            <a:r>
              <a:rPr lang="ka-GE" sz="2200" dirty="0" smtClean="0"/>
              <a:t> 120 მე-11 და მე-12 კლასის მოსწავლე;</a:t>
            </a:r>
          </a:p>
          <a:p>
            <a:pPr lvl="0">
              <a:buFontTx/>
              <a:buChar char="-"/>
            </a:pPr>
            <a:r>
              <a:rPr lang="ka-GE" sz="2200" dirty="0" smtClean="0"/>
              <a:t>98  მოსწავლის  მშობელი;</a:t>
            </a:r>
            <a:endParaRPr lang="ru-RU" sz="2200" dirty="0" smtClean="0"/>
          </a:p>
          <a:p>
            <a:pPr lvl="0"/>
            <a:endParaRPr lang="ru-RU" sz="2200" dirty="0" smtClean="0"/>
          </a:p>
          <a:p>
            <a:r>
              <a:rPr lang="ka-GE" sz="2200" dirty="0" smtClean="0"/>
              <a:t>ასევე გამოვიკითხეთ  25 რეპეტიტორი. </a:t>
            </a:r>
            <a:endParaRPr lang="ru-RU" sz="2200"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additive="base">
                                        <p:cTn id="3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additive="base">
                                        <p:cTn id="4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additive="base">
                                        <p:cTn id="4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additive="base">
                                        <p:cTn id="5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 calcmode="lin" valueType="num">
                                      <p:cBhvr additive="base">
                                        <p:cTn id="6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 calcmode="lin" valueType="num">
                                      <p:cBhvr additive="base">
                                        <p:cTn id="66"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3">
                                            <p:txEl>
                                              <p:pRg st="10" end="10"/>
                                            </p:txEl>
                                          </p:spTgt>
                                        </p:tgtEl>
                                        <p:attrNameLst>
                                          <p:attrName>style.visibility</p:attrName>
                                        </p:attrNameLst>
                                      </p:cBhvr>
                                      <p:to>
                                        <p:strVal val="visible"/>
                                      </p:to>
                                    </p:set>
                                    <p:anim calcmode="lin" valueType="num">
                                      <p:cBhvr additive="base">
                                        <p:cTn id="72"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3">
                                            <p:txEl>
                                              <p:pRg st="11" end="11"/>
                                            </p:txEl>
                                          </p:spTgt>
                                        </p:tgtEl>
                                        <p:attrNameLst>
                                          <p:attrName>style.visibility</p:attrName>
                                        </p:attrNameLst>
                                      </p:cBhvr>
                                      <p:to>
                                        <p:strVal val="visible"/>
                                      </p:to>
                                    </p:set>
                                    <p:anim calcmode="lin" valueType="num">
                                      <p:cBhvr additive="base">
                                        <p:cTn id="78"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3">
                                            <p:txEl>
                                              <p:pRg st="12" end="12"/>
                                            </p:txEl>
                                          </p:spTgt>
                                        </p:tgtEl>
                                        <p:attrNameLst>
                                          <p:attrName>style.visibility</p:attrName>
                                        </p:attrNameLst>
                                      </p:cBhvr>
                                      <p:to>
                                        <p:strVal val="visible"/>
                                      </p:to>
                                    </p:set>
                                    <p:anim calcmode="lin" valueType="num">
                                      <p:cBhvr additive="base">
                                        <p:cTn id="84"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5"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3">
                                            <p:txEl>
                                              <p:pRg st="14" end="14"/>
                                            </p:txEl>
                                          </p:spTgt>
                                        </p:tgtEl>
                                        <p:attrNameLst>
                                          <p:attrName>style.visibility</p:attrName>
                                        </p:attrNameLst>
                                      </p:cBhvr>
                                      <p:to>
                                        <p:strVal val="visible"/>
                                      </p:to>
                                    </p:set>
                                    <p:anim calcmode="lin" valueType="num">
                                      <p:cBhvr additive="base">
                                        <p:cTn id="90"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1"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8229600" cy="868362"/>
          </a:xfr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a:normAutofit/>
          </a:bodyPr>
          <a:lstStyle/>
          <a:p>
            <a:r>
              <a:rPr lang="ka-GE" sz="2000" dirty="0" smtClean="0"/>
              <a:t>კითხვარი მოსწავლეებისთვის</a:t>
            </a:r>
            <a:endParaRPr lang="ru-RU" sz="2000" dirty="0"/>
          </a:p>
        </p:txBody>
      </p:sp>
      <p:graphicFrame>
        <p:nvGraphicFramePr>
          <p:cNvPr id="4" name="Chart 1"/>
          <p:cNvGraphicFramePr>
            <a:graphicFrameLocks noGrp="1"/>
          </p:cNvGraphicFramePr>
          <p:nvPr>
            <p:ph idx="1"/>
            <p:extLst>
              <p:ext uri="{D42A27DB-BD31-4B8C-83A1-F6EECF244321}">
                <p14:modId xmlns:p14="http://schemas.microsoft.com/office/powerpoint/2010/main" val="2253009433"/>
              </p:ext>
            </p:extLst>
          </p:nvPr>
        </p:nvGraphicFramePr>
        <p:xfrm>
          <a:off x="457200" y="1143000"/>
          <a:ext cx="8229600" cy="49831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heel(1)">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AsOne/>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ასპექტი">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TotalTime>
  <Words>1778</Words>
  <Application>Microsoft Office PowerPoint</Application>
  <PresentationFormat>ეკრანი (4:3)</PresentationFormat>
  <Paragraphs>154</Paragraphs>
  <Slides>53</Slides>
  <Notes>0</Notes>
  <HiddenSlides>0</HiddenSlides>
  <MMClips>0</MMClips>
  <ScaleCrop>false</ScaleCrop>
  <HeadingPairs>
    <vt:vector size="6" baseType="variant">
      <vt:variant>
        <vt:lpstr>გამოყენებული შრიფტები</vt:lpstr>
      </vt:variant>
      <vt:variant>
        <vt:i4>2</vt:i4>
      </vt:variant>
      <vt:variant>
        <vt:lpstr>თემა</vt:lpstr>
      </vt:variant>
      <vt:variant>
        <vt:i4>1</vt:i4>
      </vt:variant>
      <vt:variant>
        <vt:lpstr>სლაიდების სათაურები</vt:lpstr>
      </vt:variant>
      <vt:variant>
        <vt:i4>53</vt:i4>
      </vt:variant>
    </vt:vector>
  </HeadingPairs>
  <TitlesOfParts>
    <vt:vector size="56" baseType="lpstr">
      <vt:lpstr>Arial</vt:lpstr>
      <vt:lpstr>Calibri</vt:lpstr>
      <vt:lpstr>Office Theme</vt:lpstr>
      <vt:lpstr> სამეცნიერო სემინარი თემაზე : ეროვნული გამოცდებისათვის მზაობის პრობლემა (აჭარის მაღალმთიანი რაიონების მაგალითზე)</vt:lpstr>
      <vt:lpstr>კვლევის მიზანი</vt:lpstr>
      <vt:lpstr>კვლევის ამოცანა</vt:lpstr>
      <vt:lpstr>კვლევის მეთოდები</vt:lpstr>
      <vt:lpstr>კვლევის პრაქტიკული ღირებულება</vt:lpstr>
      <vt:lpstr>PowerPoint-ის პრეზენტაცია</vt:lpstr>
      <vt:lpstr>კვლევის ბაზა</vt:lpstr>
      <vt:lpstr>კვლევის ბაზა</vt:lpstr>
      <vt:lpstr>კითხვარი მოსწავლეებისთვის</vt:lpstr>
      <vt:lpstr>კვლევის ანალიზი</vt:lpstr>
      <vt:lpstr>კითხვარი მოსწავლეებისთვის</vt:lpstr>
      <vt:lpstr>კვლევის ანალიზი</vt:lpstr>
      <vt:lpstr>კითხვარი მოსწავლეებისთვის</vt:lpstr>
      <vt:lpstr>კვლევის ანალიზი</vt:lpstr>
      <vt:lpstr>კითხვარი მოსწავლეებისთვის</vt:lpstr>
      <vt:lpstr>PowerPoint-ის პრეზენტაცია</vt:lpstr>
      <vt:lpstr>კითხვარი მოსწავლეებისთვის</vt:lpstr>
      <vt:lpstr>კვლევის ანალიზი</vt:lpstr>
      <vt:lpstr>კითხვარი მოსწავლეებისთვის</vt:lpstr>
      <vt:lpstr>კვლევის ანალიზი</vt:lpstr>
      <vt:lpstr>კითხვარი  მასწავლებლებისთვის </vt:lpstr>
      <vt:lpstr>კვლევის ანალიზი</vt:lpstr>
      <vt:lpstr>კითხვარი  მასწავლებლებისთვის</vt:lpstr>
      <vt:lpstr>კვლევის ანალიზი</vt:lpstr>
      <vt:lpstr>კითხვარი  მასწავლებლებისთვის</vt:lpstr>
      <vt:lpstr>კვლევის ანალიზი</vt:lpstr>
      <vt:lpstr>კითხვარი  მასწავლებლებისთვის</vt:lpstr>
      <vt:lpstr>კვლევის ანალიზი</vt:lpstr>
      <vt:lpstr>კითხვარი  მასწავლებლებისთვის</vt:lpstr>
      <vt:lpstr>კვლევის ანალიზი</vt:lpstr>
      <vt:lpstr>კითხვარი მოსწავლეთა მშობლებისათვის </vt:lpstr>
      <vt:lpstr>კვლევის ანალიზი</vt:lpstr>
      <vt:lpstr>კითხვარი მოსწავლეთა მშობლებისათვის </vt:lpstr>
      <vt:lpstr>კვლევის ანალიზი</vt:lpstr>
      <vt:lpstr>კითხვარი მოსწავლეთა მშობლებისათვის </vt:lpstr>
      <vt:lpstr>კვლევის ანალიზი</vt:lpstr>
      <vt:lpstr>კითხვარი მოსწავლეთა მშობლებისათვის </vt:lpstr>
      <vt:lpstr>კვლევის ანალიზი</vt:lpstr>
      <vt:lpstr>კითხვარი მოსწავლეთა მშობლებისათვის </vt:lpstr>
      <vt:lpstr>კვლევის ანალიზი</vt:lpstr>
      <vt:lpstr>კითხვარი მოსწავლეთა მშობლებისათვის</vt:lpstr>
      <vt:lpstr>კვლევის ანალიზი</vt:lpstr>
      <vt:lpstr>დასკვნები:</vt:lpstr>
      <vt:lpstr>დასკვნები</vt:lpstr>
      <vt:lpstr>დასკვნები:</vt:lpstr>
      <vt:lpstr>დასკვნები:</vt:lpstr>
      <vt:lpstr>დასკვნები:</vt:lpstr>
      <vt:lpstr>დასკვნები:</vt:lpstr>
      <vt:lpstr>ძირითადი რეკომენდაციები:</vt:lpstr>
      <vt:lpstr>ძირითადი რეკომენდაციები:</vt:lpstr>
      <vt:lpstr>ძირითადი რეკომენდაციები:</vt:lpstr>
      <vt:lpstr>ძირითადი რეკომენდაციები:</vt:lpstr>
      <vt:lpstr>PowerPoint-ის პრეზენტაცია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სამეცნიერო სემინარი თემაზე: ეროვნული გამოცდებისათვის მომზადების პრობლემა სასკოლო საგანმანათლებლო სივრცეში (ქედის, შუახევისა და ხულოს მუნიციპალიტეტის საჯარო სკოლების მაგალითზე)</dc:title>
  <dc:creator>HP</dc:creator>
  <cp:lastModifiedBy>BSUPC</cp:lastModifiedBy>
  <cp:revision>97</cp:revision>
  <dcterms:created xsi:type="dcterms:W3CDTF">2018-06-07T18:28:24Z</dcterms:created>
  <dcterms:modified xsi:type="dcterms:W3CDTF">2018-06-11T13:23:50Z</dcterms:modified>
</cp:coreProperties>
</file>