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70" r:id="rId6"/>
    <p:sldId id="271" r:id="rId7"/>
    <p:sldId id="257" r:id="rId8"/>
    <p:sldId id="260" r:id="rId9"/>
    <p:sldId id="262" r:id="rId10"/>
    <p:sldId id="263" r:id="rId11"/>
    <p:sldId id="264" r:id="rId12"/>
    <p:sldId id="272" r:id="rId13"/>
    <p:sldId id="265" r:id="rId14"/>
    <p:sldId id="273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434" autoAdjust="0"/>
  </p:normalViewPr>
  <p:slideViewPr>
    <p:cSldViewPr>
      <p:cViewPr varScale="1">
        <p:scale>
          <a:sx n="105" d="100"/>
          <a:sy n="105" d="100"/>
        </p:scale>
        <p:origin x="173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სათაური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28" name="თარიღის ჩანაცვლების ველი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სლაიდის რიცხვის ჩანაცვლების ველი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შვეულ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შიგთავსის ჩანაცვლების ველი 4"/>
          <p:cNvSpPr>
            <a:spLocks noGrp="1"/>
          </p:cNvSpPr>
          <p:nvPr>
            <p:ph sz="quarter" idx="2"/>
          </p:nvPr>
        </p:nvSpPr>
        <p:spPr>
          <a:xfrm>
            <a:off x="457200" y="2362202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4645026" y="2362202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457201" y="1524002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a-G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სურათის დასამატებლად დააწკაპუნეთ ხატულაზე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სათაურის ჩანაცვლების ველი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3" name="ტექსტის ჩანაცვლების ველ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6/16/2018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სლაიდის რიცხვის ჩანაცვლების ველი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5.jpeg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3.wmf"/><Relationship Id="rId26" Type="http://schemas.openxmlformats.org/officeDocument/2006/relationships/oleObject" Target="../embeddings/oleObject23.bin"/><Relationship Id="rId3" Type="http://schemas.openxmlformats.org/officeDocument/2006/relationships/oleObject" Target="../embeddings/oleObject10.bin"/><Relationship Id="rId21" Type="http://schemas.openxmlformats.org/officeDocument/2006/relationships/image" Target="../media/image24.wmf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17.bin"/><Relationship Id="rId25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oleObject" Target="../embeddings/oleObject19.bin"/><Relationship Id="rId29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2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4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18.bin"/><Relationship Id="rId31" Type="http://schemas.openxmlformats.org/officeDocument/2006/relationships/image" Target="../media/image28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1.wmf"/><Relationship Id="rId22" Type="http://schemas.openxmlformats.org/officeDocument/2006/relationships/oleObject" Target="../embeddings/oleObject20.bin"/><Relationship Id="rId27" Type="http://schemas.openxmlformats.org/officeDocument/2006/relationships/image" Target="../media/image26.wmf"/><Relationship Id="rId30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2362200" y="5029200"/>
            <a:ext cx="6400800" cy="1011702"/>
          </a:xfrm>
        </p:spPr>
        <p:txBody>
          <a:bodyPr>
            <a:normAutofit lnSpcReduction="10000"/>
          </a:bodyPr>
          <a:lstStyle/>
          <a:p>
            <a:pPr algn="r"/>
            <a:r>
              <a:rPr lang="ka-GE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ოთარ ჯანელიძე</a:t>
            </a:r>
          </a:p>
          <a:p>
            <a:pPr algn="r"/>
            <a:r>
              <a:rPr lang="ka-GE" sz="1800" dirty="0">
                <a:solidFill>
                  <a:schemeClr val="tx1">
                    <a:lumMod val="95000"/>
                  </a:schemeClr>
                </a:solidFill>
              </a:rPr>
              <a:t>ინჟინერიისა და მშენებლობის დეპარტამენტის ასოცირებული პროფესორი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447802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ka-G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 ღრმა განმბნევი ცენტრების იონიზაციის ენერგიის განსაზღვრა დაბალტემპერატურული დარტყმითი იონიზაციის მეთოდით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12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TARI\Desktop\seminari\Untitled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14400"/>
            <a:ext cx="414794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38200" y="5047567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/>
              <a:t>ნიმუშის ვოლტ-</a:t>
            </a:r>
            <a:r>
              <a:rPr lang="ka-GE" dirty="0" err="1"/>
              <a:t>ამპერული</a:t>
            </a:r>
            <a:r>
              <a:rPr lang="ka-GE" dirty="0"/>
              <a:t> მახასიათებელი ორი დონის გარღვევის დროს 77К ტემპერატურაზე. У=1,0 მა/დან.   Х=0,1 ვ/დან.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2" y="2439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130467" y="76200"/>
            <a:ext cx="8763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a-GE" sz="2000" dirty="0"/>
              <a:t>S - ის ფორმის მსგავს უბანზე ძალიან ახლოს განლაგებული დუბლეტის გამოჩენა ნაცვლად პირველი </a:t>
            </a:r>
            <a:r>
              <a:rPr lang="ka-GE" sz="2000" dirty="0" err="1"/>
              <a:t>სინგლეტური</a:t>
            </a:r>
            <a:r>
              <a:rPr lang="ka-GE" sz="2000" dirty="0"/>
              <a:t> გარღვევისა, აიხსნება ღრმა ცენტრებთან </a:t>
            </a:r>
            <a:r>
              <a:rPr lang="ka-GE" sz="2000" dirty="0" err="1"/>
              <a:t>ჰიბრიდიზირებულად</a:t>
            </a:r>
            <a:r>
              <a:rPr lang="ka-GE" sz="2000" dirty="0"/>
              <a:t> დაკავშირებული </a:t>
            </a:r>
            <a:r>
              <a:rPr lang="ka-GE" sz="2000" dirty="0" err="1"/>
              <a:t>სავალენტო</a:t>
            </a:r>
            <a:r>
              <a:rPr lang="ka-GE" sz="2000" dirty="0"/>
              <a:t> ელექტრონების ენერგეტიკული დონეების ზეემანის გახლეჩით (ნახ.5). B=1 ტესლა მაგნიტური ინდუქციის დროს გახლეჩის ენერგია ტოლია  </a:t>
            </a:r>
          </a:p>
        </p:txBody>
      </p:sp>
      <p:sp>
        <p:nvSpPr>
          <p:cNvPr id="58" name="Rectangle 58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55" name="Picture 59" descr="C:\Users\OTARI\Desktop\seminari\Untitled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828801"/>
            <a:ext cx="3149804" cy="77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95833"/>
              </p:ext>
            </p:extLst>
          </p:nvPr>
        </p:nvGraphicFramePr>
        <p:xfrm>
          <a:off x="228600" y="2992511"/>
          <a:ext cx="384855" cy="36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r:id="rId4" imgW="215713" imgH="203024" progId="Equation.3">
                  <p:embed/>
                </p:oleObj>
              </mc:Choice>
              <mc:Fallback>
                <p:oleObj r:id="rId4" imgW="215713" imgH="2030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92511"/>
                        <a:ext cx="384855" cy="367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950166"/>
              </p:ext>
            </p:extLst>
          </p:nvPr>
        </p:nvGraphicFramePr>
        <p:xfrm>
          <a:off x="4267200" y="3458184"/>
          <a:ext cx="1219200" cy="323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r:id="rId6" imgW="952087" imgH="241195" progId="Equation.3">
                  <p:embed/>
                </p:oleObj>
              </mc:Choice>
              <mc:Fallback>
                <p:oleObj r:id="rId6" imgW="952087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458184"/>
                        <a:ext cx="1219200" cy="323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467512"/>
              </p:ext>
            </p:extLst>
          </p:nvPr>
        </p:nvGraphicFramePr>
        <p:xfrm>
          <a:off x="2819401" y="3786672"/>
          <a:ext cx="1551684" cy="550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r:id="rId8" imgW="1180588" imgH="418918" progId="Equation.3">
                  <p:embed/>
                </p:oleObj>
              </mc:Choice>
              <mc:Fallback>
                <p:oleObj r:id="rId8" imgW="1180588" imgH="4189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1" y="3786672"/>
                        <a:ext cx="1551684" cy="5505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75843"/>
              </p:ext>
            </p:extLst>
          </p:nvPr>
        </p:nvGraphicFramePr>
        <p:xfrm>
          <a:off x="257922" y="4778449"/>
          <a:ext cx="315670" cy="32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r:id="rId10" imgW="88669" imgH="177338" progId="Equation.3">
                  <p:embed/>
                </p:oleObj>
              </mc:Choice>
              <mc:Fallback>
                <p:oleObj r:id="rId10" imgW="88669" imgH="17733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22" y="4778449"/>
                        <a:ext cx="315670" cy="326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939509"/>
              </p:ext>
            </p:extLst>
          </p:nvPr>
        </p:nvGraphicFramePr>
        <p:xfrm>
          <a:off x="3828651" y="4841972"/>
          <a:ext cx="828737" cy="25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r:id="rId12" imgW="583693" imgH="177646" progId="Equation.3">
                  <p:embed/>
                </p:oleObj>
              </mc:Choice>
              <mc:Fallback>
                <p:oleObj r:id="rId12" imgW="583693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8651" y="4841972"/>
                        <a:ext cx="828737" cy="258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11942"/>
              </p:ext>
            </p:extLst>
          </p:nvPr>
        </p:nvGraphicFramePr>
        <p:xfrm>
          <a:off x="8021096" y="4840792"/>
          <a:ext cx="470684" cy="273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r:id="rId14" imgW="329914" imgH="177646" progId="Equation.3">
                  <p:embed/>
                </p:oleObj>
              </mc:Choice>
              <mc:Fallback>
                <p:oleObj r:id="rId14" imgW="329914" imgH="1776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1096" y="4840792"/>
                        <a:ext cx="470684" cy="2737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4083" y="2647890"/>
            <a:ext cx="9589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სადაც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93613" y="2661226"/>
            <a:ext cx="40927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ბორის </a:t>
            </a:r>
            <a:r>
              <a:rPr kumimoji="0" lang="ka-GE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მაგნეტონია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ka-GE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ტენზორი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7200" y="3023176"/>
            <a:ext cx="57647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ელექტრონის ეფექტური მასაა (</a:t>
            </a:r>
            <a:r>
              <a:rPr kumimoji="0" lang="ka-GE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ტენზორი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[1].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661212" y="3409890"/>
            <a:ext cx="3558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ისეთ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სითბურ ენერგეტიკულ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267200" y="3879907"/>
            <a:ext cx="36808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ზეემანის გახლეჩილი დონე,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6864" y="4774713"/>
            <a:ext cx="34596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რიცხვისათვის შევადგენთ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59487" y="4764592"/>
            <a:ext cx="19175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განტოლებას.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515941" y="4776377"/>
            <a:ext cx="2984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955834"/>
              </p:ext>
            </p:extLst>
          </p:nvPr>
        </p:nvGraphicFramePr>
        <p:xfrm>
          <a:off x="1046740" y="2603026"/>
          <a:ext cx="401060" cy="401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r:id="rId16" imgW="215619" imgH="215619" progId="Equation.3">
                  <p:embed/>
                </p:oleObj>
              </mc:Choice>
              <mc:Fallback>
                <p:oleObj r:id="rId16" imgW="21561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740" y="2603026"/>
                        <a:ext cx="401060" cy="4010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64082" y="3435224"/>
            <a:ext cx="4237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T=77K ტემპერატურის დროს სიდიდე  </a:t>
            </a:r>
            <a:endParaRPr lang="ka-GE" alt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731" y="3812113"/>
            <a:ext cx="269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ინტერვალში თავსდება </a:t>
            </a:r>
            <a:endParaRPr lang="ka-GE" altLang="en-US" dirty="0"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4083" y="4330835"/>
            <a:ext cx="8830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რომლის განხორციელება შეუძლებელია. ამის მიხედვით </a:t>
            </a:r>
            <a:r>
              <a:rPr lang="ka-GE" alt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ორბიტალური</a:t>
            </a: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alt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ქვანტური</a:t>
            </a: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a-GE" altLang="en-US" dirty="0">
              <a:latin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93917" y="4774640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ეს კი გვაძლევს 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077208"/>
              </p:ext>
            </p:extLst>
          </p:nvPr>
        </p:nvGraphicFramePr>
        <p:xfrm>
          <a:off x="3837862" y="5241888"/>
          <a:ext cx="824121" cy="27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r:id="rId18" imgW="520248" imgH="177646" progId="Equation.3">
                  <p:embed/>
                </p:oleObj>
              </mc:Choice>
              <mc:Fallback>
                <p:oleObj r:id="rId18" imgW="520248" imgH="177646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7862" y="5241888"/>
                        <a:ext cx="824121" cy="2796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516592"/>
              </p:ext>
            </p:extLst>
          </p:nvPr>
        </p:nvGraphicFramePr>
        <p:xfrm>
          <a:off x="3087581" y="5657364"/>
          <a:ext cx="499074" cy="256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r:id="rId20" imgW="355138" imgH="177569" progId="Equation.3">
                  <p:embed/>
                </p:oleObj>
              </mc:Choice>
              <mc:Fallback>
                <p:oleObj r:id="rId20" imgW="355138" imgH="17756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581" y="5657364"/>
                        <a:ext cx="499074" cy="2562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228600" y="5178720"/>
            <a:ext cx="36695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თუ გავითვალისწინებთ, რომ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40"/>
          <p:cNvSpPr>
            <a:spLocks noChangeArrowheads="1"/>
          </p:cNvSpPr>
          <p:nvPr/>
        </p:nvSpPr>
        <p:spPr bwMode="auto">
          <a:xfrm>
            <a:off x="4572000" y="5182286"/>
            <a:ext cx="41264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მაშინ</a:t>
            </a:r>
            <a:r>
              <a:rPr kumimoji="0" lang="ka-GE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მთავარი </a:t>
            </a:r>
            <a:r>
              <a:rPr kumimoji="0" lang="ka-GE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ქვანტური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რიცხვი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41"/>
          <p:cNvSpPr>
            <a:spLocks noChangeArrowheads="1"/>
          </p:cNvSpPr>
          <p:nvPr/>
        </p:nvSpPr>
        <p:spPr bwMode="auto">
          <a:xfrm>
            <a:off x="3577672" y="5589546"/>
            <a:ext cx="2984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7922" y="5594364"/>
            <a:ext cx="2914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უნდა უდრიდეს 5 - ს. </a:t>
            </a:r>
            <a:r>
              <a:rPr lang="ka-GE" alt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ე.ი</a:t>
            </a:r>
            <a:r>
              <a:rPr lang="ka-GE" alt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352230" y="345575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</a:rPr>
              <a:t>ევ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03"/>
          <p:cNvSpPr>
            <a:spLocks noChangeArrowheads="1"/>
          </p:cNvSpPr>
          <p:nvPr/>
        </p:nvSpPr>
        <p:spPr bwMode="auto">
          <a:xfrm>
            <a:off x="113542" y="3857652"/>
            <a:ext cx="854592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a-GE" altLang="en-US" sz="2000" dirty="0">
                <a:ea typeface="Times New Roman" panose="02020603050405020304" pitchFamily="18" charset="0"/>
              </a:rPr>
              <a:t>დაკვირვების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შეუძლებლობა ხსნის ვოლტ-ამპერული მახასიათებლის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anose="010A0502050306030303" pitchFamily="18" charset="0"/>
              <a:ea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დუბლეტური სტრუქტურის შემჩნევას და არა მულტიპლექსურის.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anose="010A0502050306030303" pitchFamily="18" charset="0"/>
              <a:ea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რამდენადაც გახლეჩა დამოკიდებულია ელექტრონის მასის ტენზორზე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anose="010A0502050306030303" pitchFamily="18" charset="0"/>
              <a:ea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GaAs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- ში, და იგი ანიზოტროპულია, ამდენად სხვაობა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337037"/>
              </p:ext>
            </p:extLst>
          </p:nvPr>
        </p:nvGraphicFramePr>
        <p:xfrm>
          <a:off x="7507088" y="161994"/>
          <a:ext cx="487048" cy="26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" r:id="rId3" imgW="329914" imgH="177646" progId="Equation.3">
                  <p:embed/>
                </p:oleObj>
              </mc:Choice>
              <mc:Fallback>
                <p:oleObj r:id="rId3" imgW="329914" imgH="177646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088" y="161994"/>
                        <a:ext cx="487048" cy="2643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777032"/>
              </p:ext>
            </p:extLst>
          </p:nvPr>
        </p:nvGraphicFramePr>
        <p:xfrm>
          <a:off x="8061019" y="171856"/>
          <a:ext cx="749097" cy="23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" r:id="rId5" imgW="571004" imgH="177646" progId="Equation.3">
                  <p:embed/>
                </p:oleObj>
              </mc:Choice>
              <mc:Fallback>
                <p:oleObj r:id="rId5" imgW="571004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1019" y="171856"/>
                        <a:ext cx="749097" cy="2372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014419"/>
              </p:ext>
            </p:extLst>
          </p:nvPr>
        </p:nvGraphicFramePr>
        <p:xfrm>
          <a:off x="5867400" y="441435"/>
          <a:ext cx="1550598" cy="54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r:id="rId7" imgW="1143000" imgH="406400" progId="Equation.3">
                  <p:embed/>
                </p:oleObj>
              </mc:Choice>
              <mc:Fallback>
                <p:oleObj r:id="rId7" imgW="1143000" imgH="40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435"/>
                        <a:ext cx="1550598" cy="5427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853297"/>
              </p:ext>
            </p:extLst>
          </p:nvPr>
        </p:nvGraphicFramePr>
        <p:xfrm>
          <a:off x="6462892" y="1020898"/>
          <a:ext cx="766777" cy="24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" r:id="rId9" imgW="571004" imgH="177646" progId="Equation.3">
                  <p:embed/>
                </p:oleObj>
              </mc:Choice>
              <mc:Fallback>
                <p:oleObj r:id="rId9" imgW="571004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892" y="1020898"/>
                        <a:ext cx="766777" cy="242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810108"/>
              </p:ext>
            </p:extLst>
          </p:nvPr>
        </p:nvGraphicFramePr>
        <p:xfrm>
          <a:off x="6592921" y="1461133"/>
          <a:ext cx="417479" cy="273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r:id="rId11" imgW="329914" imgH="177646" progId="Equation.3">
                  <p:embed/>
                </p:oleObj>
              </mc:Choice>
              <mc:Fallback>
                <p:oleObj r:id="rId11" imgW="329914" imgH="17764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2921" y="1461133"/>
                        <a:ext cx="417479" cy="2735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156622"/>
              </p:ext>
            </p:extLst>
          </p:nvPr>
        </p:nvGraphicFramePr>
        <p:xfrm>
          <a:off x="7115784" y="1477827"/>
          <a:ext cx="670774" cy="254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r:id="rId13" imgW="482181" imgH="177646" progId="Equation.3">
                  <p:embed/>
                </p:oleObj>
              </mc:Choice>
              <mc:Fallback>
                <p:oleObj r:id="rId13" imgW="482181" imgH="1776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784" y="1477827"/>
                        <a:ext cx="670774" cy="254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355774"/>
              </p:ext>
            </p:extLst>
          </p:nvPr>
        </p:nvGraphicFramePr>
        <p:xfrm>
          <a:off x="2362200" y="1796860"/>
          <a:ext cx="381000" cy="600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r:id="rId15" imgW="241195" imgH="393529" progId="Equation.3">
                  <p:embed/>
                </p:oleObj>
              </mc:Choice>
              <mc:Fallback>
                <p:oleObj r:id="rId15" imgW="241195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796860"/>
                        <a:ext cx="381000" cy="60080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623137"/>
              </p:ext>
            </p:extLst>
          </p:nvPr>
        </p:nvGraphicFramePr>
        <p:xfrm>
          <a:off x="2047975" y="2366091"/>
          <a:ext cx="463818" cy="25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r:id="rId17" imgW="329914" imgH="177646" progId="Equation.3">
                  <p:embed/>
                </p:oleObj>
              </mc:Choice>
              <mc:Fallback>
                <p:oleObj r:id="rId17" imgW="329914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975" y="2366091"/>
                        <a:ext cx="463818" cy="2517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761"/>
              </p:ext>
            </p:extLst>
          </p:nvPr>
        </p:nvGraphicFramePr>
        <p:xfrm>
          <a:off x="2637486" y="2369979"/>
          <a:ext cx="768134" cy="24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r:id="rId19" imgW="571004" imgH="177646" progId="Equation.3">
                  <p:embed/>
                </p:oleObj>
              </mc:Choice>
              <mc:Fallback>
                <p:oleObj r:id="rId19" imgW="571004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7486" y="2369979"/>
                        <a:ext cx="768134" cy="24324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050514"/>
              </p:ext>
            </p:extLst>
          </p:nvPr>
        </p:nvGraphicFramePr>
        <p:xfrm>
          <a:off x="5447433" y="3138616"/>
          <a:ext cx="514044" cy="279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r:id="rId20" imgW="329914" imgH="177646" progId="Equation.3">
                  <p:embed/>
                </p:oleObj>
              </mc:Choice>
              <mc:Fallback>
                <p:oleObj r:id="rId20" imgW="32991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433" y="3138616"/>
                        <a:ext cx="514044" cy="2790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098554"/>
              </p:ext>
            </p:extLst>
          </p:nvPr>
        </p:nvGraphicFramePr>
        <p:xfrm>
          <a:off x="6066864" y="3153024"/>
          <a:ext cx="876667" cy="249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r:id="rId22" imgW="571004" imgH="177646" progId="Equation.3">
                  <p:embed/>
                </p:oleObj>
              </mc:Choice>
              <mc:Fallback>
                <p:oleObj r:id="rId22" imgW="571004" imgH="1776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6864" y="3153024"/>
                        <a:ext cx="876667" cy="2495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67401" y="105728"/>
            <a:ext cx="75525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ზეემანის გახლეჩის შედეგის მიხედვით კი მდგომარეობას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(</a:t>
            </a:r>
            <a:r>
              <a:rPr kumimoji="0" lang="ka-GE" altLang="en-US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ka-GE" altLang="en-US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=5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 </a:t>
            </a:r>
            <a:r>
              <a:rPr kumimoji="0" lang="ka-GE" altLang="en-US" b="0" i="1" u="none" strike="noStrike" cap="none" normalizeH="0" baseline="0" dirty="0" smtClean="0">
                <a:ln>
                  <a:noFill/>
                </a:ln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b="0" i="1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897240" y="116551"/>
            <a:ext cx="3088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99856" y="494524"/>
            <a:ext cx="59570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შეესაბამება ენერგეტიკული დონე განლაგებული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8728" y="972744"/>
            <a:ext cx="59993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გამტარობის ზონასთან ახლოს, მაშინ, როცა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(</a:t>
            </a:r>
            <a:r>
              <a:rPr lang="ka-GE" altLang="en-US" sz="2000" i="1" dirty="0">
                <a:solidFill>
                  <a:schemeClr val="bg1"/>
                </a:solidFill>
                <a:ea typeface="Times New Roman" panose="02020603050405020304" pitchFamily="18" charset="0"/>
              </a:rPr>
              <a:t>n</a:t>
            </a:r>
            <a:r>
              <a:rPr lang="ka-GE" altLang="en-US" sz="2000" i="1" dirty="0">
                <a:solidFill>
                  <a:schemeClr val="bg1"/>
                </a:solidFill>
                <a:latin typeface="AcadNusx" pitchFamily="2" charset="0"/>
                <a:ea typeface="Times New Roman" panose="02020603050405020304" pitchFamily="18" charset="0"/>
              </a:rPr>
              <a:t>=5</a:t>
            </a:r>
            <a:r>
              <a:rPr lang="en-US" altLang="en-US" sz="2000" i="1" dirty="0">
                <a:solidFill>
                  <a:schemeClr val="bg1"/>
                </a:solidFill>
                <a:latin typeface="AcadNusx" pitchFamily="2" charset="0"/>
                <a:ea typeface="Times New Roman" panose="02020603050405020304" pitchFamily="18" charset="0"/>
              </a:rPr>
              <a:t> </a:t>
            </a:r>
            <a:r>
              <a:rPr lang="ka-GE" altLang="en-US" sz="2000" i="1" dirty="0"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6245284" y="984144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93706" y="1410640"/>
            <a:ext cx="675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დროს განლაგებულია თავდაპირველი ძირითადი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(</a:t>
            </a:r>
            <a:r>
              <a:rPr kumimoji="0" lang="ka-GE" alt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kumimoji="0" lang="ka-GE" alt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=5</a:t>
            </a:r>
            <a:r>
              <a:rPr kumimoji="0" lang="ka-GE" altLang="en-US" sz="2000" b="0" i="1" u="none" strike="noStrike" cap="none" normalizeH="0" baseline="0" dirty="0" smtClean="0">
                <a:ln>
                  <a:noFill/>
                </a:ln>
                <a:effectLst/>
                <a:latin typeface="AcadNusx" pitchFamily="2" charset="0"/>
                <a:ea typeface="Times New Roman" panose="02020603050405020304" pitchFamily="18" charset="0"/>
              </a:rPr>
              <a:t>,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6934200" y="1398021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07821" y="1836579"/>
            <a:ext cx="23503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მდგომარეობიდან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4114800" y="1892889"/>
            <a:ext cx="4971911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მაგნიტურ ველში დარტყმითი იონიზაცია</a:t>
            </a:r>
            <a:endParaRPr kumimoji="0" lang="ka-GE" alt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427814" y="2266903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95986" y="2668208"/>
            <a:ext cx="86116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მეორე ექსპერიმენტულად დასაშვები გარღვევა შესაძლებელია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ka-GE" altLang="en-US" sz="2000" dirty="0">
                <a:ea typeface="Times New Roman" panose="02020603050405020304" pitchFamily="18" charset="0"/>
              </a:rPr>
              <a:t>მხოლოდ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4251753" y="2536530"/>
            <a:ext cx="6591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7029062" y="3095313"/>
            <a:ext cx="19143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მდგომარეობა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.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43469" y="131392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413123" y="550000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</a:rPr>
              <a:t>ევ</a:t>
            </a:r>
            <a:endParaRPr lang="en-US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588497"/>
              </p:ext>
            </p:extLst>
          </p:nvPr>
        </p:nvGraphicFramePr>
        <p:xfrm>
          <a:off x="5867400" y="1029451"/>
          <a:ext cx="487048" cy="26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r:id="rId23" imgW="329914" imgH="177646" progId="Equation.3">
                  <p:embed/>
                </p:oleObj>
              </mc:Choice>
              <mc:Fallback>
                <p:oleObj r:id="rId23" imgW="329914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029451"/>
                        <a:ext cx="487048" cy="2643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7134807" y="984048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294520" y="980171"/>
            <a:ext cx="1782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</a:rPr>
              <a:t>მდგომარეობის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736074" y="142298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665479" y="1906552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-</a:t>
            </a:r>
            <a:r>
              <a:rPr lang="ka-GE" altLang="en-US" dirty="0">
                <a:ea typeface="Times New Roman" panose="02020603050405020304" pitchFamily="18" charset="0"/>
              </a:rPr>
              <a:t> ით ქვემოთ.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3979" y="2308655"/>
            <a:ext cx="2046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a-GE" altLang="en-US" dirty="0">
                <a:ea typeface="Times New Roman" panose="02020603050405020304" pitchFamily="18" charset="0"/>
              </a:rPr>
              <a:t>იწყება უკვე </a:t>
            </a:r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(</a:t>
            </a:r>
            <a:r>
              <a:rPr lang="ka-GE" altLang="en-US" i="1" dirty="0">
                <a:solidFill>
                  <a:schemeClr val="bg1"/>
                </a:solidFill>
                <a:ea typeface="Times New Roman" panose="02020603050405020304" pitchFamily="18" charset="0"/>
              </a:rPr>
              <a:t>n</a:t>
            </a:r>
            <a:r>
              <a:rPr lang="ka-GE" altLang="en-US" i="1" dirty="0">
                <a:solidFill>
                  <a:schemeClr val="bg1"/>
                </a:solidFill>
                <a:latin typeface="AcadNusx" pitchFamily="2" charset="0"/>
                <a:ea typeface="Times New Roman" panose="02020603050405020304" pitchFamily="18" charset="0"/>
              </a:rPr>
              <a:t>=5</a:t>
            </a:r>
            <a:r>
              <a:rPr lang="ka-GE" altLang="en-US" i="1" dirty="0">
                <a:latin typeface="AcadNusx" pitchFamily="2" charset="0"/>
                <a:ea typeface="Times New Roman" panose="02020603050405020304" pitchFamily="18" charset="0"/>
              </a:rPr>
              <a:t>,</a:t>
            </a:r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 </a:t>
            </a:r>
            <a:endParaRPr lang="ka-GE" altLang="en-US" dirty="0">
              <a:latin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49922" y="2308551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505200" y="2294546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</a:rPr>
              <a:t>დონეზე. 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34820" y="3118317"/>
            <a:ext cx="5293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a-GE" altLang="en-US" dirty="0" smtClean="0">
                <a:ea typeface="Times New Roman" panose="02020603050405020304" pitchFamily="18" charset="0"/>
              </a:rPr>
              <a:t>ისეთი </a:t>
            </a:r>
            <a:r>
              <a:rPr lang="ka-GE" altLang="en-US" dirty="0">
                <a:ea typeface="Times New Roman" panose="02020603050405020304" pitchFamily="18" charset="0"/>
              </a:rPr>
              <a:t>დონისათვის, რომელსაც შეესაბამება </a:t>
            </a:r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(</a:t>
            </a:r>
            <a:r>
              <a:rPr lang="ka-GE" altLang="en-US" i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n</a:t>
            </a:r>
            <a:r>
              <a:rPr lang="ka-GE" altLang="en-US" i="1" dirty="0" smtClean="0">
                <a:solidFill>
                  <a:schemeClr val="bg1"/>
                </a:solidFill>
                <a:latin typeface="AcadNusx" pitchFamily="2" charset="0"/>
                <a:ea typeface="Times New Roman" panose="02020603050405020304" pitchFamily="18" charset="0"/>
              </a:rPr>
              <a:t>=5</a:t>
            </a:r>
            <a:r>
              <a:rPr lang="en-US" altLang="en-US" i="1" dirty="0" smtClean="0">
                <a:solidFill>
                  <a:schemeClr val="bg1"/>
                </a:solidFill>
                <a:latin typeface="AcadNusx" pitchFamily="2" charset="0"/>
                <a:ea typeface="Times New Roman" panose="02020603050405020304" pitchFamily="18" charset="0"/>
              </a:rPr>
              <a:t> </a:t>
            </a:r>
            <a:r>
              <a:rPr lang="ka-GE" altLang="en-US" dirty="0" smtClean="0">
                <a:latin typeface="AcadNusx" pitchFamily="2" charset="0"/>
                <a:ea typeface="Times New Roman" panose="02020603050405020304" pitchFamily="18" charset="0"/>
              </a:rPr>
              <a:t>, </a:t>
            </a:r>
            <a:r>
              <a:rPr lang="en-US" altLang="en-US" dirty="0" smtClean="0">
                <a:latin typeface="AcadNusx" pitchFamily="2" charset="0"/>
                <a:ea typeface="Times New Roman" panose="02020603050405020304" pitchFamily="18" charset="0"/>
              </a:rPr>
              <a:t> </a:t>
            </a:r>
            <a:endParaRPr lang="ka-GE" altLang="en-US" dirty="0">
              <a:latin typeface="Arial" panose="020B0604020202020204" pitchFamily="34" charset="0"/>
            </a:endParaRP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5868625" y="305220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,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92132" y="309032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367365"/>
              </p:ext>
            </p:extLst>
          </p:nvPr>
        </p:nvGraphicFramePr>
        <p:xfrm>
          <a:off x="3514531" y="3507608"/>
          <a:ext cx="480526" cy="40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Уравнение" r:id="rId24" imgW="291973" imgH="228501" progId="Equation.3">
                  <p:embed/>
                </p:oleObj>
              </mc:Choice>
              <mc:Fallback>
                <p:oleObj name="Уравнение" r:id="rId24" imgW="291973" imgH="228501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531" y="3507608"/>
                        <a:ext cx="480526" cy="4004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324328"/>
              </p:ext>
            </p:extLst>
          </p:nvPr>
        </p:nvGraphicFramePr>
        <p:xfrm>
          <a:off x="6505196" y="5378170"/>
          <a:ext cx="798739" cy="309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Уравнение" r:id="rId26" imgW="571252" imgH="228501" progId="Equation.3">
                  <p:embed/>
                </p:oleObj>
              </mc:Choice>
              <mc:Fallback>
                <p:oleObj name="Уравнение" r:id="rId26" imgW="571252" imgH="228501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196" y="5378170"/>
                        <a:ext cx="798739" cy="3096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532767"/>
              </p:ext>
            </p:extLst>
          </p:nvPr>
        </p:nvGraphicFramePr>
        <p:xfrm>
          <a:off x="6784553" y="5850290"/>
          <a:ext cx="792986" cy="255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Уравнение" r:id="rId28" imgW="558558" imgH="177723" progId="Equation.3">
                  <p:embed/>
                </p:oleObj>
              </mc:Choice>
              <mc:Fallback>
                <p:oleObj name="Уравнение" r:id="rId28" imgW="558558" imgH="177723" progId="Equation.3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553" y="5850290"/>
                        <a:ext cx="792986" cy="255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811236"/>
              </p:ext>
            </p:extLst>
          </p:nvPr>
        </p:nvGraphicFramePr>
        <p:xfrm>
          <a:off x="7615241" y="5850290"/>
          <a:ext cx="808048" cy="260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Уравнение" r:id="rId30" imgW="558558" imgH="177723" progId="Equation.3">
                  <p:embed/>
                </p:oleObj>
              </mc:Choice>
              <mc:Fallback>
                <p:oleObj name="Уравнение" r:id="rId30" imgW="558558" imgH="177723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5241" y="5850290"/>
                        <a:ext cx="808048" cy="260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102"/>
          <p:cNvSpPr>
            <a:spLocks noChangeArrowheads="1"/>
          </p:cNvSpPr>
          <p:nvPr/>
        </p:nvSpPr>
        <p:spPr bwMode="auto">
          <a:xfrm>
            <a:off x="85531" y="3519061"/>
            <a:ext cx="34788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ენერგეტიკულ დიაპაზონში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04"/>
          <p:cNvSpPr>
            <a:spLocks noChangeArrowheads="1"/>
          </p:cNvSpPr>
          <p:nvPr/>
        </p:nvSpPr>
        <p:spPr bwMode="auto">
          <a:xfrm>
            <a:off x="150258" y="5777982"/>
            <a:ext cx="67746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ფორმის მსგავს</a:t>
            </a:r>
            <a:r>
              <a:rPr lang="ka-GE" altLang="en-US" sz="2000" dirty="0">
                <a:latin typeface="Sylfaen" panose="010A0502050306030303" pitchFamily="18" charset="0"/>
                <a:ea typeface="Times New Roman" panose="02020603050405020304" pitchFamily="18" charset="0"/>
              </a:rPr>
              <a:t>ი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უბნების დასაწყისში მაგნიტურ ველში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(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05"/>
          <p:cNvSpPr>
            <a:spLocks noChangeArrowheads="1"/>
          </p:cNvSpPr>
          <p:nvPr/>
        </p:nvSpPr>
        <p:spPr bwMode="auto">
          <a:xfrm>
            <a:off x="7469550" y="5756980"/>
            <a:ext cx="2692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,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06"/>
          <p:cNvSpPr>
            <a:spLocks noChangeArrowheads="1"/>
          </p:cNvSpPr>
          <p:nvPr/>
        </p:nvSpPr>
        <p:spPr bwMode="auto">
          <a:xfrm>
            <a:off x="143400" y="6129500"/>
            <a:ext cx="813876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დამოკიდებულია მაგნიტური ველის ორიენტაციაზე და სხვადასხვა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მიმართულებით ექსპერიმენ­ტულად გადაუწყვეტელია [3-4].  </a:t>
            </a:r>
            <a:r>
              <a:rPr kumimoji="0" lang="ka-GE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Nusx" pitchFamily="2" charset="0"/>
                <a:ea typeface="Times New Roman" panose="02020603050405020304" pitchFamily="18" charset="0"/>
              </a:rPr>
              <a:t>  </a:t>
            </a:r>
            <a:endParaRPr kumimoji="0" lang="ka-GE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996065" y="3524796"/>
            <a:ext cx="5018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altLang="en-US" dirty="0">
                <a:ea typeface="Times New Roman" panose="02020603050405020304" pitchFamily="18" charset="0"/>
              </a:rPr>
              <a:t>მოთავსებული ზეემანის </a:t>
            </a:r>
            <a:r>
              <a:rPr lang="ka-GE" altLang="en-US" dirty="0" smtClean="0">
                <a:ea typeface="Times New Roman" panose="02020603050405020304" pitchFamily="18" charset="0"/>
              </a:rPr>
              <a:t>დონეების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248331" y="5346435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 smtClean="0">
                <a:ea typeface="Times New Roman" panose="02020603050405020304" pitchFamily="18" charset="0"/>
              </a:rPr>
              <a:t>შორის </a:t>
            </a:r>
            <a:r>
              <a:rPr lang="ka-GE" altLang="en-US" dirty="0">
                <a:ea typeface="Times New Roman" panose="02020603050405020304" pitchFamily="18" charset="0"/>
              </a:rPr>
              <a:t>S - ის 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8362883" y="5818091"/>
            <a:ext cx="370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>
                <a:latin typeface="AcadNusx" pitchFamily="2" charset="0"/>
                <a:ea typeface="Times New Roman" panose="02020603050405020304" pitchFamily="18" charset="0"/>
              </a:rPr>
              <a:t>),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4000"/>
            <a:ext cx="2514600" cy="7858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8704" y="108972"/>
            <a:ext cx="86106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ka-GE" dirty="0">
                <a:ea typeface="Times New Roman" panose="02020603050405020304" pitchFamily="18" charset="0"/>
              </a:rPr>
              <a:t>შესაძლებელი გახადა დაგვეგრა­დუი­რებინა ვოლტ-ამპერული მახასიათებლის დენების სკალა ენერგეტიკულ ერთეულე­ბში (ევ) და გაგვესაზღვრა სხვა საცდელი დენების იონიზაციის ენერგიის მნიშვნელო­ბა ფორმულით: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368" y="26670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dirty="0">
                <a:ea typeface="Times New Roman" panose="02020603050405020304" pitchFamily="18" charset="0"/>
                <a:cs typeface="Times New Roman" panose="02020603050405020304" pitchFamily="18" charset="0"/>
              </a:rPr>
              <a:t>გაზომვების შედეგები წარმოდგენილია ცხრილი 1 -ში.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96200" y="15240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altLang="en-US" dirty="0" smtClean="0">
                <a:latin typeface="AcadNusx" pitchFamily="2" charset="0"/>
                <a:ea typeface="Times New Roman" panose="02020603050405020304" pitchFamily="18" charset="0"/>
              </a:rPr>
              <a:t>ცხრილი 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37066"/>
            <a:ext cx="5706678" cy="628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38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399" y="1143000"/>
            <a:ext cx="8763000" cy="487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a-GE" sz="2000" dirty="0">
                <a:ea typeface="Times New Roman" panose="02020603050405020304" pitchFamily="18" charset="0"/>
              </a:rPr>
              <a:t>გაზომვის შედეგების ხარისხიანი </a:t>
            </a:r>
            <a:r>
              <a:rPr lang="ka-GE" sz="2000" dirty="0" smtClean="0">
                <a:ea typeface="Times New Roman" panose="02020603050405020304" pitchFamily="18" charset="0"/>
              </a:rPr>
              <a:t>თანხვედრა </a:t>
            </a:r>
            <a:r>
              <a:rPr lang="ka-GE" sz="2000" dirty="0">
                <a:ea typeface="Times New Roman" panose="02020603050405020304" pitchFamily="18" charset="0"/>
              </a:rPr>
              <a:t>ისეთი მეთოდების გამოყენებით, როგორიცაა: </a:t>
            </a:r>
            <a:r>
              <a:rPr lang="ka-GE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DLTS, TSCAP,</a:t>
            </a:r>
            <a:r>
              <a:rPr lang="ka-GE" sz="2000" dirty="0">
                <a:latin typeface="AcadNusx" pitchFamily="2" charset="0"/>
                <a:ea typeface="Times New Roman" panose="02020603050405020304" pitchFamily="18" charset="0"/>
              </a:rPr>
              <a:t> </a:t>
            </a:r>
            <a:r>
              <a:rPr lang="ka-GE" sz="2000" dirty="0" err="1">
                <a:ea typeface="Times New Roman" panose="02020603050405020304" pitchFamily="18" charset="0"/>
              </a:rPr>
              <a:t>ფოტოტევადური</a:t>
            </a:r>
            <a:r>
              <a:rPr lang="ka-GE" sz="2000" dirty="0">
                <a:ea typeface="Times New Roman" panose="02020603050405020304" pitchFamily="18" charset="0"/>
              </a:rPr>
              <a:t>, ვოლტ-</a:t>
            </a:r>
            <a:r>
              <a:rPr lang="ka-GE" sz="2000" dirty="0" err="1">
                <a:ea typeface="Times New Roman" panose="02020603050405020304" pitchFamily="18" charset="0"/>
              </a:rPr>
              <a:t>ფარადული</a:t>
            </a:r>
            <a:r>
              <a:rPr lang="ka-GE" sz="2000" dirty="0">
                <a:ea typeface="Times New Roman" panose="02020603050405020304" pitchFamily="18" charset="0"/>
              </a:rPr>
              <a:t>, ჰოლის, </a:t>
            </a:r>
            <a:r>
              <a:rPr lang="ka-GE" sz="2000" dirty="0" err="1">
                <a:ea typeface="Times New Roman" panose="02020603050405020304" pitchFamily="18" charset="0"/>
              </a:rPr>
              <a:t>ფოტოგამტარობა</a:t>
            </a:r>
            <a:r>
              <a:rPr lang="ka-GE" sz="2000" dirty="0">
                <a:ea typeface="Times New Roman" panose="02020603050405020304" pitchFamily="18" charset="0"/>
              </a:rPr>
              <a:t> და </a:t>
            </a:r>
            <a:r>
              <a:rPr lang="ka-GE" sz="2000" dirty="0" err="1">
                <a:ea typeface="Times New Roman" panose="02020603050405020304" pitchFamily="18" charset="0"/>
              </a:rPr>
              <a:t>ფოტოლუმინსცენცია</a:t>
            </a:r>
            <a:r>
              <a:rPr lang="ka-GE" sz="2000" dirty="0">
                <a:ea typeface="Times New Roman" panose="02020603050405020304" pitchFamily="18" charset="0"/>
              </a:rPr>
              <a:t> მიუთითებს აღნიშნული მეთოდის </a:t>
            </a:r>
            <a:r>
              <a:rPr lang="ka-GE" sz="2000" dirty="0" err="1">
                <a:ea typeface="Times New Roman" panose="02020603050405020304" pitchFamily="18" charset="0"/>
              </a:rPr>
              <a:t>მიღებადობაზე</a:t>
            </a:r>
            <a:r>
              <a:rPr lang="ka-GE" sz="2000" dirty="0">
                <a:ea typeface="Times New Roman" panose="02020603050405020304" pitchFamily="18" charset="0"/>
              </a:rPr>
              <a:t>. მეთოდი საშუალებას იძლევა დავაკვირდეთ ოსცილოგრაფის ეკრანზე კონკრეტული ღრმა ცენტრის მონაწილეობას ცხელი მატარებლების გადატანის (იონიზაციის, </a:t>
            </a:r>
            <a:r>
              <a:rPr lang="ka-GE" sz="2000" dirty="0" err="1">
                <a:ea typeface="Times New Roman" panose="02020603050405020304" pitchFamily="18" charset="0"/>
              </a:rPr>
              <a:t>რეკომბინაციის</a:t>
            </a:r>
            <a:r>
              <a:rPr lang="ka-GE" sz="2000" dirty="0">
                <a:ea typeface="Times New Roman" panose="02020603050405020304" pitchFamily="18" charset="0"/>
              </a:rPr>
              <a:t>) პროცესში. </a:t>
            </a:r>
          </a:p>
          <a:p>
            <a:pPr algn="just">
              <a:spcAft>
                <a:spcPts val="0"/>
              </a:spcAft>
            </a:pPr>
            <a:endParaRPr lang="ka-GE" sz="20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000" dirty="0" smtClean="0">
                <a:ea typeface="Times New Roman" panose="02020603050405020304" pitchFamily="18" charset="0"/>
              </a:rPr>
              <a:t>გამოსაკვლევი </a:t>
            </a:r>
            <a:r>
              <a:rPr lang="ka-GE" sz="2000" dirty="0">
                <a:ea typeface="Times New Roman" panose="02020603050405020304" pitchFamily="18" charset="0"/>
              </a:rPr>
              <a:t>ნიმუში, ამოჭრილი იყო </a:t>
            </a:r>
            <a:r>
              <a:rPr lang="ka-GE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ka-GE" sz="2000" dirty="0">
                <a:ea typeface="Times New Roman" panose="02020603050405020304" pitchFamily="18" charset="0"/>
              </a:rPr>
              <a:t> </a:t>
            </a:r>
            <a:r>
              <a:rPr lang="ka-GE" sz="2000" dirty="0">
                <a:latin typeface="AcadNusx" pitchFamily="2" charset="0"/>
                <a:ea typeface="Times New Roman" panose="02020603050405020304" pitchFamily="18" charset="0"/>
              </a:rPr>
              <a:t>-</a:t>
            </a:r>
            <a:r>
              <a:rPr lang="ka-GE" sz="2000" dirty="0">
                <a:ea typeface="Times New Roman" panose="02020603050405020304" pitchFamily="18" charset="0"/>
              </a:rPr>
              <a:t> ის </a:t>
            </a:r>
            <a:r>
              <a:rPr lang="ka-GE" sz="2000" dirty="0" err="1">
                <a:ea typeface="Times New Roman" panose="02020603050405020304" pitchFamily="18" charset="0"/>
              </a:rPr>
              <a:t>მონოკრისტალის</a:t>
            </a:r>
            <a:r>
              <a:rPr lang="ka-GE" sz="2000" dirty="0">
                <a:ea typeface="Times New Roman" panose="02020603050405020304" pitchFamily="18" charset="0"/>
              </a:rPr>
              <a:t> სხმულის სხვადასხვა ფენიდან. </a:t>
            </a:r>
            <a:endParaRPr lang="ka-GE" sz="20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a-GE" sz="20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000" dirty="0" smtClean="0">
                <a:ea typeface="Times New Roman" panose="02020603050405020304" pitchFamily="18" charset="0"/>
              </a:rPr>
              <a:t>ნაპოვნია</a:t>
            </a:r>
            <a:r>
              <a:rPr lang="ka-GE" sz="2000" dirty="0">
                <a:ea typeface="Times New Roman" panose="02020603050405020304" pitchFamily="18" charset="0"/>
              </a:rPr>
              <a:t>, რომ ვოლტ-</a:t>
            </a:r>
            <a:r>
              <a:rPr lang="ka-GE" sz="2000" dirty="0" err="1">
                <a:ea typeface="Times New Roman" panose="02020603050405020304" pitchFamily="18" charset="0"/>
              </a:rPr>
              <a:t>ამპერული</a:t>
            </a:r>
            <a:r>
              <a:rPr lang="ka-GE" sz="2000" dirty="0">
                <a:ea typeface="Times New Roman" panose="02020603050405020304" pitchFamily="18" charset="0"/>
              </a:rPr>
              <a:t> მახასიათებლის ფორმა განისაზღვრება სხმულში ნიმუშის ადგილით. აქედან გამომდინარე, მინარევები, საკუთარი დეფექტები და მექანიკური ძაბვა განლაგებულია სხმულის გასწვრივ არათანაბრად.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304800"/>
            <a:ext cx="21341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დასკვნა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2"/>
            <a:ext cx="8763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გალიუმ-არსენიდზე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GaAs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a-GE" dirty="0"/>
              <a:t> </a:t>
            </a:r>
            <a:r>
              <a:rPr lang="ka-GE" sz="2000" dirty="0"/>
              <a:t>მუშაობის დაწყების წინ დაისვა ამოცანა, რომ შექმნილიყო ელექტრო-ფიზიკური პარამეტრების სისტემა, რომელიც უფრო სრულად დაახასიათებდა ნახევარგამტარული მასალების გამოყენებას კონკრეტული ტიპის ხელსაწყოების შესაქმნელად. </a:t>
            </a:r>
            <a:endParaRPr lang="en-US" sz="2000" dirty="0"/>
          </a:p>
          <a:p>
            <a:endParaRPr lang="en-US" sz="2000" dirty="0"/>
          </a:p>
          <a:p>
            <a:pPr algn="just"/>
            <a:r>
              <a:rPr lang="ka-GE" sz="2000" dirty="0"/>
              <a:t>სადღეისოდ დიდია ინტერესი </a:t>
            </a:r>
            <a:r>
              <a:rPr lang="ka-GE" sz="2000" dirty="0" err="1"/>
              <a:t>გალიუმ-არსენიდის</a:t>
            </a:r>
            <a:r>
              <a:rPr lang="ka-GE" sz="2000" dirty="0"/>
              <a:t> მიმართ, იმის გამო, რომ მის საფუძველზე შეიძლება შეიქმნას ახალი ხელსაწყოები და ელექტრო­მექანიკური სისტემები. </a:t>
            </a:r>
            <a:endParaRPr lang="en-US" sz="2000" dirty="0"/>
          </a:p>
          <a:p>
            <a:endParaRPr lang="en-US" sz="2000" dirty="0"/>
          </a:p>
          <a:p>
            <a:r>
              <a:rPr lang="ka-GE" sz="2000" dirty="0"/>
              <a:t>კვლევებში მოცემულია </a:t>
            </a:r>
            <a:r>
              <a:rPr lang="ka-GE" sz="2000" dirty="0" err="1"/>
              <a:t>GaAs</a:t>
            </a:r>
            <a:r>
              <a:rPr lang="ka-GE" sz="2000" dirty="0"/>
              <a:t> - ის თვისებები ძლიერ ელექტრულ ველში და ველის გარეშე თხევადი ჰელიუმისა და თხევადი აზოტის ტემპერატურების დროს. 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3164917" y="459741"/>
            <a:ext cx="289036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a-GE" sz="2600" b="1" dirty="0">
                <a:solidFill>
                  <a:srgbClr val="FF0000"/>
                </a:solidFill>
              </a:rPr>
              <a:t>შესავალი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556" y="2590802"/>
            <a:ext cx="837731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a-GE" sz="2200" dirty="0"/>
              <a:t>იან-ტელერის ეფექტის გამოვლინებას და ღრმა ცენტრის სიმეტრიის დადაბლებას;</a:t>
            </a: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ka-GE" sz="2200" dirty="0"/>
              <a:t>ელექტრონების </a:t>
            </a:r>
            <a:r>
              <a:rPr lang="ka-GE" sz="2200" dirty="0" err="1"/>
              <a:t>წატაცებას</a:t>
            </a:r>
            <a:r>
              <a:rPr lang="ka-GE" sz="2200" dirty="0"/>
              <a:t> და ვოლტ-</a:t>
            </a:r>
            <a:r>
              <a:rPr lang="ka-GE" sz="2200" dirty="0" err="1"/>
              <a:t>ამპერულ</a:t>
            </a:r>
            <a:r>
              <a:rPr lang="ka-GE" sz="2200" dirty="0"/>
              <a:t> მახასიათებელზე </a:t>
            </a:r>
            <a:r>
              <a:rPr lang="en-US" sz="2200" dirty="0"/>
              <a:t> </a:t>
            </a:r>
            <a:r>
              <a:rPr lang="ka-GE" sz="2200" dirty="0"/>
              <a:t>N - ის ფორმის მსგავსი უბნების გაჩენას;</a:t>
            </a: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ka-GE" sz="2200" dirty="0"/>
              <a:t>კვანტური გადასვლების </a:t>
            </a:r>
            <a:r>
              <a:rPr lang="ka-GE" sz="2200" dirty="0" err="1"/>
              <a:t>მყისი</a:t>
            </a:r>
            <a:r>
              <a:rPr lang="ka-GE" sz="2200" dirty="0"/>
              <a:t> </a:t>
            </a:r>
            <a:r>
              <a:rPr lang="ka-GE" sz="2200" dirty="0" err="1"/>
              <a:t>დიპოლური</a:t>
            </a:r>
            <a:r>
              <a:rPr lang="ka-GE" sz="2200" dirty="0"/>
              <a:t> მომენტის გაჩენას და ურთიერთქმედებას გამტარობის </a:t>
            </a:r>
            <a:r>
              <a:rPr lang="ka-GE" sz="2200" dirty="0" err="1"/>
              <a:t>ელექტრონებთან</a:t>
            </a:r>
            <a:r>
              <a:rPr lang="ka-GE" sz="2200" dirty="0"/>
              <a:t>;</a:t>
            </a:r>
            <a:endParaRPr lang="en-US" sz="2200" dirty="0"/>
          </a:p>
          <a:p>
            <a:pPr marL="342900" indent="-342900">
              <a:buFont typeface="+mj-lt"/>
              <a:buAutoNum type="arabicPeriod"/>
            </a:pPr>
            <a:r>
              <a:rPr lang="ka-GE" sz="2200" dirty="0"/>
              <a:t>ელექტრონების გაფანტვას აღგზნებული ღრმა ცენტრის კვანტური გადასვლების მყის </a:t>
            </a:r>
            <a:r>
              <a:rPr lang="ka-GE" sz="2200" dirty="0" err="1"/>
              <a:t>დიპოლურ</a:t>
            </a:r>
            <a:r>
              <a:rPr lang="ka-GE" sz="2200" dirty="0"/>
              <a:t> მომენტებზე.</a:t>
            </a: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328556" y="914402"/>
            <a:ext cx="8586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a-GE" sz="2400" dirty="0">
                <a:solidFill>
                  <a:prstClr val="white"/>
                </a:solidFill>
              </a:rPr>
              <a:t>ღრმა ცენტრის დატუმბვა მესერის ძირითადი ატომების გრძივი აკუსტიკური რხევების ენერგიით ხელს უწყობს:</a:t>
            </a:r>
            <a:endParaRPr lang="en-U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84512"/>
            <a:ext cx="8915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dirty="0">
                <a:solidFill>
                  <a:srgbClr val="FF0000"/>
                </a:solidFill>
              </a:rPr>
              <a:t>თეორიული ღირებულება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- </a:t>
            </a:r>
            <a:r>
              <a:rPr lang="ka-GE" sz="2000" dirty="0"/>
              <a:t>მდგომარეობს იმაში, რომ გათვალისწინებულია ღრმა ცენტრების </a:t>
            </a:r>
            <a:r>
              <a:rPr lang="ka-GE" sz="2000" dirty="0" err="1"/>
              <a:t>დისპერსული</a:t>
            </a:r>
            <a:r>
              <a:rPr lang="ka-GE" sz="2000" dirty="0"/>
              <a:t>  ძალის ზემოქმედება </a:t>
            </a:r>
            <a:r>
              <a:rPr lang="ka-GE" sz="2000" dirty="0" err="1"/>
              <a:t>ძვრადობის</a:t>
            </a:r>
            <a:r>
              <a:rPr lang="ka-GE" sz="2000" dirty="0"/>
              <a:t> სიდიდეზე, ღრმა ცენტრების რეზონანსული  ურთიერთქმედებით სხვა ღრმა ცენტრების მიერ ენერგიის შთანთქმა და მათზე აღგზნების გავრცელება. მნიშვნელოვან თეორიულ ინტერესს წარმოადგენს </a:t>
            </a:r>
            <a:r>
              <a:rPr lang="ka-GE" sz="2000" dirty="0" err="1"/>
              <a:t>დისპერსული</a:t>
            </a:r>
            <a:r>
              <a:rPr lang="ka-GE" sz="2000" dirty="0"/>
              <a:t> ძალის დამოკიდებულება მანძილზე, ორიენტაციაზე, ღრმა ცენტრის </a:t>
            </a:r>
            <a:r>
              <a:rPr lang="ka-GE" sz="2000" dirty="0" err="1"/>
              <a:t>აღგზნებაზე</a:t>
            </a:r>
            <a:r>
              <a:rPr lang="ka-GE" sz="2000" dirty="0"/>
              <a:t>, სტრუქტურაზე, შემადგენლობაზე, გარე მაგნიტური ველის არსებობაზე; აგრეთვე,  გარდამავალი ელემენტების ატომების მონაწილეობაზე </a:t>
            </a:r>
            <a:r>
              <a:rPr lang="ka-GE" sz="2000" dirty="0" err="1"/>
              <a:t>მყისი</a:t>
            </a:r>
            <a:r>
              <a:rPr lang="ka-GE" sz="2000" dirty="0"/>
              <a:t> ელექტრული </a:t>
            </a:r>
            <a:r>
              <a:rPr lang="ka-GE" sz="2000" dirty="0" err="1"/>
              <a:t>დიპოლის</a:t>
            </a:r>
            <a:r>
              <a:rPr lang="ka-GE" sz="2000" dirty="0"/>
              <a:t> შექმნაში თხევადი ჰელიუმის ტემპერატურის დროს. </a:t>
            </a:r>
            <a:endParaRPr lang="en-US" sz="2000" dirty="0"/>
          </a:p>
          <a:p>
            <a:endParaRPr lang="en-US" sz="2000" dirty="0"/>
          </a:p>
          <a:p>
            <a:r>
              <a:rPr lang="ka-GE" sz="2000" b="1" dirty="0">
                <a:solidFill>
                  <a:srgbClr val="FF0000"/>
                </a:solidFill>
              </a:rPr>
              <a:t>პრაქტიკული ღირებულება </a:t>
            </a:r>
            <a:r>
              <a:rPr lang="en-US" sz="2000" dirty="0"/>
              <a:t>- </a:t>
            </a:r>
            <a:r>
              <a:rPr lang="ka-GE" sz="2000" dirty="0"/>
              <a:t>აიხსნება ელექტრონების </a:t>
            </a:r>
            <a:r>
              <a:rPr lang="ka-GE" sz="2000" dirty="0" err="1"/>
              <a:t>ძვრადობის</a:t>
            </a:r>
            <a:r>
              <a:rPr lang="ka-GE" sz="2000" dirty="0"/>
              <a:t> დამოკიდებულების ახსნით ტემპერატურაზე, გარე ელექტრულ და მაგნიტურ ველზე და ღრმა ცენტრების არსებობაზე; გაბნევის ახალი მექანიზმის ჩართვით;  გარდამავალი ელემენტების ატომების გავლენის გათვალისწინებით; რეალური ნ/გ მასალის მექანიკური, ელექტრული, </a:t>
            </a:r>
            <a:r>
              <a:rPr lang="ka-GE" sz="2000" dirty="0" err="1"/>
              <a:t>პიეზოელექტრული</a:t>
            </a:r>
            <a:r>
              <a:rPr lang="ka-GE" sz="2000" dirty="0"/>
              <a:t>, ქიმიური თვისებების </a:t>
            </a:r>
            <a:r>
              <a:rPr lang="ka-GE" sz="2000" dirty="0" err="1"/>
              <a:t>დამოკიდებულობა</a:t>
            </a:r>
            <a:r>
              <a:rPr lang="ka-GE" sz="2000" dirty="0"/>
              <a:t> ზრდის პროცესზე და ღრმა ცენტრების არსებობაზე; ხელსაწყოს სამუშაო ძაბვათა დიაპაზონის  დამოკიდებულება ღრმა ცენტრებზე.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2"/>
            <a:ext cx="8610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dirty="0">
                <a:solidFill>
                  <a:srgbClr val="FF0000"/>
                </a:solidFill>
              </a:rPr>
              <a:t>კვლევის აქტუალურობა 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-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ka-GE" sz="2000" dirty="0"/>
              <a:t>აიხსნება  იმით, რომ ნ/გ მასალის ხარისხის არსი არ არის  განსაზღვრული. მასალის ხარისხის გაუმჯობესების გზები არ იყო ნათელი. სიტუაციას ამწვავებს დღევანდელი მიზანსწრაფვის ტენდენციები </a:t>
            </a:r>
            <a:r>
              <a:rPr lang="ka-GE" sz="2000" dirty="0" err="1"/>
              <a:t>GaAs</a:t>
            </a:r>
            <a:r>
              <a:rPr lang="ka-GE" sz="2000" dirty="0"/>
              <a:t>-ის გამოყენებით ახალი სენსორული ტექნიკის შექმნისათვის. ჩვენს მიერ ჩატარებული კვლევები გვაძლევენ პასუხს ძირითად საკითხზე და მომიჯნავე პრობლემებზე, მათ შორის, ტექნოლოგიურ დარგში სხვა მასალის დახასიათებისა და შექმნის მიზნით.</a:t>
            </a:r>
            <a:endParaRPr lang="en-US" sz="2000" dirty="0"/>
          </a:p>
          <a:p>
            <a:endParaRPr lang="en-US" sz="2000" dirty="0"/>
          </a:p>
          <a:p>
            <a:r>
              <a:rPr lang="ka-GE" sz="2000" dirty="0"/>
              <a:t>ექსპერიმენტული შედეგების </a:t>
            </a:r>
            <a:r>
              <a:rPr lang="ka-GE" sz="2000" dirty="0" err="1"/>
              <a:t>ასახსნელედ</a:t>
            </a:r>
            <a:r>
              <a:rPr lang="ka-GE" sz="2000" dirty="0"/>
              <a:t> განხილულია: ღრმა ცენტრების კვანტური თვისებები; რხევითი პროცესები </a:t>
            </a:r>
            <a:r>
              <a:rPr lang="ka-GE" sz="2000" dirty="0" err="1"/>
              <a:t>ბრილუენის</a:t>
            </a:r>
            <a:r>
              <a:rPr lang="ka-GE" sz="2000" dirty="0"/>
              <a:t> ზონის ნაპირზე; ურთიერთ­ქმედების დამოკიდებულება მანძილზე.</a:t>
            </a:r>
            <a:endParaRPr lang="en-US" sz="2000" dirty="0"/>
          </a:p>
          <a:p>
            <a:endParaRPr lang="en-US" sz="2000" dirty="0"/>
          </a:p>
          <a:p>
            <a:r>
              <a:rPr lang="ka-GE" sz="2000" dirty="0"/>
              <a:t>კვლევა შესრულებულია ნახევარგამტ­არული, ნახევრად </a:t>
            </a:r>
            <a:r>
              <a:rPr lang="ka-GE" sz="2000" dirty="0" err="1"/>
              <a:t>მაიზოლირებადი</a:t>
            </a:r>
            <a:r>
              <a:rPr lang="ka-GE" sz="2000" dirty="0"/>
              <a:t>, </a:t>
            </a:r>
            <a:r>
              <a:rPr lang="ka-GE" sz="2000" dirty="0" err="1"/>
              <a:t>ლეგირებული</a:t>
            </a:r>
            <a:r>
              <a:rPr lang="ka-GE" sz="2000" dirty="0"/>
              <a:t> და სპეციალურად არა </a:t>
            </a:r>
            <a:r>
              <a:rPr lang="ka-GE" sz="2000" dirty="0" err="1"/>
              <a:t>ლეგირებული</a:t>
            </a:r>
            <a:r>
              <a:rPr lang="ka-GE" sz="2000" dirty="0"/>
              <a:t> მოცულობითი და </a:t>
            </a:r>
            <a:r>
              <a:rPr lang="ka-GE" sz="2000" dirty="0" err="1"/>
              <a:t>ეპიტაქსიალური</a:t>
            </a:r>
            <a:r>
              <a:rPr lang="ka-GE" sz="2000" dirty="0"/>
              <a:t> </a:t>
            </a:r>
            <a:r>
              <a:rPr lang="ka-GE" sz="2000" dirty="0" err="1"/>
              <a:t>ერთშრიანი</a:t>
            </a:r>
            <a:r>
              <a:rPr lang="ka-GE" sz="2000" dirty="0"/>
              <a:t> და მრავალშრიანი სხვადასხვა ტექნოლოგიით მიღებულ მასალებზე.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61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458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dirty="0">
                <a:solidFill>
                  <a:srgbClr val="FF0000"/>
                </a:solidFill>
              </a:rPr>
              <a:t>ორიგინალობა განპირობებულია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- </a:t>
            </a:r>
            <a:r>
              <a:rPr lang="ka-GE" sz="20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ka-GE" sz="2000" dirty="0"/>
              <a:t>ელექტრონების გაფანტვის მექანიზმის ახსნა </a:t>
            </a:r>
            <a:r>
              <a:rPr lang="ka-GE" sz="2000" dirty="0" err="1"/>
              <a:t>დისპერსული</a:t>
            </a:r>
            <a:r>
              <a:rPr lang="ka-GE" sz="2000" dirty="0"/>
              <a:t> ზემოქმედების გათვალისწინებით;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ka-GE" sz="2000" dirty="0"/>
              <a:t>კრისტალის მესერის ძირითადი ატომების გრძივი აკუსტიკური რხევების ენერგიის ლოკალიზაციის მოვლენის განხილვა დაბალ და მაღალ ტემპერატურულ შუალედებში;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ka-GE" sz="2000" dirty="0"/>
              <a:t>ენერგიის ლოკალიზა­ციის ეფექტის გათვალისწინება ექსპერიმენტული შედეგების ასახსნელად;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ka-GE" sz="2000" dirty="0"/>
              <a:t>ღრმა ცენტრების დარტყმითი იონიზაციით სტიმულირებული </a:t>
            </a:r>
            <a:r>
              <a:rPr lang="ka-GE" sz="2000" dirty="0" err="1"/>
              <a:t>პიეზოელექტრული</a:t>
            </a:r>
            <a:r>
              <a:rPr lang="ka-GE" sz="2000" dirty="0"/>
              <a:t> ეფექტი თხევადი ჰელიუმის და აზოტის ტემპერატურების დროს;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ka-GE" sz="2000" dirty="0"/>
              <a:t>ნ/გ მასალის მახასიათებელი პარამეტრების გაფართოება გარღვევის ძაბვის სიდიდით და ღრმა ცენტრებზე გაფანტვის პარამეტრით.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3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TARI\Desktop\seminari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587" y="1413235"/>
            <a:ext cx="4690358" cy="36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357767" y="5105401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/>
              <a:t>ძაბვისა (ქვედა მრუდი) და დენის (ზედა მრუდი) ნიმუშზე 77К ტემპერატურის დროს. გაზომვები ჩატარებულია იმპულსურ რეჟიმში ნიმუშზე П - </a:t>
            </a:r>
            <a:r>
              <a:rPr lang="ka-GE" dirty="0" err="1"/>
              <a:t>სებრი</a:t>
            </a:r>
            <a:r>
              <a:rPr lang="ka-GE" dirty="0"/>
              <a:t> ძაბვის მოდების დროს. იმპულსის ხანგრძლივობა უდრის 10 </a:t>
            </a:r>
            <a:r>
              <a:rPr lang="ka-GE" dirty="0" err="1"/>
              <a:t>მკწ</a:t>
            </a:r>
            <a:r>
              <a:rPr lang="ka-GE" dirty="0"/>
              <a:t> - ს. რხევების სიხშირე დამოკიდებულია დროზე.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10166" y="2286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000" b="1" dirty="0"/>
              <a:t>ღრმა გამბნევი ცენტრების იონიზაციის ენერგიის განსაზღვრა დაბალ­ტემპერატურული დარტყმითი იონიზაციის რეჟიმის დროს განსაზღვრული ვოლტ-</a:t>
            </a:r>
            <a:r>
              <a:rPr lang="ka-GE" sz="2000" b="1" dirty="0" err="1"/>
              <a:t>ამპერული</a:t>
            </a:r>
            <a:r>
              <a:rPr lang="ka-GE" sz="2000" b="1" dirty="0"/>
              <a:t> მახასიათებლის მიხედვით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63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996" y="228600"/>
            <a:ext cx="89276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dirty="0"/>
              <a:t>ПНХТ-1-ის დახმარებით განისაზღვრება ვოლტ-</a:t>
            </a:r>
            <a:r>
              <a:rPr lang="ka-GE" sz="2000" dirty="0" err="1"/>
              <a:t>ამპერული</a:t>
            </a:r>
            <a:r>
              <a:rPr lang="ka-GE" sz="2000" dirty="0"/>
              <a:t> მახასიათებელი (ვახ). ამასთან კვება განხორციელებულია სამრეწველო სიხშირის </a:t>
            </a:r>
            <a:r>
              <a:rPr lang="ka-GE" sz="2000" dirty="0" err="1"/>
              <a:t>ორნახევარპერი­ოდიანი</a:t>
            </a:r>
            <a:r>
              <a:rPr lang="ka-GE" sz="2000" dirty="0"/>
              <a:t> გამართული </a:t>
            </a:r>
            <a:r>
              <a:rPr lang="ka-GE" sz="2000" dirty="0" err="1"/>
              <a:t>სინუსოიდური</a:t>
            </a:r>
            <a:r>
              <a:rPr lang="ka-GE" sz="2000" dirty="0"/>
              <a:t> ძაბვით. ექსპერიმენტში გამოყენებულია </a:t>
            </a:r>
            <a:r>
              <a:rPr lang="ka-GE" sz="2000" dirty="0" smtClean="0"/>
              <a:t>არალეგირებული </a:t>
            </a:r>
            <a:r>
              <a:rPr lang="ka-GE" sz="2000" dirty="0"/>
              <a:t>n ტიპის გალიუმ-არსენიდი (GaAs), რომელიც მიღებული იყო ჩოხრალსკის მეთოდით ბორის ანჰიდრიდის ფლუსის ქვეშ. </a:t>
            </a:r>
            <a:endParaRPr lang="en-US" sz="2000" dirty="0"/>
          </a:p>
        </p:txBody>
      </p:sp>
      <p:pic>
        <p:nvPicPr>
          <p:cNvPr id="1026" name="Picture 2" descr="C:\Users\OTARI\Desktop\seminari\Untitled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51452"/>
            <a:ext cx="7366994" cy="342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1197" y="5791200"/>
            <a:ext cx="8153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/>
              <a:t>გაზომვების </a:t>
            </a:r>
            <a:r>
              <a:rPr lang="ka-GE" dirty="0" err="1"/>
              <a:t>პრინციპიალური</a:t>
            </a:r>
            <a:r>
              <a:rPr lang="ka-GE" dirty="0"/>
              <a:t> სქემა. Г5-15, МГИ-1,  Г5-7А - მართკუთხა იმპულსების ძაბვის წყარო. CГ-15, С1-17 და  ВМ-20 - ოსცილოგრაფები. Р-517</a:t>
            </a:r>
            <a:r>
              <a:rPr lang="ru-RU" dirty="0"/>
              <a:t>М</a:t>
            </a:r>
            <a:r>
              <a:rPr lang="ka-GE" dirty="0"/>
              <a:t> - უინდუქციო წინაღობა.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OTARI\Desktop\seminari\Untitled-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9" t="2096" r="6013" b="2182"/>
          <a:stretch/>
        </p:blipFill>
        <p:spPr bwMode="auto">
          <a:xfrm>
            <a:off x="2419815" y="743417"/>
            <a:ext cx="3968230" cy="38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502027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/>
              <a:t>ვოლტ -</a:t>
            </a:r>
            <a:r>
              <a:rPr lang="ka-GE" dirty="0" err="1"/>
              <a:t>ამპერული</a:t>
            </a:r>
            <a:r>
              <a:rPr lang="ka-GE" dirty="0"/>
              <a:t> მახასიათებელი დონეების დარტყმითი იონიზაციის რეჟიმში 77 К ტემპერატურისა და В=1 ტესლა მაგნიტური ინდუქციის დროს. У=0,5 მა/დან.   Х=0,1 ვ/დან.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აპექსი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აპექსი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აპექსი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218</TotalTime>
  <Words>964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AcadNusx</vt:lpstr>
      <vt:lpstr>Arial</vt:lpstr>
      <vt:lpstr>Book Antiqua</vt:lpstr>
      <vt:lpstr>Lucida Sans</vt:lpstr>
      <vt:lpstr>Sylfaen</vt:lpstr>
      <vt:lpstr>Times New Roman</vt:lpstr>
      <vt:lpstr>Wingdings</vt:lpstr>
      <vt:lpstr>Wingdings 2</vt:lpstr>
      <vt:lpstr>Wingdings 3</vt:lpstr>
      <vt:lpstr>აპექსი</vt:lpstr>
      <vt:lpstr>Microsoft Equation 3.0</vt:lpstr>
      <vt:lpstr>Уравнение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>OTARI</dc:creator>
  <cp:lastModifiedBy>HP 285 G2</cp:lastModifiedBy>
  <cp:revision>33</cp:revision>
  <dcterms:created xsi:type="dcterms:W3CDTF">2006-08-16T00:00:00Z</dcterms:created>
  <dcterms:modified xsi:type="dcterms:W3CDTF">2018-06-16T13:34:41Z</dcterms:modified>
</cp:coreProperties>
</file>