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1" r:id="rId5"/>
    <p:sldId id="270" r:id="rId6"/>
    <p:sldId id="271" r:id="rId7"/>
    <p:sldId id="257" r:id="rId8"/>
    <p:sldId id="260" r:id="rId9"/>
    <p:sldId id="262" r:id="rId10"/>
    <p:sldId id="263" r:id="rId11"/>
    <p:sldId id="264" r:id="rId12"/>
    <p:sldId id="272" r:id="rId13"/>
    <p:sldId id="265" r:id="rId14"/>
    <p:sldId id="273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8" autoAdjust="0"/>
    <p:restoredTop sz="94434" autoAdjust="0"/>
  </p:normalViewPr>
  <p:slideViewPr>
    <p:cSldViewPr>
      <p:cViewPr varScale="1">
        <p:scale>
          <a:sx n="105" d="100"/>
          <a:sy n="105" d="100"/>
        </p:scale>
        <p:origin x="1734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Relationship Id="rId9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image" Target="../media/image28.wmf"/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12" Type="http://schemas.openxmlformats.org/officeDocument/2006/relationships/image" Target="../media/image27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11" Type="http://schemas.openxmlformats.org/officeDocument/2006/relationships/image" Target="../media/image26.wmf"/><Relationship Id="rId5" Type="http://schemas.openxmlformats.org/officeDocument/2006/relationships/image" Target="../media/image20.wmf"/><Relationship Id="rId10" Type="http://schemas.openxmlformats.org/officeDocument/2006/relationships/image" Target="../media/image25.wmf"/><Relationship Id="rId4" Type="http://schemas.openxmlformats.org/officeDocument/2006/relationships/image" Target="../media/image19.wmf"/><Relationship Id="rId9" Type="http://schemas.openxmlformats.org/officeDocument/2006/relationships/image" Target="../media/image2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სათაურის სლაიდ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სათაური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28" name="თარიღის ჩანაცვლების ველი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6/16/2018</a:t>
            </a:fld>
            <a:endParaRPr lang="en-US"/>
          </a:p>
        </p:txBody>
      </p:sp>
      <p:sp>
        <p:nvSpPr>
          <p:cNvPr id="17" name="ქვედა კოლონტიტულის ჩანაცვლების ველი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სლაიდის რიცხვის ჩანაცვლების ველი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სუბტიტრი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a-GE" smtClean="0"/>
              <a:t>დააწკაპუნეთ მთავარი ქვესათაურის სტილის რედაქტირებისთვის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სათაური და შვეული ტექსტ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3" name="შვეული ტექსტის ჩანაცვლების ველი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4" name="თარიღის ჩანაცვლების ველი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6/16/2018</a:t>
            </a:fld>
            <a:endParaRPr lang="en-US"/>
          </a:p>
        </p:txBody>
      </p:sp>
      <p:sp>
        <p:nvSpPr>
          <p:cNvPr id="5" name="ქვედა კოლონტიტულის ჩანაცვლების ველი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სლაიდის რიცხვის ჩანაცვლების ველი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შვეული სათაური და ტექსტ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შვეული სათაური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3" name="შვეული ტექსტის ჩანაცვლების ველი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4" name="თარიღის ჩანაცვლების ველი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6/16/2018</a:t>
            </a:fld>
            <a:endParaRPr lang="en-US"/>
          </a:p>
        </p:txBody>
      </p:sp>
      <p:sp>
        <p:nvSpPr>
          <p:cNvPr id="5" name="ქვედა კოლონტიტულის ჩანაცვლების ველი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სლაიდის რიცხვის ჩანაცვლების ველი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სათაური და შიგთავს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4" name="თარიღის ჩანაცვლების ველი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6/16/2018</a:t>
            </a:fld>
            <a:endParaRPr lang="en-US"/>
          </a:p>
        </p:txBody>
      </p:sp>
      <p:sp>
        <p:nvSpPr>
          <p:cNvPr id="5" name="ქვედა კოლონტიტულის ჩანაცვლების ველი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სლაიდის რიცხვის ჩანაცვლების ველი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სექციის ზედა კოლონტიტულ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3" name="ტექსტის ჩანაცვლების ველი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4" name="თარიღის ჩანაცვლების ველი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6/16/2018</a:t>
            </a:fld>
            <a:endParaRPr lang="en-US"/>
          </a:p>
        </p:txBody>
      </p:sp>
      <p:sp>
        <p:nvSpPr>
          <p:cNvPr id="5" name="ქვედა კოლონტიტულის ჩანაცვლების ველი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სლაიდის რიცხვის ჩანაცვლების ველი 5"/>
          <p:cNvSpPr>
            <a:spLocks noGrp="1"/>
          </p:cNvSpPr>
          <p:nvPr>
            <p:ph type="sldNum" sz="quarter" idx="12"/>
          </p:nvPr>
        </p:nvSpPr>
        <p:spPr>
          <a:xfrm>
            <a:off x="7924800" y="6416677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ორი შიგთავს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4" name="შიგთავსის ჩანაცვლების ველი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5" name="თარიღის ჩანაცვლების ველი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6/16/2018</a:t>
            </a:fld>
            <a:endParaRPr lang="en-US"/>
          </a:p>
        </p:txBody>
      </p:sp>
      <p:sp>
        <p:nvSpPr>
          <p:cNvPr id="6" name="ქვედა კოლონტიტულის ჩანაცვლების ველი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სლაიდის რიცხვის ჩანაცვლების ველი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შედარებ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3" name="ტექსტის ჩანაცვლების ველ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4" name="ტექსტის ჩანაცვლების ველი 3"/>
          <p:cNvSpPr>
            <a:spLocks noGrp="1"/>
          </p:cNvSpPr>
          <p:nvPr>
            <p:ph type="body" sz="half" idx="3"/>
          </p:nvPr>
        </p:nvSpPr>
        <p:spPr>
          <a:xfrm>
            <a:off x="4645026" y="1535113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5" name="შიგთავსის ჩანაცვლების ველი 4"/>
          <p:cNvSpPr>
            <a:spLocks noGrp="1"/>
          </p:cNvSpPr>
          <p:nvPr>
            <p:ph sz="quarter" idx="2"/>
          </p:nvPr>
        </p:nvSpPr>
        <p:spPr>
          <a:xfrm>
            <a:off x="457200" y="2362202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6" name="შიგთავსის ჩანაცვლების ველი 5"/>
          <p:cNvSpPr>
            <a:spLocks noGrp="1"/>
          </p:cNvSpPr>
          <p:nvPr>
            <p:ph sz="quarter" idx="4"/>
          </p:nvPr>
        </p:nvSpPr>
        <p:spPr>
          <a:xfrm>
            <a:off x="4645026" y="2362202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7" name="თარიღის ჩანაცვლების ველი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6/16/2018</a:t>
            </a:fld>
            <a:endParaRPr lang="en-US"/>
          </a:p>
        </p:txBody>
      </p:sp>
      <p:sp>
        <p:nvSpPr>
          <p:cNvPr id="8" name="ქვედა კოლონტიტულის ჩანაცვლების ველი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სლაიდის რიცხვის ჩანაცვლების ველი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მხოლოდ სათაურ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3" name="თარიღის ჩანაცვლების ველი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6/16/2018</a:t>
            </a:fld>
            <a:endParaRPr lang="en-US"/>
          </a:p>
        </p:txBody>
      </p:sp>
      <p:sp>
        <p:nvSpPr>
          <p:cNvPr id="4" name="ქვედა კოლონტიტულის ჩანაცვლების ველი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სლაიდის რიცხვის ჩანაცვლების ველი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ცარიელ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თარიღის ჩანაცვლების ველი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6/16/2018</a:t>
            </a:fld>
            <a:endParaRPr lang="en-US"/>
          </a:p>
        </p:txBody>
      </p:sp>
      <p:sp>
        <p:nvSpPr>
          <p:cNvPr id="3" name="ქვედა კოლონტიტულის ჩანაცვლების ველი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სლაიდის რიცხვის ჩანაცვლების ველი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შიგთავსი წარწერასთა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3" name="ტექსტის ჩანაცვლების ველი 2"/>
          <p:cNvSpPr>
            <a:spLocks noGrp="1"/>
          </p:cNvSpPr>
          <p:nvPr>
            <p:ph type="body" idx="2"/>
          </p:nvPr>
        </p:nvSpPr>
        <p:spPr>
          <a:xfrm>
            <a:off x="457201" y="1524002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4" name="შიგთავსის ჩანაცვლების ველი 3"/>
          <p:cNvSpPr>
            <a:spLocks noGrp="1"/>
          </p:cNvSpPr>
          <p:nvPr>
            <p:ph sz="half"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5" name="თარიღის ჩანაცვლების ველი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6/16/2018</a:t>
            </a:fld>
            <a:endParaRPr lang="en-US"/>
          </a:p>
        </p:txBody>
      </p:sp>
      <p:sp>
        <p:nvSpPr>
          <p:cNvPr id="6" name="ქვედა კოლონტიტულის ჩანაცვლების ველი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სლაიდის რიცხვის ჩანაცვლების ველი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სურათი წარწერასთა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3" name="სურათის ჩანაცვლების ველი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ka-GE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სურათის დასამატებლად დააწკაპუნეთ ხატულაზე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ტექსტის ჩანაცვლების ველი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5" name="თარიღის ჩანაცვლების ველი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6/16/2018</a:t>
            </a:fld>
            <a:endParaRPr lang="en-US"/>
          </a:p>
        </p:txBody>
      </p:sp>
      <p:sp>
        <p:nvSpPr>
          <p:cNvPr id="6" name="ქვედა კოლონტიტულის ჩანაცვლების ველი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სლაიდის რიცხვის ჩანაცვლების ველი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სათაურის ჩანაცვლების ველი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13" name="ტექსტის ჩანაცვლების ველი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kumimoji="0" lang="ka-GE" smtClean="0"/>
              <a:t>მეორე დონე</a:t>
            </a:r>
          </a:p>
          <a:p>
            <a:pPr lvl="2" eaLnBrk="1" latinLnBrk="0" hangingPunct="1"/>
            <a:r>
              <a:rPr kumimoji="0" lang="ka-GE" smtClean="0"/>
              <a:t>მესამე დონე</a:t>
            </a:r>
          </a:p>
          <a:p>
            <a:pPr lvl="3" eaLnBrk="1" latinLnBrk="0" hangingPunct="1"/>
            <a:r>
              <a:rPr kumimoji="0" lang="ka-GE" smtClean="0"/>
              <a:t>მეოთხე დონე</a:t>
            </a:r>
          </a:p>
          <a:p>
            <a:pPr lvl="4" eaLnBrk="1" latinLnBrk="0" hangingPunct="1"/>
            <a:r>
              <a:rPr kumimoji="0" lang="ka-GE" smtClean="0"/>
              <a:t>მეხუთე დონე</a:t>
            </a:r>
            <a:endParaRPr kumimoji="0" lang="en-US"/>
          </a:p>
        </p:txBody>
      </p:sp>
      <p:sp>
        <p:nvSpPr>
          <p:cNvPr id="14" name="თარიღის ჩანაცვლების ველი 13"/>
          <p:cNvSpPr>
            <a:spLocks noGrp="1"/>
          </p:cNvSpPr>
          <p:nvPr>
            <p:ph type="dt" sz="half" idx="2"/>
          </p:nvPr>
        </p:nvSpPr>
        <p:spPr>
          <a:xfrm>
            <a:off x="457200" y="6416677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6/16/2018</a:t>
            </a:fld>
            <a:endParaRPr lang="en-US"/>
          </a:p>
        </p:txBody>
      </p:sp>
      <p:sp>
        <p:nvSpPr>
          <p:cNvPr id="3" name="ქვედა კოლონტიტულის ჩანაცვლების ველი 2"/>
          <p:cNvSpPr>
            <a:spLocks noGrp="1"/>
          </p:cNvSpPr>
          <p:nvPr>
            <p:ph type="ftr" sz="quarter" idx="3"/>
          </p:nvPr>
        </p:nvSpPr>
        <p:spPr>
          <a:xfrm>
            <a:off x="3124200" y="6416677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სლაიდის რიცხვის ჩანაცვლების ველი 22"/>
          <p:cNvSpPr>
            <a:spLocks noGrp="1"/>
          </p:cNvSpPr>
          <p:nvPr>
            <p:ph type="sldNum" sz="quarter" idx="4"/>
          </p:nvPr>
        </p:nvSpPr>
        <p:spPr>
          <a:xfrm>
            <a:off x="7924800" y="6416677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10.wmf"/><Relationship Id="rId18" Type="http://schemas.openxmlformats.org/officeDocument/2006/relationships/oleObject" Target="../embeddings/oleObject8.bin"/><Relationship Id="rId3" Type="http://schemas.openxmlformats.org/officeDocument/2006/relationships/image" Target="../media/image15.jpeg"/><Relationship Id="rId21" Type="http://schemas.openxmlformats.org/officeDocument/2006/relationships/image" Target="../media/image14.wmf"/><Relationship Id="rId7" Type="http://schemas.openxmlformats.org/officeDocument/2006/relationships/image" Target="../media/image7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5" Type="http://schemas.openxmlformats.org/officeDocument/2006/relationships/image" Target="../media/image11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13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8.wmf"/><Relationship Id="rId14" Type="http://schemas.openxmlformats.org/officeDocument/2006/relationships/oleObject" Target="../embeddings/oleObject6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15.bin"/><Relationship Id="rId18" Type="http://schemas.openxmlformats.org/officeDocument/2006/relationships/image" Target="../media/image23.wmf"/><Relationship Id="rId26" Type="http://schemas.openxmlformats.org/officeDocument/2006/relationships/oleObject" Target="../embeddings/oleObject23.bin"/><Relationship Id="rId3" Type="http://schemas.openxmlformats.org/officeDocument/2006/relationships/oleObject" Target="../embeddings/oleObject10.bin"/><Relationship Id="rId21" Type="http://schemas.openxmlformats.org/officeDocument/2006/relationships/image" Target="../media/image24.wmf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20.wmf"/><Relationship Id="rId17" Type="http://schemas.openxmlformats.org/officeDocument/2006/relationships/oleObject" Target="../embeddings/oleObject17.bin"/><Relationship Id="rId25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2.wmf"/><Relationship Id="rId20" Type="http://schemas.openxmlformats.org/officeDocument/2006/relationships/oleObject" Target="../embeddings/oleObject19.bin"/><Relationship Id="rId29" Type="http://schemas.openxmlformats.org/officeDocument/2006/relationships/image" Target="../media/image27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4.bin"/><Relationship Id="rId24" Type="http://schemas.openxmlformats.org/officeDocument/2006/relationships/oleObject" Target="../embeddings/oleObject22.bin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16.bin"/><Relationship Id="rId23" Type="http://schemas.openxmlformats.org/officeDocument/2006/relationships/oleObject" Target="../embeddings/oleObject21.bin"/><Relationship Id="rId28" Type="http://schemas.openxmlformats.org/officeDocument/2006/relationships/oleObject" Target="../embeddings/oleObject24.bin"/><Relationship Id="rId10" Type="http://schemas.openxmlformats.org/officeDocument/2006/relationships/image" Target="../media/image19.wmf"/><Relationship Id="rId19" Type="http://schemas.openxmlformats.org/officeDocument/2006/relationships/oleObject" Target="../embeddings/oleObject18.bin"/><Relationship Id="rId31" Type="http://schemas.openxmlformats.org/officeDocument/2006/relationships/image" Target="../media/image28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21.wmf"/><Relationship Id="rId22" Type="http://schemas.openxmlformats.org/officeDocument/2006/relationships/oleObject" Target="../embeddings/oleObject20.bin"/><Relationship Id="rId27" Type="http://schemas.openxmlformats.org/officeDocument/2006/relationships/image" Target="../media/image26.wmf"/><Relationship Id="rId30" Type="http://schemas.openxmlformats.org/officeDocument/2006/relationships/oleObject" Target="../embeddings/oleObject25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სუბტიტრი 2"/>
          <p:cNvSpPr>
            <a:spLocks noGrp="1"/>
          </p:cNvSpPr>
          <p:nvPr>
            <p:ph type="subTitle" idx="1"/>
          </p:nvPr>
        </p:nvSpPr>
        <p:spPr>
          <a:xfrm>
            <a:off x="2362200" y="5029200"/>
            <a:ext cx="6400800" cy="1011702"/>
          </a:xfrm>
        </p:spPr>
        <p:txBody>
          <a:bodyPr>
            <a:normAutofit lnSpcReduction="10000"/>
          </a:bodyPr>
          <a:lstStyle/>
          <a:p>
            <a:pPr algn="r"/>
            <a:r>
              <a:rPr lang="ka-GE" sz="2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ოთარ ჯანელიძე</a:t>
            </a:r>
          </a:p>
          <a:p>
            <a:pPr algn="r"/>
            <a:r>
              <a:rPr lang="ka-GE" sz="1800" dirty="0">
                <a:solidFill>
                  <a:schemeClr val="tx1">
                    <a:lumMod val="95000"/>
                  </a:schemeClr>
                </a:solidFill>
              </a:rPr>
              <a:t>ინჟინერიისა და მშენებლობის დეპარტამენტის ასოცირებული პროფესორი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1447802"/>
            <a:ext cx="8382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GaAs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ka-G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ში ღრმა განმბნევი ცენტრების იონიზაციის ენერგიის განსაზღვრა დაბალტემპერატურული დარტყმითი იონიზაციის მეთოდით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7123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OTARI\Desktop\seminari\Untitled-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914400"/>
            <a:ext cx="414794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838200" y="5047567"/>
            <a:ext cx="7315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dirty="0"/>
              <a:t>ნიმუშის ვოლტ-</a:t>
            </a:r>
            <a:r>
              <a:rPr lang="ka-GE" dirty="0" err="1"/>
              <a:t>ამპერული</a:t>
            </a:r>
            <a:r>
              <a:rPr lang="ka-GE" dirty="0"/>
              <a:t> მახასიათებელი ორი დონის გარღვევის დროს 77К ტემპერატურაზე. У=1,0 მა/დან.   Х=0,1 ვ/დან.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78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/>
          <p:cNvSpPr>
            <a:spLocks noChangeArrowheads="1"/>
          </p:cNvSpPr>
          <p:nvPr/>
        </p:nvSpPr>
        <p:spPr bwMode="auto">
          <a:xfrm>
            <a:off x="2" y="2439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" name="Rectangle 56"/>
          <p:cNvSpPr>
            <a:spLocks noChangeArrowheads="1"/>
          </p:cNvSpPr>
          <p:nvPr/>
        </p:nvSpPr>
        <p:spPr bwMode="auto">
          <a:xfrm>
            <a:off x="130467" y="76200"/>
            <a:ext cx="8763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ka-GE" sz="2000" dirty="0"/>
              <a:t>S - ის ფორმის მსგავს უბანზე ძალიან ახლოს განლაგებული დუბლეტის გამოჩენა ნაცვლად პირველი </a:t>
            </a:r>
            <a:r>
              <a:rPr lang="ka-GE" sz="2000" dirty="0" err="1"/>
              <a:t>სინგლეტური</a:t>
            </a:r>
            <a:r>
              <a:rPr lang="ka-GE" sz="2000" dirty="0"/>
              <a:t> გარღვევისა, აიხსნება ღრმა ცენტრებთან </a:t>
            </a:r>
            <a:r>
              <a:rPr lang="ka-GE" sz="2000" dirty="0" err="1"/>
              <a:t>ჰიბრიდიზირებულად</a:t>
            </a:r>
            <a:r>
              <a:rPr lang="ka-GE" sz="2000" dirty="0"/>
              <a:t> დაკავშირებული </a:t>
            </a:r>
            <a:r>
              <a:rPr lang="ka-GE" sz="2000" dirty="0" err="1"/>
              <a:t>სავალენტო</a:t>
            </a:r>
            <a:r>
              <a:rPr lang="ka-GE" sz="2000" dirty="0"/>
              <a:t> ელექტრონების ენერგეტიკული დონეების ზეემანის გახლეჩით (ნახ.5). B=1 ტესლა მაგნიტური ინდუქციის დროს გახლეჩის ენერგია ტოლია  </a:t>
            </a:r>
          </a:p>
        </p:txBody>
      </p:sp>
      <p:sp>
        <p:nvSpPr>
          <p:cNvPr id="58" name="Rectangle 58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55" name="Picture 59" descr="C:\Users\OTARI\Desktop\seminari\Untitled-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1" y="1828801"/>
            <a:ext cx="3149804" cy="774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4695833"/>
              </p:ext>
            </p:extLst>
          </p:nvPr>
        </p:nvGraphicFramePr>
        <p:xfrm>
          <a:off x="228600" y="2992511"/>
          <a:ext cx="384855" cy="36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4" r:id="rId4" imgW="215713" imgH="203024" progId="Equation.3">
                  <p:embed/>
                </p:oleObj>
              </mc:Choice>
              <mc:Fallback>
                <p:oleObj r:id="rId4" imgW="215713" imgH="203024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992511"/>
                        <a:ext cx="384855" cy="3673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5950166"/>
              </p:ext>
            </p:extLst>
          </p:nvPr>
        </p:nvGraphicFramePr>
        <p:xfrm>
          <a:off x="4267200" y="3458184"/>
          <a:ext cx="1219200" cy="3234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5" r:id="rId6" imgW="952087" imgH="241195" progId="Equation.3">
                  <p:embed/>
                </p:oleObj>
              </mc:Choice>
              <mc:Fallback>
                <p:oleObj r:id="rId6" imgW="952087" imgH="241195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3458184"/>
                        <a:ext cx="1219200" cy="3234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0467512"/>
              </p:ext>
            </p:extLst>
          </p:nvPr>
        </p:nvGraphicFramePr>
        <p:xfrm>
          <a:off x="2819401" y="3786672"/>
          <a:ext cx="1551684" cy="5505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6" r:id="rId8" imgW="1180588" imgH="418918" progId="Equation.3">
                  <p:embed/>
                </p:oleObj>
              </mc:Choice>
              <mc:Fallback>
                <p:oleObj r:id="rId8" imgW="1180588" imgH="418918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1" y="3786672"/>
                        <a:ext cx="1551684" cy="5505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8475843"/>
              </p:ext>
            </p:extLst>
          </p:nvPr>
        </p:nvGraphicFramePr>
        <p:xfrm>
          <a:off x="257922" y="4778449"/>
          <a:ext cx="315670" cy="3269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" r:id="rId10" imgW="88669" imgH="177338" progId="Equation.3">
                  <p:embed/>
                </p:oleObj>
              </mc:Choice>
              <mc:Fallback>
                <p:oleObj r:id="rId10" imgW="88669" imgH="177338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922" y="4778449"/>
                        <a:ext cx="315670" cy="3269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5939509"/>
              </p:ext>
            </p:extLst>
          </p:nvPr>
        </p:nvGraphicFramePr>
        <p:xfrm>
          <a:off x="3828651" y="4841972"/>
          <a:ext cx="828737" cy="2581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" r:id="rId12" imgW="583693" imgH="177646" progId="Equation.3">
                  <p:embed/>
                </p:oleObj>
              </mc:Choice>
              <mc:Fallback>
                <p:oleObj r:id="rId12" imgW="583693" imgH="177646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8651" y="4841972"/>
                        <a:ext cx="828737" cy="25813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4911942"/>
              </p:ext>
            </p:extLst>
          </p:nvPr>
        </p:nvGraphicFramePr>
        <p:xfrm>
          <a:off x="8021096" y="4840792"/>
          <a:ext cx="470684" cy="2737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9" r:id="rId14" imgW="329914" imgH="177646" progId="Equation.3">
                  <p:embed/>
                </p:oleObj>
              </mc:Choice>
              <mc:Fallback>
                <p:oleObj r:id="rId14" imgW="329914" imgH="177646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21096" y="4840792"/>
                        <a:ext cx="470684" cy="27374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84083" y="2647890"/>
            <a:ext cx="95891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a-GE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სადაც </a:t>
            </a:r>
            <a:endParaRPr kumimoji="0" lang="ka-GE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393613" y="2661226"/>
            <a:ext cx="409278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a-GE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ბორის </a:t>
            </a:r>
            <a:r>
              <a:rPr kumimoji="0" lang="ka-GE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მაგნეტონია</a:t>
            </a:r>
            <a:r>
              <a:rPr kumimoji="0" lang="ka-GE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kumimoji="0" lang="ka-GE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ტენზორი</a:t>
            </a:r>
            <a:r>
              <a:rPr kumimoji="0" lang="ka-GE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endParaRPr kumimoji="0" lang="ka-GE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57200" y="3023176"/>
            <a:ext cx="576472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a-GE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ელექტრონის ეფექტური მასაა (</a:t>
            </a:r>
            <a:r>
              <a:rPr kumimoji="0" lang="ka-GE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ტენზორი</a:t>
            </a:r>
            <a:r>
              <a:rPr kumimoji="0" lang="ka-GE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[1]. 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5661212" y="3409890"/>
            <a:ext cx="35589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a-GE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ისეთ </a:t>
            </a:r>
            <a:r>
              <a:rPr kumimoji="0" lang="ka-GE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სითბურ ენერგეტიკულ</a:t>
            </a:r>
            <a:endParaRPr kumimoji="0" lang="ka-GE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267200" y="3879907"/>
            <a:ext cx="368081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a-GE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cadNusx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ka-GE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ზეემანის გახლეჩილი დონე, </a:t>
            </a:r>
            <a:endParaRPr kumimoji="0" lang="ka-GE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386864" y="4774713"/>
            <a:ext cx="345960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a-GE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რიცხვისათვის შევადგენთ </a:t>
            </a:r>
            <a:endParaRPr kumimoji="0" lang="ka-GE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4559487" y="4764592"/>
            <a:ext cx="191751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a-GE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cadNusx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ka-GE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განტოლებას. </a:t>
            </a:r>
            <a:endParaRPr kumimoji="0" lang="ka-GE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8515941" y="4776377"/>
            <a:ext cx="29848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a-GE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cadNusx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kumimoji="0" lang="ka-GE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ka-GE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2955834"/>
              </p:ext>
            </p:extLst>
          </p:nvPr>
        </p:nvGraphicFramePr>
        <p:xfrm>
          <a:off x="1046740" y="2603026"/>
          <a:ext cx="401060" cy="4010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0" r:id="rId16" imgW="215619" imgH="215619" progId="Equation.3">
                  <p:embed/>
                </p:oleObj>
              </mc:Choice>
              <mc:Fallback>
                <p:oleObj r:id="rId16" imgW="215619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6740" y="2603026"/>
                        <a:ext cx="401060" cy="4010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6"/>
          <p:cNvSpPr/>
          <p:nvPr/>
        </p:nvSpPr>
        <p:spPr>
          <a:xfrm>
            <a:off x="164082" y="3435224"/>
            <a:ext cx="42370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a-GE" alt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T=77K ტემპერატურის დროს სიდიდე  </a:t>
            </a:r>
            <a:endParaRPr lang="ka-GE" altLang="en-US" dirty="0">
              <a:latin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90731" y="3812113"/>
            <a:ext cx="2698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a-GE" alt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ინტერვალში თავსდება </a:t>
            </a:r>
            <a:endParaRPr lang="ka-GE" altLang="en-US" dirty="0">
              <a:latin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84083" y="4330835"/>
            <a:ext cx="88300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a-GE" alt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რომლის განხორციელება შეუძლებელია. ამის მიხედვით </a:t>
            </a:r>
            <a:r>
              <a:rPr lang="ka-GE" alt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ორბიტალური</a:t>
            </a:r>
            <a:r>
              <a:rPr lang="ka-GE" alt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alt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ქვანტური</a:t>
            </a:r>
            <a:r>
              <a:rPr lang="ka-GE" alt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ka-GE" altLang="en-US" dirty="0">
              <a:latin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293917" y="4774640"/>
            <a:ext cx="18181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a-GE" alt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ეს კი გვაძლევს </a:t>
            </a:r>
            <a:endParaRPr lang="en-US" dirty="0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3077208"/>
              </p:ext>
            </p:extLst>
          </p:nvPr>
        </p:nvGraphicFramePr>
        <p:xfrm>
          <a:off x="3837862" y="5241888"/>
          <a:ext cx="824121" cy="2796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1" r:id="rId18" imgW="520248" imgH="177646" progId="Equation.3">
                  <p:embed/>
                </p:oleObj>
              </mc:Choice>
              <mc:Fallback>
                <p:oleObj r:id="rId18" imgW="520248" imgH="177646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7862" y="5241888"/>
                        <a:ext cx="824121" cy="2796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7516592"/>
              </p:ext>
            </p:extLst>
          </p:nvPr>
        </p:nvGraphicFramePr>
        <p:xfrm>
          <a:off x="3087581" y="5657364"/>
          <a:ext cx="499074" cy="2562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2" r:id="rId20" imgW="355138" imgH="177569" progId="Equation.3">
                  <p:embed/>
                </p:oleObj>
              </mc:Choice>
              <mc:Fallback>
                <p:oleObj r:id="rId20" imgW="355138" imgH="177569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7581" y="5657364"/>
                        <a:ext cx="499074" cy="25628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39"/>
          <p:cNvSpPr>
            <a:spLocks noChangeArrowheads="1"/>
          </p:cNvSpPr>
          <p:nvPr/>
        </p:nvSpPr>
        <p:spPr bwMode="auto">
          <a:xfrm>
            <a:off x="228600" y="5178720"/>
            <a:ext cx="366959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a-GE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თუ გავითვალისწინებთ, რომ </a:t>
            </a:r>
            <a:endParaRPr kumimoji="0" lang="ka-GE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40"/>
          <p:cNvSpPr>
            <a:spLocks noChangeArrowheads="1"/>
          </p:cNvSpPr>
          <p:nvPr/>
        </p:nvSpPr>
        <p:spPr bwMode="auto">
          <a:xfrm>
            <a:off x="4572000" y="5182286"/>
            <a:ext cx="412645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a-GE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cadNusx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ka-GE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მაშინ</a:t>
            </a:r>
            <a:r>
              <a:rPr kumimoji="0" lang="ka-GE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ka-GE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მთავარი </a:t>
            </a:r>
            <a:r>
              <a:rPr kumimoji="0" lang="ka-GE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ქვანტური</a:t>
            </a:r>
            <a:r>
              <a:rPr kumimoji="0" lang="ka-GE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რიცხვი</a:t>
            </a:r>
            <a:endParaRPr kumimoji="0" lang="ka-GE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Rectangle 41"/>
          <p:cNvSpPr>
            <a:spLocks noChangeArrowheads="1"/>
          </p:cNvSpPr>
          <p:nvPr/>
        </p:nvSpPr>
        <p:spPr bwMode="auto">
          <a:xfrm>
            <a:off x="3577672" y="5589546"/>
            <a:ext cx="29848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a-GE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cadNusx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kumimoji="0" lang="ka-GE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ka-GE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57922" y="5594364"/>
            <a:ext cx="29145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a-GE" alt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უნდა უდრიდეს 5 - ს. </a:t>
            </a:r>
            <a:r>
              <a:rPr lang="ka-GE" alt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ე.ი</a:t>
            </a:r>
            <a:r>
              <a:rPr lang="ka-GE" alt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5352230" y="3455751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a-GE" altLang="en-US" dirty="0">
                <a:ea typeface="Times New Roman" panose="02020603050405020304" pitchFamily="18" charset="0"/>
              </a:rPr>
              <a:t>ევ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78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103"/>
          <p:cNvSpPr>
            <a:spLocks noChangeArrowheads="1"/>
          </p:cNvSpPr>
          <p:nvPr/>
        </p:nvSpPr>
        <p:spPr bwMode="auto">
          <a:xfrm>
            <a:off x="113542" y="3857652"/>
            <a:ext cx="8545929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ka-GE" altLang="en-US" sz="2000" dirty="0">
                <a:ea typeface="Times New Roman" panose="02020603050405020304" pitchFamily="18" charset="0"/>
              </a:rPr>
              <a:t>დაკვირვების </a:t>
            </a:r>
            <a:r>
              <a:rPr kumimoji="0" lang="ka-GE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anose="010A0502050306030303" pitchFamily="18" charset="0"/>
                <a:ea typeface="Times New Roman" panose="02020603050405020304" pitchFamily="18" charset="0"/>
              </a:rPr>
              <a:t>შეუძლებლობა ხსნის ვოლტ-ამპერული მახასიათებლის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ylfaen" panose="010A0502050306030303" pitchFamily="18" charset="0"/>
              <a:ea typeface="Times New Roman" panose="02020603050405020304" pitchFamily="18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ka-GE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anose="010A0502050306030303" pitchFamily="18" charset="0"/>
                <a:ea typeface="Times New Roman" panose="02020603050405020304" pitchFamily="18" charset="0"/>
              </a:rPr>
              <a:t>დუბლეტური სტრუქტურის შემჩნევას და არა მულტიპლექსურის.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ylfaen" panose="010A0502050306030303" pitchFamily="18" charset="0"/>
              <a:ea typeface="Times New Roman" panose="02020603050405020304" pitchFamily="18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ka-GE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anose="010A0502050306030303" pitchFamily="18" charset="0"/>
                <a:ea typeface="Times New Roman" panose="02020603050405020304" pitchFamily="18" charset="0"/>
              </a:rPr>
              <a:t>რამდენადაც გახლეჩა დამოკიდებულია ელექტრონის მასის ტენზორზე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ylfaen" panose="010A0502050306030303" pitchFamily="18" charset="0"/>
              <a:ea typeface="Times New Roman" panose="02020603050405020304" pitchFamily="18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ka-GE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GaAs</a:t>
            </a:r>
            <a:r>
              <a:rPr kumimoji="0" lang="ka-GE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anose="010A0502050306030303" pitchFamily="18" charset="0"/>
                <a:ea typeface="Times New Roman" panose="02020603050405020304" pitchFamily="18" charset="0"/>
              </a:rPr>
              <a:t> - ში, და იგი ანიზოტროპულია, ამდენად სხვაობა </a:t>
            </a:r>
            <a:endParaRPr kumimoji="0" lang="ka-GE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8337037"/>
              </p:ext>
            </p:extLst>
          </p:nvPr>
        </p:nvGraphicFramePr>
        <p:xfrm>
          <a:off x="7507088" y="161994"/>
          <a:ext cx="487048" cy="2643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1" r:id="rId3" imgW="329914" imgH="177646" progId="Equation.3">
                  <p:embed/>
                </p:oleObj>
              </mc:Choice>
              <mc:Fallback>
                <p:oleObj r:id="rId3" imgW="329914" imgH="177646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7088" y="161994"/>
                        <a:ext cx="487048" cy="26439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0777032"/>
              </p:ext>
            </p:extLst>
          </p:nvPr>
        </p:nvGraphicFramePr>
        <p:xfrm>
          <a:off x="8061019" y="171856"/>
          <a:ext cx="749097" cy="2372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2" r:id="rId5" imgW="571004" imgH="177646" progId="Equation.3">
                  <p:embed/>
                </p:oleObj>
              </mc:Choice>
              <mc:Fallback>
                <p:oleObj r:id="rId5" imgW="571004" imgH="177646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61019" y="171856"/>
                        <a:ext cx="749097" cy="23721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7014419"/>
              </p:ext>
            </p:extLst>
          </p:nvPr>
        </p:nvGraphicFramePr>
        <p:xfrm>
          <a:off x="5867400" y="441435"/>
          <a:ext cx="1550598" cy="5427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" r:id="rId7" imgW="1143000" imgH="406400" progId="Equation.3">
                  <p:embed/>
                </p:oleObj>
              </mc:Choice>
              <mc:Fallback>
                <p:oleObj r:id="rId7" imgW="1143000" imgH="4064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441435"/>
                        <a:ext cx="1550598" cy="54270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7853297"/>
              </p:ext>
            </p:extLst>
          </p:nvPr>
        </p:nvGraphicFramePr>
        <p:xfrm>
          <a:off x="6462892" y="1020898"/>
          <a:ext cx="766777" cy="24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" r:id="rId9" imgW="571004" imgH="177646" progId="Equation.3">
                  <p:embed/>
                </p:oleObj>
              </mc:Choice>
              <mc:Fallback>
                <p:oleObj r:id="rId9" imgW="571004" imgH="177646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2892" y="1020898"/>
                        <a:ext cx="766777" cy="2428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1810108"/>
              </p:ext>
            </p:extLst>
          </p:nvPr>
        </p:nvGraphicFramePr>
        <p:xfrm>
          <a:off x="6592921" y="1461133"/>
          <a:ext cx="417479" cy="2735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" r:id="rId11" imgW="329914" imgH="177646" progId="Equation.3">
                  <p:embed/>
                </p:oleObj>
              </mc:Choice>
              <mc:Fallback>
                <p:oleObj r:id="rId11" imgW="329914" imgH="177646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2921" y="1461133"/>
                        <a:ext cx="417479" cy="27358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6156622"/>
              </p:ext>
            </p:extLst>
          </p:nvPr>
        </p:nvGraphicFramePr>
        <p:xfrm>
          <a:off x="7115784" y="1477827"/>
          <a:ext cx="670774" cy="2548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" r:id="rId13" imgW="482181" imgH="177646" progId="Equation.3">
                  <p:embed/>
                </p:oleObj>
              </mc:Choice>
              <mc:Fallback>
                <p:oleObj r:id="rId13" imgW="482181" imgH="177646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5784" y="1477827"/>
                        <a:ext cx="670774" cy="25489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4355774"/>
              </p:ext>
            </p:extLst>
          </p:nvPr>
        </p:nvGraphicFramePr>
        <p:xfrm>
          <a:off x="2362200" y="1796860"/>
          <a:ext cx="381000" cy="6008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" r:id="rId15" imgW="241195" imgH="393529" progId="Equation.3">
                  <p:embed/>
                </p:oleObj>
              </mc:Choice>
              <mc:Fallback>
                <p:oleObj r:id="rId15" imgW="241195" imgH="39352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796860"/>
                        <a:ext cx="381000" cy="60080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9623137"/>
              </p:ext>
            </p:extLst>
          </p:nvPr>
        </p:nvGraphicFramePr>
        <p:xfrm>
          <a:off x="2047975" y="2366091"/>
          <a:ext cx="463818" cy="25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" r:id="rId17" imgW="329914" imgH="177646" progId="Equation.3">
                  <p:embed/>
                </p:oleObj>
              </mc:Choice>
              <mc:Fallback>
                <p:oleObj r:id="rId17" imgW="329914" imgH="177646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975" y="2366091"/>
                        <a:ext cx="463818" cy="2517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1761"/>
              </p:ext>
            </p:extLst>
          </p:nvPr>
        </p:nvGraphicFramePr>
        <p:xfrm>
          <a:off x="2637486" y="2369979"/>
          <a:ext cx="768134" cy="2432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" r:id="rId19" imgW="571004" imgH="177646" progId="Equation.3">
                  <p:embed/>
                </p:oleObj>
              </mc:Choice>
              <mc:Fallback>
                <p:oleObj r:id="rId19" imgW="571004" imgH="177646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7486" y="2369979"/>
                        <a:ext cx="768134" cy="24324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5050514"/>
              </p:ext>
            </p:extLst>
          </p:nvPr>
        </p:nvGraphicFramePr>
        <p:xfrm>
          <a:off x="5447433" y="3138616"/>
          <a:ext cx="514044" cy="2790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0" r:id="rId20" imgW="329914" imgH="177646" progId="Equation.3">
                  <p:embed/>
                </p:oleObj>
              </mc:Choice>
              <mc:Fallback>
                <p:oleObj r:id="rId20" imgW="329914" imgH="177646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7433" y="3138616"/>
                        <a:ext cx="514044" cy="27905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3098554"/>
              </p:ext>
            </p:extLst>
          </p:nvPr>
        </p:nvGraphicFramePr>
        <p:xfrm>
          <a:off x="6066864" y="3153024"/>
          <a:ext cx="876667" cy="2495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" r:id="rId22" imgW="571004" imgH="177646" progId="Equation.3">
                  <p:embed/>
                </p:oleObj>
              </mc:Choice>
              <mc:Fallback>
                <p:oleObj r:id="rId22" imgW="571004" imgH="177646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6864" y="3153024"/>
                        <a:ext cx="876667" cy="24953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67401" y="105728"/>
            <a:ext cx="755259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a-GE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anose="010A0502050306030303" pitchFamily="18" charset="0"/>
                <a:ea typeface="Times New Roman" panose="02020603050405020304" pitchFamily="18" charset="0"/>
              </a:rPr>
              <a:t>ზეემანის გახლეჩის შედეგის მიხედვით კი მდგომარეობას </a:t>
            </a:r>
            <a:r>
              <a:rPr kumimoji="0" lang="ka-GE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cadNusx" pitchFamily="2" charset="0"/>
                <a:ea typeface="Times New Roman" panose="02020603050405020304" pitchFamily="18" charset="0"/>
              </a:rPr>
              <a:t>(</a:t>
            </a:r>
            <a:r>
              <a:rPr kumimoji="0" lang="ka-GE" altLang="en-US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n</a:t>
            </a:r>
            <a:r>
              <a:rPr kumimoji="0" lang="ka-GE" altLang="en-US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cadNusx" pitchFamily="2" charset="0"/>
                <a:ea typeface="Times New Roman" panose="02020603050405020304" pitchFamily="18" charset="0"/>
              </a:rPr>
              <a:t>=5</a:t>
            </a:r>
            <a:r>
              <a:rPr kumimoji="0" lang="en-US" altLang="en-US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cadNusx" pitchFamily="2" charset="0"/>
                <a:ea typeface="Times New Roman" panose="02020603050405020304" pitchFamily="18" charset="0"/>
              </a:rPr>
              <a:t> </a:t>
            </a:r>
            <a:r>
              <a:rPr kumimoji="0" lang="ka-GE" altLang="en-US" b="0" i="1" u="none" strike="noStrike" cap="none" normalizeH="0" baseline="0" dirty="0" smtClean="0">
                <a:ln>
                  <a:noFill/>
                </a:ln>
                <a:effectLst/>
                <a:latin typeface="AcadNusx" pitchFamily="2" charset="0"/>
                <a:ea typeface="Times New Roman" panose="02020603050405020304" pitchFamily="18" charset="0"/>
              </a:rPr>
              <a:t>, </a:t>
            </a:r>
            <a:endParaRPr kumimoji="0" lang="ka-GE" altLang="en-US" b="0" i="1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7897240" y="116551"/>
            <a:ext cx="30885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a-GE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cadNusx" pitchFamily="2" charset="0"/>
                <a:ea typeface="Times New Roman" panose="02020603050405020304" pitchFamily="18" charset="0"/>
              </a:rPr>
              <a:t>, </a:t>
            </a:r>
            <a:endParaRPr kumimoji="0" lang="ka-GE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99856" y="494524"/>
            <a:ext cx="595708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a-GE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anose="010A0502050306030303" pitchFamily="18" charset="0"/>
                <a:ea typeface="Times New Roman" panose="02020603050405020304" pitchFamily="18" charset="0"/>
              </a:rPr>
              <a:t>შეესაბამება ენერგეტიკული დონე განლაგებული </a:t>
            </a:r>
            <a:endParaRPr kumimoji="0" lang="ka-GE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78728" y="972744"/>
            <a:ext cx="599933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ka-GE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anose="010A0502050306030303" pitchFamily="18" charset="0"/>
                <a:ea typeface="Times New Roman" panose="02020603050405020304" pitchFamily="18" charset="0"/>
              </a:rPr>
              <a:t>გამტარობის ზონასთან ახლოს, მაშინ, როცა </a:t>
            </a:r>
            <a:r>
              <a:rPr kumimoji="0" lang="ka-GE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cadNusx" pitchFamily="2" charset="0"/>
                <a:ea typeface="Times New Roman" panose="02020603050405020304" pitchFamily="18" charset="0"/>
              </a:rPr>
              <a:t>(</a:t>
            </a:r>
            <a:r>
              <a:rPr lang="ka-GE" altLang="en-US" sz="2000" i="1" dirty="0">
                <a:solidFill>
                  <a:schemeClr val="bg1"/>
                </a:solidFill>
                <a:ea typeface="Times New Roman" panose="02020603050405020304" pitchFamily="18" charset="0"/>
              </a:rPr>
              <a:t>n</a:t>
            </a:r>
            <a:r>
              <a:rPr lang="ka-GE" altLang="en-US" sz="2000" i="1" dirty="0">
                <a:solidFill>
                  <a:schemeClr val="bg1"/>
                </a:solidFill>
                <a:latin typeface="AcadNusx" pitchFamily="2" charset="0"/>
                <a:ea typeface="Times New Roman" panose="02020603050405020304" pitchFamily="18" charset="0"/>
              </a:rPr>
              <a:t>=5</a:t>
            </a:r>
            <a:r>
              <a:rPr lang="en-US" altLang="en-US" sz="2000" i="1" dirty="0">
                <a:solidFill>
                  <a:schemeClr val="bg1"/>
                </a:solidFill>
                <a:latin typeface="AcadNusx" pitchFamily="2" charset="0"/>
                <a:ea typeface="Times New Roman" panose="02020603050405020304" pitchFamily="18" charset="0"/>
              </a:rPr>
              <a:t> </a:t>
            </a:r>
            <a:r>
              <a:rPr lang="ka-GE" altLang="en-US" sz="2000" i="1" dirty="0">
                <a:latin typeface="AcadNusx" pitchFamily="2" charset="0"/>
                <a:ea typeface="Times New Roman" panose="02020603050405020304" pitchFamily="18" charset="0"/>
              </a:rPr>
              <a:t>, </a:t>
            </a:r>
            <a:endParaRPr kumimoji="0" lang="ka-GE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17"/>
          <p:cNvSpPr>
            <a:spLocks noChangeArrowheads="1"/>
          </p:cNvSpPr>
          <p:nvPr/>
        </p:nvSpPr>
        <p:spPr bwMode="auto">
          <a:xfrm>
            <a:off x="6245284" y="984144"/>
            <a:ext cx="3129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a-GE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cadNusx" pitchFamily="2" charset="0"/>
                <a:ea typeface="Times New Roman" panose="02020603050405020304" pitchFamily="18" charset="0"/>
              </a:rPr>
              <a:t>, </a:t>
            </a:r>
            <a:endParaRPr kumimoji="0" lang="ka-GE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18"/>
          <p:cNvSpPr>
            <a:spLocks noChangeArrowheads="1"/>
          </p:cNvSpPr>
          <p:nvPr/>
        </p:nvSpPr>
        <p:spPr bwMode="auto">
          <a:xfrm>
            <a:off x="93706" y="1410640"/>
            <a:ext cx="675377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a-GE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anose="010A0502050306030303" pitchFamily="18" charset="0"/>
                <a:ea typeface="Times New Roman" panose="02020603050405020304" pitchFamily="18" charset="0"/>
              </a:rPr>
              <a:t>დროს განლაგებულია თავდაპირველი ძირითადი </a:t>
            </a:r>
            <a:r>
              <a:rPr kumimoji="0" lang="ka-GE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cadNusx" pitchFamily="2" charset="0"/>
                <a:ea typeface="Times New Roman" panose="02020603050405020304" pitchFamily="18" charset="0"/>
              </a:rPr>
              <a:t>(</a:t>
            </a:r>
            <a:r>
              <a:rPr kumimoji="0" lang="ka-GE" altLang="en-US" sz="20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n</a:t>
            </a:r>
            <a:r>
              <a:rPr kumimoji="0" lang="ka-GE" altLang="en-US" sz="20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cadNusx" pitchFamily="2" charset="0"/>
                <a:ea typeface="Times New Roman" panose="02020603050405020304" pitchFamily="18" charset="0"/>
              </a:rPr>
              <a:t>=5</a:t>
            </a:r>
            <a:r>
              <a:rPr kumimoji="0" lang="ka-GE" altLang="en-US" sz="2000" b="0" i="1" u="none" strike="noStrike" cap="none" normalizeH="0" baseline="0" dirty="0" smtClean="0">
                <a:ln>
                  <a:noFill/>
                </a:ln>
                <a:effectLst/>
                <a:latin typeface="AcadNusx" pitchFamily="2" charset="0"/>
                <a:ea typeface="Times New Roman" panose="02020603050405020304" pitchFamily="18" charset="0"/>
              </a:rPr>
              <a:t>,</a:t>
            </a:r>
            <a:r>
              <a:rPr kumimoji="0" lang="ka-GE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cadNusx" pitchFamily="2" charset="0"/>
                <a:ea typeface="Times New Roman" panose="02020603050405020304" pitchFamily="18" charset="0"/>
              </a:rPr>
              <a:t> </a:t>
            </a:r>
            <a:endParaRPr kumimoji="0" lang="ka-GE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19"/>
          <p:cNvSpPr>
            <a:spLocks noChangeArrowheads="1"/>
          </p:cNvSpPr>
          <p:nvPr/>
        </p:nvSpPr>
        <p:spPr bwMode="auto">
          <a:xfrm>
            <a:off x="6934200" y="1398021"/>
            <a:ext cx="3129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a-GE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cadNusx" pitchFamily="2" charset="0"/>
                <a:ea typeface="Times New Roman" panose="02020603050405020304" pitchFamily="18" charset="0"/>
              </a:rPr>
              <a:t>, </a:t>
            </a:r>
            <a:endParaRPr kumimoji="0" lang="ka-GE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20"/>
          <p:cNvSpPr>
            <a:spLocks noChangeArrowheads="1"/>
          </p:cNvSpPr>
          <p:nvPr/>
        </p:nvSpPr>
        <p:spPr bwMode="auto">
          <a:xfrm>
            <a:off x="107821" y="1836579"/>
            <a:ext cx="235032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a-GE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anose="010A0502050306030303" pitchFamily="18" charset="0"/>
                <a:ea typeface="Times New Roman" panose="02020603050405020304" pitchFamily="18" charset="0"/>
              </a:rPr>
              <a:t>მდგომარეობიდან </a:t>
            </a:r>
            <a:endParaRPr kumimoji="0" lang="ka-GE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4114800" y="1892889"/>
            <a:ext cx="4971911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a-GE" alt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anose="010A0502050306030303" pitchFamily="18" charset="0"/>
                <a:ea typeface="Times New Roman" panose="02020603050405020304" pitchFamily="18" charset="0"/>
              </a:rPr>
              <a:t>მაგნიტურ ველში დარტყმითი იონიზაცია</a:t>
            </a:r>
            <a:endParaRPr kumimoji="0" lang="ka-GE" altLang="en-US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22"/>
          <p:cNvSpPr>
            <a:spLocks noChangeArrowheads="1"/>
          </p:cNvSpPr>
          <p:nvPr/>
        </p:nvSpPr>
        <p:spPr bwMode="auto">
          <a:xfrm>
            <a:off x="2427814" y="2266903"/>
            <a:ext cx="3129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a-GE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cadNusx" pitchFamily="2" charset="0"/>
                <a:ea typeface="Times New Roman" panose="02020603050405020304" pitchFamily="18" charset="0"/>
              </a:rPr>
              <a:t>, </a:t>
            </a:r>
            <a:endParaRPr kumimoji="0" lang="ka-GE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95986" y="2668208"/>
            <a:ext cx="861165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ka-GE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anose="010A0502050306030303" pitchFamily="18" charset="0"/>
                <a:ea typeface="Times New Roman" panose="02020603050405020304" pitchFamily="18" charset="0"/>
              </a:rPr>
              <a:t>მეორე ექსპერიმენტულად დასაშვები გარღვევა შესაძლებელია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anose="010A0502050306030303" pitchFamily="18" charset="0"/>
                <a:ea typeface="Times New Roman" panose="02020603050405020304" pitchFamily="18" charset="0"/>
              </a:rPr>
              <a:t> </a:t>
            </a:r>
            <a:r>
              <a:rPr lang="ka-GE" altLang="en-US" sz="2000" dirty="0">
                <a:ea typeface="Times New Roman" panose="02020603050405020304" pitchFamily="18" charset="0"/>
              </a:rPr>
              <a:t>მხოლოდ</a:t>
            </a:r>
            <a:endParaRPr kumimoji="0" lang="ka-GE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4251753" y="2536530"/>
            <a:ext cx="65915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a-GE" alt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cadNusx" pitchFamily="2" charset="0"/>
                <a:ea typeface="Times New Roman" panose="02020603050405020304" pitchFamily="18" charset="0"/>
              </a:rPr>
              <a:t>, </a:t>
            </a:r>
            <a:endParaRPr kumimoji="0" lang="ka-GE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7029062" y="3095313"/>
            <a:ext cx="191430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a-GE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anose="010A0502050306030303" pitchFamily="18" charset="0"/>
                <a:ea typeface="Times New Roman" panose="02020603050405020304" pitchFamily="18" charset="0"/>
              </a:rPr>
              <a:t>მდგომარეობა</a:t>
            </a:r>
            <a:r>
              <a:rPr kumimoji="0" lang="ka-GE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cadNusx" pitchFamily="2" charset="0"/>
                <a:ea typeface="Times New Roman" panose="02020603050405020304" pitchFamily="18" charset="0"/>
              </a:rPr>
              <a:t>.</a:t>
            </a:r>
            <a:r>
              <a:rPr kumimoji="0" lang="ka-GE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anose="010A0502050306030303" pitchFamily="18" charset="0"/>
                <a:ea typeface="Times New Roman" panose="02020603050405020304" pitchFamily="18" charset="0"/>
              </a:rPr>
              <a:t> </a:t>
            </a:r>
            <a:endParaRPr kumimoji="0" lang="ka-GE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743469" y="131392"/>
            <a:ext cx="2551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a-GE" altLang="en-US" dirty="0">
                <a:latin typeface="AcadNusx" pitchFamily="2" charset="0"/>
                <a:ea typeface="Times New Roman" panose="02020603050405020304" pitchFamily="18" charset="0"/>
              </a:rPr>
              <a:t>)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413123" y="550000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a-GE" altLang="en-US" dirty="0">
                <a:ea typeface="Times New Roman" panose="02020603050405020304" pitchFamily="18" charset="0"/>
              </a:rPr>
              <a:t>ევ</a:t>
            </a:r>
            <a:endParaRPr lang="en-US" dirty="0"/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8588497"/>
              </p:ext>
            </p:extLst>
          </p:nvPr>
        </p:nvGraphicFramePr>
        <p:xfrm>
          <a:off x="5867400" y="1029451"/>
          <a:ext cx="487048" cy="2643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2" r:id="rId23" imgW="329914" imgH="177646" progId="Equation.3">
                  <p:embed/>
                </p:oleObj>
              </mc:Choice>
              <mc:Fallback>
                <p:oleObj r:id="rId23" imgW="329914" imgH="1776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1029451"/>
                        <a:ext cx="487048" cy="26439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ectangle 29"/>
          <p:cNvSpPr/>
          <p:nvPr/>
        </p:nvSpPr>
        <p:spPr>
          <a:xfrm>
            <a:off x="7134807" y="984048"/>
            <a:ext cx="2551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a-GE" altLang="en-US" dirty="0">
                <a:latin typeface="AcadNusx" pitchFamily="2" charset="0"/>
                <a:ea typeface="Times New Roman" panose="02020603050405020304" pitchFamily="18" charset="0"/>
              </a:rPr>
              <a:t>)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7294520" y="980171"/>
            <a:ext cx="17828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a-GE" altLang="en-US" dirty="0">
                <a:ea typeface="Times New Roman" panose="02020603050405020304" pitchFamily="18" charset="0"/>
              </a:rPr>
              <a:t>მდგომარეობის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7736074" y="1422986"/>
            <a:ext cx="2551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a-GE" altLang="en-US" dirty="0">
                <a:latin typeface="AcadNusx" pitchFamily="2" charset="0"/>
                <a:ea typeface="Times New Roman" panose="02020603050405020304" pitchFamily="18" charset="0"/>
              </a:rPr>
              <a:t>)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2665479" y="1906552"/>
            <a:ext cx="16017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a-GE" altLang="en-US" dirty="0">
                <a:latin typeface="AcadNusx" pitchFamily="2" charset="0"/>
                <a:ea typeface="Times New Roman" panose="02020603050405020304" pitchFamily="18" charset="0"/>
              </a:rPr>
              <a:t>-</a:t>
            </a:r>
            <a:r>
              <a:rPr lang="ka-GE" altLang="en-US" dirty="0">
                <a:ea typeface="Times New Roman" panose="02020603050405020304" pitchFamily="18" charset="0"/>
              </a:rPr>
              <a:t> ით ქვემოთ.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3979" y="2308655"/>
            <a:ext cx="20469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a-GE" altLang="en-US" dirty="0">
                <a:ea typeface="Times New Roman" panose="02020603050405020304" pitchFamily="18" charset="0"/>
              </a:rPr>
              <a:t>იწყება უკვე </a:t>
            </a:r>
            <a:r>
              <a:rPr lang="ka-GE" altLang="en-US" dirty="0">
                <a:latin typeface="AcadNusx" pitchFamily="2" charset="0"/>
                <a:ea typeface="Times New Roman" panose="02020603050405020304" pitchFamily="18" charset="0"/>
              </a:rPr>
              <a:t>(</a:t>
            </a:r>
            <a:r>
              <a:rPr lang="ka-GE" altLang="en-US" i="1" dirty="0">
                <a:solidFill>
                  <a:schemeClr val="bg1"/>
                </a:solidFill>
                <a:ea typeface="Times New Roman" panose="02020603050405020304" pitchFamily="18" charset="0"/>
              </a:rPr>
              <a:t>n</a:t>
            </a:r>
            <a:r>
              <a:rPr lang="ka-GE" altLang="en-US" i="1" dirty="0">
                <a:solidFill>
                  <a:schemeClr val="bg1"/>
                </a:solidFill>
                <a:latin typeface="AcadNusx" pitchFamily="2" charset="0"/>
                <a:ea typeface="Times New Roman" panose="02020603050405020304" pitchFamily="18" charset="0"/>
              </a:rPr>
              <a:t>=5</a:t>
            </a:r>
            <a:r>
              <a:rPr lang="ka-GE" altLang="en-US" i="1" dirty="0">
                <a:latin typeface="AcadNusx" pitchFamily="2" charset="0"/>
                <a:ea typeface="Times New Roman" panose="02020603050405020304" pitchFamily="18" charset="0"/>
              </a:rPr>
              <a:t>,</a:t>
            </a:r>
            <a:r>
              <a:rPr lang="ka-GE" altLang="en-US" dirty="0">
                <a:latin typeface="AcadNusx" pitchFamily="2" charset="0"/>
                <a:ea typeface="Times New Roman" panose="02020603050405020304" pitchFamily="18" charset="0"/>
              </a:rPr>
              <a:t> </a:t>
            </a:r>
            <a:endParaRPr lang="ka-GE" altLang="en-US" dirty="0">
              <a:latin typeface="Arial" panose="020B060402020202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349922" y="2308551"/>
            <a:ext cx="2551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a-GE" altLang="en-US" dirty="0">
                <a:latin typeface="AcadNusx" pitchFamily="2" charset="0"/>
                <a:ea typeface="Times New Roman" panose="02020603050405020304" pitchFamily="18" charset="0"/>
              </a:rPr>
              <a:t>)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3505200" y="2294546"/>
            <a:ext cx="11608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a-GE" altLang="en-US" dirty="0">
                <a:ea typeface="Times New Roman" panose="02020603050405020304" pitchFamily="18" charset="0"/>
              </a:rPr>
              <a:t>დონეზე. 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134820" y="3118317"/>
            <a:ext cx="5293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a-GE" altLang="en-US" dirty="0" smtClean="0">
                <a:ea typeface="Times New Roman" panose="02020603050405020304" pitchFamily="18" charset="0"/>
              </a:rPr>
              <a:t>ისეთი </a:t>
            </a:r>
            <a:r>
              <a:rPr lang="ka-GE" altLang="en-US" dirty="0">
                <a:ea typeface="Times New Roman" panose="02020603050405020304" pitchFamily="18" charset="0"/>
              </a:rPr>
              <a:t>დონისათვის, რომელსაც შეესაბამება </a:t>
            </a:r>
            <a:r>
              <a:rPr lang="ka-GE" altLang="en-US" dirty="0">
                <a:latin typeface="AcadNusx" pitchFamily="2" charset="0"/>
                <a:ea typeface="Times New Roman" panose="02020603050405020304" pitchFamily="18" charset="0"/>
              </a:rPr>
              <a:t>(</a:t>
            </a:r>
            <a:r>
              <a:rPr lang="ka-GE" altLang="en-US" i="1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n</a:t>
            </a:r>
            <a:r>
              <a:rPr lang="ka-GE" altLang="en-US" i="1" dirty="0" smtClean="0">
                <a:solidFill>
                  <a:schemeClr val="bg1"/>
                </a:solidFill>
                <a:latin typeface="AcadNusx" pitchFamily="2" charset="0"/>
                <a:ea typeface="Times New Roman" panose="02020603050405020304" pitchFamily="18" charset="0"/>
              </a:rPr>
              <a:t>=5</a:t>
            </a:r>
            <a:r>
              <a:rPr lang="en-US" altLang="en-US" i="1" dirty="0" smtClean="0">
                <a:solidFill>
                  <a:schemeClr val="bg1"/>
                </a:solidFill>
                <a:latin typeface="AcadNusx" pitchFamily="2" charset="0"/>
                <a:ea typeface="Times New Roman" panose="02020603050405020304" pitchFamily="18" charset="0"/>
              </a:rPr>
              <a:t> </a:t>
            </a:r>
            <a:r>
              <a:rPr lang="ka-GE" altLang="en-US" dirty="0" smtClean="0">
                <a:latin typeface="AcadNusx" pitchFamily="2" charset="0"/>
                <a:ea typeface="Times New Roman" panose="02020603050405020304" pitchFamily="18" charset="0"/>
              </a:rPr>
              <a:t>, </a:t>
            </a:r>
            <a:r>
              <a:rPr lang="en-US" altLang="en-US" dirty="0" smtClean="0">
                <a:latin typeface="AcadNusx" pitchFamily="2" charset="0"/>
                <a:ea typeface="Times New Roman" panose="02020603050405020304" pitchFamily="18" charset="0"/>
              </a:rPr>
              <a:t> </a:t>
            </a:r>
            <a:endParaRPr lang="ka-GE" altLang="en-US" dirty="0">
              <a:latin typeface="Arial" panose="020B0604020202020204" pitchFamily="34" charset="0"/>
            </a:endParaRPr>
          </a:p>
        </p:txBody>
      </p:sp>
      <p:sp>
        <p:nvSpPr>
          <p:cNvPr id="37" name="Rectangle 19"/>
          <p:cNvSpPr>
            <a:spLocks noChangeArrowheads="1"/>
          </p:cNvSpPr>
          <p:nvPr/>
        </p:nvSpPr>
        <p:spPr bwMode="auto">
          <a:xfrm>
            <a:off x="5868625" y="3052208"/>
            <a:ext cx="3129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a-GE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cadNusx" pitchFamily="2" charset="0"/>
                <a:ea typeface="Times New Roman" panose="02020603050405020304" pitchFamily="18" charset="0"/>
              </a:rPr>
              <a:t>, </a:t>
            </a:r>
            <a:endParaRPr kumimoji="0" lang="ka-GE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892132" y="3090324"/>
            <a:ext cx="2551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a-GE" altLang="en-US" dirty="0">
                <a:latin typeface="AcadNusx" pitchFamily="2" charset="0"/>
                <a:ea typeface="Times New Roman" panose="02020603050405020304" pitchFamily="18" charset="0"/>
              </a:rPr>
              <a:t>)</a:t>
            </a:r>
            <a:endParaRPr lang="en-US" dirty="0"/>
          </a:p>
        </p:txBody>
      </p:sp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3367365"/>
              </p:ext>
            </p:extLst>
          </p:nvPr>
        </p:nvGraphicFramePr>
        <p:xfrm>
          <a:off x="3514531" y="3507608"/>
          <a:ext cx="480526" cy="4004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" name="Уравнение" r:id="rId24" imgW="291973" imgH="228501" progId="Equation.3">
                  <p:embed/>
                </p:oleObj>
              </mc:Choice>
              <mc:Fallback>
                <p:oleObj name="Уравнение" r:id="rId24" imgW="291973" imgH="228501" progId="Equation.3">
                  <p:embed/>
                  <p:pic>
                    <p:nvPicPr>
                      <p:cNvPr id="0" name="Object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4531" y="3507608"/>
                        <a:ext cx="480526" cy="40043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6324328"/>
              </p:ext>
            </p:extLst>
          </p:nvPr>
        </p:nvGraphicFramePr>
        <p:xfrm>
          <a:off x="6505196" y="5378170"/>
          <a:ext cx="798739" cy="3096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4" name="Уравнение" r:id="rId26" imgW="571252" imgH="228501" progId="Equation.3">
                  <p:embed/>
                </p:oleObj>
              </mc:Choice>
              <mc:Fallback>
                <p:oleObj name="Уравнение" r:id="rId26" imgW="571252" imgH="228501" progId="Equation.3">
                  <p:embed/>
                  <p:pic>
                    <p:nvPicPr>
                      <p:cNvPr id="0" name="Object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5196" y="5378170"/>
                        <a:ext cx="798739" cy="3096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2532767"/>
              </p:ext>
            </p:extLst>
          </p:nvPr>
        </p:nvGraphicFramePr>
        <p:xfrm>
          <a:off x="6784553" y="5850290"/>
          <a:ext cx="792986" cy="2553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5" name="Уравнение" r:id="rId28" imgW="558558" imgH="177723" progId="Equation.3">
                  <p:embed/>
                </p:oleObj>
              </mc:Choice>
              <mc:Fallback>
                <p:oleObj name="Уравнение" r:id="rId28" imgW="558558" imgH="177723" progId="Equation.3">
                  <p:embed/>
                  <p:pic>
                    <p:nvPicPr>
                      <p:cNvPr id="0" name="Object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4553" y="5850290"/>
                        <a:ext cx="792986" cy="2553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1811236"/>
              </p:ext>
            </p:extLst>
          </p:nvPr>
        </p:nvGraphicFramePr>
        <p:xfrm>
          <a:off x="7615241" y="5850290"/>
          <a:ext cx="808048" cy="2602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6" name="Уравнение" r:id="rId30" imgW="558558" imgH="177723" progId="Equation.3">
                  <p:embed/>
                </p:oleObj>
              </mc:Choice>
              <mc:Fallback>
                <p:oleObj name="Уравнение" r:id="rId30" imgW="558558" imgH="177723" progId="Equation.3">
                  <p:embed/>
                  <p:pic>
                    <p:nvPicPr>
                      <p:cNvPr id="0" name="Object 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15241" y="5850290"/>
                        <a:ext cx="808048" cy="2602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Rectangle 102"/>
          <p:cNvSpPr>
            <a:spLocks noChangeArrowheads="1"/>
          </p:cNvSpPr>
          <p:nvPr/>
        </p:nvSpPr>
        <p:spPr bwMode="auto">
          <a:xfrm>
            <a:off x="85531" y="3519061"/>
            <a:ext cx="347883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a-GE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anose="010A0502050306030303" pitchFamily="18" charset="0"/>
                <a:ea typeface="Times New Roman" panose="02020603050405020304" pitchFamily="18" charset="0"/>
              </a:rPr>
              <a:t>ენერგეტიკულ დიაპაზონში </a:t>
            </a:r>
            <a:endParaRPr kumimoji="0" lang="ka-GE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" name="Rectangle 104"/>
          <p:cNvSpPr>
            <a:spLocks noChangeArrowheads="1"/>
          </p:cNvSpPr>
          <p:nvPr/>
        </p:nvSpPr>
        <p:spPr bwMode="auto">
          <a:xfrm>
            <a:off x="150258" y="5777982"/>
            <a:ext cx="677461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a-GE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anose="010A0502050306030303" pitchFamily="18" charset="0"/>
                <a:ea typeface="Times New Roman" panose="02020603050405020304" pitchFamily="18" charset="0"/>
              </a:rPr>
              <a:t>ფორმის მსგავს</a:t>
            </a:r>
            <a:r>
              <a:rPr lang="ka-GE" altLang="en-US" sz="2000" dirty="0">
                <a:latin typeface="Sylfaen" panose="010A0502050306030303" pitchFamily="18" charset="0"/>
                <a:ea typeface="Times New Roman" panose="02020603050405020304" pitchFamily="18" charset="0"/>
              </a:rPr>
              <a:t>ი</a:t>
            </a:r>
            <a:r>
              <a:rPr kumimoji="0" lang="ka-GE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anose="010A0502050306030303" pitchFamily="18" charset="0"/>
                <a:ea typeface="Times New Roman" panose="02020603050405020304" pitchFamily="18" charset="0"/>
              </a:rPr>
              <a:t> უბნების დასაწყისში მაგნიტურ ველში </a:t>
            </a:r>
            <a:r>
              <a:rPr kumimoji="0" lang="ka-GE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cadNusx" pitchFamily="2" charset="0"/>
                <a:ea typeface="Times New Roman" panose="02020603050405020304" pitchFamily="18" charset="0"/>
              </a:rPr>
              <a:t>(</a:t>
            </a:r>
            <a:endParaRPr kumimoji="0" lang="ka-GE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" name="Rectangle 105"/>
          <p:cNvSpPr>
            <a:spLocks noChangeArrowheads="1"/>
          </p:cNvSpPr>
          <p:nvPr/>
        </p:nvSpPr>
        <p:spPr bwMode="auto">
          <a:xfrm>
            <a:off x="7469550" y="5756980"/>
            <a:ext cx="26925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a-GE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anose="010A0502050306030303" pitchFamily="18" charset="0"/>
                <a:ea typeface="Times New Roman" panose="02020603050405020304" pitchFamily="18" charset="0"/>
              </a:rPr>
              <a:t>,</a:t>
            </a:r>
            <a:endParaRPr kumimoji="0" lang="ka-GE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" name="Rectangle 106"/>
          <p:cNvSpPr>
            <a:spLocks noChangeArrowheads="1"/>
          </p:cNvSpPr>
          <p:nvPr/>
        </p:nvSpPr>
        <p:spPr bwMode="auto">
          <a:xfrm>
            <a:off x="143400" y="6129500"/>
            <a:ext cx="813876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a-GE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anose="010A0502050306030303" pitchFamily="18" charset="0"/>
                <a:ea typeface="Times New Roman" panose="02020603050405020304" pitchFamily="18" charset="0"/>
              </a:rPr>
              <a:t>დამოკიდებულია მაგნიტური ველის ორიენტაციაზე და სხვადასხვა 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a-GE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anose="010A0502050306030303" pitchFamily="18" charset="0"/>
                <a:ea typeface="Times New Roman" panose="02020603050405020304" pitchFamily="18" charset="0"/>
              </a:rPr>
              <a:t>მიმართულებით ექსპერიმენ­ტულად გადაუწყვეტელია [3-4].  </a:t>
            </a:r>
            <a:r>
              <a:rPr kumimoji="0" lang="ka-GE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cadNusx" pitchFamily="2" charset="0"/>
                <a:ea typeface="Times New Roman" panose="02020603050405020304" pitchFamily="18" charset="0"/>
              </a:rPr>
              <a:t>  </a:t>
            </a:r>
            <a:endParaRPr kumimoji="0" lang="ka-GE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996065" y="3524796"/>
            <a:ext cx="50182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a-GE" altLang="en-US" dirty="0">
                <a:ea typeface="Times New Roman" panose="02020603050405020304" pitchFamily="18" charset="0"/>
              </a:rPr>
              <a:t>მოთავსებული ზეემანის </a:t>
            </a:r>
            <a:r>
              <a:rPr lang="ka-GE" altLang="en-US" dirty="0" smtClean="0">
                <a:ea typeface="Times New Roman" panose="02020603050405020304" pitchFamily="18" charset="0"/>
              </a:rPr>
              <a:t>დონეების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7248331" y="5346435"/>
            <a:ext cx="15392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a-GE" altLang="en-US" dirty="0" smtClean="0">
                <a:ea typeface="Times New Roman" panose="02020603050405020304" pitchFamily="18" charset="0"/>
              </a:rPr>
              <a:t>შორის </a:t>
            </a:r>
            <a:r>
              <a:rPr lang="ka-GE" altLang="en-US" dirty="0">
                <a:ea typeface="Times New Roman" panose="02020603050405020304" pitchFamily="18" charset="0"/>
              </a:rPr>
              <a:t>S - ის 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8362883" y="5818091"/>
            <a:ext cx="3706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a-GE" altLang="en-US" dirty="0">
                <a:latin typeface="AcadNusx" pitchFamily="2" charset="0"/>
                <a:ea typeface="Times New Roman" panose="02020603050405020304" pitchFamily="18" charset="0"/>
              </a:rPr>
              <a:t>),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9034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1524000"/>
            <a:ext cx="2514600" cy="78581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98704" y="108972"/>
            <a:ext cx="861060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ka-GE" dirty="0">
                <a:ea typeface="Times New Roman" panose="02020603050405020304" pitchFamily="18" charset="0"/>
              </a:rPr>
              <a:t>შესაძლებელი გახადა დაგვეგრა­დუი­რებინა ვოლტ-ამპერული მახასიათებლის დენების სკალა ენერგეტიკულ ერთეულე­ბში (ევ) და გაგვესაზღვრა სხვა საცდელი დენების იონიზაციის ენერგიის მნიშვნელო­ბა ფორმულით: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7368" y="2667000"/>
            <a:ext cx="7010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a-GE" dirty="0">
                <a:ea typeface="Times New Roman" panose="02020603050405020304" pitchFamily="18" charset="0"/>
                <a:cs typeface="Times New Roman" panose="02020603050405020304" pitchFamily="18" charset="0"/>
              </a:rPr>
              <a:t>გაზომვების შედეგები წარმოდგენილია ცხრილი 1 -ში.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78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96200" y="152400"/>
            <a:ext cx="12875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a-GE" altLang="en-US" dirty="0" smtClean="0">
                <a:latin typeface="AcadNusx" pitchFamily="2" charset="0"/>
                <a:ea typeface="Times New Roman" panose="02020603050405020304" pitchFamily="18" charset="0"/>
              </a:rPr>
              <a:t>ცხრილი 1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337066"/>
            <a:ext cx="5706678" cy="6280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9385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399" y="1143000"/>
            <a:ext cx="8763000" cy="4876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ka-GE" sz="2000" dirty="0">
                <a:ea typeface="Times New Roman" panose="02020603050405020304" pitchFamily="18" charset="0"/>
              </a:rPr>
              <a:t>გაზომვის შედეგების ხარისხიანი </a:t>
            </a:r>
            <a:r>
              <a:rPr lang="ka-GE" sz="2000" dirty="0" smtClean="0">
                <a:ea typeface="Times New Roman" panose="02020603050405020304" pitchFamily="18" charset="0"/>
              </a:rPr>
              <a:t>თანხვედრა </a:t>
            </a:r>
            <a:r>
              <a:rPr lang="ka-GE" sz="2000" dirty="0">
                <a:ea typeface="Times New Roman" panose="02020603050405020304" pitchFamily="18" charset="0"/>
              </a:rPr>
              <a:t>ისეთი მეთოდების გამოყენებით, როგორიცაა: </a:t>
            </a:r>
            <a:r>
              <a:rPr lang="ka-GE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DLTS, TSCAP,</a:t>
            </a:r>
            <a:r>
              <a:rPr lang="ka-GE" sz="2000" dirty="0">
                <a:latin typeface="AcadNusx" pitchFamily="2" charset="0"/>
                <a:ea typeface="Times New Roman" panose="02020603050405020304" pitchFamily="18" charset="0"/>
              </a:rPr>
              <a:t> </a:t>
            </a:r>
            <a:r>
              <a:rPr lang="ka-GE" sz="2000" dirty="0" err="1">
                <a:ea typeface="Times New Roman" panose="02020603050405020304" pitchFamily="18" charset="0"/>
              </a:rPr>
              <a:t>ფოტოტევადური</a:t>
            </a:r>
            <a:r>
              <a:rPr lang="ka-GE" sz="2000" dirty="0">
                <a:ea typeface="Times New Roman" panose="02020603050405020304" pitchFamily="18" charset="0"/>
              </a:rPr>
              <a:t>, ვოლტ-</a:t>
            </a:r>
            <a:r>
              <a:rPr lang="ka-GE" sz="2000" dirty="0" err="1">
                <a:ea typeface="Times New Roman" panose="02020603050405020304" pitchFamily="18" charset="0"/>
              </a:rPr>
              <a:t>ფარადული</a:t>
            </a:r>
            <a:r>
              <a:rPr lang="ka-GE" sz="2000" dirty="0">
                <a:ea typeface="Times New Roman" panose="02020603050405020304" pitchFamily="18" charset="0"/>
              </a:rPr>
              <a:t>, ჰოლის, </a:t>
            </a:r>
            <a:r>
              <a:rPr lang="ka-GE" sz="2000" dirty="0" err="1">
                <a:ea typeface="Times New Roman" panose="02020603050405020304" pitchFamily="18" charset="0"/>
              </a:rPr>
              <a:t>ფოტოგამტარობა</a:t>
            </a:r>
            <a:r>
              <a:rPr lang="ka-GE" sz="2000" dirty="0">
                <a:ea typeface="Times New Roman" panose="02020603050405020304" pitchFamily="18" charset="0"/>
              </a:rPr>
              <a:t> და </a:t>
            </a:r>
            <a:r>
              <a:rPr lang="ka-GE" sz="2000" dirty="0" err="1">
                <a:ea typeface="Times New Roman" panose="02020603050405020304" pitchFamily="18" charset="0"/>
              </a:rPr>
              <a:t>ფოტოლუმინსცენცია</a:t>
            </a:r>
            <a:r>
              <a:rPr lang="ka-GE" sz="2000" dirty="0">
                <a:ea typeface="Times New Roman" panose="02020603050405020304" pitchFamily="18" charset="0"/>
              </a:rPr>
              <a:t> მიუთითებს აღნიშნული მეთოდის </a:t>
            </a:r>
            <a:r>
              <a:rPr lang="ka-GE" sz="2000" dirty="0" err="1">
                <a:ea typeface="Times New Roman" panose="02020603050405020304" pitchFamily="18" charset="0"/>
              </a:rPr>
              <a:t>მიღებადობაზე</a:t>
            </a:r>
            <a:r>
              <a:rPr lang="ka-GE" sz="2000" dirty="0">
                <a:ea typeface="Times New Roman" panose="02020603050405020304" pitchFamily="18" charset="0"/>
              </a:rPr>
              <a:t>. მეთოდი საშუალებას იძლევა დავაკვირდეთ ოსცილოგრაფის ეკრანზე კონკრეტული ღრმა ცენტრის მონაწილეობას ცხელი მატარებლების გადატანის (იონიზაციის, </a:t>
            </a:r>
            <a:r>
              <a:rPr lang="ka-GE" sz="2000" dirty="0" err="1">
                <a:ea typeface="Times New Roman" panose="02020603050405020304" pitchFamily="18" charset="0"/>
              </a:rPr>
              <a:t>რეკომბინაციის</a:t>
            </a:r>
            <a:r>
              <a:rPr lang="ka-GE" sz="2000" dirty="0">
                <a:ea typeface="Times New Roman" panose="02020603050405020304" pitchFamily="18" charset="0"/>
              </a:rPr>
              <a:t>) პროცესში. </a:t>
            </a:r>
          </a:p>
          <a:p>
            <a:pPr algn="just">
              <a:spcAft>
                <a:spcPts val="0"/>
              </a:spcAft>
            </a:pPr>
            <a:endParaRPr lang="ka-GE" sz="2000" dirty="0" smtClean="0"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ka-GE" sz="2000" dirty="0" smtClean="0">
                <a:ea typeface="Times New Roman" panose="02020603050405020304" pitchFamily="18" charset="0"/>
              </a:rPr>
              <a:t>გამოსაკვლევი </a:t>
            </a:r>
            <a:r>
              <a:rPr lang="ka-GE" sz="2000" dirty="0">
                <a:ea typeface="Times New Roman" panose="02020603050405020304" pitchFamily="18" charset="0"/>
              </a:rPr>
              <a:t>ნიმუში, ამოჭრილი იყო </a:t>
            </a:r>
            <a:r>
              <a:rPr lang="ka-GE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GaAs</a:t>
            </a:r>
            <a:r>
              <a:rPr lang="ka-GE" sz="2000" dirty="0">
                <a:ea typeface="Times New Roman" panose="02020603050405020304" pitchFamily="18" charset="0"/>
              </a:rPr>
              <a:t> </a:t>
            </a:r>
            <a:r>
              <a:rPr lang="ka-GE" sz="2000" dirty="0">
                <a:latin typeface="AcadNusx" pitchFamily="2" charset="0"/>
                <a:ea typeface="Times New Roman" panose="02020603050405020304" pitchFamily="18" charset="0"/>
              </a:rPr>
              <a:t>-</a:t>
            </a:r>
            <a:r>
              <a:rPr lang="ka-GE" sz="2000" dirty="0">
                <a:ea typeface="Times New Roman" panose="02020603050405020304" pitchFamily="18" charset="0"/>
              </a:rPr>
              <a:t> ის </a:t>
            </a:r>
            <a:r>
              <a:rPr lang="ka-GE" sz="2000" dirty="0" err="1">
                <a:ea typeface="Times New Roman" panose="02020603050405020304" pitchFamily="18" charset="0"/>
              </a:rPr>
              <a:t>მონოკრისტალის</a:t>
            </a:r>
            <a:r>
              <a:rPr lang="ka-GE" sz="2000" dirty="0">
                <a:ea typeface="Times New Roman" panose="02020603050405020304" pitchFamily="18" charset="0"/>
              </a:rPr>
              <a:t> სხმულის სხვადასხვა ფენიდან. </a:t>
            </a:r>
            <a:endParaRPr lang="ka-GE" sz="2000" dirty="0" smtClean="0"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ka-GE" sz="2000" dirty="0"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ka-GE" sz="2000" dirty="0" smtClean="0">
                <a:ea typeface="Times New Roman" panose="02020603050405020304" pitchFamily="18" charset="0"/>
              </a:rPr>
              <a:t>ნაპოვნია</a:t>
            </a:r>
            <a:r>
              <a:rPr lang="ka-GE" sz="2000" dirty="0">
                <a:ea typeface="Times New Roman" panose="02020603050405020304" pitchFamily="18" charset="0"/>
              </a:rPr>
              <a:t>, რომ ვოლტ-</a:t>
            </a:r>
            <a:r>
              <a:rPr lang="ka-GE" sz="2000" dirty="0" err="1">
                <a:ea typeface="Times New Roman" panose="02020603050405020304" pitchFamily="18" charset="0"/>
              </a:rPr>
              <a:t>ამპერული</a:t>
            </a:r>
            <a:r>
              <a:rPr lang="ka-GE" sz="2000" dirty="0">
                <a:ea typeface="Times New Roman" panose="02020603050405020304" pitchFamily="18" charset="0"/>
              </a:rPr>
              <a:t> მახასიათებლის ფორმა განისაზღვრება სხმულში ნიმუშის ადგილით. აქედან გამომდინარე, მინარევები, საკუთარი დეფექტები და მექანიკური ძაბვა განლაგებულია სხმულის გასწვრივ არათანაბრად.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76600" y="304800"/>
            <a:ext cx="213418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sz="3200" b="1" dirty="0" smtClean="0">
                <a:solidFill>
                  <a:srgbClr val="FF0000"/>
                </a:solidFill>
                <a:ea typeface="Times New Roman" panose="02020603050405020304" pitchFamily="18" charset="0"/>
              </a:rPr>
              <a:t>დასკვნა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78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447802"/>
            <a:ext cx="876300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a-GE" sz="2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გალიუმ-არსენიდზე</a:t>
            </a:r>
            <a:r>
              <a:rPr lang="en-US" sz="2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GaAs</a:t>
            </a:r>
            <a:r>
              <a:rPr lang="en-US" sz="2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ka-GE" dirty="0"/>
              <a:t> </a:t>
            </a:r>
            <a:r>
              <a:rPr lang="ka-GE" sz="2000" dirty="0"/>
              <a:t>მუშაობის დაწყების წინ დაისვა ამოცანა, რომ შექმნილიყო ელექტრო-ფიზიკური პარამეტრების სისტემა, რომელიც უფრო სრულად დაახასიათებდა ნახევარგამტარული მასალების გამოყენებას კონკრეტული ტიპის ხელსაწყოების შესაქმნელად. </a:t>
            </a:r>
            <a:endParaRPr lang="en-US" sz="2000" dirty="0"/>
          </a:p>
          <a:p>
            <a:endParaRPr lang="en-US" sz="2000" dirty="0"/>
          </a:p>
          <a:p>
            <a:pPr algn="just"/>
            <a:r>
              <a:rPr lang="ka-GE" sz="2000" dirty="0"/>
              <a:t>სადღეისოდ დიდია ინტერესი </a:t>
            </a:r>
            <a:r>
              <a:rPr lang="ka-GE" sz="2000" dirty="0" err="1"/>
              <a:t>გალიუმ-არსენიდის</a:t>
            </a:r>
            <a:r>
              <a:rPr lang="ka-GE" sz="2000" dirty="0"/>
              <a:t> მიმართ, იმის გამო, რომ მის საფუძველზე შეიძლება შეიქმნას ახალი ხელსაწყოები და ელექტრო­მექანიკური სისტემები. </a:t>
            </a:r>
            <a:endParaRPr lang="en-US" sz="2000" dirty="0"/>
          </a:p>
          <a:p>
            <a:endParaRPr lang="en-US" sz="2000" dirty="0"/>
          </a:p>
          <a:p>
            <a:r>
              <a:rPr lang="ka-GE" sz="2000" dirty="0"/>
              <a:t>კვლევებში მოცემულია </a:t>
            </a:r>
            <a:r>
              <a:rPr lang="ka-GE" sz="2000" dirty="0" err="1"/>
              <a:t>GaAs</a:t>
            </a:r>
            <a:r>
              <a:rPr lang="ka-GE" sz="2000" dirty="0"/>
              <a:t> - ის თვისებები ძლიერ ელექტრულ ველში და ველის გარეშე თხევადი ჰელიუმისა და თხევადი აზოტის ტემპერატურების დროს. </a:t>
            </a: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3164917" y="459741"/>
            <a:ext cx="289036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ka-GE" sz="2600" b="1" dirty="0">
                <a:solidFill>
                  <a:srgbClr val="FF0000"/>
                </a:solidFill>
              </a:rPr>
              <a:t>შესავალი</a:t>
            </a:r>
            <a:endParaRPr lang="en-US" sz="2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78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8556" y="2590802"/>
            <a:ext cx="8377315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ka-GE" sz="2200" dirty="0"/>
              <a:t>იან-ტელერის ეფექტის გამოვლინებას და ღრმა ცენტრის სიმეტრიის დადაბლებას;</a:t>
            </a:r>
            <a:endParaRPr lang="en-US" sz="2200" dirty="0"/>
          </a:p>
          <a:p>
            <a:pPr marL="342900" indent="-342900">
              <a:buFont typeface="+mj-lt"/>
              <a:buAutoNum type="arabicPeriod"/>
            </a:pPr>
            <a:r>
              <a:rPr lang="ka-GE" sz="2200" dirty="0"/>
              <a:t>ელექტრონების </a:t>
            </a:r>
            <a:r>
              <a:rPr lang="ka-GE" sz="2200" dirty="0" err="1"/>
              <a:t>წატაცებას</a:t>
            </a:r>
            <a:r>
              <a:rPr lang="ka-GE" sz="2200" dirty="0"/>
              <a:t> და ვოლტ-</a:t>
            </a:r>
            <a:r>
              <a:rPr lang="ka-GE" sz="2200" dirty="0" err="1"/>
              <a:t>ამპერულ</a:t>
            </a:r>
            <a:r>
              <a:rPr lang="ka-GE" sz="2200" dirty="0"/>
              <a:t> მახასიათებელზე </a:t>
            </a:r>
            <a:r>
              <a:rPr lang="en-US" sz="2200" dirty="0"/>
              <a:t> </a:t>
            </a:r>
            <a:r>
              <a:rPr lang="ka-GE" sz="2200" dirty="0"/>
              <a:t>N - ის ფორმის მსგავსი უბნების გაჩენას;</a:t>
            </a:r>
            <a:endParaRPr lang="en-US" sz="2200" dirty="0"/>
          </a:p>
          <a:p>
            <a:pPr marL="342900" indent="-342900">
              <a:buFont typeface="+mj-lt"/>
              <a:buAutoNum type="arabicPeriod"/>
            </a:pPr>
            <a:r>
              <a:rPr lang="ka-GE" sz="2200" dirty="0"/>
              <a:t>კვანტური გადასვლების </a:t>
            </a:r>
            <a:r>
              <a:rPr lang="ka-GE" sz="2200" dirty="0" err="1"/>
              <a:t>მყისი</a:t>
            </a:r>
            <a:r>
              <a:rPr lang="ka-GE" sz="2200" dirty="0"/>
              <a:t> </a:t>
            </a:r>
            <a:r>
              <a:rPr lang="ka-GE" sz="2200" dirty="0" err="1"/>
              <a:t>დიპოლური</a:t>
            </a:r>
            <a:r>
              <a:rPr lang="ka-GE" sz="2200" dirty="0"/>
              <a:t> მომენტის გაჩენას და ურთიერთქმედებას გამტარობის </a:t>
            </a:r>
            <a:r>
              <a:rPr lang="ka-GE" sz="2200" dirty="0" err="1"/>
              <a:t>ელექტრონებთან</a:t>
            </a:r>
            <a:r>
              <a:rPr lang="ka-GE" sz="2200" dirty="0"/>
              <a:t>;</a:t>
            </a:r>
            <a:endParaRPr lang="en-US" sz="2200" dirty="0"/>
          </a:p>
          <a:p>
            <a:pPr marL="342900" indent="-342900">
              <a:buFont typeface="+mj-lt"/>
              <a:buAutoNum type="arabicPeriod"/>
            </a:pPr>
            <a:r>
              <a:rPr lang="ka-GE" sz="2200" dirty="0"/>
              <a:t>ელექტრონების გაფანტვას აღგზნებული ღრმა ცენტრის კვანტური გადასვლების მყის </a:t>
            </a:r>
            <a:r>
              <a:rPr lang="ka-GE" sz="2200" dirty="0" err="1"/>
              <a:t>დიპოლურ</a:t>
            </a:r>
            <a:r>
              <a:rPr lang="ka-GE" sz="2200" dirty="0"/>
              <a:t> მომენტებზე.</a:t>
            </a:r>
            <a:endParaRPr lang="en-US" sz="2200" dirty="0"/>
          </a:p>
        </p:txBody>
      </p:sp>
      <p:sp>
        <p:nvSpPr>
          <p:cNvPr id="3" name="Rectangle 2"/>
          <p:cNvSpPr/>
          <p:nvPr/>
        </p:nvSpPr>
        <p:spPr>
          <a:xfrm>
            <a:off x="328556" y="914402"/>
            <a:ext cx="85868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ka-GE" sz="2400" dirty="0">
                <a:solidFill>
                  <a:prstClr val="white"/>
                </a:solidFill>
              </a:rPr>
              <a:t>ღრმა ცენტრის დატუმბვა მესერის ძირითადი ატომების გრძივი აკუსტიკური რხევების ენერგიით ხელს უწყობს:</a:t>
            </a:r>
            <a:endParaRPr lang="en-US" sz="2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78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384512"/>
            <a:ext cx="89154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a-GE" sz="2000" b="1" dirty="0">
                <a:solidFill>
                  <a:srgbClr val="FF0000"/>
                </a:solidFill>
              </a:rPr>
              <a:t>თეორიული ღირებულება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- </a:t>
            </a:r>
            <a:r>
              <a:rPr lang="ka-GE" sz="2000" dirty="0"/>
              <a:t>მდგომარეობს იმაში, რომ გათვალისწინებულია ღრმა ცენტრების </a:t>
            </a:r>
            <a:r>
              <a:rPr lang="ka-GE" sz="2000" dirty="0" err="1"/>
              <a:t>დისპერსული</a:t>
            </a:r>
            <a:r>
              <a:rPr lang="ka-GE" sz="2000" dirty="0"/>
              <a:t>  ძალის ზემოქმედება </a:t>
            </a:r>
            <a:r>
              <a:rPr lang="ka-GE" sz="2000" dirty="0" err="1"/>
              <a:t>ძვრადობის</a:t>
            </a:r>
            <a:r>
              <a:rPr lang="ka-GE" sz="2000" dirty="0"/>
              <a:t> სიდიდეზე, ღრმა ცენტრების რეზონანსული  ურთიერთქმედებით სხვა ღრმა ცენტრების მიერ ენერგიის შთანთქმა და მათზე აღგზნების გავრცელება. მნიშვნელოვან თეორიულ ინტერესს წარმოადგენს </a:t>
            </a:r>
            <a:r>
              <a:rPr lang="ka-GE" sz="2000" dirty="0" err="1"/>
              <a:t>დისპერსული</a:t>
            </a:r>
            <a:r>
              <a:rPr lang="ka-GE" sz="2000" dirty="0"/>
              <a:t> ძალის დამოკიდებულება მანძილზე, ორიენტაციაზე, ღრმა ცენტრის </a:t>
            </a:r>
            <a:r>
              <a:rPr lang="ka-GE" sz="2000" dirty="0" err="1"/>
              <a:t>აღგზნებაზე</a:t>
            </a:r>
            <a:r>
              <a:rPr lang="ka-GE" sz="2000" dirty="0"/>
              <a:t>, სტრუქტურაზე, შემადგენლობაზე, გარე მაგნიტური ველის არსებობაზე; აგრეთვე,  გარდამავალი ელემენტების ატომების მონაწილეობაზე </a:t>
            </a:r>
            <a:r>
              <a:rPr lang="ka-GE" sz="2000" dirty="0" err="1"/>
              <a:t>მყისი</a:t>
            </a:r>
            <a:r>
              <a:rPr lang="ka-GE" sz="2000" dirty="0"/>
              <a:t> ელექტრული </a:t>
            </a:r>
            <a:r>
              <a:rPr lang="ka-GE" sz="2000" dirty="0" err="1"/>
              <a:t>დიპოლის</a:t>
            </a:r>
            <a:r>
              <a:rPr lang="ka-GE" sz="2000" dirty="0"/>
              <a:t> შექმნაში თხევადი ჰელიუმის ტემპერატურის დროს. </a:t>
            </a:r>
            <a:endParaRPr lang="en-US" sz="2000" dirty="0"/>
          </a:p>
          <a:p>
            <a:endParaRPr lang="en-US" sz="2000" dirty="0"/>
          </a:p>
          <a:p>
            <a:r>
              <a:rPr lang="ka-GE" sz="2000" b="1" dirty="0">
                <a:solidFill>
                  <a:srgbClr val="FF0000"/>
                </a:solidFill>
              </a:rPr>
              <a:t>პრაქტიკული ღირებულება </a:t>
            </a:r>
            <a:r>
              <a:rPr lang="en-US" sz="2000" dirty="0"/>
              <a:t>- </a:t>
            </a:r>
            <a:r>
              <a:rPr lang="ka-GE" sz="2000" dirty="0"/>
              <a:t>აიხსნება ელექტრონების </a:t>
            </a:r>
            <a:r>
              <a:rPr lang="ka-GE" sz="2000" dirty="0" err="1"/>
              <a:t>ძვრადობის</a:t>
            </a:r>
            <a:r>
              <a:rPr lang="ka-GE" sz="2000" dirty="0"/>
              <a:t> დამოკიდებულების ახსნით ტემპერატურაზე, გარე ელექტრულ და მაგნიტურ ველზე და ღრმა ცენტრების არსებობაზე; გაბნევის ახალი მექანიზმის ჩართვით;  გარდამავალი ელემენტების ატომების გავლენის გათვალისწინებით; რეალური ნ/გ მასალის მექანიკური, ელექტრული, </a:t>
            </a:r>
            <a:r>
              <a:rPr lang="ka-GE" sz="2000" dirty="0" err="1"/>
              <a:t>პიეზოელექტრული</a:t>
            </a:r>
            <a:r>
              <a:rPr lang="ka-GE" sz="2000" dirty="0"/>
              <a:t>, ქიმიური თვისებების </a:t>
            </a:r>
            <a:r>
              <a:rPr lang="ka-GE" sz="2000" dirty="0" err="1"/>
              <a:t>დამოკიდებულობა</a:t>
            </a:r>
            <a:r>
              <a:rPr lang="ka-GE" sz="2000" dirty="0"/>
              <a:t> ზრდის პროცესზე და ღრმა ცენტრების არსებობაზე; ხელსაწყოს სამუშაო ძაბვათა დიაპაზონის  დამოკიდებულება ღრმა ცენტრებზე.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4678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762002"/>
            <a:ext cx="86106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a-GE" sz="2000" b="1" dirty="0">
                <a:solidFill>
                  <a:srgbClr val="FF0000"/>
                </a:solidFill>
              </a:rPr>
              <a:t>კვლევის აქტუალურობა 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-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ka-GE" sz="2000" dirty="0"/>
              <a:t>აიხსნება  იმით, რომ ნ/გ მასალის ხარისხის არსი არ არის  განსაზღვრული. მასალის ხარისხის გაუმჯობესების გზები არ იყო ნათელი. სიტუაციას ამწვავებს დღევანდელი მიზანსწრაფვის ტენდენციები </a:t>
            </a:r>
            <a:r>
              <a:rPr lang="ka-GE" sz="2000" dirty="0" err="1"/>
              <a:t>GaAs</a:t>
            </a:r>
            <a:r>
              <a:rPr lang="ka-GE" sz="2000" dirty="0"/>
              <a:t>-ის გამოყენებით ახალი სენსორული ტექნიკის შექმნისათვის. ჩვენს მიერ ჩატარებული კვლევები გვაძლევენ პასუხს ძირითად საკითხზე და მომიჯნავე პრობლემებზე, მათ შორის, ტექნოლოგიურ დარგში სხვა მასალის დახასიათებისა და შექმნის მიზნით.</a:t>
            </a:r>
            <a:endParaRPr lang="en-US" sz="2000" dirty="0"/>
          </a:p>
          <a:p>
            <a:endParaRPr lang="en-US" sz="2000" dirty="0"/>
          </a:p>
          <a:p>
            <a:r>
              <a:rPr lang="ka-GE" sz="2000" dirty="0"/>
              <a:t>ექსპერიმენტული შედეგების </a:t>
            </a:r>
            <a:r>
              <a:rPr lang="ka-GE" sz="2000" dirty="0" err="1"/>
              <a:t>ასახსნელედ</a:t>
            </a:r>
            <a:r>
              <a:rPr lang="ka-GE" sz="2000" dirty="0"/>
              <a:t> განხილულია: ღრმა ცენტრების კვანტური თვისებები; რხევითი პროცესები </a:t>
            </a:r>
            <a:r>
              <a:rPr lang="ka-GE" sz="2000" dirty="0" err="1"/>
              <a:t>ბრილუენის</a:t>
            </a:r>
            <a:r>
              <a:rPr lang="ka-GE" sz="2000" dirty="0"/>
              <a:t> ზონის ნაპირზე; ურთიერთ­ქმედების დამოკიდებულება მანძილზე.</a:t>
            </a:r>
            <a:endParaRPr lang="en-US" sz="2000" dirty="0"/>
          </a:p>
          <a:p>
            <a:endParaRPr lang="en-US" sz="2000" dirty="0"/>
          </a:p>
          <a:p>
            <a:r>
              <a:rPr lang="ka-GE" sz="2000" dirty="0"/>
              <a:t>კვლევა შესრულებულია ნახევარგამტ­არული, ნახევრად </a:t>
            </a:r>
            <a:r>
              <a:rPr lang="ka-GE" sz="2000" dirty="0" err="1"/>
              <a:t>მაიზოლირებადი</a:t>
            </a:r>
            <a:r>
              <a:rPr lang="ka-GE" sz="2000" dirty="0"/>
              <a:t>, </a:t>
            </a:r>
            <a:r>
              <a:rPr lang="ka-GE" sz="2000" dirty="0" err="1"/>
              <a:t>ლეგირებული</a:t>
            </a:r>
            <a:r>
              <a:rPr lang="ka-GE" sz="2000" dirty="0"/>
              <a:t> და სპეციალურად არა </a:t>
            </a:r>
            <a:r>
              <a:rPr lang="ka-GE" sz="2000" dirty="0" err="1"/>
              <a:t>ლეგირებული</a:t>
            </a:r>
            <a:r>
              <a:rPr lang="ka-GE" sz="2000" dirty="0"/>
              <a:t> მოცულობითი და </a:t>
            </a:r>
            <a:r>
              <a:rPr lang="ka-GE" sz="2000" dirty="0" err="1"/>
              <a:t>ეპიტაქსიალური</a:t>
            </a:r>
            <a:r>
              <a:rPr lang="ka-GE" sz="2000" dirty="0"/>
              <a:t> </a:t>
            </a:r>
            <a:r>
              <a:rPr lang="ka-GE" sz="2000" dirty="0" err="1"/>
              <a:t>ერთშრიანი</a:t>
            </a:r>
            <a:r>
              <a:rPr lang="ka-GE" sz="2000" dirty="0"/>
              <a:t> და მრავალშრიანი სხვადასხვა ტექნოლოგიით მიღებულ მასალებზე.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9613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990600"/>
            <a:ext cx="84582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a-GE" sz="2000" b="1" dirty="0">
                <a:solidFill>
                  <a:srgbClr val="FF0000"/>
                </a:solidFill>
              </a:rPr>
              <a:t>ორიგინალობა განპირობებულია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/>
              <a:t>- </a:t>
            </a:r>
            <a:r>
              <a:rPr lang="ka-GE" sz="2000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ka-GE" sz="2000" dirty="0"/>
              <a:t>ელექტრონების გაფანტვის მექანიზმის ახსნა </a:t>
            </a:r>
            <a:r>
              <a:rPr lang="ka-GE" sz="2000" dirty="0" err="1"/>
              <a:t>დისპერსული</a:t>
            </a:r>
            <a:r>
              <a:rPr lang="ka-GE" sz="2000" dirty="0"/>
              <a:t> ზემოქმედების გათვალისწინებით;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ka-GE" sz="2000" dirty="0"/>
              <a:t>კრისტალის მესერის ძირითადი ატომების გრძივი აკუსტიკური რხევების ენერგიის ლოკალიზაციის მოვლენის განხილვა დაბალ და მაღალ ტემპერატურულ შუალედებში;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ka-GE" sz="2000" dirty="0"/>
              <a:t>ენერგიის ლოკალიზა­ციის ეფექტის გათვალისწინება ექსპერიმენტული შედეგების ასახსნელად;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ka-GE" sz="2000" dirty="0"/>
              <a:t>ღრმა ცენტრების დარტყმითი იონიზაციით სტიმულირებული </a:t>
            </a:r>
            <a:r>
              <a:rPr lang="ka-GE" sz="2000" dirty="0" err="1"/>
              <a:t>პიეზოელექტრული</a:t>
            </a:r>
            <a:r>
              <a:rPr lang="ka-GE" sz="2000" dirty="0"/>
              <a:t> ეფექტი თხევადი ჰელიუმის და აზოტის ტემპერატურების დროს;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ka-GE" sz="2000" dirty="0"/>
              <a:t>ნ/გ მასალის მახასიათებელი პარამეტრების გაფართოება გარღვევის ძაბვის სიდიდით და ღრმა ცენტრებზე გაფანტვის პარამეტრით.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634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TARI\Desktop\seminari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3587" y="1413235"/>
            <a:ext cx="4690358" cy="361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7" name="Rectangle 366"/>
          <p:cNvSpPr/>
          <p:nvPr/>
        </p:nvSpPr>
        <p:spPr>
          <a:xfrm>
            <a:off x="357767" y="5105401"/>
            <a:ext cx="838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dirty="0"/>
              <a:t>ძაბვისა (ქვედა მრუდი) და დენის (ზედა მრუდი) ნიმუშზე 77К ტემპერატურის დროს. გაზომვები ჩატარებულია იმპულსურ რეჟიმში ნიმუშზე П - </a:t>
            </a:r>
            <a:r>
              <a:rPr lang="ka-GE" dirty="0" err="1"/>
              <a:t>სებრი</a:t>
            </a:r>
            <a:r>
              <a:rPr lang="ka-GE" dirty="0"/>
              <a:t> ძაბვის მოდების დროს. იმპულსის ხანგრძლივობა უდრის 10 </a:t>
            </a:r>
            <a:r>
              <a:rPr lang="ka-GE" dirty="0" err="1"/>
              <a:t>მკწ</a:t>
            </a:r>
            <a:r>
              <a:rPr lang="ka-GE" dirty="0"/>
              <a:t> - ს. რხევების სიხშირე დამოკიდებულია დროზე.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510166" y="228600"/>
            <a:ext cx="8077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sz="2000" b="1" dirty="0"/>
              <a:t>ღრმა გამბნევი ცენტრების იონიზაციის ენერგიის განსაზღვრა დაბალ­ტემპერატურული დარტყმითი იონიზაციის რეჟიმის დროს განსაზღვრული ვოლტ-</a:t>
            </a:r>
            <a:r>
              <a:rPr lang="ka-GE" sz="2000" b="1" dirty="0" err="1"/>
              <a:t>ამპერული</a:t>
            </a:r>
            <a:r>
              <a:rPr lang="ka-GE" sz="2000" b="1" dirty="0"/>
              <a:t> მახასიათებლის მიხედვით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9635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3996" y="228600"/>
            <a:ext cx="892760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a-GE" sz="2000" dirty="0"/>
              <a:t>ПНХТ-1-ის დახმარებით განისაზღვრება ვოლტ-</a:t>
            </a:r>
            <a:r>
              <a:rPr lang="ka-GE" sz="2000" dirty="0" err="1"/>
              <a:t>ამპერული</a:t>
            </a:r>
            <a:r>
              <a:rPr lang="ka-GE" sz="2000" dirty="0"/>
              <a:t> მახასიათებელი (ვახ). ამასთან კვება განხორციელებულია სამრეწველო სიხშირის </a:t>
            </a:r>
            <a:r>
              <a:rPr lang="ka-GE" sz="2000" dirty="0" err="1"/>
              <a:t>ორნახევარპერი­ოდიანი</a:t>
            </a:r>
            <a:r>
              <a:rPr lang="ka-GE" sz="2000" dirty="0"/>
              <a:t> გამართული </a:t>
            </a:r>
            <a:r>
              <a:rPr lang="ka-GE" sz="2000" dirty="0" err="1"/>
              <a:t>სინუსოიდური</a:t>
            </a:r>
            <a:r>
              <a:rPr lang="ka-GE" sz="2000" dirty="0"/>
              <a:t> ძაბვით. ექსპერიმენტში გამოყენებულია </a:t>
            </a:r>
            <a:r>
              <a:rPr lang="ka-GE" sz="2000" dirty="0" smtClean="0"/>
              <a:t>არალეგირებული </a:t>
            </a:r>
            <a:r>
              <a:rPr lang="ka-GE" sz="2000" dirty="0"/>
              <a:t>n ტიპის გალიუმ-არსენიდი (GaAs), რომელიც მიღებული იყო ჩოხრალსკის მეთოდით ბორის ანჰიდრიდის ფლუსის ქვეშ. </a:t>
            </a:r>
            <a:endParaRPr lang="en-US" sz="2000" dirty="0"/>
          </a:p>
        </p:txBody>
      </p:sp>
      <p:pic>
        <p:nvPicPr>
          <p:cNvPr id="1026" name="Picture 2" descr="C:\Users\OTARI\Desktop\seminari\Untitled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351452"/>
            <a:ext cx="7366994" cy="3420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521197" y="5791200"/>
            <a:ext cx="8153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dirty="0"/>
              <a:t>გაზომვების </a:t>
            </a:r>
            <a:r>
              <a:rPr lang="ka-GE" dirty="0" err="1"/>
              <a:t>პრინციპიალური</a:t>
            </a:r>
            <a:r>
              <a:rPr lang="ka-GE" dirty="0"/>
              <a:t> სქემა. Г5-15, МГИ-1,  Г5-7А - მართკუთხა იმპულსების ძაბვის წყარო. CГ-15, С1-17 და  ВМ-20 - ოსცილოგრაფები. Р-517</a:t>
            </a:r>
            <a:r>
              <a:rPr lang="ru-RU" dirty="0"/>
              <a:t>М</a:t>
            </a:r>
            <a:r>
              <a:rPr lang="ka-GE" dirty="0"/>
              <a:t> - უინდუქციო წინაღობა.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78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OTARI\Desktop\seminari\Untitled-1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89" t="2096" r="6013" b="2182"/>
          <a:stretch/>
        </p:blipFill>
        <p:spPr bwMode="auto">
          <a:xfrm>
            <a:off x="2419815" y="743417"/>
            <a:ext cx="3968230" cy="3828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685800" y="5020270"/>
            <a:ext cx="7848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dirty="0"/>
              <a:t>ვოლტ -</a:t>
            </a:r>
            <a:r>
              <a:rPr lang="ka-GE" dirty="0" err="1"/>
              <a:t>ამპერული</a:t>
            </a:r>
            <a:r>
              <a:rPr lang="ka-GE" dirty="0"/>
              <a:t> მახასიათებელი დონეების დარტყმითი იონიზაციის რეჟიმში 77 К ტემპერატურისა და В=1 ტესლა მაგნიტური ინდუქციის დროს. У=0,5 მა/დან.   Х=0,1 ვ/დან.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78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აპექსი">
  <a:themeElements>
    <a:clrScheme name="ოფისი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აპექსი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აპექსი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218</TotalTime>
  <Words>964</Words>
  <Application>Microsoft Office PowerPoint</Application>
  <PresentationFormat>On-screen Show (4:3)</PresentationFormat>
  <Paragraphs>98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7" baseType="lpstr">
      <vt:lpstr>AcadNusx</vt:lpstr>
      <vt:lpstr>Arial</vt:lpstr>
      <vt:lpstr>Book Antiqua</vt:lpstr>
      <vt:lpstr>Lucida Sans</vt:lpstr>
      <vt:lpstr>Sylfaen</vt:lpstr>
      <vt:lpstr>Times New Roman</vt:lpstr>
      <vt:lpstr>Wingdings</vt:lpstr>
      <vt:lpstr>Wingdings 2</vt:lpstr>
      <vt:lpstr>Wingdings 3</vt:lpstr>
      <vt:lpstr>აპექსი</vt:lpstr>
      <vt:lpstr>Microsoft Equation 3.0</vt:lpstr>
      <vt:lpstr>Уравнение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PowerPoint-ის პრეზენტაცია</dc:title>
  <dc:creator>OTARI</dc:creator>
  <cp:lastModifiedBy>HP 285 G2</cp:lastModifiedBy>
  <cp:revision>33</cp:revision>
  <dcterms:created xsi:type="dcterms:W3CDTF">2006-08-16T00:00:00Z</dcterms:created>
  <dcterms:modified xsi:type="dcterms:W3CDTF">2018-06-16T13:34:41Z</dcterms:modified>
</cp:coreProperties>
</file>