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9" r:id="rId12"/>
    <p:sldId id="266" r:id="rId13"/>
    <p:sldId id="271" r:id="rId14"/>
    <p:sldId id="272" r:id="rId15"/>
    <p:sldId id="270" r:id="rId16"/>
    <p:sldId id="273" r:id="rId17"/>
    <p:sldId id="267"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68"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94660"/>
  </p:normalViewPr>
  <p:slideViewPr>
    <p:cSldViewPr>
      <p:cViewPr varScale="1">
        <p:scale>
          <a:sx n="83" d="100"/>
          <a:sy n="83" d="100"/>
        </p:scale>
        <p:origin x="-1512" y="-90"/>
      </p:cViewPr>
      <p:guideLst>
        <p:guide orient="horz" pos="2160"/>
        <p:guide pos="2880"/>
      </p:guideLst>
    </p:cSldViewPr>
  </p:slideViewPr>
  <p:notesTextViewPr>
    <p:cViewPr>
      <p:scale>
        <a:sx n="1" d="1"/>
        <a:sy n="1" d="1"/>
      </p:scale>
      <p:origin x="0" y="0"/>
    </p:cViewPr>
  </p:notesTextViewPr>
  <p:sorterViewPr>
    <p:cViewPr>
      <p:scale>
        <a:sx n="100" d="100"/>
        <a:sy n="100" d="100"/>
      </p:scale>
      <p:origin x="0" y="49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522A812-5031-4FC5-A97D-DF1A634F8D5A}" type="datetimeFigureOut">
              <a:rPr lang="en-US" smtClean="0"/>
              <a:t>6/19/2018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66C5451-05E4-4D3C-9547-760D38FFB04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522A812-5031-4FC5-A97D-DF1A634F8D5A}" type="datetimeFigureOut">
              <a:rPr lang="en-US" smtClean="0"/>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C5451-05E4-4D3C-9547-760D38FFB04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522A812-5031-4FC5-A97D-DF1A634F8D5A}" type="datetimeFigureOut">
              <a:rPr lang="en-US" smtClean="0"/>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C5451-05E4-4D3C-9547-760D38FFB04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522A812-5031-4FC5-A97D-DF1A634F8D5A}" type="datetimeFigureOut">
              <a:rPr lang="en-US" smtClean="0"/>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C5451-05E4-4D3C-9547-760D38FFB04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522A812-5031-4FC5-A97D-DF1A634F8D5A}" type="datetimeFigureOut">
              <a:rPr lang="en-US" smtClean="0"/>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C5451-05E4-4D3C-9547-760D38FFB04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522A812-5031-4FC5-A97D-DF1A634F8D5A}" type="datetimeFigureOut">
              <a:rPr lang="en-US" smtClean="0"/>
              <a:t>6/19/2018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6C5451-05E4-4D3C-9547-760D38FFB04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522A812-5031-4FC5-A97D-DF1A634F8D5A}" type="datetimeFigureOut">
              <a:rPr lang="en-US" smtClean="0"/>
              <a:t>6/19/2018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6C5451-05E4-4D3C-9547-760D38FFB04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522A812-5031-4FC5-A97D-DF1A634F8D5A}" type="datetimeFigureOut">
              <a:rPr lang="en-US" smtClean="0"/>
              <a:t>6/19/2018</a:t>
            </a:fld>
            <a:endParaRPr lang="en-US"/>
          </a:p>
        </p:txBody>
      </p:sp>
      <p:sp>
        <p:nvSpPr>
          <p:cNvPr id="8" name="Slide Number Placeholder 7"/>
          <p:cNvSpPr>
            <a:spLocks noGrp="1"/>
          </p:cNvSpPr>
          <p:nvPr>
            <p:ph type="sldNum" sz="quarter" idx="11"/>
          </p:nvPr>
        </p:nvSpPr>
        <p:spPr/>
        <p:txBody>
          <a:bodyPr/>
          <a:lstStyle/>
          <a:p>
            <a:fld id="{766C5451-05E4-4D3C-9547-760D38FFB044}"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22A812-5031-4FC5-A97D-DF1A634F8D5A}" type="datetimeFigureOut">
              <a:rPr lang="en-US" smtClean="0"/>
              <a:t>6/19/2018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6C5451-05E4-4D3C-9547-760D38FFB04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522A812-5031-4FC5-A97D-DF1A634F8D5A}" type="datetimeFigureOut">
              <a:rPr lang="en-US" smtClean="0"/>
              <a:t>6/19/2018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766C5451-05E4-4D3C-9547-760D38FFB04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B522A812-5031-4FC5-A97D-DF1A634F8D5A}" type="datetimeFigureOut">
              <a:rPr lang="en-US" smtClean="0"/>
              <a:t>6/19/2018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6C5451-05E4-4D3C-9547-760D38FFB04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B522A812-5031-4FC5-A97D-DF1A634F8D5A}" type="datetimeFigureOut">
              <a:rPr lang="en-US" smtClean="0"/>
              <a:t>6/19/2018</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66C5451-05E4-4D3C-9547-760D38FFB04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244643"/>
            <a:ext cx="8568952" cy="1584176"/>
          </a:xfrm>
        </p:spPr>
        <p:txBody>
          <a:bodyPr/>
          <a:lstStyle/>
          <a:p>
            <a:pPr algn="ctr"/>
            <a:r>
              <a:rPr lang="ka-GE" dirty="0" smtClean="0"/>
              <a:t>თანამედროვე მონაცემთა ბაზების მართვის სისტემები</a:t>
            </a:r>
            <a:endParaRPr lang="en-US" dirty="0"/>
          </a:p>
        </p:txBody>
      </p:sp>
      <p:sp>
        <p:nvSpPr>
          <p:cNvPr id="5" name="TextBox 4"/>
          <p:cNvSpPr txBox="1"/>
          <p:nvPr/>
        </p:nvSpPr>
        <p:spPr>
          <a:xfrm>
            <a:off x="179512" y="404664"/>
            <a:ext cx="8568952" cy="1015663"/>
          </a:xfrm>
          <a:prstGeom prst="rect">
            <a:avLst/>
          </a:prstGeom>
          <a:noFill/>
        </p:spPr>
        <p:txBody>
          <a:bodyPr wrap="square" rtlCol="0">
            <a:spAutoFit/>
          </a:bodyPr>
          <a:lstStyle/>
          <a:p>
            <a:pPr algn="ctr"/>
            <a:r>
              <a:rPr lang="ka-GE" sz="2000" dirty="0" smtClean="0"/>
              <a:t>ბათუმის შოთა რუსთაველის სახელმწიფო უნივერსიტეტი</a:t>
            </a:r>
            <a:r>
              <a:rPr lang="en-US" sz="2000" dirty="0" smtClean="0"/>
              <a:t/>
            </a:r>
            <a:br>
              <a:rPr lang="en-US" sz="2000" dirty="0" smtClean="0"/>
            </a:br>
            <a:r>
              <a:rPr lang="ka-GE" sz="2000" dirty="0" smtClean="0"/>
              <a:t>ფიზიკა-მათემატიკისა და კომპიუტერულ მეცნიერებათა ფაკულტეტი</a:t>
            </a:r>
            <a:r>
              <a:rPr lang="en-US" sz="2000" dirty="0" smtClean="0"/>
              <a:t/>
            </a:r>
            <a:br>
              <a:rPr lang="en-US" sz="2000" dirty="0" smtClean="0"/>
            </a:br>
            <a:r>
              <a:rPr lang="ka-GE" sz="2000" dirty="0" smtClean="0"/>
              <a:t> კომპიუტერული მეცნიერებათა დეპარტამენტი</a:t>
            </a:r>
            <a:endParaRPr lang="en-US" dirty="0"/>
          </a:p>
        </p:txBody>
      </p:sp>
      <p:sp>
        <p:nvSpPr>
          <p:cNvPr id="6" name="Subtitle 2"/>
          <p:cNvSpPr>
            <a:spLocks noGrp="1"/>
          </p:cNvSpPr>
          <p:nvPr>
            <p:ph type="subTitle" idx="1"/>
          </p:nvPr>
        </p:nvSpPr>
        <p:spPr>
          <a:xfrm>
            <a:off x="2987824" y="4653136"/>
            <a:ext cx="5322277" cy="1842268"/>
          </a:xfrm>
        </p:spPr>
        <p:txBody>
          <a:bodyPr/>
          <a:lstStyle/>
          <a:p>
            <a:r>
              <a:rPr lang="ka-GE" sz="1600" dirty="0" smtClean="0"/>
              <a:t>ასოცირებული პროფესორი</a:t>
            </a:r>
            <a:endParaRPr lang="en-US" sz="1600" dirty="0"/>
          </a:p>
          <a:p>
            <a:endParaRPr lang="ka-GE" sz="1600" dirty="0" smtClean="0"/>
          </a:p>
          <a:p>
            <a:r>
              <a:rPr lang="ka-GE" sz="1600" dirty="0" smtClean="0"/>
              <a:t>ლია შეწირული</a:t>
            </a:r>
            <a:endParaRPr lang="en-US" sz="1600" dirty="0" smtClean="0"/>
          </a:p>
          <a:p>
            <a:endParaRPr lang="en-US" sz="1600" dirty="0"/>
          </a:p>
          <a:p>
            <a:endParaRPr lang="en-US" b="1" dirty="0"/>
          </a:p>
        </p:txBody>
      </p:sp>
    </p:spTree>
    <p:extLst>
      <p:ext uri="{BB962C8B-B14F-4D97-AF65-F5344CB8AC3E}">
        <p14:creationId xmlns:p14="http://schemas.microsoft.com/office/powerpoint/2010/main" val="427320097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0" y="529324"/>
            <a:ext cx="4038600" cy="5328592"/>
          </a:xfrm>
        </p:spPr>
        <p:txBody>
          <a:bodyPr>
            <a:noAutofit/>
          </a:bodyPr>
          <a:lstStyle/>
          <a:p>
            <a:pPr marL="36576" indent="0">
              <a:buNone/>
            </a:pPr>
            <a:r>
              <a:rPr lang="en-US" sz="1600" b="1" dirty="0" err="1">
                <a:latin typeface="Sylfaen" panose="010A0502050306030303" pitchFamily="18" charset="0"/>
              </a:rPr>
              <a:t>მიმდევრობები</a:t>
            </a:r>
            <a:r>
              <a:rPr lang="en-US" sz="1600" b="1" dirty="0">
                <a:latin typeface="Sylfaen" panose="010A0502050306030303" pitchFamily="18" charset="0"/>
              </a:rPr>
              <a:t> </a:t>
            </a:r>
            <a:r>
              <a:rPr lang="ka-GE" sz="1600" b="1" dirty="0" smtClean="0">
                <a:latin typeface="Sylfaen" panose="010A0502050306030303" pitchFamily="18" charset="0"/>
              </a:rPr>
              <a:t> </a:t>
            </a:r>
            <a:r>
              <a:rPr lang="en-US" sz="1600" b="1" dirty="0" smtClean="0">
                <a:latin typeface="Sylfaen" panose="010A0502050306030303" pitchFamily="18" charset="0"/>
              </a:rPr>
              <a:t>(</a:t>
            </a:r>
            <a:r>
              <a:rPr lang="en-US" sz="1600" b="1" dirty="0">
                <a:latin typeface="Sylfaen" panose="010A0502050306030303" pitchFamily="18" charset="0"/>
              </a:rPr>
              <a:t>Sequences)</a:t>
            </a:r>
          </a:p>
          <a:p>
            <a:pPr marL="0" indent="0">
              <a:buNone/>
            </a:pPr>
            <a:r>
              <a:rPr lang="en-US" sz="1600" dirty="0">
                <a:latin typeface="Sylfaen" panose="010A0502050306030303" pitchFamily="18" charset="0"/>
              </a:rPr>
              <a:t> </a:t>
            </a:r>
          </a:p>
          <a:p>
            <a:pPr marL="36576" indent="0">
              <a:buNone/>
            </a:pPr>
            <a:r>
              <a:rPr lang="en-US" sz="1600" dirty="0">
                <a:latin typeface="Sylfaen" panose="010A0502050306030303" pitchFamily="18" charset="0"/>
              </a:rPr>
              <a:t>Sequences </a:t>
            </a:r>
            <a:r>
              <a:rPr lang="en-US" sz="1600" dirty="0" err="1">
                <a:latin typeface="Sylfaen" panose="010A0502050306030303" pitchFamily="18" charset="0"/>
              </a:rPr>
              <a:t>არის</a:t>
            </a:r>
            <a:r>
              <a:rPr lang="en-US" sz="1600" dirty="0">
                <a:latin typeface="Sylfaen" panose="010A0502050306030303" pitchFamily="18" charset="0"/>
              </a:rPr>
              <a:t> </a:t>
            </a:r>
            <a:r>
              <a:rPr lang="en-US" sz="1600" dirty="0" err="1">
                <a:latin typeface="Sylfaen" panose="010A0502050306030303" pitchFamily="18" charset="0"/>
              </a:rPr>
              <a:t>მონაცემთა</a:t>
            </a:r>
            <a:r>
              <a:rPr lang="en-US" sz="1600" dirty="0">
                <a:latin typeface="Sylfaen" panose="010A0502050306030303" pitchFamily="18" charset="0"/>
              </a:rPr>
              <a:t> </a:t>
            </a:r>
            <a:r>
              <a:rPr lang="en-US" sz="1600" dirty="0" err="1">
                <a:latin typeface="Sylfaen" panose="010A0502050306030303" pitchFamily="18" charset="0"/>
              </a:rPr>
              <a:t>ბაზის</a:t>
            </a:r>
            <a:r>
              <a:rPr lang="en-US" sz="1600" dirty="0">
                <a:latin typeface="Sylfaen" panose="010A0502050306030303" pitchFamily="18" charset="0"/>
              </a:rPr>
              <a:t> </a:t>
            </a:r>
            <a:r>
              <a:rPr lang="en-US" sz="1600" dirty="0" err="1">
                <a:latin typeface="Sylfaen" panose="010A0502050306030303" pitchFamily="18" charset="0"/>
              </a:rPr>
              <a:t>ერთი</a:t>
            </a:r>
            <a:r>
              <a:rPr lang="en-US" sz="1600" dirty="0">
                <a:latin typeface="Sylfaen" panose="010A0502050306030303" pitchFamily="18" charset="0"/>
              </a:rPr>
              <a:t> </a:t>
            </a:r>
            <a:r>
              <a:rPr lang="en-US" sz="1600" dirty="0" err="1">
                <a:latin typeface="Sylfaen" panose="010A0502050306030303" pitchFamily="18" charset="0"/>
              </a:rPr>
              <a:t>რომელიმე</a:t>
            </a:r>
            <a:r>
              <a:rPr lang="en-US" sz="1600" dirty="0">
                <a:latin typeface="Sylfaen" panose="010A0502050306030303" pitchFamily="18" charset="0"/>
              </a:rPr>
              <a:t> </a:t>
            </a:r>
            <a:r>
              <a:rPr lang="en-US" sz="1600" dirty="0" err="1">
                <a:latin typeface="Sylfaen" panose="010A0502050306030303" pitchFamily="18" charset="0"/>
              </a:rPr>
              <a:t>მონაცემის</a:t>
            </a:r>
            <a:r>
              <a:rPr lang="en-US" sz="1600" dirty="0">
                <a:latin typeface="Sylfaen" panose="010A0502050306030303" pitchFamily="18" charset="0"/>
              </a:rPr>
              <a:t> </a:t>
            </a:r>
            <a:r>
              <a:rPr lang="en-US" sz="1600" dirty="0" err="1">
                <a:latin typeface="Sylfaen" panose="010A0502050306030303" pitchFamily="18" charset="0"/>
              </a:rPr>
              <a:t>მნიშვნელობის</a:t>
            </a:r>
            <a:r>
              <a:rPr lang="en-US" sz="1600" dirty="0">
                <a:latin typeface="Sylfaen" panose="010A0502050306030303" pitchFamily="18" charset="0"/>
              </a:rPr>
              <a:t> </a:t>
            </a:r>
            <a:r>
              <a:rPr lang="en-US" sz="1600" dirty="0" err="1">
                <a:latin typeface="Sylfaen" panose="010A0502050306030303" pitchFamily="18" charset="0"/>
              </a:rPr>
              <a:t>ზრდა</a:t>
            </a:r>
            <a:r>
              <a:rPr lang="en-US" sz="1600" dirty="0">
                <a:latin typeface="Sylfaen" panose="010A0502050306030303" pitchFamily="18" charset="0"/>
              </a:rPr>
              <a:t> </a:t>
            </a:r>
            <a:r>
              <a:rPr lang="en-US" sz="1600" dirty="0" err="1">
                <a:latin typeface="Sylfaen" panose="010A0502050306030303" pitchFamily="18" charset="0"/>
              </a:rPr>
              <a:t>ავტომატურად</a:t>
            </a:r>
            <a:r>
              <a:rPr lang="en-US" sz="1600" dirty="0">
                <a:latin typeface="Sylfaen" panose="010A0502050306030303" pitchFamily="18" charset="0"/>
              </a:rPr>
              <a:t>. </a:t>
            </a:r>
            <a:r>
              <a:rPr lang="en-US" sz="1600" dirty="0" err="1">
                <a:latin typeface="Sylfaen" panose="010A0502050306030303" pitchFamily="18" charset="0"/>
              </a:rPr>
              <a:t>მისი</a:t>
            </a:r>
            <a:r>
              <a:rPr lang="en-US" sz="1600" dirty="0">
                <a:latin typeface="Sylfaen" panose="010A0502050306030303" pitchFamily="18" charset="0"/>
              </a:rPr>
              <a:t> </a:t>
            </a:r>
            <a:r>
              <a:rPr lang="en-US" sz="1600" dirty="0" err="1">
                <a:latin typeface="Sylfaen" panose="010A0502050306030303" pitchFamily="18" charset="0"/>
              </a:rPr>
              <a:t>შექმნის</a:t>
            </a:r>
            <a:r>
              <a:rPr lang="en-US" sz="1600" dirty="0">
                <a:latin typeface="Sylfaen" panose="010A0502050306030303" pitchFamily="18" charset="0"/>
              </a:rPr>
              <a:t> </a:t>
            </a:r>
            <a:r>
              <a:rPr lang="en-US" sz="1600" dirty="0" err="1">
                <a:latin typeface="Sylfaen" panose="010A0502050306030303" pitchFamily="18" charset="0"/>
              </a:rPr>
              <a:t>დროს</a:t>
            </a:r>
            <a:r>
              <a:rPr lang="en-US" sz="1600" dirty="0">
                <a:latin typeface="Sylfaen" panose="010A0502050306030303" pitchFamily="18" charset="0"/>
              </a:rPr>
              <a:t> </a:t>
            </a:r>
            <a:r>
              <a:rPr lang="en-US" sz="1600" dirty="0" err="1">
                <a:latin typeface="Sylfaen" panose="010A0502050306030303" pitchFamily="18" charset="0"/>
              </a:rPr>
              <a:t>საჭიროა</a:t>
            </a:r>
            <a:r>
              <a:rPr lang="en-US" sz="1600" dirty="0">
                <a:latin typeface="Sylfaen" panose="010A0502050306030303" pitchFamily="18" charset="0"/>
              </a:rPr>
              <a:t> </a:t>
            </a:r>
            <a:r>
              <a:rPr lang="en-US" sz="1600" dirty="0" err="1">
                <a:latin typeface="Sylfaen" panose="010A0502050306030303" pitchFamily="18" charset="0"/>
              </a:rPr>
              <a:t>მიეთითოს</a:t>
            </a:r>
            <a:r>
              <a:rPr lang="en-US" sz="1600" dirty="0">
                <a:latin typeface="Sylfaen" panose="010A0502050306030303" pitchFamily="18" charset="0"/>
              </a:rPr>
              <a:t> </a:t>
            </a:r>
            <a:r>
              <a:rPr lang="en-US" sz="1600" dirty="0" err="1">
                <a:latin typeface="Sylfaen" panose="010A0502050306030303" pitchFamily="18" charset="0"/>
              </a:rPr>
              <a:t>თუ</a:t>
            </a:r>
            <a:r>
              <a:rPr lang="en-US" sz="1600" dirty="0">
                <a:latin typeface="Sylfaen" panose="010A0502050306030303" pitchFamily="18" charset="0"/>
              </a:rPr>
              <a:t> </a:t>
            </a:r>
            <a:r>
              <a:rPr lang="en-US" sz="1600" dirty="0" err="1">
                <a:latin typeface="Sylfaen" panose="010A0502050306030303" pitchFamily="18" charset="0"/>
              </a:rPr>
              <a:t>რა</a:t>
            </a:r>
            <a:r>
              <a:rPr lang="en-US" sz="1600" dirty="0">
                <a:latin typeface="Sylfaen" panose="010A0502050306030303" pitchFamily="18" charset="0"/>
              </a:rPr>
              <a:t> </a:t>
            </a:r>
            <a:r>
              <a:rPr lang="en-US" sz="1600" dirty="0" err="1">
                <a:latin typeface="Sylfaen" panose="010A0502050306030303" pitchFamily="18" charset="0"/>
              </a:rPr>
              <a:t>მნიშვნელობამდე</a:t>
            </a:r>
            <a:r>
              <a:rPr lang="en-US" sz="1600" dirty="0">
                <a:latin typeface="Sylfaen" panose="010A0502050306030303" pitchFamily="18" charset="0"/>
              </a:rPr>
              <a:t> </a:t>
            </a:r>
            <a:r>
              <a:rPr lang="en-US" sz="1600" dirty="0" err="1">
                <a:latin typeface="Sylfaen" panose="010A0502050306030303" pitchFamily="18" charset="0"/>
              </a:rPr>
              <a:t>უნდა</a:t>
            </a:r>
            <a:r>
              <a:rPr lang="en-US" sz="1600" dirty="0">
                <a:latin typeface="Sylfaen" panose="010A0502050306030303" pitchFamily="18" charset="0"/>
              </a:rPr>
              <a:t> </a:t>
            </a:r>
            <a:r>
              <a:rPr lang="en-US" sz="1600" dirty="0" err="1">
                <a:latin typeface="Sylfaen" panose="010A0502050306030303" pitchFamily="18" charset="0"/>
              </a:rPr>
              <a:t>გაიზარდოს</a:t>
            </a:r>
            <a:r>
              <a:rPr lang="en-US" sz="1600" dirty="0">
                <a:latin typeface="Sylfaen" panose="010A0502050306030303" pitchFamily="18" charset="0"/>
              </a:rPr>
              <a:t> </a:t>
            </a:r>
            <a:r>
              <a:rPr lang="en-US" sz="1600" dirty="0" err="1">
                <a:latin typeface="Sylfaen" panose="010A0502050306030303" pitchFamily="18" charset="0"/>
              </a:rPr>
              <a:t>აღნიშნული</a:t>
            </a:r>
            <a:r>
              <a:rPr lang="en-US" sz="1600" dirty="0">
                <a:latin typeface="Sylfaen" panose="010A0502050306030303" pitchFamily="18" charset="0"/>
              </a:rPr>
              <a:t> </a:t>
            </a:r>
            <a:r>
              <a:rPr lang="en-US" sz="1600" dirty="0" err="1">
                <a:latin typeface="Sylfaen" panose="010A0502050306030303" pitchFamily="18" charset="0"/>
              </a:rPr>
              <a:t>ველი</a:t>
            </a:r>
            <a:r>
              <a:rPr lang="en-US" sz="1600" dirty="0">
                <a:latin typeface="Sylfaen" panose="010A0502050306030303" pitchFamily="18" charset="0"/>
              </a:rPr>
              <a:t> </a:t>
            </a:r>
            <a:r>
              <a:rPr lang="en-US" sz="1600" dirty="0" err="1">
                <a:latin typeface="Sylfaen" panose="010A0502050306030303" pitchFamily="18" charset="0"/>
              </a:rPr>
              <a:t>და</a:t>
            </a:r>
            <a:r>
              <a:rPr lang="en-US" sz="1600" dirty="0">
                <a:latin typeface="Sylfaen" panose="010A0502050306030303" pitchFamily="18" charset="0"/>
              </a:rPr>
              <a:t> </a:t>
            </a:r>
            <a:r>
              <a:rPr lang="en-US" sz="1600" dirty="0" err="1">
                <a:latin typeface="Sylfaen" panose="010A0502050306030303" pitchFamily="18" charset="0"/>
              </a:rPr>
              <a:t>როგორი</a:t>
            </a:r>
            <a:r>
              <a:rPr lang="en-US" sz="1600" dirty="0">
                <a:latin typeface="Sylfaen" panose="010A0502050306030303" pitchFamily="18" charset="0"/>
              </a:rPr>
              <a:t> </a:t>
            </a:r>
            <a:r>
              <a:rPr lang="en-US" sz="1600" dirty="0" err="1">
                <a:latin typeface="Sylfaen" panose="010A0502050306030303" pitchFamily="18" charset="0"/>
              </a:rPr>
              <a:t>დიაპაზონით</a:t>
            </a:r>
            <a:r>
              <a:rPr lang="en-US" sz="1600" dirty="0">
                <a:latin typeface="Sylfaen" panose="010A0502050306030303" pitchFamily="18" charset="0"/>
              </a:rPr>
              <a:t>. </a:t>
            </a:r>
            <a:r>
              <a:rPr lang="en-US" sz="1600" dirty="0" err="1">
                <a:latin typeface="Sylfaen" panose="010A0502050306030303" pitchFamily="18" charset="0"/>
              </a:rPr>
              <a:t>მისი</a:t>
            </a:r>
            <a:r>
              <a:rPr lang="en-US" sz="1600" dirty="0">
                <a:latin typeface="Sylfaen" panose="010A0502050306030303" pitchFamily="18" charset="0"/>
              </a:rPr>
              <a:t> </a:t>
            </a:r>
            <a:r>
              <a:rPr lang="en-US" sz="1600" dirty="0" err="1">
                <a:latin typeface="Sylfaen" panose="010A0502050306030303" pitchFamily="18" charset="0"/>
              </a:rPr>
              <a:t>სტრუქტურა</a:t>
            </a:r>
            <a:r>
              <a:rPr lang="en-US" sz="1600" dirty="0">
                <a:latin typeface="Sylfaen" panose="010A0502050306030303" pitchFamily="18" charset="0"/>
              </a:rPr>
              <a:t> </a:t>
            </a:r>
            <a:r>
              <a:rPr lang="en-US" sz="1600" dirty="0" err="1">
                <a:latin typeface="Sylfaen" panose="010A0502050306030303" pitchFamily="18" charset="0"/>
              </a:rPr>
              <a:t>შემდეგნაირია</a:t>
            </a:r>
            <a:r>
              <a:rPr lang="en-US" sz="1600" dirty="0">
                <a:latin typeface="Sylfaen" panose="010A0502050306030303" pitchFamily="18" charset="0"/>
              </a:rPr>
              <a:t>:</a:t>
            </a:r>
          </a:p>
          <a:p>
            <a:pPr marL="0" indent="0">
              <a:buNone/>
            </a:pPr>
            <a:r>
              <a:rPr lang="en-US" sz="1600" dirty="0">
                <a:latin typeface="Sylfaen" panose="010A0502050306030303" pitchFamily="18" charset="0"/>
              </a:rPr>
              <a:t> </a:t>
            </a:r>
          </a:p>
          <a:p>
            <a:pPr marL="0" indent="0">
              <a:buNone/>
            </a:pPr>
            <a:r>
              <a:rPr lang="en-US" sz="1600" dirty="0">
                <a:latin typeface="Sylfaen" panose="010A0502050306030303" pitchFamily="18" charset="0"/>
              </a:rPr>
              <a:t>CREATE SEQUENCE </a:t>
            </a:r>
            <a:r>
              <a:rPr lang="en-US" sz="1600" dirty="0" err="1">
                <a:latin typeface="Sylfaen" panose="010A0502050306030303" pitchFamily="18" charset="0"/>
              </a:rPr>
              <a:t>sequence_name</a:t>
            </a:r>
            <a:r>
              <a:rPr lang="en-US" sz="1600" dirty="0">
                <a:latin typeface="Sylfaen" panose="010A0502050306030303" pitchFamily="18" charset="0"/>
              </a:rPr>
              <a:t> [START WITH </a:t>
            </a:r>
            <a:r>
              <a:rPr lang="en-US" sz="1600" dirty="0" err="1" smtClean="0">
                <a:latin typeface="Sylfaen" panose="010A0502050306030303" pitchFamily="18" charset="0"/>
              </a:rPr>
              <a:t>start_num</a:t>
            </a:r>
            <a:r>
              <a:rPr lang="en-US" sz="1600" dirty="0" smtClean="0">
                <a:latin typeface="Sylfaen" panose="010A0502050306030303" pitchFamily="18" charset="0"/>
              </a:rPr>
              <a:t>] [INCREMENT BY </a:t>
            </a:r>
            <a:r>
              <a:rPr lang="en-US" sz="1600" dirty="0" err="1" smtClean="0">
                <a:latin typeface="Sylfaen" panose="010A0502050306030303" pitchFamily="18" charset="0"/>
              </a:rPr>
              <a:t>increment_num</a:t>
            </a:r>
            <a:r>
              <a:rPr lang="en-US" sz="1600" dirty="0" smtClean="0">
                <a:latin typeface="Sylfaen" panose="010A0502050306030303" pitchFamily="18" charset="0"/>
              </a:rPr>
              <a:t>]</a:t>
            </a:r>
          </a:p>
          <a:p>
            <a:pPr marL="0" indent="0">
              <a:buNone/>
            </a:pPr>
            <a:r>
              <a:rPr lang="en-US" sz="1600" dirty="0" smtClean="0">
                <a:latin typeface="Sylfaen" panose="010A0502050306030303" pitchFamily="18" charset="0"/>
              </a:rPr>
              <a:t>[ { MAXVALUE </a:t>
            </a:r>
            <a:r>
              <a:rPr lang="en-US" sz="1600" dirty="0" err="1" smtClean="0">
                <a:latin typeface="Sylfaen" panose="010A0502050306030303" pitchFamily="18" charset="0"/>
              </a:rPr>
              <a:t>maximum_num</a:t>
            </a:r>
            <a:r>
              <a:rPr lang="en-US" sz="1600" dirty="0" smtClean="0">
                <a:latin typeface="Sylfaen" panose="010A0502050306030303" pitchFamily="18" charset="0"/>
              </a:rPr>
              <a:t> | NOMAXVALUE } ] [ { MINVALUE </a:t>
            </a:r>
            <a:r>
              <a:rPr lang="en-US" sz="1600" dirty="0" err="1" smtClean="0">
                <a:latin typeface="Sylfaen" panose="010A0502050306030303" pitchFamily="18" charset="0"/>
              </a:rPr>
              <a:t>minimum_num</a:t>
            </a:r>
            <a:r>
              <a:rPr lang="en-US" sz="1600" dirty="0" smtClean="0">
                <a:latin typeface="Sylfaen" panose="010A0502050306030303" pitchFamily="18" charset="0"/>
              </a:rPr>
              <a:t> | NOMINVALUE } ]</a:t>
            </a:r>
          </a:p>
          <a:p>
            <a:pPr marL="0" indent="0">
              <a:buNone/>
            </a:pPr>
            <a:r>
              <a:rPr lang="en-US" sz="1600" dirty="0" smtClean="0">
                <a:latin typeface="Sylfaen" panose="010A0502050306030303" pitchFamily="18" charset="0"/>
              </a:rPr>
              <a:t>[ </a:t>
            </a:r>
            <a:r>
              <a:rPr lang="en-US" sz="1600" dirty="0">
                <a:latin typeface="Sylfaen" panose="010A0502050306030303" pitchFamily="18" charset="0"/>
              </a:rPr>
              <a:t>{ CYCLE | NOCYCLE } ]</a:t>
            </a:r>
          </a:p>
          <a:p>
            <a:pPr marL="0" indent="0">
              <a:buNone/>
            </a:pPr>
            <a:r>
              <a:rPr lang="en-US" sz="1600" dirty="0">
                <a:latin typeface="Sylfaen" panose="010A0502050306030303" pitchFamily="18" charset="0"/>
              </a:rPr>
              <a:t>[ { CACHE </a:t>
            </a:r>
            <a:r>
              <a:rPr lang="en-US" sz="1600" dirty="0" err="1">
                <a:latin typeface="Sylfaen" panose="010A0502050306030303" pitchFamily="18" charset="0"/>
              </a:rPr>
              <a:t>cache_num</a:t>
            </a:r>
            <a:r>
              <a:rPr lang="en-US" sz="1600" dirty="0">
                <a:latin typeface="Sylfaen" panose="010A0502050306030303" pitchFamily="18" charset="0"/>
              </a:rPr>
              <a:t> | NOCACHE } ] [ { ORDER | NOORDER } ];</a:t>
            </a:r>
          </a:p>
          <a:p>
            <a:endParaRPr lang="en-US" sz="1600" dirty="0">
              <a:latin typeface="Sylfaen" panose="010A0502050306030303" pitchFamily="18" charset="0"/>
            </a:endParaRPr>
          </a:p>
        </p:txBody>
      </p:sp>
      <p:sp>
        <p:nvSpPr>
          <p:cNvPr id="4" name="Content Placeholder 3"/>
          <p:cNvSpPr>
            <a:spLocks noGrp="1"/>
          </p:cNvSpPr>
          <p:nvPr>
            <p:ph sz="half" idx="2"/>
          </p:nvPr>
        </p:nvSpPr>
        <p:spPr>
          <a:xfrm>
            <a:off x="4716016" y="404664"/>
            <a:ext cx="4038600" cy="5472608"/>
          </a:xfrm>
        </p:spPr>
        <p:txBody>
          <a:bodyPr>
            <a:normAutofit fontScale="25000" lnSpcReduction="20000"/>
          </a:bodyPr>
          <a:lstStyle/>
          <a:p>
            <a:pPr marL="36576" indent="0">
              <a:buNone/>
            </a:pPr>
            <a:r>
              <a:rPr lang="en-US" sz="6400" b="1" dirty="0">
                <a:latin typeface="Sylfaen" panose="010A0502050306030303" pitchFamily="18" charset="0"/>
              </a:rPr>
              <a:t>წარმოდგენები </a:t>
            </a:r>
            <a:r>
              <a:rPr lang="ka-GE" sz="6400" b="1" dirty="0" smtClean="0">
                <a:latin typeface="Sylfaen" panose="010A0502050306030303" pitchFamily="18" charset="0"/>
              </a:rPr>
              <a:t> </a:t>
            </a:r>
            <a:r>
              <a:rPr lang="en-US" sz="6400" b="1" dirty="0" smtClean="0">
                <a:latin typeface="Sylfaen" panose="010A0502050306030303" pitchFamily="18" charset="0"/>
              </a:rPr>
              <a:t>(Views</a:t>
            </a:r>
            <a:r>
              <a:rPr lang="en-US" sz="6400" b="1" dirty="0">
                <a:latin typeface="Sylfaen" panose="010A0502050306030303" pitchFamily="18" charset="0"/>
              </a:rPr>
              <a:t>)</a:t>
            </a:r>
          </a:p>
          <a:p>
            <a:endParaRPr lang="en-US" sz="6400" dirty="0">
              <a:latin typeface="Sylfaen" panose="010A0502050306030303" pitchFamily="18" charset="0"/>
            </a:endParaRPr>
          </a:p>
          <a:p>
            <a:pPr marL="0" indent="0">
              <a:buNone/>
            </a:pPr>
            <a:r>
              <a:rPr lang="en-US" sz="6400" dirty="0" smtClean="0">
                <a:latin typeface="Sylfaen" panose="010A0502050306030303" pitchFamily="18" charset="0"/>
              </a:rPr>
              <a:t>წარმოდგენა </a:t>
            </a:r>
            <a:r>
              <a:rPr lang="en-US" sz="6400" dirty="0">
                <a:latin typeface="Sylfaen" panose="010A0502050306030303" pitchFamily="18" charset="0"/>
              </a:rPr>
              <a:t>არის სვეტებისა და სტრიქონებისაგან შემდგარი ვირტუალური ცხრილი, რომლებიც დინამიკურად ამოირჩევა ერთი ან მეტი ცხრილიდან და/ან წარმოდგენიდან.</a:t>
            </a:r>
          </a:p>
          <a:p>
            <a:pPr marL="36576" indent="0">
              <a:buNone/>
            </a:pPr>
            <a:r>
              <a:rPr lang="en-US" sz="6400" dirty="0" err="1"/>
              <a:t>მოცემულია</a:t>
            </a:r>
            <a:r>
              <a:rPr lang="en-US" sz="6400" dirty="0"/>
              <a:t> </a:t>
            </a:r>
            <a:r>
              <a:rPr lang="en-US" sz="6400" dirty="0" err="1"/>
              <a:t>შემდეგი</a:t>
            </a:r>
            <a:r>
              <a:rPr lang="en-US" sz="6400" dirty="0"/>
              <a:t> </a:t>
            </a:r>
            <a:r>
              <a:rPr lang="en-US" sz="6400" dirty="0" err="1"/>
              <a:t>წარმოდგენა</a:t>
            </a:r>
            <a:r>
              <a:rPr lang="en-US" sz="6400" dirty="0"/>
              <a:t> </a:t>
            </a:r>
            <a:r>
              <a:rPr lang="en-US" sz="6400" dirty="0" err="1"/>
              <a:t>რომელსაც</a:t>
            </a:r>
            <a:r>
              <a:rPr lang="en-US" sz="6400" dirty="0"/>
              <a:t> </a:t>
            </a:r>
            <a:r>
              <a:rPr lang="en-US" sz="6400" dirty="0" err="1"/>
              <a:t>ინფორმაცია</a:t>
            </a:r>
            <a:r>
              <a:rPr lang="en-US" sz="6400" dirty="0"/>
              <a:t> </a:t>
            </a:r>
            <a:r>
              <a:rPr lang="en-US" sz="6400" dirty="0" err="1"/>
              <a:t>მოაქვს</a:t>
            </a:r>
            <a:r>
              <a:rPr lang="en-US" sz="6400" dirty="0"/>
              <a:t> </a:t>
            </a:r>
            <a:r>
              <a:rPr lang="en-US" sz="6400" dirty="0" smtClean="0"/>
              <a:t>customer </a:t>
            </a:r>
            <a:r>
              <a:rPr lang="en-US" sz="6400" dirty="0" err="1"/>
              <a:t>ცხრილიდან</a:t>
            </a:r>
            <a:r>
              <a:rPr lang="en-US" sz="6400" dirty="0" smtClean="0"/>
              <a:t>.</a:t>
            </a:r>
          </a:p>
          <a:p>
            <a:pPr marL="36576" indent="0">
              <a:buNone/>
            </a:pPr>
            <a:endParaRPr lang="en-US" sz="6400" dirty="0"/>
          </a:p>
          <a:p>
            <a:pPr marL="36576" indent="0">
              <a:buNone/>
            </a:pPr>
            <a:r>
              <a:rPr lang="en-US" sz="6400" dirty="0" err="1"/>
              <a:t>CREATEORREPLACEVIEWcustomer_VIEW</a:t>
            </a:r>
            <a:r>
              <a:rPr lang="en-US" sz="6400" dirty="0"/>
              <a:t> AS</a:t>
            </a:r>
          </a:p>
          <a:p>
            <a:pPr marL="36576" indent="0">
              <a:buNone/>
            </a:pPr>
            <a:r>
              <a:rPr lang="en-US" sz="6400" dirty="0"/>
              <a:t>SELECT </a:t>
            </a:r>
            <a:r>
              <a:rPr lang="en-US" sz="6400" dirty="0" err="1"/>
              <a:t>a.cust_id</a:t>
            </a:r>
            <a:r>
              <a:rPr lang="en-US" sz="6400" dirty="0"/>
              <a:t>, </a:t>
            </a:r>
            <a:r>
              <a:rPr lang="en-US" sz="6400" dirty="0" err="1"/>
              <a:t>a.first_name</a:t>
            </a:r>
            <a:r>
              <a:rPr lang="en-US" sz="6400" dirty="0"/>
              <a:t>, </a:t>
            </a:r>
            <a:r>
              <a:rPr lang="en-US" sz="6400" dirty="0" err="1"/>
              <a:t>a.last_name</a:t>
            </a:r>
            <a:endParaRPr lang="en-US" sz="6400" dirty="0"/>
          </a:p>
          <a:p>
            <a:pPr marL="36576" indent="0">
              <a:buNone/>
            </a:pPr>
            <a:r>
              <a:rPr lang="en-US" sz="6400" dirty="0" err="1"/>
              <a:t>FROMcustomer</a:t>
            </a:r>
            <a:r>
              <a:rPr lang="en-US" sz="6400" dirty="0"/>
              <a:t> a;</a:t>
            </a:r>
          </a:p>
          <a:p>
            <a:pPr marL="36576" indent="0">
              <a:buNone/>
            </a:pPr>
            <a:r>
              <a:rPr lang="en-US" sz="6400" dirty="0"/>
              <a:t> </a:t>
            </a:r>
          </a:p>
          <a:p>
            <a:endParaRPr lang="ka-GE" sz="6400" dirty="0" smtClean="0">
              <a:latin typeface="Sylfaen" panose="010A0502050306030303" pitchFamily="18" charset="0"/>
            </a:endParaRPr>
          </a:p>
          <a:p>
            <a:pPr marL="36576" indent="0">
              <a:buNone/>
            </a:pPr>
            <a:endParaRPr lang="ka-GE" sz="6400" b="1" dirty="0" smtClean="0">
              <a:latin typeface="Sylfaen" panose="010A0502050306030303" pitchFamily="18" charset="0"/>
            </a:endParaRPr>
          </a:p>
          <a:p>
            <a:r>
              <a:rPr lang="en-US" dirty="0"/>
              <a:t/>
            </a:r>
            <a:br>
              <a:rPr lang="en-US" dirty="0"/>
            </a:br>
            <a:endParaRPr lang="en-US" dirty="0" smtClean="0">
              <a:latin typeface="Sylfaen" panose="010A0502050306030303" pitchFamily="18" charset="0"/>
            </a:endParaRPr>
          </a:p>
          <a:p>
            <a:pPr marL="0" indent="0">
              <a:buNone/>
            </a:pPr>
            <a:endParaRPr lang="en-US" dirty="0">
              <a:latin typeface="Sylfaen" panose="010A0502050306030303" pitchFamily="18" charset="0"/>
            </a:endParaRPr>
          </a:p>
        </p:txBody>
      </p:sp>
    </p:spTree>
    <p:extLst>
      <p:ext uri="{BB962C8B-B14F-4D97-AF65-F5344CB8AC3E}">
        <p14:creationId xmlns:p14="http://schemas.microsoft.com/office/powerpoint/2010/main" val="165950907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7544" y="620688"/>
            <a:ext cx="3657600" cy="5184576"/>
          </a:xfrm>
        </p:spPr>
        <p:txBody>
          <a:bodyPr>
            <a:normAutofit fontScale="47500" lnSpcReduction="20000"/>
          </a:bodyPr>
          <a:lstStyle/>
          <a:p>
            <a:pPr marL="36576" indent="0">
              <a:buNone/>
            </a:pPr>
            <a:r>
              <a:rPr lang="en-US" sz="2900" b="1" dirty="0" err="1">
                <a:latin typeface="Sylfaen" panose="010A0502050306030303" pitchFamily="18" charset="0"/>
              </a:rPr>
              <a:t>სინონიმები</a:t>
            </a:r>
            <a:r>
              <a:rPr lang="en-US" sz="2900" b="1" dirty="0">
                <a:latin typeface="Sylfaen" panose="010A0502050306030303" pitchFamily="18" charset="0"/>
              </a:rPr>
              <a:t> (Synonyms)</a:t>
            </a:r>
          </a:p>
          <a:p>
            <a:pPr marL="0" indent="0">
              <a:buNone/>
            </a:pPr>
            <a:endParaRPr lang="ka-GE" sz="2900" dirty="0">
              <a:latin typeface="Sylfaen" panose="010A0502050306030303" pitchFamily="18" charset="0"/>
            </a:endParaRPr>
          </a:p>
          <a:p>
            <a:pPr marL="0" indent="0" algn="just">
              <a:buNone/>
            </a:pPr>
            <a:r>
              <a:rPr lang="en-US" sz="2900" dirty="0" err="1">
                <a:latin typeface="Sylfaen" panose="010A0502050306030303" pitchFamily="18" charset="0"/>
              </a:rPr>
              <a:t>სინონიმი</a:t>
            </a:r>
            <a:r>
              <a:rPr lang="en-US" sz="2900" dirty="0">
                <a:latin typeface="Sylfaen" panose="010A0502050306030303" pitchFamily="18" charset="0"/>
              </a:rPr>
              <a:t> </a:t>
            </a:r>
            <a:r>
              <a:rPr lang="en-US" sz="2900" dirty="0" err="1">
                <a:latin typeface="Sylfaen" panose="010A0502050306030303" pitchFamily="18" charset="0"/>
              </a:rPr>
              <a:t>არის</a:t>
            </a:r>
            <a:r>
              <a:rPr lang="en-US" sz="2900" dirty="0">
                <a:latin typeface="Sylfaen" panose="010A0502050306030303" pitchFamily="18" charset="0"/>
              </a:rPr>
              <a:t>  </a:t>
            </a:r>
            <a:r>
              <a:rPr lang="en-US" sz="2900" dirty="0" err="1">
                <a:latin typeface="Sylfaen" panose="010A0502050306030303" pitchFamily="18" charset="0"/>
              </a:rPr>
              <a:t>მომხმარებლის</a:t>
            </a:r>
            <a:r>
              <a:rPr lang="en-US" sz="2900" dirty="0">
                <a:latin typeface="Sylfaen" panose="010A0502050306030303" pitchFamily="18" charset="0"/>
              </a:rPr>
              <a:t> </a:t>
            </a:r>
            <a:r>
              <a:rPr lang="en-US" sz="2900" dirty="0" err="1">
                <a:latin typeface="Sylfaen" panose="010A0502050306030303" pitchFamily="18" charset="0"/>
              </a:rPr>
              <a:t>მიერ</a:t>
            </a:r>
            <a:r>
              <a:rPr lang="en-US" sz="2900" dirty="0">
                <a:latin typeface="Sylfaen" panose="010A0502050306030303" pitchFamily="18" charset="0"/>
              </a:rPr>
              <a:t>  </a:t>
            </a:r>
            <a:r>
              <a:rPr lang="en-US" sz="2900" dirty="0" err="1">
                <a:latin typeface="Sylfaen" panose="010A0502050306030303" pitchFamily="18" charset="0"/>
              </a:rPr>
              <a:t>ცხრილის</a:t>
            </a:r>
            <a:r>
              <a:rPr lang="en-US" sz="2900" dirty="0">
                <a:latin typeface="Sylfaen" panose="010A0502050306030303" pitchFamily="18" charset="0"/>
              </a:rPr>
              <a:t> </a:t>
            </a:r>
            <a:r>
              <a:rPr lang="en-US" sz="2900" dirty="0" err="1">
                <a:latin typeface="Sylfaen" panose="010A0502050306030303" pitchFamily="18" charset="0"/>
              </a:rPr>
              <a:t>ან</a:t>
            </a:r>
            <a:r>
              <a:rPr lang="en-US" sz="2900" dirty="0">
                <a:latin typeface="Sylfaen" panose="010A0502050306030303" pitchFamily="18" charset="0"/>
              </a:rPr>
              <a:t> </a:t>
            </a:r>
            <a:r>
              <a:rPr lang="en-US" sz="2900" dirty="0" err="1">
                <a:latin typeface="Sylfaen" panose="010A0502050306030303" pitchFamily="18" charset="0"/>
              </a:rPr>
              <a:t>წარმოდგენისათვის</a:t>
            </a:r>
            <a:r>
              <a:rPr lang="en-US" sz="2900" dirty="0">
                <a:latin typeface="Sylfaen" panose="010A0502050306030303" pitchFamily="18" charset="0"/>
              </a:rPr>
              <a:t> </a:t>
            </a:r>
            <a:r>
              <a:rPr lang="en-US" sz="2900" dirty="0" err="1">
                <a:latin typeface="Sylfaen" panose="010A0502050306030303" pitchFamily="18" charset="0"/>
              </a:rPr>
              <a:t>ფსევდონიმის</a:t>
            </a:r>
            <a:r>
              <a:rPr lang="en-US" sz="2900" dirty="0">
                <a:latin typeface="Sylfaen" panose="010A0502050306030303" pitchFamily="18" charset="0"/>
              </a:rPr>
              <a:t> </a:t>
            </a:r>
            <a:r>
              <a:rPr lang="en-US" sz="2900" dirty="0" err="1">
                <a:latin typeface="Sylfaen" panose="010A0502050306030303" pitchFamily="18" charset="0"/>
              </a:rPr>
              <a:t>შერჩევა</a:t>
            </a:r>
            <a:r>
              <a:rPr lang="en-US" sz="2900" dirty="0">
                <a:latin typeface="Sylfaen" panose="010A0502050306030303" pitchFamily="18" charset="0"/>
              </a:rPr>
              <a:t>,  </a:t>
            </a:r>
            <a:r>
              <a:rPr lang="en-US" sz="2900" dirty="0" err="1">
                <a:latin typeface="Sylfaen" panose="010A0502050306030303" pitchFamily="18" charset="0"/>
              </a:rPr>
              <a:t>რომლითაც</a:t>
            </a:r>
            <a:r>
              <a:rPr lang="en-US" sz="2900" dirty="0">
                <a:latin typeface="Sylfaen" panose="010A0502050306030303" pitchFamily="18" charset="0"/>
              </a:rPr>
              <a:t> </a:t>
            </a:r>
            <a:r>
              <a:rPr lang="en-US" sz="2900" dirty="0" err="1">
                <a:latin typeface="Sylfaen" panose="010A0502050306030303" pitchFamily="18" charset="0"/>
              </a:rPr>
              <a:t>ის</a:t>
            </a:r>
            <a:r>
              <a:rPr lang="en-US" sz="2900" dirty="0">
                <a:latin typeface="Sylfaen" panose="010A0502050306030303" pitchFamily="18" charset="0"/>
              </a:rPr>
              <a:t> </a:t>
            </a:r>
            <a:r>
              <a:rPr lang="en-US" sz="2900" dirty="0" err="1">
                <a:latin typeface="Sylfaen" panose="010A0502050306030303" pitchFamily="18" charset="0"/>
              </a:rPr>
              <a:t>მომავალში</a:t>
            </a:r>
            <a:r>
              <a:rPr lang="en-US" sz="2900" dirty="0">
                <a:latin typeface="Sylfaen" panose="010A0502050306030303" pitchFamily="18" charset="0"/>
              </a:rPr>
              <a:t> </a:t>
            </a:r>
            <a:r>
              <a:rPr lang="en-US" sz="2900" dirty="0" err="1">
                <a:latin typeface="Sylfaen" panose="010A0502050306030303" pitchFamily="18" charset="0"/>
              </a:rPr>
              <a:t>გამოიყენებს</a:t>
            </a:r>
            <a:r>
              <a:rPr lang="en-US" sz="2900" dirty="0">
                <a:latin typeface="Sylfaen" panose="010A0502050306030303" pitchFamily="18" charset="0"/>
              </a:rPr>
              <a:t> </a:t>
            </a:r>
            <a:r>
              <a:rPr lang="en-US" sz="2900" dirty="0" err="1">
                <a:latin typeface="Sylfaen" panose="010A0502050306030303" pitchFamily="18" charset="0"/>
              </a:rPr>
              <a:t>მათ</a:t>
            </a:r>
            <a:r>
              <a:rPr lang="en-US" sz="2900" dirty="0">
                <a:latin typeface="Sylfaen" panose="010A0502050306030303" pitchFamily="18" charset="0"/>
              </a:rPr>
              <a:t>. </a:t>
            </a:r>
            <a:r>
              <a:rPr lang="en-US" sz="2900" dirty="0" err="1">
                <a:latin typeface="Sylfaen" panose="010A0502050306030303" pitchFamily="18" charset="0"/>
              </a:rPr>
              <a:t>შეიძლება</a:t>
            </a:r>
            <a:r>
              <a:rPr lang="en-US" sz="2900" dirty="0">
                <a:latin typeface="Sylfaen" panose="010A0502050306030303" pitchFamily="18" charset="0"/>
              </a:rPr>
              <a:t> </a:t>
            </a:r>
            <a:r>
              <a:rPr lang="en-US" sz="2900" dirty="0" err="1">
                <a:latin typeface="Sylfaen" panose="010A0502050306030303" pitchFamily="18" charset="0"/>
              </a:rPr>
              <a:t>ცხრილი</a:t>
            </a:r>
            <a:r>
              <a:rPr lang="en-US" sz="2900" dirty="0">
                <a:latin typeface="Sylfaen" panose="010A0502050306030303" pitchFamily="18" charset="0"/>
              </a:rPr>
              <a:t> </a:t>
            </a:r>
            <a:r>
              <a:rPr lang="en-US" sz="2900" dirty="0" err="1">
                <a:latin typeface="Sylfaen" panose="010A0502050306030303" pitchFamily="18" charset="0"/>
              </a:rPr>
              <a:t>ეკუთვნოდეს</a:t>
            </a:r>
            <a:r>
              <a:rPr lang="en-US" sz="2900" dirty="0">
                <a:latin typeface="Sylfaen" panose="010A0502050306030303" pitchFamily="18" charset="0"/>
              </a:rPr>
              <a:t> </a:t>
            </a:r>
            <a:r>
              <a:rPr lang="en-US" sz="2900" dirty="0" err="1">
                <a:latin typeface="Sylfaen" panose="010A0502050306030303" pitchFamily="18" charset="0"/>
              </a:rPr>
              <a:t>სხვა</a:t>
            </a:r>
            <a:r>
              <a:rPr lang="en-US" sz="2900" dirty="0">
                <a:latin typeface="Sylfaen" panose="010A0502050306030303" pitchFamily="18" charset="0"/>
              </a:rPr>
              <a:t> </a:t>
            </a:r>
            <a:r>
              <a:rPr lang="en-US" sz="2900" dirty="0" err="1">
                <a:latin typeface="Sylfaen" panose="010A0502050306030303" pitchFamily="18" charset="0"/>
              </a:rPr>
              <a:t>მომხმარებელს</a:t>
            </a:r>
            <a:r>
              <a:rPr lang="en-US" sz="2900" dirty="0">
                <a:latin typeface="Sylfaen" panose="010A0502050306030303" pitchFamily="18" charset="0"/>
              </a:rPr>
              <a:t>, </a:t>
            </a:r>
            <a:r>
              <a:rPr lang="en-US" sz="2900" dirty="0" err="1">
                <a:latin typeface="Sylfaen" panose="010A0502050306030303" pitchFamily="18" charset="0"/>
              </a:rPr>
              <a:t>მაშინ</a:t>
            </a:r>
            <a:r>
              <a:rPr lang="en-US" sz="2900" dirty="0">
                <a:latin typeface="Sylfaen" panose="010A0502050306030303" pitchFamily="18" charset="0"/>
              </a:rPr>
              <a:t> </a:t>
            </a:r>
            <a:r>
              <a:rPr lang="en-US" sz="2900" dirty="0" err="1">
                <a:latin typeface="Sylfaen" panose="010A0502050306030303" pitchFamily="18" charset="0"/>
              </a:rPr>
              <a:t>მასთან</a:t>
            </a:r>
            <a:r>
              <a:rPr lang="en-US" sz="2900" dirty="0">
                <a:latin typeface="Sylfaen" panose="010A0502050306030303" pitchFamily="18" charset="0"/>
              </a:rPr>
              <a:t> </a:t>
            </a:r>
            <a:r>
              <a:rPr lang="en-US" sz="2900" dirty="0" err="1">
                <a:latin typeface="Sylfaen" panose="010A0502050306030303" pitchFamily="18" charset="0"/>
              </a:rPr>
              <a:t>მიმართვისას</a:t>
            </a:r>
            <a:r>
              <a:rPr lang="en-US" sz="2900" dirty="0">
                <a:latin typeface="Sylfaen" panose="010A0502050306030303" pitchFamily="18" charset="0"/>
              </a:rPr>
              <a:t> </a:t>
            </a:r>
            <a:r>
              <a:rPr lang="en-US" sz="2900" dirty="0" err="1">
                <a:latin typeface="Sylfaen" panose="010A0502050306030303" pitchFamily="18" charset="0"/>
              </a:rPr>
              <a:t>უნდა</a:t>
            </a:r>
            <a:r>
              <a:rPr lang="en-US" sz="2900" dirty="0">
                <a:latin typeface="Sylfaen" panose="010A0502050306030303" pitchFamily="18" charset="0"/>
              </a:rPr>
              <a:t> </a:t>
            </a:r>
            <a:r>
              <a:rPr lang="en-US" sz="2900" dirty="0" err="1">
                <a:latin typeface="Sylfaen" panose="010A0502050306030303" pitchFamily="18" charset="0"/>
              </a:rPr>
              <a:t>მოხდეს</a:t>
            </a:r>
            <a:r>
              <a:rPr lang="en-US" sz="2900" dirty="0">
                <a:latin typeface="Sylfaen" panose="010A0502050306030303" pitchFamily="18" charset="0"/>
              </a:rPr>
              <a:t> </a:t>
            </a:r>
            <a:r>
              <a:rPr lang="en-US" sz="2900" dirty="0" err="1">
                <a:latin typeface="Sylfaen" panose="010A0502050306030303" pitchFamily="18" charset="0"/>
              </a:rPr>
              <a:t>მომხმარებლის_სახელის</a:t>
            </a:r>
            <a:r>
              <a:rPr lang="en-US" sz="2900" dirty="0">
                <a:latin typeface="Sylfaen" panose="010A0502050306030303" pitchFamily="18" charset="0"/>
              </a:rPr>
              <a:t> </a:t>
            </a:r>
            <a:r>
              <a:rPr lang="en-US" sz="2900" dirty="0" err="1">
                <a:latin typeface="Sylfaen" panose="010A0502050306030303" pitchFamily="18" charset="0"/>
              </a:rPr>
              <a:t>და</a:t>
            </a:r>
            <a:r>
              <a:rPr lang="en-US" sz="2900" dirty="0">
                <a:latin typeface="Sylfaen" panose="010A0502050306030303" pitchFamily="18" charset="0"/>
              </a:rPr>
              <a:t> </a:t>
            </a:r>
            <a:r>
              <a:rPr lang="en-US" sz="2900" dirty="0" err="1">
                <a:latin typeface="Sylfaen" panose="010A0502050306030303" pitchFamily="18" charset="0"/>
              </a:rPr>
              <a:t>ცხრილის_სახელის</a:t>
            </a:r>
            <a:r>
              <a:rPr lang="en-US" sz="2900" dirty="0">
                <a:latin typeface="Sylfaen" panose="010A0502050306030303" pitchFamily="18" charset="0"/>
              </a:rPr>
              <a:t> </a:t>
            </a:r>
            <a:r>
              <a:rPr lang="en-US" sz="2900" dirty="0" err="1">
                <a:latin typeface="Sylfaen" panose="010A0502050306030303" pitchFamily="18" charset="0"/>
              </a:rPr>
              <a:t>მითითება</a:t>
            </a:r>
            <a:r>
              <a:rPr lang="en-US" sz="2900" dirty="0">
                <a:latin typeface="Sylfaen" panose="010A0502050306030303" pitchFamily="18" charset="0"/>
              </a:rPr>
              <a:t>.</a:t>
            </a:r>
          </a:p>
          <a:p>
            <a:pPr marL="36576" indent="0" algn="just">
              <a:buNone/>
            </a:pPr>
            <a:r>
              <a:rPr lang="en-US" sz="2900" dirty="0" err="1"/>
              <a:t>არსებობს</a:t>
            </a:r>
            <a:r>
              <a:rPr lang="en-US" sz="2900" dirty="0"/>
              <a:t>   </a:t>
            </a:r>
            <a:r>
              <a:rPr lang="en-US" sz="2900" dirty="0" err="1"/>
              <a:t>ორი</a:t>
            </a:r>
            <a:r>
              <a:rPr lang="en-US" sz="2900" dirty="0"/>
              <a:t>   </a:t>
            </a:r>
            <a:r>
              <a:rPr lang="en-US" sz="2900" dirty="0" err="1"/>
              <a:t>სახის</a:t>
            </a:r>
            <a:r>
              <a:rPr lang="en-US" sz="2900" dirty="0"/>
              <a:t>:   </a:t>
            </a:r>
            <a:r>
              <a:rPr lang="en-US" sz="2900" dirty="0" err="1"/>
              <a:t>კერძო</a:t>
            </a:r>
            <a:r>
              <a:rPr lang="en-US" sz="2900" dirty="0"/>
              <a:t>  </a:t>
            </a:r>
            <a:r>
              <a:rPr lang="en-US" sz="2900" dirty="0" err="1"/>
              <a:t>და</a:t>
            </a:r>
            <a:r>
              <a:rPr lang="en-US" sz="2900" dirty="0"/>
              <a:t>   </a:t>
            </a:r>
            <a:r>
              <a:rPr lang="en-US" sz="2900" dirty="0" err="1"/>
              <a:t>საერთო</a:t>
            </a:r>
            <a:r>
              <a:rPr lang="en-US" sz="2900" dirty="0"/>
              <a:t>  </a:t>
            </a:r>
            <a:r>
              <a:rPr lang="en-US" sz="2900" dirty="0" err="1"/>
              <a:t>გამოყენების</a:t>
            </a:r>
            <a:endParaRPr lang="en-US" sz="2900" dirty="0"/>
          </a:p>
          <a:p>
            <a:pPr marL="36576" indent="0" algn="just">
              <a:buNone/>
            </a:pPr>
            <a:r>
              <a:rPr lang="en-US" sz="2900" dirty="0" err="1"/>
              <a:t>სინონიმები</a:t>
            </a:r>
            <a:r>
              <a:rPr lang="en-US" sz="2900" dirty="0"/>
              <a:t>.   Oracle   </a:t>
            </a:r>
            <a:r>
              <a:rPr lang="en-US" sz="2900" dirty="0" err="1"/>
              <a:t>გამოიყენებს</a:t>
            </a:r>
            <a:r>
              <a:rPr lang="en-US" sz="2900" dirty="0"/>
              <a:t>   </a:t>
            </a:r>
            <a:r>
              <a:rPr lang="en-US" sz="2900" dirty="0" err="1"/>
              <a:t>მონაცემთა</a:t>
            </a:r>
            <a:r>
              <a:rPr lang="en-US" sz="2900" dirty="0"/>
              <a:t>   </a:t>
            </a:r>
            <a:r>
              <a:rPr lang="en-US" sz="2900" dirty="0" err="1"/>
              <a:t>ბაზის</a:t>
            </a:r>
            <a:r>
              <a:rPr lang="en-US" sz="2900" dirty="0"/>
              <a:t>   </a:t>
            </a:r>
            <a:r>
              <a:rPr lang="en-US" sz="2900" dirty="0" err="1"/>
              <a:t>ადმინისტრატორის</a:t>
            </a:r>
            <a:r>
              <a:rPr lang="en-US" sz="2900" dirty="0"/>
              <a:t> </a:t>
            </a:r>
            <a:r>
              <a:rPr lang="en-US" sz="2900" dirty="0" err="1"/>
              <a:t>შემდეგ</a:t>
            </a:r>
            <a:r>
              <a:rPr lang="en-US" sz="2900" dirty="0"/>
              <a:t> </a:t>
            </a:r>
            <a:r>
              <a:rPr lang="en-US" sz="2900" dirty="0" err="1"/>
              <a:t>პრივილეგიებს</a:t>
            </a:r>
            <a:r>
              <a:rPr lang="en-US" sz="2900" dirty="0"/>
              <a:t>:</a:t>
            </a:r>
          </a:p>
          <a:p>
            <a:pPr marL="36576" indent="0">
              <a:buNone/>
            </a:pPr>
            <a:endParaRPr lang="en-US" sz="2900" dirty="0"/>
          </a:p>
          <a:p>
            <a:pPr marL="36576" indent="0">
              <a:buNone/>
            </a:pPr>
            <a:r>
              <a:rPr lang="en-US" sz="2900" dirty="0"/>
              <a:t>- CREATE SYNONYM;</a:t>
            </a:r>
          </a:p>
          <a:p>
            <a:pPr marL="36576" indent="0">
              <a:buNone/>
            </a:pPr>
            <a:r>
              <a:rPr lang="en-US" sz="2900" dirty="0"/>
              <a:t>- CREATE PUBLIC SYNONYM;</a:t>
            </a:r>
          </a:p>
          <a:p>
            <a:pPr marL="36576" indent="0">
              <a:buNone/>
            </a:pPr>
            <a:r>
              <a:rPr lang="en-US" sz="2900" dirty="0"/>
              <a:t>- DROP PUBLIC SYNONYM;</a:t>
            </a:r>
          </a:p>
          <a:p>
            <a:pPr marL="36576" indent="0">
              <a:buNone/>
            </a:pPr>
            <a:r>
              <a:rPr lang="en-US" sz="2900" dirty="0"/>
              <a:t>     </a:t>
            </a:r>
            <a:r>
              <a:rPr lang="en-US" sz="2900" dirty="0" err="1"/>
              <a:t>სინონიმის</a:t>
            </a:r>
            <a:r>
              <a:rPr lang="en-US" sz="2900" dirty="0"/>
              <a:t> </a:t>
            </a:r>
            <a:r>
              <a:rPr lang="en-US" sz="2900" dirty="0" err="1"/>
              <a:t>შექმნა</a:t>
            </a:r>
            <a:r>
              <a:rPr lang="en-US" sz="2900" dirty="0"/>
              <a:t>:</a:t>
            </a:r>
          </a:p>
          <a:p>
            <a:pPr marL="36576" indent="0">
              <a:buNone/>
            </a:pPr>
            <a:r>
              <a:rPr lang="en-US" sz="2900" dirty="0"/>
              <a:t>Create public synonym </a:t>
            </a:r>
            <a:r>
              <a:rPr lang="en-US" sz="2900" dirty="0" err="1"/>
              <a:t>cust_temp</a:t>
            </a:r>
            <a:r>
              <a:rPr lang="en-US" sz="2900" dirty="0"/>
              <a:t> for </a:t>
            </a:r>
            <a:r>
              <a:rPr lang="en-US" sz="2900" dirty="0" err="1"/>
              <a:t>cust_temp</a:t>
            </a:r>
            <a:r>
              <a:rPr lang="en-US" sz="2900" dirty="0"/>
              <a:t>;</a:t>
            </a:r>
          </a:p>
          <a:p>
            <a:pPr marL="36576" indent="0">
              <a:buNone/>
            </a:pPr>
            <a:r>
              <a:rPr lang="en-US" sz="2900" dirty="0"/>
              <a:t>     </a:t>
            </a:r>
            <a:r>
              <a:rPr lang="en-US" sz="2900" dirty="0" err="1"/>
              <a:t>სინონიმის</a:t>
            </a:r>
            <a:r>
              <a:rPr lang="en-US" sz="2900" dirty="0"/>
              <a:t> </a:t>
            </a:r>
            <a:r>
              <a:rPr lang="en-US" sz="2900" dirty="0" err="1"/>
              <a:t>წაშლა</a:t>
            </a:r>
            <a:r>
              <a:rPr lang="en-US" sz="2900" dirty="0"/>
              <a:t>:</a:t>
            </a:r>
          </a:p>
          <a:p>
            <a:pPr marL="36576" indent="0">
              <a:buNone/>
            </a:pPr>
            <a:r>
              <a:rPr lang="en-US" sz="2900" dirty="0"/>
              <a:t>Drop public synonym </a:t>
            </a:r>
            <a:r>
              <a:rPr lang="en-US" sz="2900" dirty="0" err="1"/>
              <a:t>cust_temp</a:t>
            </a:r>
            <a:r>
              <a:rPr lang="en-US" sz="2900" dirty="0"/>
              <a:t>;</a:t>
            </a:r>
          </a:p>
          <a:p>
            <a:endParaRPr lang="en-US" dirty="0"/>
          </a:p>
        </p:txBody>
      </p:sp>
    </p:spTree>
    <p:extLst>
      <p:ext uri="{BB962C8B-B14F-4D97-AF65-F5344CB8AC3E}">
        <p14:creationId xmlns:p14="http://schemas.microsoft.com/office/powerpoint/2010/main" val="30279228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536" y="393694"/>
            <a:ext cx="7200800" cy="5721499"/>
          </a:xfrm>
        </p:spPr>
        <p:txBody>
          <a:bodyPr>
            <a:normAutofit fontScale="25000" lnSpcReduction="20000"/>
          </a:bodyPr>
          <a:lstStyle/>
          <a:p>
            <a:pPr marL="36576" indent="0" algn="ctr">
              <a:buNone/>
            </a:pPr>
            <a:r>
              <a:rPr lang="en-US" sz="6400" b="1" dirty="0" err="1">
                <a:latin typeface="Sylfaen" panose="010A0502050306030303" pitchFamily="18" charset="0"/>
              </a:rPr>
              <a:t>კურსორები</a:t>
            </a:r>
            <a:r>
              <a:rPr lang="en-US" sz="6400" b="1" dirty="0">
                <a:latin typeface="Sylfaen" panose="010A0502050306030303" pitchFamily="18" charset="0"/>
              </a:rPr>
              <a:t> (Cursors)</a:t>
            </a:r>
          </a:p>
          <a:p>
            <a:pPr marL="0" indent="0">
              <a:buNone/>
            </a:pPr>
            <a:r>
              <a:rPr lang="en-US" dirty="0">
                <a:latin typeface="Sylfaen" panose="010A0502050306030303" pitchFamily="18" charset="0"/>
              </a:rPr>
              <a:t> </a:t>
            </a:r>
          </a:p>
          <a:p>
            <a:pPr marL="0" indent="0">
              <a:buNone/>
            </a:pPr>
            <a:r>
              <a:rPr lang="en-US" dirty="0">
                <a:latin typeface="Sylfaen" panose="010A0502050306030303" pitchFamily="18" charset="0"/>
              </a:rPr>
              <a:t> </a:t>
            </a:r>
          </a:p>
          <a:p>
            <a:pPr marL="0" indent="0" algn="just">
              <a:buNone/>
            </a:pPr>
            <a:r>
              <a:rPr lang="en-US" sz="5600" dirty="0" smtClean="0">
                <a:latin typeface="Sylfaen" panose="010A0502050306030303" pitchFamily="18" charset="0"/>
              </a:rPr>
              <a:t>მოთხოვნის </a:t>
            </a:r>
            <a:r>
              <a:rPr lang="en-US" sz="5600" dirty="0">
                <a:latin typeface="Sylfaen" panose="010A0502050306030303" pitchFamily="18" charset="0"/>
              </a:rPr>
              <a:t>შესრულების შედეგად, კლიენტის პროგრამას შეუძლია დაუბრუნოს   ასობით   ათასი   სტრიქონი.   </a:t>
            </a:r>
            <a:r>
              <a:rPr lang="en-US" sz="5600" dirty="0" err="1">
                <a:latin typeface="Sylfaen" panose="010A0502050306030303" pitchFamily="18" charset="0"/>
              </a:rPr>
              <a:t>კლიენტის</a:t>
            </a:r>
            <a:r>
              <a:rPr lang="en-US" sz="5600" dirty="0">
                <a:latin typeface="Sylfaen" panose="010A0502050306030303" pitchFamily="18" charset="0"/>
              </a:rPr>
              <a:t> </a:t>
            </a:r>
            <a:r>
              <a:rPr lang="en-US" sz="5600" dirty="0" err="1">
                <a:latin typeface="Sylfaen" panose="010A0502050306030303" pitchFamily="18" charset="0"/>
              </a:rPr>
              <a:t>პროგრამები</a:t>
            </a:r>
            <a:r>
              <a:rPr lang="en-US" sz="5600" dirty="0">
                <a:latin typeface="Sylfaen" panose="010A0502050306030303" pitchFamily="18" charset="0"/>
              </a:rPr>
              <a:t>   </a:t>
            </a:r>
            <a:r>
              <a:rPr lang="en-US" sz="5600" dirty="0" err="1">
                <a:latin typeface="Sylfaen" panose="010A0502050306030303" pitchFamily="18" charset="0"/>
              </a:rPr>
              <a:t>ყოველთვის</a:t>
            </a:r>
            <a:r>
              <a:rPr lang="en-US" sz="5600" dirty="0">
                <a:latin typeface="Sylfaen" panose="010A0502050306030303" pitchFamily="18" charset="0"/>
              </a:rPr>
              <a:t>   </a:t>
            </a:r>
            <a:r>
              <a:rPr lang="en-US" sz="5600" dirty="0" err="1">
                <a:latin typeface="Sylfaen" panose="010A0502050306030303" pitchFamily="18" charset="0"/>
              </a:rPr>
              <a:t>ვერ</a:t>
            </a:r>
            <a:r>
              <a:rPr lang="en-US" sz="5600" dirty="0">
                <a:latin typeface="Sylfaen" panose="010A0502050306030303" pitchFamily="18" charset="0"/>
              </a:rPr>
              <a:t>   </a:t>
            </a:r>
            <a:r>
              <a:rPr lang="en-US" sz="5600" dirty="0" err="1">
                <a:latin typeface="Sylfaen" panose="010A0502050306030303" pitchFamily="18" charset="0"/>
              </a:rPr>
              <a:t>ახერხებს</a:t>
            </a:r>
            <a:r>
              <a:rPr lang="en-US" sz="5600" dirty="0">
                <a:latin typeface="Sylfaen" panose="010A0502050306030303" pitchFamily="18" charset="0"/>
              </a:rPr>
              <a:t> </a:t>
            </a:r>
            <a:r>
              <a:rPr lang="en-US" sz="5600" dirty="0" err="1">
                <a:latin typeface="Sylfaen" panose="010A0502050306030303" pitchFamily="18" charset="0"/>
              </a:rPr>
              <a:t>ასეთი</a:t>
            </a:r>
            <a:r>
              <a:rPr lang="en-US" sz="5600" dirty="0">
                <a:latin typeface="Sylfaen" panose="010A0502050306030303" pitchFamily="18" charset="0"/>
              </a:rPr>
              <a:t> </a:t>
            </a:r>
            <a:r>
              <a:rPr lang="en-US" sz="5600" dirty="0" err="1">
                <a:latin typeface="Sylfaen" panose="010A0502050306030303" pitchFamily="18" charset="0"/>
              </a:rPr>
              <a:t>მოცულობის</a:t>
            </a:r>
            <a:r>
              <a:rPr lang="en-US" sz="5600" dirty="0">
                <a:latin typeface="Sylfaen" panose="010A0502050306030303" pitchFamily="18" charset="0"/>
              </a:rPr>
              <a:t> </a:t>
            </a:r>
            <a:r>
              <a:rPr lang="en-US" sz="5600" dirty="0" err="1">
                <a:latin typeface="Sylfaen" panose="010A0502050306030303" pitchFamily="18" charset="0"/>
              </a:rPr>
              <a:t>მონაცემებთან</a:t>
            </a:r>
            <a:r>
              <a:rPr lang="en-US" sz="5600" dirty="0">
                <a:latin typeface="Sylfaen" panose="010A0502050306030303" pitchFamily="18" charset="0"/>
              </a:rPr>
              <a:t> </a:t>
            </a:r>
            <a:r>
              <a:rPr lang="en-US" sz="5600" dirty="0" err="1">
                <a:latin typeface="Sylfaen" panose="010A0502050306030303" pitchFamily="18" charset="0"/>
              </a:rPr>
              <a:t>მუშაობას</a:t>
            </a:r>
            <a:r>
              <a:rPr lang="en-US" sz="5600" dirty="0">
                <a:latin typeface="Sylfaen" panose="010A0502050306030303" pitchFamily="18" charset="0"/>
              </a:rPr>
              <a:t>, </a:t>
            </a:r>
            <a:r>
              <a:rPr lang="en-US" sz="5600" dirty="0" err="1">
                <a:latin typeface="Sylfaen" panose="010A0502050306030303" pitchFamily="18" charset="0"/>
              </a:rPr>
              <a:t>რადგან</a:t>
            </a:r>
            <a:r>
              <a:rPr lang="en-US" sz="5600" dirty="0">
                <a:latin typeface="Sylfaen" panose="010A0502050306030303" pitchFamily="18" charset="0"/>
              </a:rPr>
              <a:t> </a:t>
            </a:r>
            <a:r>
              <a:rPr lang="en-US" sz="5600" dirty="0" err="1">
                <a:latin typeface="Sylfaen" panose="010A0502050306030303" pitchFamily="18" charset="0"/>
              </a:rPr>
              <a:t>მათ</a:t>
            </a:r>
            <a:r>
              <a:rPr lang="en-US" sz="5600" dirty="0">
                <a:latin typeface="Sylfaen" panose="010A0502050306030303" pitchFamily="18" charset="0"/>
              </a:rPr>
              <a:t> </a:t>
            </a:r>
            <a:r>
              <a:rPr lang="en-US" sz="5600" dirty="0" err="1">
                <a:latin typeface="Sylfaen" panose="010A0502050306030303" pitchFamily="18" charset="0"/>
              </a:rPr>
              <a:t>შესანახად</a:t>
            </a:r>
            <a:r>
              <a:rPr lang="en-US" sz="5600" dirty="0">
                <a:latin typeface="Sylfaen" panose="010A0502050306030303" pitchFamily="18" charset="0"/>
              </a:rPr>
              <a:t> </a:t>
            </a:r>
            <a:r>
              <a:rPr lang="en-US" sz="5600" dirty="0" err="1">
                <a:latin typeface="Sylfaen" panose="010A0502050306030303" pitchFamily="18" charset="0"/>
              </a:rPr>
              <a:t>დიდი</a:t>
            </a:r>
            <a:r>
              <a:rPr lang="en-US" sz="5600" dirty="0">
                <a:latin typeface="Sylfaen" panose="010A0502050306030303" pitchFamily="18" charset="0"/>
              </a:rPr>
              <a:t> </a:t>
            </a:r>
            <a:r>
              <a:rPr lang="en-US" sz="5600" dirty="0" err="1">
                <a:latin typeface="Sylfaen" panose="010A0502050306030303" pitchFamily="18" charset="0"/>
              </a:rPr>
              <a:t>ზომის</a:t>
            </a:r>
            <a:r>
              <a:rPr lang="en-US" sz="5600" dirty="0">
                <a:latin typeface="Sylfaen" panose="010A0502050306030303" pitchFamily="18" charset="0"/>
              </a:rPr>
              <a:t> </a:t>
            </a:r>
            <a:r>
              <a:rPr lang="en-US" sz="5600" dirty="0" err="1">
                <a:latin typeface="Sylfaen" panose="010A0502050306030303" pitchFamily="18" charset="0"/>
              </a:rPr>
              <a:t>მეხსიერებაა</a:t>
            </a:r>
            <a:r>
              <a:rPr lang="en-US" sz="5600" dirty="0">
                <a:latin typeface="Sylfaen" panose="010A0502050306030303" pitchFamily="18" charset="0"/>
              </a:rPr>
              <a:t> </a:t>
            </a:r>
            <a:r>
              <a:rPr lang="en-US" sz="5600" dirty="0" err="1">
                <a:latin typeface="Sylfaen" panose="010A0502050306030303" pitchFamily="18" charset="0"/>
              </a:rPr>
              <a:t>საჭირო</a:t>
            </a:r>
            <a:r>
              <a:rPr lang="en-US" sz="5600" dirty="0">
                <a:latin typeface="Sylfaen" panose="010A0502050306030303" pitchFamily="18" charset="0"/>
              </a:rPr>
              <a:t>.</a:t>
            </a:r>
          </a:p>
          <a:p>
            <a:pPr marL="0" indent="0" algn="just">
              <a:buNone/>
            </a:pPr>
            <a:r>
              <a:rPr lang="en-US" sz="5600" dirty="0" smtClean="0">
                <a:latin typeface="Sylfaen" panose="010A0502050306030303" pitchFamily="18" charset="0"/>
              </a:rPr>
              <a:t>ამ  </a:t>
            </a:r>
            <a:r>
              <a:rPr lang="en-US" sz="5600" dirty="0">
                <a:latin typeface="Sylfaen" panose="010A0502050306030303" pitchFamily="18" charset="0"/>
              </a:rPr>
              <a:t>პრობლემების  გადასაწყვეტად  გამოიყენება  კურსორები.</a:t>
            </a:r>
          </a:p>
          <a:p>
            <a:pPr marL="0" indent="0" algn="just">
              <a:buNone/>
            </a:pPr>
            <a:r>
              <a:rPr lang="en-US" sz="5600" dirty="0" smtClean="0">
                <a:latin typeface="Sylfaen" panose="010A0502050306030303" pitchFamily="18" charset="0"/>
              </a:rPr>
              <a:t>კურსორი </a:t>
            </a:r>
            <a:r>
              <a:rPr lang="en-US" sz="5600" dirty="0">
                <a:latin typeface="Sylfaen" panose="010A0502050306030303" pitchFamily="18" charset="0"/>
              </a:rPr>
              <a:t>კლიენტის პროგრამას საშუალებას აძლევს იმუშაოს არა ასობით ან ათასობით სტრიქონთან, არამედ ერთ სტრიქონთან ან სტრიქონების მცირე  ბლოკთან.  </a:t>
            </a:r>
            <a:r>
              <a:rPr lang="en-US" sz="5600" dirty="0" err="1">
                <a:latin typeface="Sylfaen" panose="010A0502050306030303" pitchFamily="18" charset="0"/>
              </a:rPr>
              <a:t>ძირითადად</a:t>
            </a:r>
            <a:r>
              <a:rPr lang="en-US" sz="5600" dirty="0">
                <a:latin typeface="Sylfaen" panose="010A0502050306030303" pitchFamily="18" charset="0"/>
              </a:rPr>
              <a:t>   </a:t>
            </a:r>
            <a:r>
              <a:rPr lang="en-US" sz="5600" dirty="0" err="1">
                <a:latin typeface="Sylfaen" panose="010A0502050306030303" pitchFamily="18" charset="0"/>
              </a:rPr>
              <a:t>კურსორი</a:t>
            </a:r>
            <a:r>
              <a:rPr lang="en-US" sz="5600" dirty="0">
                <a:latin typeface="Sylfaen" panose="010A0502050306030303" pitchFamily="18" charset="0"/>
              </a:rPr>
              <a:t>   </a:t>
            </a:r>
            <a:r>
              <a:rPr lang="en-US" sz="5600" dirty="0" err="1">
                <a:latin typeface="Sylfaen" panose="010A0502050306030303" pitchFamily="18" charset="0"/>
              </a:rPr>
              <a:t>ჯდება</a:t>
            </a:r>
            <a:r>
              <a:rPr lang="en-US" sz="5600" dirty="0">
                <a:latin typeface="Sylfaen" panose="010A0502050306030303" pitchFamily="18" charset="0"/>
              </a:rPr>
              <a:t> </a:t>
            </a:r>
            <a:r>
              <a:rPr lang="en-US" sz="5600" dirty="0" err="1">
                <a:latin typeface="Sylfaen" panose="010A0502050306030303" pitchFamily="18" charset="0"/>
              </a:rPr>
              <a:t>მოთხოვნილი</a:t>
            </a:r>
            <a:r>
              <a:rPr lang="en-US" sz="5600" dirty="0">
                <a:latin typeface="Sylfaen" panose="010A0502050306030303" pitchFamily="18" charset="0"/>
              </a:rPr>
              <a:t> </a:t>
            </a:r>
            <a:r>
              <a:rPr lang="en-US" sz="5600" dirty="0" err="1">
                <a:latin typeface="Sylfaen" panose="010A0502050306030303" pitchFamily="18" charset="0"/>
              </a:rPr>
              <a:t>ინფორმაციის</a:t>
            </a:r>
            <a:r>
              <a:rPr lang="en-US" sz="5600" dirty="0">
                <a:latin typeface="Sylfaen" panose="010A0502050306030303" pitchFamily="18" charset="0"/>
              </a:rPr>
              <a:t> </a:t>
            </a:r>
            <a:r>
              <a:rPr lang="en-US" sz="5600" dirty="0" err="1">
                <a:latin typeface="Sylfaen" panose="010A0502050306030303" pitchFamily="18" charset="0"/>
              </a:rPr>
              <a:t>ამოსაღებად</a:t>
            </a:r>
            <a:r>
              <a:rPr lang="en-US" sz="5600" dirty="0">
                <a:latin typeface="Sylfaen" panose="010A0502050306030303" pitchFamily="18" charset="0"/>
              </a:rPr>
              <a:t>.</a:t>
            </a:r>
          </a:p>
          <a:p>
            <a:pPr marL="0" indent="0" algn="just">
              <a:buNone/>
            </a:pPr>
            <a:r>
              <a:rPr lang="en-US" sz="5600" dirty="0" smtClean="0">
                <a:latin typeface="Sylfaen" panose="010A0502050306030303" pitchFamily="18" charset="0"/>
              </a:rPr>
              <a:t>კურსორები </a:t>
            </a:r>
            <a:r>
              <a:rPr lang="en-US" sz="5600" dirty="0">
                <a:latin typeface="Sylfaen" panose="010A0502050306030303" pitchFamily="18" charset="0"/>
              </a:rPr>
              <a:t>უნდა  გამოვიყენოთ მხოლოდ  აუცილებლობის შემთხვევაში, რადგან, ჯერ ერთი, ისინი საშუალებას არ გვაძლევს მონაცემების დამუშავების  ოპერაციები  შევასრულოთ მონაცემთა მთელ ნაკრებზე, და მეორეც, კურსორების საშუალებით მონაცემთა დამუშავების სიჩქარე გაცილებით დაბალია სერვერის სტანდარტულ საშუალებებთან შედარებით</a:t>
            </a:r>
            <a:r>
              <a:rPr lang="en-US" sz="5600" dirty="0" smtClean="0">
                <a:latin typeface="Sylfaen" panose="010A0502050306030303" pitchFamily="18" charset="0"/>
              </a:rPr>
              <a:t>.</a:t>
            </a:r>
            <a:endParaRPr lang="ka-GE" sz="5600" dirty="0" smtClean="0">
              <a:latin typeface="Sylfaen" panose="010A0502050306030303" pitchFamily="18" charset="0"/>
            </a:endParaRPr>
          </a:p>
          <a:p>
            <a:pPr marL="0" indent="0">
              <a:buNone/>
            </a:pPr>
            <a:endParaRPr lang="en-US" sz="5600" dirty="0">
              <a:latin typeface="Sylfaen" panose="010A0502050306030303" pitchFamily="18" charset="0"/>
            </a:endParaRPr>
          </a:p>
          <a:p>
            <a:pPr marL="0" indent="0">
              <a:buNone/>
            </a:pPr>
            <a:r>
              <a:rPr lang="en-US" sz="5600" dirty="0" err="1">
                <a:latin typeface="Sylfaen" panose="010A0502050306030303" pitchFamily="18" charset="0"/>
              </a:rPr>
              <a:t>მაგალითდ</a:t>
            </a:r>
            <a:r>
              <a:rPr lang="en-US" sz="5600" dirty="0" smtClean="0">
                <a:latin typeface="Sylfaen" panose="010A0502050306030303" pitchFamily="18" charset="0"/>
              </a:rPr>
              <a:t>:</a:t>
            </a:r>
          </a:p>
          <a:p>
            <a:pPr marL="0" indent="0">
              <a:buNone/>
            </a:pPr>
            <a:endParaRPr lang="en-US" sz="5600" dirty="0">
              <a:latin typeface="Sylfaen" panose="010A0502050306030303" pitchFamily="18" charset="0"/>
            </a:endParaRPr>
          </a:p>
          <a:p>
            <a:pPr marL="0" indent="0">
              <a:buNone/>
            </a:pPr>
            <a:r>
              <a:rPr lang="en-US" sz="7200" dirty="0">
                <a:latin typeface="Sylfaen" panose="010A0502050306030303" pitchFamily="18" charset="0"/>
              </a:rPr>
              <a:t>CURSOR </a:t>
            </a:r>
            <a:r>
              <a:rPr lang="en-US" sz="7200" dirty="0" err="1">
                <a:latin typeface="Sylfaen" panose="010A0502050306030303" pitchFamily="18" charset="0"/>
              </a:rPr>
              <a:t>cv_product_cursor</a:t>
            </a:r>
            <a:r>
              <a:rPr lang="en-US" sz="7200" dirty="0">
                <a:latin typeface="Sylfaen" panose="010A0502050306030303" pitchFamily="18" charset="0"/>
              </a:rPr>
              <a:t> IS SELECT </a:t>
            </a:r>
            <a:r>
              <a:rPr lang="en-US" sz="7200" dirty="0" err="1">
                <a:latin typeface="Sylfaen" panose="010A0502050306030303" pitchFamily="18" charset="0"/>
              </a:rPr>
              <a:t>product_id</a:t>
            </a:r>
            <a:r>
              <a:rPr lang="en-US" sz="7200" dirty="0">
                <a:latin typeface="Sylfaen" panose="010A0502050306030303" pitchFamily="18" charset="0"/>
              </a:rPr>
              <a:t>, name, price FROM products</a:t>
            </a:r>
          </a:p>
          <a:p>
            <a:pPr marL="0" indent="0">
              <a:buNone/>
            </a:pPr>
            <a:r>
              <a:rPr lang="en-US" sz="7200" dirty="0">
                <a:latin typeface="Sylfaen" panose="010A0502050306030303" pitchFamily="18" charset="0"/>
              </a:rPr>
              <a:t>ORDER BY </a:t>
            </a:r>
            <a:r>
              <a:rPr lang="en-US" sz="7200" dirty="0" err="1">
                <a:latin typeface="Sylfaen" panose="010A0502050306030303" pitchFamily="18" charset="0"/>
              </a:rPr>
              <a:t>product_id</a:t>
            </a:r>
            <a:r>
              <a:rPr lang="en-US" sz="7200" dirty="0">
                <a:latin typeface="Sylfaen" panose="010A0502050306030303" pitchFamily="18" charset="0"/>
              </a:rPr>
              <a:t>;</a:t>
            </a:r>
          </a:p>
          <a:p>
            <a:pPr marL="0" indent="0">
              <a:buNone/>
            </a:pPr>
            <a:r>
              <a:rPr lang="en-US" sz="5600" dirty="0">
                <a:latin typeface="Sylfaen" panose="010A0502050306030303" pitchFamily="18" charset="0"/>
              </a:rPr>
              <a:t/>
            </a:r>
            <a:br>
              <a:rPr lang="en-US" sz="5600" dirty="0">
                <a:latin typeface="Sylfaen" panose="010A0502050306030303" pitchFamily="18" charset="0"/>
              </a:rPr>
            </a:br>
            <a:endParaRPr lang="en-US" sz="5600" dirty="0">
              <a:latin typeface="Sylfaen" panose="010A0502050306030303" pitchFamily="18" charset="0"/>
            </a:endParaRPr>
          </a:p>
        </p:txBody>
      </p:sp>
    </p:spTree>
    <p:extLst>
      <p:ext uri="{BB962C8B-B14F-4D97-AF65-F5344CB8AC3E}">
        <p14:creationId xmlns:p14="http://schemas.microsoft.com/office/powerpoint/2010/main" val="1741674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p:cNvSpPr txBox="1">
            <a:spLocks/>
          </p:cNvSpPr>
          <p:nvPr/>
        </p:nvSpPr>
        <p:spPr>
          <a:xfrm>
            <a:off x="611560" y="397848"/>
            <a:ext cx="7488832" cy="4608512"/>
          </a:xfrm>
          <a:prstGeom prst="rect">
            <a:avLst/>
          </a:prstGeom>
        </p:spPr>
        <p:txBody>
          <a:bodyPr>
            <a:normAutofit fontScale="25000" lnSpcReduction="2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ctr">
              <a:buFont typeface="Wingdings 2"/>
              <a:buNone/>
            </a:pPr>
            <a:r>
              <a:rPr lang="en-US" sz="7200" b="1" dirty="0" err="1" smtClean="0">
                <a:latin typeface="Sylfaen" panose="010A0502050306030303" pitchFamily="18" charset="0"/>
              </a:rPr>
              <a:t>ფუნქციები</a:t>
            </a:r>
            <a:r>
              <a:rPr lang="en-US" sz="7200" b="1" dirty="0" smtClean="0">
                <a:latin typeface="Sylfaen" panose="010A0502050306030303" pitchFamily="18" charset="0"/>
              </a:rPr>
              <a:t> (Functions)</a:t>
            </a:r>
          </a:p>
          <a:p>
            <a:pPr marL="0" indent="0">
              <a:buFont typeface="Wingdings 2"/>
              <a:buNone/>
            </a:pPr>
            <a:r>
              <a:rPr lang="en-US" sz="6400" dirty="0" smtClean="0">
                <a:latin typeface="Sylfaen" panose="010A0502050306030303" pitchFamily="18" charset="0"/>
              </a:rPr>
              <a:t> </a:t>
            </a:r>
          </a:p>
          <a:p>
            <a:pPr marL="0" indent="0">
              <a:buFont typeface="Wingdings 2"/>
              <a:buNone/>
            </a:pPr>
            <a:r>
              <a:rPr lang="en-US" sz="6400" dirty="0" smtClean="0">
                <a:latin typeface="Sylfaen" panose="010A0502050306030303" pitchFamily="18" charset="0"/>
              </a:rPr>
              <a:t> </a:t>
            </a:r>
            <a:r>
              <a:rPr lang="en-US" sz="8000" dirty="0" err="1" smtClean="0">
                <a:latin typeface="Sylfaen" panose="010A0502050306030303" pitchFamily="18" charset="0"/>
              </a:rPr>
              <a:t>ფუნქციები</a:t>
            </a:r>
            <a:r>
              <a:rPr lang="en-US" sz="8000" dirty="0" smtClean="0">
                <a:latin typeface="Sylfaen" panose="010A0502050306030303" pitchFamily="18" charset="0"/>
              </a:rPr>
              <a:t>  </a:t>
            </a:r>
            <a:r>
              <a:rPr lang="en-US" sz="8000" dirty="0" err="1" smtClean="0">
                <a:latin typeface="Sylfaen" panose="010A0502050306030303" pitchFamily="18" charset="0"/>
              </a:rPr>
              <a:t>წარმოადგენენ</a:t>
            </a:r>
            <a:r>
              <a:rPr lang="en-US" sz="8000" dirty="0" smtClean="0">
                <a:latin typeface="Sylfaen" panose="010A0502050306030303" pitchFamily="18" charset="0"/>
              </a:rPr>
              <a:t>  </a:t>
            </a:r>
            <a:r>
              <a:rPr lang="en-US" sz="8000" dirty="0" err="1" smtClean="0">
                <a:latin typeface="Sylfaen" panose="010A0502050306030303" pitchFamily="18" charset="0"/>
              </a:rPr>
              <a:t>მონაცემთა</a:t>
            </a:r>
            <a:r>
              <a:rPr lang="en-US" sz="8000" dirty="0" smtClean="0">
                <a:latin typeface="Sylfaen" panose="010A0502050306030303" pitchFamily="18" charset="0"/>
              </a:rPr>
              <a:t>  </a:t>
            </a:r>
            <a:r>
              <a:rPr lang="en-US" sz="8000" dirty="0" err="1" smtClean="0">
                <a:latin typeface="Sylfaen" panose="010A0502050306030303" pitchFamily="18" charset="0"/>
              </a:rPr>
              <a:t>ბაზის</a:t>
            </a:r>
            <a:r>
              <a:rPr lang="en-US" sz="8000" dirty="0" smtClean="0">
                <a:latin typeface="Sylfaen" panose="010A0502050306030303" pitchFamily="18" charset="0"/>
              </a:rPr>
              <a:t> </a:t>
            </a:r>
            <a:r>
              <a:rPr lang="en-US" sz="8000" dirty="0" err="1" smtClean="0">
                <a:latin typeface="Sylfaen" panose="010A0502050306030303" pitchFamily="18" charset="0"/>
              </a:rPr>
              <a:t>დამოუკიდებელ</a:t>
            </a:r>
            <a:r>
              <a:rPr lang="en-US" sz="8000" dirty="0" smtClean="0">
                <a:latin typeface="Sylfaen" panose="010A0502050306030303" pitchFamily="18" charset="0"/>
              </a:rPr>
              <a:t> </a:t>
            </a:r>
            <a:r>
              <a:rPr lang="en-US" sz="8000" dirty="0" err="1" smtClean="0">
                <a:latin typeface="Sylfaen" panose="010A0502050306030303" pitchFamily="18" charset="0"/>
              </a:rPr>
              <a:t>ობიექტებს</a:t>
            </a:r>
            <a:r>
              <a:rPr lang="en-US" sz="8000" dirty="0" smtClean="0">
                <a:latin typeface="Sylfaen" panose="010A0502050306030303" pitchFamily="18" charset="0"/>
              </a:rPr>
              <a:t> </a:t>
            </a:r>
            <a:r>
              <a:rPr lang="en-US" sz="8000" dirty="0" err="1" smtClean="0">
                <a:latin typeface="Sylfaen" panose="010A0502050306030303" pitchFamily="18" charset="0"/>
              </a:rPr>
              <a:t>და</a:t>
            </a:r>
            <a:r>
              <a:rPr lang="en-US" sz="8000" dirty="0" smtClean="0">
                <a:latin typeface="Sylfaen" panose="010A0502050306030303" pitchFamily="18" charset="0"/>
              </a:rPr>
              <a:t> </a:t>
            </a:r>
            <a:r>
              <a:rPr lang="en-US" sz="8000" dirty="0" err="1" smtClean="0">
                <a:latin typeface="Sylfaen" panose="010A0502050306030303" pitchFamily="18" charset="0"/>
              </a:rPr>
              <a:t>მოთავსებული</a:t>
            </a:r>
            <a:r>
              <a:rPr lang="en-US" sz="8000" dirty="0" smtClean="0">
                <a:latin typeface="Sylfaen" panose="010A0502050306030303" pitchFamily="18" charset="0"/>
              </a:rPr>
              <a:t> </a:t>
            </a:r>
            <a:r>
              <a:rPr lang="en-US" sz="8000" dirty="0" err="1" smtClean="0">
                <a:latin typeface="Sylfaen" panose="010A0502050306030303" pitchFamily="18" charset="0"/>
              </a:rPr>
              <a:t>არიან</a:t>
            </a:r>
            <a:r>
              <a:rPr lang="en-US" sz="8000" dirty="0" smtClean="0">
                <a:latin typeface="Sylfaen" panose="010A0502050306030303" pitchFamily="18" charset="0"/>
              </a:rPr>
              <a:t> </a:t>
            </a:r>
            <a:r>
              <a:rPr lang="en-US" sz="8000" dirty="0" err="1" smtClean="0">
                <a:latin typeface="Sylfaen" panose="010A0502050306030303" pitchFamily="18" charset="0"/>
              </a:rPr>
              <a:t>შესაბამის</a:t>
            </a:r>
            <a:r>
              <a:rPr lang="en-US" sz="8000" dirty="0" smtClean="0">
                <a:latin typeface="Sylfaen" panose="010A0502050306030303" pitchFamily="18" charset="0"/>
              </a:rPr>
              <a:t> </a:t>
            </a:r>
            <a:r>
              <a:rPr lang="en-US" sz="8000" dirty="0" err="1" smtClean="0">
                <a:latin typeface="Sylfaen" panose="010A0502050306030303" pitchFamily="18" charset="0"/>
              </a:rPr>
              <a:t>მონაცემთა</a:t>
            </a:r>
            <a:r>
              <a:rPr lang="en-US" sz="8000" dirty="0" smtClean="0">
                <a:latin typeface="Sylfaen" panose="010A0502050306030303" pitchFamily="18" charset="0"/>
              </a:rPr>
              <a:t> </a:t>
            </a:r>
            <a:r>
              <a:rPr lang="en-US" sz="8000" dirty="0" err="1" smtClean="0">
                <a:latin typeface="Sylfaen" panose="010A0502050306030303" pitchFamily="18" charset="0"/>
              </a:rPr>
              <a:t>ბაზაში</a:t>
            </a:r>
            <a:r>
              <a:rPr lang="en-US" sz="8000" dirty="0" smtClean="0">
                <a:latin typeface="Sylfaen" panose="010A0502050306030303" pitchFamily="18" charset="0"/>
              </a:rPr>
              <a:t>.   </a:t>
            </a:r>
            <a:r>
              <a:rPr lang="en-US" sz="8000" dirty="0" err="1" smtClean="0">
                <a:latin typeface="Sylfaen" panose="010A0502050306030303" pitchFamily="18" charset="0"/>
              </a:rPr>
              <a:t>ამ</a:t>
            </a:r>
            <a:r>
              <a:rPr lang="en-US" sz="8000" dirty="0" smtClean="0">
                <a:latin typeface="Sylfaen" panose="010A0502050306030303" pitchFamily="18" charset="0"/>
              </a:rPr>
              <a:t> </a:t>
            </a:r>
            <a:r>
              <a:rPr lang="en-US" sz="8000" dirty="0" err="1" smtClean="0">
                <a:latin typeface="Sylfaen" panose="010A0502050306030303" pitchFamily="18" charset="0"/>
              </a:rPr>
              <a:t>ფუნქციებს</a:t>
            </a:r>
            <a:r>
              <a:rPr lang="en-US" sz="8000" dirty="0" smtClean="0">
                <a:latin typeface="Sylfaen" panose="010A0502050306030303" pitchFamily="18" charset="0"/>
              </a:rPr>
              <a:t>   </a:t>
            </a:r>
            <a:r>
              <a:rPr lang="en-US" sz="8000" dirty="0" err="1" smtClean="0">
                <a:latin typeface="Sylfaen" panose="010A0502050306030303" pitchFamily="18" charset="0"/>
              </a:rPr>
              <a:t>შეიძლება</a:t>
            </a:r>
            <a:r>
              <a:rPr lang="en-US" sz="8000" dirty="0" smtClean="0">
                <a:latin typeface="Sylfaen" panose="010A0502050306030303" pitchFamily="18" charset="0"/>
              </a:rPr>
              <a:t>   </a:t>
            </a:r>
            <a:r>
              <a:rPr lang="en-US" sz="8000" dirty="0" err="1" smtClean="0">
                <a:latin typeface="Sylfaen" panose="010A0502050306030303" pitchFamily="18" charset="0"/>
              </a:rPr>
              <a:t>ჰქონდეთ</a:t>
            </a:r>
            <a:r>
              <a:rPr lang="en-US" sz="8000" dirty="0" smtClean="0">
                <a:latin typeface="Sylfaen" panose="010A0502050306030303" pitchFamily="18" charset="0"/>
              </a:rPr>
              <a:t>   </a:t>
            </a:r>
            <a:r>
              <a:rPr lang="en-US" sz="8000" dirty="0" err="1" smtClean="0">
                <a:latin typeface="Sylfaen" panose="010A0502050306030303" pitchFamily="18" charset="0"/>
              </a:rPr>
              <a:t>ერთი</a:t>
            </a:r>
            <a:r>
              <a:rPr lang="en-US" sz="8000" dirty="0" smtClean="0">
                <a:latin typeface="Sylfaen" panose="010A0502050306030303" pitchFamily="18" charset="0"/>
              </a:rPr>
              <a:t>   </a:t>
            </a:r>
            <a:r>
              <a:rPr lang="en-US" sz="8000" dirty="0" err="1" smtClean="0">
                <a:latin typeface="Sylfaen" panose="010A0502050306030303" pitchFamily="18" charset="0"/>
              </a:rPr>
              <a:t>ან</a:t>
            </a:r>
            <a:r>
              <a:rPr lang="en-US" sz="8000" dirty="0" smtClean="0">
                <a:latin typeface="Sylfaen" panose="010A0502050306030303" pitchFamily="18" charset="0"/>
              </a:rPr>
              <a:t>   </a:t>
            </a:r>
            <a:r>
              <a:rPr lang="en-US" sz="8000" dirty="0" err="1" smtClean="0">
                <a:latin typeface="Sylfaen" panose="010A0502050306030303" pitchFamily="18" charset="0"/>
              </a:rPr>
              <a:t>მეტი</a:t>
            </a:r>
            <a:r>
              <a:rPr lang="en-US" sz="8000" dirty="0" smtClean="0">
                <a:latin typeface="Sylfaen" panose="010A0502050306030303" pitchFamily="18" charset="0"/>
              </a:rPr>
              <a:t> </a:t>
            </a:r>
            <a:r>
              <a:rPr lang="en-US" sz="8000" dirty="0" err="1" smtClean="0">
                <a:latin typeface="Sylfaen" panose="010A0502050306030303" pitchFamily="18" charset="0"/>
              </a:rPr>
              <a:t>პარამეტრი</a:t>
            </a:r>
            <a:r>
              <a:rPr lang="en-US" sz="8000" dirty="0" smtClean="0">
                <a:latin typeface="Sylfaen" panose="010A0502050306030303" pitchFamily="18" charset="0"/>
              </a:rPr>
              <a:t> </a:t>
            </a:r>
            <a:r>
              <a:rPr lang="en-US" sz="8000" dirty="0" err="1" smtClean="0">
                <a:latin typeface="Sylfaen" panose="010A0502050306030303" pitchFamily="18" charset="0"/>
              </a:rPr>
              <a:t>ან</a:t>
            </a:r>
            <a:r>
              <a:rPr lang="en-US" sz="8000" dirty="0" smtClean="0">
                <a:latin typeface="Sylfaen" panose="010A0502050306030303" pitchFamily="18" charset="0"/>
              </a:rPr>
              <a:t> </a:t>
            </a:r>
            <a:r>
              <a:rPr lang="en-US" sz="8000" dirty="0" err="1" smtClean="0">
                <a:latin typeface="Sylfaen" panose="010A0502050306030303" pitchFamily="18" charset="0"/>
              </a:rPr>
              <a:t>არც</a:t>
            </a:r>
            <a:r>
              <a:rPr lang="en-US" sz="8000" dirty="0" smtClean="0">
                <a:latin typeface="Sylfaen" panose="010A0502050306030303" pitchFamily="18" charset="0"/>
              </a:rPr>
              <a:t> </a:t>
            </a:r>
            <a:r>
              <a:rPr lang="en-US" sz="8000" dirty="0" err="1" smtClean="0">
                <a:latin typeface="Sylfaen" panose="010A0502050306030303" pitchFamily="18" charset="0"/>
              </a:rPr>
              <a:t>ერთი</a:t>
            </a:r>
            <a:r>
              <a:rPr lang="ka-GE" sz="8000" dirty="0" smtClean="0">
                <a:latin typeface="Sylfaen" panose="010A0502050306030303" pitchFamily="18" charset="0"/>
              </a:rPr>
              <a:t>.</a:t>
            </a:r>
            <a:endParaRPr lang="en-US" sz="8000" dirty="0" smtClean="0">
              <a:latin typeface="Sylfaen" panose="010A0502050306030303" pitchFamily="18" charset="0"/>
            </a:endParaRPr>
          </a:p>
          <a:p>
            <a:pPr marL="0" indent="0">
              <a:buFont typeface="Wingdings 2"/>
              <a:buNone/>
            </a:pPr>
            <a:r>
              <a:rPr lang="en-US" sz="7200" dirty="0" err="1" smtClean="0"/>
              <a:t>მოცემული</a:t>
            </a:r>
            <a:r>
              <a:rPr lang="en-US" sz="7200" dirty="0" smtClean="0"/>
              <a:t> </a:t>
            </a:r>
            <a:r>
              <a:rPr lang="en-US" sz="7200" dirty="0" err="1" smtClean="0"/>
              <a:t>ფუნქცია</a:t>
            </a:r>
            <a:r>
              <a:rPr lang="en-US" sz="7200" dirty="0" smtClean="0"/>
              <a:t> </a:t>
            </a:r>
            <a:r>
              <a:rPr lang="en-US" sz="7200" dirty="0" err="1" smtClean="0"/>
              <a:t>კი</a:t>
            </a:r>
            <a:r>
              <a:rPr lang="en-US" sz="7200" dirty="0" smtClean="0"/>
              <a:t> </a:t>
            </a:r>
            <a:r>
              <a:rPr lang="en-US" sz="7200" dirty="0" err="1" smtClean="0"/>
              <a:t>ასრულებს</a:t>
            </a:r>
            <a:r>
              <a:rPr lang="en-US" sz="7200" dirty="0" smtClean="0"/>
              <a:t> </a:t>
            </a:r>
            <a:r>
              <a:rPr lang="en-US" sz="7200" dirty="0" err="1" smtClean="0"/>
              <a:t>წრის</a:t>
            </a:r>
            <a:r>
              <a:rPr lang="en-US" sz="7200" dirty="0" smtClean="0"/>
              <a:t> </a:t>
            </a:r>
            <a:r>
              <a:rPr lang="en-US" sz="7200" dirty="0" err="1" smtClean="0"/>
              <a:t>ფართობის</a:t>
            </a:r>
            <a:r>
              <a:rPr lang="en-US" sz="7200" dirty="0" smtClean="0"/>
              <a:t> </a:t>
            </a:r>
            <a:r>
              <a:rPr lang="en-US" sz="7200" dirty="0" err="1" smtClean="0"/>
              <a:t>გამოთვლას</a:t>
            </a:r>
            <a:r>
              <a:rPr lang="en-US" sz="7200" dirty="0" smtClean="0"/>
              <a:t>. </a:t>
            </a:r>
            <a:r>
              <a:rPr lang="en-US" sz="7200" dirty="0" err="1" smtClean="0"/>
              <a:t>გამოძახებისას</a:t>
            </a:r>
            <a:r>
              <a:rPr lang="en-US" sz="7200" dirty="0" smtClean="0"/>
              <a:t> </a:t>
            </a:r>
            <a:r>
              <a:rPr lang="en-US" sz="7200" dirty="0" err="1" smtClean="0"/>
              <a:t>საჭიროა</a:t>
            </a:r>
            <a:r>
              <a:rPr lang="en-US" sz="7200" dirty="0" smtClean="0"/>
              <a:t> </a:t>
            </a:r>
            <a:r>
              <a:rPr lang="en-US" sz="7200" dirty="0" err="1" smtClean="0"/>
              <a:t>გადაეცეს</a:t>
            </a:r>
            <a:r>
              <a:rPr lang="en-US" sz="7200" dirty="0" smtClean="0"/>
              <a:t> </a:t>
            </a:r>
            <a:r>
              <a:rPr lang="en-US" sz="7200" dirty="0" err="1" smtClean="0"/>
              <a:t>წრის</a:t>
            </a:r>
            <a:r>
              <a:rPr lang="en-US" sz="7200" dirty="0" smtClean="0"/>
              <a:t> </a:t>
            </a:r>
            <a:r>
              <a:rPr lang="en-US" sz="7200" dirty="0" err="1" smtClean="0"/>
              <a:t>რადიუსის</a:t>
            </a:r>
            <a:r>
              <a:rPr lang="en-US" sz="7200" dirty="0" smtClean="0"/>
              <a:t> </a:t>
            </a:r>
            <a:r>
              <a:rPr lang="en-US" sz="7200" dirty="0" err="1" smtClean="0"/>
              <a:t>მნიშვნელობა</a:t>
            </a:r>
            <a:r>
              <a:rPr lang="en-US" sz="1600" dirty="0" smtClean="0"/>
              <a:t>:</a:t>
            </a:r>
          </a:p>
          <a:p>
            <a:pPr marL="0" indent="0">
              <a:buFont typeface="Wingdings 2"/>
              <a:buNone/>
            </a:pPr>
            <a:endParaRPr lang="en-US" sz="9600" dirty="0" smtClean="0">
              <a:latin typeface="Sylfaen" panose="010A0502050306030303" pitchFamily="18" charset="0"/>
            </a:endParaRPr>
          </a:p>
          <a:p>
            <a:pPr marL="36576" indent="0">
              <a:buFont typeface="Wingdings 2"/>
              <a:buNone/>
            </a:pPr>
            <a:r>
              <a:rPr lang="en-US" sz="7200" dirty="0" smtClean="0"/>
              <a:t>CREATE ORREPLACE FUNCTION </a:t>
            </a:r>
            <a:r>
              <a:rPr lang="en-US" sz="7200" dirty="0" err="1" smtClean="0"/>
              <a:t>circle_area</a:t>
            </a:r>
            <a:r>
              <a:rPr lang="en-US" sz="7200" dirty="0" smtClean="0"/>
              <a:t> (</a:t>
            </a:r>
          </a:p>
          <a:p>
            <a:pPr marL="36576" indent="0">
              <a:buFont typeface="Wingdings 2"/>
              <a:buNone/>
            </a:pPr>
            <a:r>
              <a:rPr lang="en-US" sz="7200" dirty="0" err="1" smtClean="0"/>
              <a:t>p_radiusINNUMBER</a:t>
            </a:r>
            <a:endParaRPr lang="en-US" sz="7200" dirty="0" smtClean="0"/>
          </a:p>
          <a:p>
            <a:pPr marL="36576" indent="0">
              <a:buFont typeface="Wingdings 2"/>
              <a:buNone/>
            </a:pPr>
            <a:r>
              <a:rPr lang="en-US" sz="7200" dirty="0" smtClean="0"/>
              <a:t>) RETURNNUMBERAS </a:t>
            </a:r>
            <a:r>
              <a:rPr lang="en-US" sz="7200" dirty="0" err="1" smtClean="0"/>
              <a:t>v_piNUMBER</a:t>
            </a:r>
            <a:r>
              <a:rPr lang="en-US" sz="7200" dirty="0" smtClean="0"/>
              <a:t> := 3.1415926; </a:t>
            </a:r>
            <a:r>
              <a:rPr lang="en-US" sz="7200" dirty="0" err="1" smtClean="0"/>
              <a:t>v_areaNUMBER</a:t>
            </a:r>
            <a:r>
              <a:rPr lang="en-US" sz="7200" dirty="0" smtClean="0"/>
              <a:t>;</a:t>
            </a:r>
          </a:p>
          <a:p>
            <a:pPr marL="36576" indent="0">
              <a:buFont typeface="Wingdings 2"/>
              <a:buNone/>
            </a:pPr>
            <a:r>
              <a:rPr lang="en-US" sz="7200" dirty="0" smtClean="0"/>
              <a:t>BEGIN</a:t>
            </a:r>
          </a:p>
          <a:p>
            <a:pPr marL="36576" indent="0">
              <a:buFont typeface="Wingdings 2"/>
              <a:buNone/>
            </a:pPr>
            <a:endParaRPr lang="en-US" sz="7200" dirty="0" smtClean="0"/>
          </a:p>
          <a:p>
            <a:pPr marL="36576" indent="0">
              <a:buFont typeface="Wingdings 2"/>
              <a:buNone/>
            </a:pPr>
            <a:r>
              <a:rPr lang="en-US" sz="7200" dirty="0" err="1" smtClean="0"/>
              <a:t>v_area</a:t>
            </a:r>
            <a:r>
              <a:rPr lang="en-US" sz="7200" dirty="0" smtClean="0"/>
              <a:t> := </a:t>
            </a:r>
            <a:r>
              <a:rPr lang="en-US" sz="7200" dirty="0" err="1" smtClean="0"/>
              <a:t>v_pi</a:t>
            </a:r>
            <a:r>
              <a:rPr lang="en-US" sz="7200" dirty="0" smtClean="0"/>
              <a:t> * POWER(</a:t>
            </a:r>
            <a:r>
              <a:rPr lang="en-US" sz="7200" dirty="0" err="1" smtClean="0"/>
              <a:t>p_radius</a:t>
            </a:r>
            <a:r>
              <a:rPr lang="en-US" sz="7200" dirty="0" smtClean="0"/>
              <a:t>, 2); RETURN </a:t>
            </a:r>
            <a:r>
              <a:rPr lang="en-US" sz="7200" dirty="0" err="1" smtClean="0"/>
              <a:t>v_area</a:t>
            </a:r>
            <a:r>
              <a:rPr lang="en-US" sz="7200" dirty="0" smtClean="0"/>
              <a:t>;</a:t>
            </a:r>
          </a:p>
          <a:p>
            <a:pPr marL="36576" indent="0">
              <a:buFont typeface="Wingdings 2"/>
              <a:buNone/>
            </a:pPr>
            <a:r>
              <a:rPr lang="en-US" sz="7200" dirty="0" smtClean="0"/>
              <a:t>END </a:t>
            </a:r>
            <a:r>
              <a:rPr lang="en-US" sz="7200" dirty="0" err="1" smtClean="0"/>
              <a:t>circle_area</a:t>
            </a:r>
            <a:r>
              <a:rPr lang="en-US" sz="7200" dirty="0" smtClean="0"/>
              <a:t>;</a:t>
            </a:r>
          </a:p>
          <a:p>
            <a:pPr marL="36576" indent="0">
              <a:buFont typeface="Wingdings 2"/>
              <a:buNone/>
            </a:pPr>
            <a:endParaRPr lang="en-US" sz="7200" dirty="0" smtClean="0"/>
          </a:p>
          <a:p>
            <a:pPr marL="36576" indent="0">
              <a:buFont typeface="Wingdings 2"/>
              <a:buNone/>
            </a:pPr>
            <a:r>
              <a:rPr lang="en-US" sz="7200" dirty="0" err="1" smtClean="0"/>
              <a:t>შედეგი</a:t>
            </a:r>
            <a:r>
              <a:rPr lang="en-US" sz="7200" dirty="0" smtClean="0"/>
              <a:t> </a:t>
            </a:r>
            <a:r>
              <a:rPr lang="en-US" sz="7200" dirty="0" err="1" smtClean="0"/>
              <a:t>იხილეთ</a:t>
            </a:r>
            <a:r>
              <a:rPr lang="en-US" sz="7200" dirty="0" smtClean="0"/>
              <a:t> </a:t>
            </a:r>
            <a:r>
              <a:rPr lang="en-US" sz="7200" dirty="0" err="1" smtClean="0"/>
              <a:t>ქვემოთ</a:t>
            </a:r>
            <a:r>
              <a:rPr lang="en-US" sz="7200" dirty="0" smtClean="0"/>
              <a:t> (ნახ.3):  </a:t>
            </a:r>
            <a:r>
              <a:rPr lang="en-US" sz="7200" dirty="0" err="1" smtClean="0"/>
              <a:t>პასუხია</a:t>
            </a:r>
            <a:r>
              <a:rPr lang="en-US" sz="7200" dirty="0" smtClean="0"/>
              <a:t> 78.539815.</a:t>
            </a:r>
          </a:p>
          <a:p>
            <a:pPr marL="0" indent="0">
              <a:buFont typeface="Wingdings 2"/>
              <a:buNone/>
            </a:pPr>
            <a:endParaRPr lang="ka-GE" dirty="0">
              <a:latin typeface="Sylfaen" panose="010A0502050306030303" pitchFamily="18" charset="0"/>
            </a:endParaRPr>
          </a:p>
        </p:txBody>
      </p:sp>
    </p:spTree>
    <p:extLst>
      <p:ext uri="{BB962C8B-B14F-4D97-AF65-F5344CB8AC3E}">
        <p14:creationId xmlns:p14="http://schemas.microsoft.com/office/powerpoint/2010/main" val="3323860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60649"/>
            <a:ext cx="6984775" cy="590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707904" y="6381328"/>
            <a:ext cx="1008112" cy="369332"/>
          </a:xfrm>
          <a:prstGeom prst="rect">
            <a:avLst/>
          </a:prstGeom>
          <a:noFill/>
        </p:spPr>
        <p:txBody>
          <a:bodyPr wrap="square" rtlCol="0">
            <a:spAutoFit/>
          </a:bodyPr>
          <a:lstStyle/>
          <a:p>
            <a:r>
              <a:rPr lang="ka-GE" dirty="0" smtClean="0"/>
              <a:t>ნახ. 3</a:t>
            </a:r>
            <a:endParaRPr lang="en-US" dirty="0"/>
          </a:p>
        </p:txBody>
      </p:sp>
    </p:spTree>
    <p:extLst>
      <p:ext uri="{BB962C8B-B14F-4D97-AF65-F5344CB8AC3E}">
        <p14:creationId xmlns:p14="http://schemas.microsoft.com/office/powerpoint/2010/main" val="10610616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620688"/>
            <a:ext cx="8136904" cy="5262979"/>
          </a:xfrm>
          <a:prstGeom prst="rect">
            <a:avLst/>
          </a:prstGeom>
        </p:spPr>
        <p:txBody>
          <a:bodyPr wrap="square">
            <a:spAutoFit/>
          </a:bodyPr>
          <a:lstStyle/>
          <a:p>
            <a:pPr marL="36576" indent="0" algn="ctr">
              <a:buNone/>
            </a:pPr>
            <a:r>
              <a:rPr lang="en-US" sz="1600" b="1" dirty="0">
                <a:latin typeface="Sylfaen" panose="010A0502050306030303" pitchFamily="18" charset="0"/>
              </a:rPr>
              <a:t>პროცედურები (Procedures)</a:t>
            </a:r>
          </a:p>
          <a:p>
            <a:r>
              <a:rPr lang="en-US" sz="1600" dirty="0">
                <a:latin typeface="Sylfaen" panose="010A0502050306030303" pitchFamily="18" charset="0"/>
              </a:rPr>
              <a:t>  </a:t>
            </a:r>
          </a:p>
          <a:p>
            <a:r>
              <a:rPr lang="en-US" sz="1600" dirty="0">
                <a:latin typeface="Sylfaen" panose="010A0502050306030303" pitchFamily="18" charset="0"/>
              </a:rPr>
              <a:t>პროცედურა არის Oracle-ს ბრძანებების სახელდებული ნაკრები, რომელიც უშუალოდ სერვერზე ინახება და წარმოადგენს მონაცემთა ბაზის დამოუკიდებელ ობიექტს. თუ სერვერზე ხშირად გვიწევს ერთი და იგივე ოპერაციების შესრულება, მაშინ უმჯობესია მათი გაფორმება პროცედურის </a:t>
            </a:r>
            <a:r>
              <a:rPr lang="en-US" sz="1600" dirty="0" err="1">
                <a:latin typeface="Sylfaen" panose="010A0502050306030303" pitchFamily="18" charset="0"/>
              </a:rPr>
              <a:t>სახით</a:t>
            </a:r>
            <a:r>
              <a:rPr lang="en-US" sz="1600" dirty="0" smtClean="0">
                <a:latin typeface="Sylfaen" panose="010A0502050306030303" pitchFamily="18" charset="0"/>
              </a:rPr>
              <a:t>.</a:t>
            </a:r>
            <a:endParaRPr lang="ka-GE" sz="1600" dirty="0" smtClean="0">
              <a:latin typeface="Sylfaen" panose="010A0502050306030303" pitchFamily="18" charset="0"/>
            </a:endParaRPr>
          </a:p>
          <a:p>
            <a:endParaRPr lang="ka-GE" sz="1600" dirty="0">
              <a:latin typeface="Sylfaen" panose="010A0502050306030303" pitchFamily="18" charset="0"/>
            </a:endParaRPr>
          </a:p>
          <a:p>
            <a:r>
              <a:rPr lang="en-US" sz="1600" dirty="0" err="1" smtClean="0"/>
              <a:t>მოცემული</a:t>
            </a:r>
            <a:r>
              <a:rPr lang="en-US" sz="1600" dirty="0" smtClean="0"/>
              <a:t> </a:t>
            </a:r>
            <a:r>
              <a:rPr lang="en-US" sz="1600" dirty="0" err="1"/>
              <a:t>პროცედურა</a:t>
            </a:r>
            <a:r>
              <a:rPr lang="en-US" sz="1600" dirty="0"/>
              <a:t> </a:t>
            </a:r>
            <a:r>
              <a:rPr lang="en-US" sz="1600" dirty="0" err="1"/>
              <a:t>მონაცემთა</a:t>
            </a:r>
            <a:r>
              <a:rPr lang="en-US" sz="1600" dirty="0"/>
              <a:t> </a:t>
            </a:r>
            <a:r>
              <a:rPr lang="en-US" sz="1600" dirty="0" err="1"/>
              <a:t>ბაზის</a:t>
            </a:r>
            <a:r>
              <a:rPr lang="en-US" sz="1600" dirty="0"/>
              <a:t> </a:t>
            </a:r>
            <a:r>
              <a:rPr lang="en-US" sz="1600" dirty="0" err="1"/>
              <a:t>მომხმარებელს</a:t>
            </a:r>
            <a:r>
              <a:rPr lang="en-US" sz="1600" dirty="0"/>
              <a:t> </a:t>
            </a:r>
            <a:r>
              <a:rPr lang="en-US" sz="1600" dirty="0" err="1"/>
              <a:t>საშუალებას</a:t>
            </a:r>
            <a:r>
              <a:rPr lang="en-US" sz="1600" dirty="0"/>
              <a:t> </a:t>
            </a:r>
            <a:r>
              <a:rPr lang="en-US" sz="1600" dirty="0" err="1"/>
              <a:t>მისცემს</a:t>
            </a:r>
            <a:r>
              <a:rPr lang="en-US" sz="1600" dirty="0"/>
              <a:t> </a:t>
            </a:r>
            <a:r>
              <a:rPr lang="en-US" sz="1600" dirty="0" err="1"/>
              <a:t>პროცედურა</a:t>
            </a:r>
            <a:r>
              <a:rPr lang="en-US" sz="1600" dirty="0"/>
              <a:t> </a:t>
            </a:r>
            <a:r>
              <a:rPr lang="en-US" sz="1600" dirty="0" err="1"/>
              <a:t>გამოიძახოს</a:t>
            </a:r>
            <a:r>
              <a:rPr lang="en-US" sz="1600" dirty="0"/>
              <a:t> </a:t>
            </a:r>
            <a:r>
              <a:rPr lang="en-US" sz="1600" dirty="0" err="1"/>
              <a:t>მხოლოდ</a:t>
            </a:r>
            <a:r>
              <a:rPr lang="en-US" sz="1600" dirty="0"/>
              <a:t> </a:t>
            </a:r>
            <a:r>
              <a:rPr lang="en-US" sz="1600" dirty="0" err="1"/>
              <a:t>მისთვის</a:t>
            </a:r>
            <a:r>
              <a:rPr lang="en-US" sz="1600" dirty="0"/>
              <a:t> </a:t>
            </a:r>
            <a:r>
              <a:rPr lang="en-US" sz="1600" dirty="0" err="1"/>
              <a:t>განკუთვნილ</a:t>
            </a:r>
            <a:r>
              <a:rPr lang="en-US" sz="1600" dirty="0"/>
              <a:t> </a:t>
            </a:r>
            <a:r>
              <a:rPr lang="en-US" sz="1600" dirty="0" err="1"/>
              <a:t>სამუშაო</a:t>
            </a:r>
            <a:r>
              <a:rPr lang="en-US" sz="1600" dirty="0"/>
              <a:t> </a:t>
            </a:r>
            <a:r>
              <a:rPr lang="en-US" sz="1600" dirty="0" err="1"/>
              <a:t>საათებში</a:t>
            </a:r>
            <a:r>
              <a:rPr lang="en-US" sz="1600" dirty="0"/>
              <a:t>. </a:t>
            </a:r>
            <a:r>
              <a:rPr lang="en-US" sz="1600" dirty="0" err="1"/>
              <a:t>თუ</a:t>
            </a:r>
            <a:r>
              <a:rPr lang="en-US" sz="1600" dirty="0"/>
              <a:t> </a:t>
            </a:r>
            <a:r>
              <a:rPr lang="en-US" sz="1600" dirty="0" err="1"/>
              <a:t>მომხამარებელმა</a:t>
            </a:r>
            <a:r>
              <a:rPr lang="en-US" sz="1600" dirty="0"/>
              <a:t> </a:t>
            </a:r>
            <a:r>
              <a:rPr lang="en-US" sz="1600" dirty="0" err="1"/>
              <a:t>ამ</a:t>
            </a:r>
            <a:r>
              <a:rPr lang="en-US" sz="1600" dirty="0"/>
              <a:t> </a:t>
            </a:r>
            <a:r>
              <a:rPr lang="en-US" sz="1600" dirty="0" err="1"/>
              <a:t>დროს</a:t>
            </a:r>
            <a:r>
              <a:rPr lang="en-US" sz="1600" dirty="0"/>
              <a:t> </a:t>
            </a:r>
            <a:r>
              <a:rPr lang="en-US" sz="1600" dirty="0" err="1"/>
              <a:t>გადააცილა</a:t>
            </a:r>
            <a:r>
              <a:rPr lang="en-US" sz="1600" dirty="0"/>
              <a:t> </a:t>
            </a:r>
            <a:r>
              <a:rPr lang="en-US" sz="1600" dirty="0" err="1"/>
              <a:t>მაშინ</a:t>
            </a:r>
            <a:r>
              <a:rPr lang="en-US" sz="1600" dirty="0"/>
              <a:t> </a:t>
            </a:r>
            <a:r>
              <a:rPr lang="en-US" sz="1600" dirty="0" err="1"/>
              <a:t>სისტემა</a:t>
            </a:r>
            <a:r>
              <a:rPr lang="en-US" sz="1600" dirty="0"/>
              <a:t> </a:t>
            </a:r>
            <a:r>
              <a:rPr lang="en-US" sz="1600" dirty="0" err="1"/>
              <a:t>დაუბრუნებს</a:t>
            </a:r>
            <a:r>
              <a:rPr lang="en-US" sz="1600" dirty="0"/>
              <a:t> </a:t>
            </a:r>
            <a:r>
              <a:rPr lang="en-US" sz="1600" dirty="0" err="1"/>
              <a:t>შეცდომას</a:t>
            </a:r>
            <a:r>
              <a:rPr lang="en-US" sz="1600" dirty="0"/>
              <a:t> (</a:t>
            </a:r>
            <a:r>
              <a:rPr lang="en-US" sz="1600" dirty="0" err="1" smtClean="0"/>
              <a:t>ნახ</a:t>
            </a:r>
            <a:r>
              <a:rPr lang="en-US" sz="1600" dirty="0" smtClean="0"/>
              <a:t>.</a:t>
            </a:r>
            <a:r>
              <a:rPr lang="ka-GE" sz="1600" dirty="0" smtClean="0"/>
              <a:t>4</a:t>
            </a:r>
            <a:r>
              <a:rPr lang="en-US" sz="1600" dirty="0" smtClean="0"/>
              <a:t>):</a:t>
            </a:r>
            <a:endParaRPr lang="en-US" sz="1600" dirty="0"/>
          </a:p>
          <a:p>
            <a:r>
              <a:rPr lang="en-US" sz="1600" dirty="0"/>
              <a:t>„</a:t>
            </a:r>
            <a:r>
              <a:rPr lang="en-US" sz="1600" dirty="0" err="1"/>
              <a:t>პროცედურის</a:t>
            </a:r>
            <a:r>
              <a:rPr lang="en-US" sz="1600" dirty="0"/>
              <a:t>     </a:t>
            </a:r>
            <a:r>
              <a:rPr lang="en-US" sz="1600" dirty="0" err="1"/>
              <a:t>გამოძახება</a:t>
            </a:r>
            <a:r>
              <a:rPr lang="en-US" sz="1600" dirty="0"/>
              <a:t>     </a:t>
            </a:r>
            <a:r>
              <a:rPr lang="en-US" sz="1600" dirty="0" err="1"/>
              <a:t>ხდება</a:t>
            </a:r>
            <a:r>
              <a:rPr lang="en-US" sz="1600" dirty="0"/>
              <a:t>     </a:t>
            </a:r>
            <a:r>
              <a:rPr lang="en-US" sz="1600" dirty="0" err="1"/>
              <a:t>მხოლოდ</a:t>
            </a:r>
            <a:r>
              <a:rPr lang="en-US" sz="1600" dirty="0"/>
              <a:t>     </a:t>
            </a:r>
            <a:r>
              <a:rPr lang="en-US" sz="1600" dirty="0" err="1"/>
              <a:t>სამუშაო</a:t>
            </a:r>
            <a:endParaRPr lang="en-US" sz="1600" dirty="0"/>
          </a:p>
          <a:p>
            <a:r>
              <a:rPr lang="en-US" sz="1600" dirty="0" err="1"/>
              <a:t>საათებში</a:t>
            </a:r>
            <a:r>
              <a:rPr lang="en-US" sz="1600" dirty="0"/>
              <a:t>“ </a:t>
            </a:r>
            <a:endParaRPr lang="ka-GE" sz="1600" dirty="0" smtClean="0"/>
          </a:p>
          <a:p>
            <a:r>
              <a:rPr lang="en-US" sz="1600" dirty="0"/>
              <a:t>CREATE OR REPLACE PROCEDURE </a:t>
            </a:r>
            <a:r>
              <a:rPr lang="en-US" sz="1600" dirty="0" err="1"/>
              <a:t>secure_dml</a:t>
            </a:r>
            <a:endParaRPr lang="en-US" sz="1600" dirty="0"/>
          </a:p>
          <a:p>
            <a:r>
              <a:rPr lang="en-US" sz="1600" dirty="0"/>
              <a:t>IS BEGIN</a:t>
            </a:r>
          </a:p>
          <a:p>
            <a:r>
              <a:rPr lang="en-US" sz="1600" dirty="0"/>
              <a:t>IF TO_CHAR (SYSDATE, 'HH24:MI') NOTBETWEEN'10:00'AND'18:00'</a:t>
            </a:r>
          </a:p>
          <a:p>
            <a:r>
              <a:rPr lang="en-US" sz="1600" dirty="0"/>
              <a:t>OR TO_CHAR (SYSDATE, 'DY') IN ('SAT', 'SUN') THEN RAISE_APPLICATION_ERROR (-20205,</a:t>
            </a:r>
          </a:p>
          <a:p>
            <a:r>
              <a:rPr lang="en-US" sz="1600" dirty="0"/>
              <a:t>'</a:t>
            </a:r>
            <a:r>
              <a:rPr lang="en-US" sz="1600" dirty="0" err="1"/>
              <a:t>პროცედურის</a:t>
            </a:r>
            <a:r>
              <a:rPr lang="en-US" sz="1600" dirty="0"/>
              <a:t> </a:t>
            </a:r>
            <a:r>
              <a:rPr lang="en-US" sz="1600" dirty="0" err="1"/>
              <a:t>გამოძახება</a:t>
            </a:r>
            <a:r>
              <a:rPr lang="en-US" sz="1600" dirty="0"/>
              <a:t> </a:t>
            </a:r>
            <a:r>
              <a:rPr lang="en-US" sz="1600" dirty="0" err="1"/>
              <a:t>ხდება</a:t>
            </a:r>
            <a:r>
              <a:rPr lang="en-US" sz="1600" dirty="0"/>
              <a:t> </a:t>
            </a:r>
            <a:r>
              <a:rPr lang="en-US" sz="1600" dirty="0" err="1"/>
              <a:t>მხოლოდ</a:t>
            </a:r>
            <a:endParaRPr lang="en-US" sz="1600" dirty="0"/>
          </a:p>
          <a:p>
            <a:r>
              <a:rPr lang="en-US" sz="1600" dirty="0" err="1"/>
              <a:t>სამუშაო</a:t>
            </a:r>
            <a:r>
              <a:rPr lang="en-US" sz="1600" dirty="0"/>
              <a:t> </a:t>
            </a:r>
            <a:r>
              <a:rPr lang="en-US" sz="1600" dirty="0" err="1"/>
              <a:t>საათებში</a:t>
            </a:r>
            <a:r>
              <a:rPr lang="en-US" sz="1600" dirty="0"/>
              <a:t>');</a:t>
            </a:r>
          </a:p>
          <a:p>
            <a:r>
              <a:rPr lang="en-US" sz="1600" dirty="0"/>
              <a:t>ENDIF;</a:t>
            </a:r>
          </a:p>
          <a:p>
            <a:r>
              <a:rPr lang="en-US" sz="1600" dirty="0"/>
              <a:t>END </a:t>
            </a:r>
            <a:r>
              <a:rPr lang="en-US" sz="1600" dirty="0" err="1"/>
              <a:t>secure_dml</a:t>
            </a:r>
            <a:r>
              <a:rPr lang="en-US" sz="1600" dirty="0"/>
              <a:t>;</a:t>
            </a:r>
            <a:endParaRPr lang="en-US" sz="1600" dirty="0">
              <a:latin typeface="Sylfaen" panose="010A0502050306030303" pitchFamily="18" charset="0"/>
            </a:endParaRPr>
          </a:p>
        </p:txBody>
      </p:sp>
    </p:spTree>
    <p:extLst>
      <p:ext uri="{BB962C8B-B14F-4D97-AF65-F5344CB8AC3E}">
        <p14:creationId xmlns:p14="http://schemas.microsoft.com/office/powerpoint/2010/main" val="29614534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60648"/>
            <a:ext cx="6931744" cy="563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707904" y="6381328"/>
            <a:ext cx="1008112" cy="369332"/>
          </a:xfrm>
          <a:prstGeom prst="rect">
            <a:avLst/>
          </a:prstGeom>
          <a:noFill/>
        </p:spPr>
        <p:txBody>
          <a:bodyPr wrap="square" rtlCol="0">
            <a:spAutoFit/>
          </a:bodyPr>
          <a:lstStyle/>
          <a:p>
            <a:r>
              <a:rPr lang="ka-GE" dirty="0" smtClean="0"/>
              <a:t>ნახ. 4</a:t>
            </a:r>
            <a:endParaRPr lang="en-US" dirty="0"/>
          </a:p>
        </p:txBody>
      </p:sp>
    </p:spTree>
    <p:extLst>
      <p:ext uri="{BB962C8B-B14F-4D97-AF65-F5344CB8AC3E}">
        <p14:creationId xmlns:p14="http://schemas.microsoft.com/office/powerpoint/2010/main" val="11783085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4015" y="188640"/>
            <a:ext cx="8496944" cy="1512168"/>
          </a:xfrm>
        </p:spPr>
        <p:txBody>
          <a:bodyPr>
            <a:normAutofit lnSpcReduction="10000"/>
          </a:bodyPr>
          <a:lstStyle/>
          <a:p>
            <a:pPr marL="36576" indent="0">
              <a:buNone/>
            </a:pPr>
            <a:r>
              <a:rPr lang="en-US" sz="2400" b="1" dirty="0" err="1">
                <a:latin typeface="Sylfaen" panose="010A0502050306030303" pitchFamily="18" charset="0"/>
              </a:rPr>
              <a:t>ტრიგერები</a:t>
            </a:r>
            <a:r>
              <a:rPr lang="en-US" sz="2400" b="1" dirty="0">
                <a:latin typeface="Sylfaen" panose="010A0502050306030303" pitchFamily="18" charset="0"/>
              </a:rPr>
              <a:t> (Triggers)</a:t>
            </a:r>
          </a:p>
          <a:p>
            <a:pPr marL="0" indent="0">
              <a:buNone/>
            </a:pPr>
            <a:r>
              <a:rPr lang="en-US" sz="1100" dirty="0">
                <a:latin typeface="Sylfaen" panose="010A0502050306030303" pitchFamily="18" charset="0"/>
              </a:rPr>
              <a:t> </a:t>
            </a:r>
          </a:p>
          <a:p>
            <a:pPr marL="0" indent="0">
              <a:buNone/>
            </a:pPr>
            <a:r>
              <a:rPr lang="en-US" sz="1900" dirty="0">
                <a:latin typeface="Sylfaen" panose="010A0502050306030303" pitchFamily="18" charset="0"/>
              </a:rPr>
              <a:t>ტრიგერი არის შენახვადი პროცედურის სპეციალური ტიპი, რომელიც სერვერის მიერ  ავტომატურად გაიშვება  ამა  თუ  იმ ცხრილზე მოქმედებების  შესრულების  დროს</a:t>
            </a:r>
            <a:r>
              <a:rPr lang="en-US" sz="1900" dirty="0" smtClean="0">
                <a:latin typeface="Sylfaen" panose="010A0502050306030303" pitchFamily="18" charset="0"/>
              </a:rPr>
              <a:t>.</a:t>
            </a:r>
            <a:r>
              <a:rPr lang="ka-GE" sz="1900" dirty="0" smtClean="0">
                <a:latin typeface="Sylfaen" panose="010A0502050306030303" pitchFamily="18" charset="0"/>
              </a:rPr>
              <a:t> </a:t>
            </a:r>
            <a:endParaRPr lang="ka-GE" sz="1900" dirty="0">
              <a:latin typeface="Sylfaen" panose="010A0502050306030303" pitchFamily="18" charset="0"/>
            </a:endParaRPr>
          </a:p>
        </p:txBody>
      </p:sp>
      <p:sp>
        <p:nvSpPr>
          <p:cNvPr id="4" name="Content Placeholder 3"/>
          <p:cNvSpPr>
            <a:spLocks noGrp="1"/>
          </p:cNvSpPr>
          <p:nvPr>
            <p:ph sz="half" idx="2"/>
          </p:nvPr>
        </p:nvSpPr>
        <p:spPr>
          <a:xfrm>
            <a:off x="144015" y="1700808"/>
            <a:ext cx="8748465" cy="2304256"/>
          </a:xfrm>
        </p:spPr>
        <p:txBody>
          <a:bodyPr>
            <a:normAutofit lnSpcReduction="10000"/>
          </a:bodyPr>
          <a:lstStyle/>
          <a:p>
            <a:pPr marL="36576" indent="0">
              <a:buNone/>
            </a:pPr>
            <a:r>
              <a:rPr lang="en-US" sz="2400" b="1" dirty="0" err="1">
                <a:latin typeface="Sylfaen" panose="010A0502050306030303" pitchFamily="18" charset="0"/>
              </a:rPr>
              <a:t>კლასტერები</a:t>
            </a:r>
            <a:r>
              <a:rPr lang="en-US" sz="2400" b="1" dirty="0">
                <a:latin typeface="Sylfaen" panose="010A0502050306030303" pitchFamily="18" charset="0"/>
              </a:rPr>
              <a:t> (Clusters)</a:t>
            </a:r>
          </a:p>
          <a:p>
            <a:pPr marL="0" indent="0">
              <a:buNone/>
            </a:pPr>
            <a:r>
              <a:rPr lang="en-US" sz="1100" dirty="0">
                <a:latin typeface="Sylfaen" panose="010A0502050306030303" pitchFamily="18" charset="0"/>
              </a:rPr>
              <a:t> </a:t>
            </a:r>
          </a:p>
          <a:p>
            <a:pPr marL="0" indent="0">
              <a:buNone/>
            </a:pPr>
            <a:r>
              <a:rPr lang="en-US" sz="2000" dirty="0" smtClean="0">
                <a:latin typeface="Sylfaen" panose="010A0502050306030303" pitchFamily="18" charset="0"/>
              </a:rPr>
              <a:t>კლასტერი </a:t>
            </a:r>
            <a:r>
              <a:rPr lang="en-US" sz="2000" dirty="0">
                <a:latin typeface="Sylfaen" panose="010A0502050306030303" pitchFamily="18" charset="0"/>
              </a:rPr>
              <a:t>არის ცხრილთა ჯგუფი, რომელთა შენახვა მიზანშეწონილია  ერთად, ვინაიდან აქვთ ზოგიერთი ერთნაირი სვეტი   და ხშირად საჭიროა მათი გაერთიანება მომხმარებელთა მოთხოვნებში.</a:t>
            </a:r>
          </a:p>
          <a:p>
            <a:pPr marL="0" indent="0">
              <a:buNone/>
            </a:pPr>
            <a:endParaRPr lang="ka-GE" sz="1100" dirty="0" smtClean="0">
              <a:latin typeface="Sylfaen" panose="010A0502050306030303" pitchFamily="18" charset="0"/>
            </a:endParaRPr>
          </a:p>
          <a:p>
            <a:pPr marL="0" indent="0">
              <a:buNone/>
            </a:pPr>
            <a:r>
              <a:rPr lang="en-US" sz="2000" dirty="0" smtClean="0">
                <a:latin typeface="Sylfaen" panose="010A0502050306030303" pitchFamily="18" charset="0"/>
              </a:rPr>
              <a:t>Oracle </a:t>
            </a:r>
            <a:r>
              <a:rPr lang="en-US" sz="2000" dirty="0">
                <a:latin typeface="Sylfaen" panose="010A0502050306030303" pitchFamily="18" charset="0"/>
              </a:rPr>
              <a:t>-პროგრამული პაკეტის ახალი ვერსიები თვითონ წყვეტს ამ პრობლემას და მომხმარებელს ნაკლებად უხდება მასზე ფიქრი. </a:t>
            </a:r>
            <a:endParaRPr lang="en-US" dirty="0">
              <a:latin typeface="Sylfaen" panose="010A0502050306030303" pitchFamily="18" charset="0"/>
            </a:endParaRPr>
          </a:p>
        </p:txBody>
      </p:sp>
      <p:sp>
        <p:nvSpPr>
          <p:cNvPr id="2" name="Rectangle 1"/>
          <p:cNvSpPr/>
          <p:nvPr/>
        </p:nvSpPr>
        <p:spPr>
          <a:xfrm>
            <a:off x="144014" y="4149080"/>
            <a:ext cx="8748465" cy="2369880"/>
          </a:xfrm>
          <a:prstGeom prst="rect">
            <a:avLst/>
          </a:prstGeom>
        </p:spPr>
        <p:txBody>
          <a:bodyPr wrap="square">
            <a:spAutoFit/>
          </a:bodyPr>
          <a:lstStyle/>
          <a:p>
            <a:pPr marL="36576" indent="0">
              <a:buNone/>
            </a:pPr>
            <a:r>
              <a:rPr lang="en-US" sz="2000" b="1" dirty="0">
                <a:latin typeface="Sylfaen" panose="010A0502050306030303" pitchFamily="18" charset="0"/>
              </a:rPr>
              <a:t>პაკეტები (Packages)</a:t>
            </a:r>
          </a:p>
          <a:p>
            <a:r>
              <a:rPr lang="en-US" sz="1000" dirty="0">
                <a:latin typeface="Sylfaen" panose="010A0502050306030303" pitchFamily="18" charset="0"/>
              </a:rPr>
              <a:t> </a:t>
            </a:r>
          </a:p>
          <a:p>
            <a:r>
              <a:rPr lang="en-US" dirty="0">
                <a:latin typeface="Sylfaen" panose="010A0502050306030303" pitchFamily="18" charset="0"/>
              </a:rPr>
              <a:t>შენახვადი პროცედურები არის პროგრამების (პროცედუ- რების) მონაცემთა ბაზაში შენახვის ხერხი. ჩვენ შემთხვევაში PL/SQL ენაზე დაწერილი სცენარები (პროგრამები) შეგვიძლია შევინახოთ Oracle-ს ბაზაში. ასეთი შენახვადი პროცედურების ერთობლიობა ქმნის პაკეტს.</a:t>
            </a:r>
          </a:p>
          <a:p>
            <a:r>
              <a:rPr lang="en-US" sz="1000" dirty="0">
                <a:latin typeface="Sylfaen" panose="010A0502050306030303" pitchFamily="18" charset="0"/>
              </a:rPr>
              <a:t/>
            </a:r>
            <a:br>
              <a:rPr lang="en-US" sz="1000" dirty="0">
                <a:latin typeface="Sylfaen" panose="010A0502050306030303" pitchFamily="18" charset="0"/>
              </a:rPr>
            </a:br>
            <a:r>
              <a:rPr lang="en-US" dirty="0">
                <a:latin typeface="Sylfaen" panose="010A0502050306030303" pitchFamily="18" charset="0"/>
              </a:rPr>
              <a:t>პაკეტები   შეიძლება დავაყენოთ ჯობზე (დავალებებში) და გაეშვას მაშინ როდესაც მას მიაკითხავენ. </a:t>
            </a:r>
          </a:p>
        </p:txBody>
      </p:sp>
    </p:spTree>
    <p:extLst>
      <p:ext uri="{BB962C8B-B14F-4D97-AF65-F5344CB8AC3E}">
        <p14:creationId xmlns:p14="http://schemas.microsoft.com/office/powerpoint/2010/main" val="40831143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364014"/>
            <a:ext cx="7128792" cy="954107"/>
          </a:xfrm>
          <a:prstGeom prst="rect">
            <a:avLst/>
          </a:prstGeom>
        </p:spPr>
        <p:txBody>
          <a:bodyPr wrap="square">
            <a:spAutoFit/>
          </a:bodyPr>
          <a:lstStyle/>
          <a:p>
            <a:pPr algn="ctr"/>
            <a:r>
              <a:rPr lang="ka-GE" sz="2800" b="1" dirty="0"/>
              <a:t>შედარებითი ანალიზი </a:t>
            </a:r>
            <a:r>
              <a:rPr lang="en-US" sz="2800" b="1" dirty="0"/>
              <a:t>MySQL</a:t>
            </a:r>
            <a:r>
              <a:rPr lang="ka-GE" sz="2800" b="1" dirty="0"/>
              <a:t>, </a:t>
            </a:r>
            <a:r>
              <a:rPr lang="en-US" sz="2800" b="1" dirty="0"/>
              <a:t>MS SQL Server </a:t>
            </a:r>
            <a:r>
              <a:rPr lang="ka-GE" sz="2800" b="1" dirty="0"/>
              <a:t>და </a:t>
            </a:r>
            <a:r>
              <a:rPr lang="en-US" sz="2800" b="1" dirty="0"/>
              <a:t>Oracle </a:t>
            </a:r>
            <a:r>
              <a:rPr lang="ka-GE" sz="2800" b="1" dirty="0"/>
              <a:t>შორის</a:t>
            </a:r>
            <a:endParaRPr lang="en-US" sz="2800" b="1" dirty="0"/>
          </a:p>
        </p:txBody>
      </p:sp>
      <p:sp>
        <p:nvSpPr>
          <p:cNvPr id="3" name="Rectangle 2"/>
          <p:cNvSpPr/>
          <p:nvPr/>
        </p:nvSpPr>
        <p:spPr>
          <a:xfrm>
            <a:off x="285830" y="2420888"/>
            <a:ext cx="8496944" cy="1200329"/>
          </a:xfrm>
          <a:prstGeom prst="rect">
            <a:avLst/>
          </a:prstGeom>
        </p:spPr>
        <p:txBody>
          <a:bodyPr wrap="square">
            <a:spAutoFit/>
          </a:bodyPr>
          <a:lstStyle/>
          <a:p>
            <a:pPr algn="just"/>
            <a:r>
              <a:rPr lang="en-US" dirty="0" smtClean="0"/>
              <a:t>	</a:t>
            </a:r>
            <a:r>
              <a:rPr lang="ka-GE" dirty="0" smtClean="0"/>
              <a:t>ამოცანის </a:t>
            </a:r>
            <a:r>
              <a:rPr lang="ka-GE" dirty="0"/>
              <a:t>ამოსასხსბელად გამოვიყენებ 3 მონაცემთა ბაზას: ბიბლიოთეკა, დიდი ბიბლიოთეკა და კვლევა. მონაცემტა ბაზების მოდელები ბიბლიოთეკა და დიდი ბიბლიოთეკა არის იდენტური, განსხვავება არის მხოლოდ მონაცემებისრაოდენობაში. შედგება 7 ცხრილიდან:</a:t>
            </a:r>
            <a:endParaRPr lang="en-US" dirty="0"/>
          </a:p>
        </p:txBody>
      </p:sp>
    </p:spTree>
    <p:extLst>
      <p:ext uri="{BB962C8B-B14F-4D97-AF65-F5344CB8AC3E}">
        <p14:creationId xmlns:p14="http://schemas.microsoft.com/office/powerpoint/2010/main" val="7448331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276" y="188640"/>
            <a:ext cx="8723212" cy="7048083"/>
          </a:xfrm>
          <a:prstGeom prst="rect">
            <a:avLst/>
          </a:prstGeom>
          <a:noFill/>
        </p:spPr>
        <p:txBody>
          <a:bodyPr wrap="square" rtlCol="0">
            <a:spAutoFit/>
          </a:bodyPr>
          <a:lstStyle/>
          <a:p>
            <a:r>
              <a:rPr lang="ka-GE" sz="1400" dirty="0"/>
              <a:t>•    </a:t>
            </a:r>
            <a:r>
              <a:rPr lang="ka-GE" sz="1400" b="1" dirty="0"/>
              <a:t>genres </a:t>
            </a:r>
            <a:r>
              <a:rPr lang="ka-GE" sz="1400" dirty="0"/>
              <a:t>— აღწერს ლიტერატურულ ჟანრებს</a:t>
            </a:r>
            <a:endParaRPr lang="en-US" sz="1400" dirty="0"/>
          </a:p>
          <a:p>
            <a:r>
              <a:rPr lang="ka-GE" sz="1400" dirty="0"/>
              <a:t>o </a:t>
            </a:r>
            <a:r>
              <a:rPr lang="ka-GE" sz="1400" b="1" dirty="0"/>
              <a:t>g_id </a:t>
            </a:r>
            <a:r>
              <a:rPr lang="ka-GE" sz="1400" dirty="0"/>
              <a:t>— ჟანრის იდენტიფიკატორი (რიცხვითი, პირველადი გასაღები);</a:t>
            </a:r>
            <a:endParaRPr lang="en-US" sz="1400" dirty="0"/>
          </a:p>
          <a:p>
            <a:r>
              <a:rPr lang="ka-GE" sz="1400" dirty="0"/>
              <a:t>o </a:t>
            </a:r>
            <a:r>
              <a:rPr lang="ka-GE" sz="1400" b="1" dirty="0"/>
              <a:t>g_name </a:t>
            </a:r>
            <a:r>
              <a:rPr lang="ka-GE" sz="1400" dirty="0"/>
              <a:t>— ჟანრის სახელი (სტრიქონი);</a:t>
            </a:r>
            <a:endParaRPr lang="en-US" sz="1400" dirty="0"/>
          </a:p>
          <a:p>
            <a:r>
              <a:rPr lang="ka-GE" sz="1400" dirty="0"/>
              <a:t>•    </a:t>
            </a:r>
            <a:r>
              <a:rPr lang="ka-GE" sz="1400" b="1" dirty="0"/>
              <a:t>books </a:t>
            </a:r>
            <a:r>
              <a:rPr lang="ka-GE" sz="1400" dirty="0"/>
              <a:t>— აღწერს წიგნებს ბიბლიოთეკაში:</a:t>
            </a:r>
            <a:endParaRPr lang="en-US" sz="1400" dirty="0"/>
          </a:p>
          <a:p>
            <a:r>
              <a:rPr lang="ka-GE" sz="1400" dirty="0"/>
              <a:t>o </a:t>
            </a:r>
            <a:r>
              <a:rPr lang="ka-GE" sz="1400" b="1" dirty="0"/>
              <a:t>b_id </a:t>
            </a:r>
            <a:r>
              <a:rPr lang="ka-GE" sz="1400" dirty="0"/>
              <a:t>— წიგნის იდენტიფიკატორი (რიცხვითი, პირველადი გასაღები);</a:t>
            </a:r>
            <a:endParaRPr lang="en-US" sz="1400" dirty="0"/>
          </a:p>
          <a:p>
            <a:r>
              <a:rPr lang="ka-GE" sz="1400" dirty="0"/>
              <a:t>o </a:t>
            </a:r>
            <a:r>
              <a:rPr lang="ka-GE" sz="1400" b="1" dirty="0"/>
              <a:t>b_name </a:t>
            </a:r>
            <a:r>
              <a:rPr lang="ka-GE" sz="1400" dirty="0"/>
              <a:t>— წიგნის სახელი (სტრიქონი);</a:t>
            </a:r>
            <a:endParaRPr lang="en-US" sz="1400" dirty="0"/>
          </a:p>
          <a:p>
            <a:r>
              <a:rPr lang="ka-GE" sz="1400" dirty="0"/>
              <a:t>o </a:t>
            </a:r>
            <a:r>
              <a:rPr lang="ka-GE" sz="1400" b="1" dirty="0"/>
              <a:t>b_year </a:t>
            </a:r>
            <a:r>
              <a:rPr lang="ka-GE" sz="1400" dirty="0"/>
              <a:t>— გამოცემის წელი (რიცხვითი);</a:t>
            </a:r>
            <a:endParaRPr lang="en-US" sz="1400" dirty="0"/>
          </a:p>
          <a:p>
            <a:r>
              <a:rPr lang="ka-GE" sz="1400" dirty="0"/>
              <a:t>o </a:t>
            </a:r>
            <a:r>
              <a:rPr lang="ka-GE" sz="1400" b="1" dirty="0"/>
              <a:t>b_quantity </a:t>
            </a:r>
            <a:r>
              <a:rPr lang="ka-GE" sz="1400" dirty="0"/>
              <a:t>— წიგნის ეგზემპლარების რაოდენობა ბიბლიოთეკაში (რიცხვითი);</a:t>
            </a:r>
            <a:endParaRPr lang="en-US" sz="1400" dirty="0"/>
          </a:p>
          <a:p>
            <a:r>
              <a:rPr lang="ka-GE" sz="1400" dirty="0"/>
              <a:t>•    </a:t>
            </a:r>
            <a:r>
              <a:rPr lang="ka-GE" sz="1400" b="1" dirty="0"/>
              <a:t>authors </a:t>
            </a:r>
            <a:r>
              <a:rPr lang="ka-GE" sz="1400" dirty="0"/>
              <a:t>— წიგნის ავოტრის აღწერა:</a:t>
            </a:r>
            <a:endParaRPr lang="en-US" sz="1400" dirty="0"/>
          </a:p>
          <a:p>
            <a:r>
              <a:rPr lang="ka-GE" sz="1400" dirty="0"/>
              <a:t>o </a:t>
            </a:r>
            <a:r>
              <a:rPr lang="ka-GE" sz="1400" b="1" dirty="0"/>
              <a:t>a_id </a:t>
            </a:r>
            <a:r>
              <a:rPr lang="ka-GE" sz="1400" dirty="0"/>
              <a:t>— ავტორის (რიცხვითი, პირველადი გასაღები);</a:t>
            </a:r>
            <a:endParaRPr lang="en-US" sz="1400" dirty="0"/>
          </a:p>
          <a:p>
            <a:r>
              <a:rPr lang="ka-GE" sz="1400" dirty="0"/>
              <a:t>o </a:t>
            </a:r>
            <a:r>
              <a:rPr lang="ka-GE" sz="1400" b="1" dirty="0"/>
              <a:t>a_name </a:t>
            </a:r>
            <a:r>
              <a:rPr lang="ka-GE" sz="1400" dirty="0"/>
              <a:t>— ავტორის სახელი (სტრიქონი);;</a:t>
            </a:r>
            <a:endParaRPr lang="en-US" sz="1400" dirty="0"/>
          </a:p>
          <a:p>
            <a:r>
              <a:rPr lang="ka-GE" sz="1400" dirty="0"/>
              <a:t>•    </a:t>
            </a:r>
            <a:r>
              <a:rPr lang="ka-GE" sz="1400" b="1" dirty="0"/>
              <a:t>subscribers </a:t>
            </a:r>
            <a:r>
              <a:rPr lang="ka-GE" sz="1400" dirty="0"/>
              <a:t>—აღწერს ბიბლიოთეკის მკითხველებს :</a:t>
            </a:r>
            <a:endParaRPr lang="en-US" sz="1400" dirty="0"/>
          </a:p>
          <a:p>
            <a:r>
              <a:rPr lang="ka-GE" sz="1400" dirty="0"/>
              <a:t>o </a:t>
            </a:r>
            <a:r>
              <a:rPr lang="ka-GE" sz="1400" b="1" dirty="0"/>
              <a:t>s_id </a:t>
            </a:r>
            <a:r>
              <a:rPr lang="ka-GE" sz="1400" dirty="0"/>
              <a:t>— მკითხველის  იდენტიფიკატორი (რიცხვითი, პირველადი გასაღები);</a:t>
            </a:r>
            <a:endParaRPr lang="en-US" sz="1400" dirty="0"/>
          </a:p>
          <a:p>
            <a:r>
              <a:rPr lang="ka-GE" sz="1400" dirty="0"/>
              <a:t>o </a:t>
            </a:r>
            <a:r>
              <a:rPr lang="ka-GE" sz="1400" b="1" dirty="0"/>
              <a:t>s_name </a:t>
            </a:r>
            <a:r>
              <a:rPr lang="ka-GE" sz="1400" dirty="0"/>
              <a:t>— მკითხველის სახელი (სტრიქონი); </a:t>
            </a:r>
            <a:endParaRPr lang="en-US" sz="1400" dirty="0"/>
          </a:p>
          <a:p>
            <a:r>
              <a:rPr lang="ka-GE" sz="1400" dirty="0"/>
              <a:t>•	</a:t>
            </a:r>
            <a:r>
              <a:rPr lang="ka-GE" sz="1400" b="1" dirty="0"/>
              <a:t>subscriptions </a:t>
            </a:r>
            <a:r>
              <a:rPr lang="ka-GE" sz="1400" dirty="0"/>
              <a:t>—  აღწერს მიცემის/დაბრუნების:</a:t>
            </a:r>
            <a:endParaRPr lang="en-US" sz="1400" dirty="0"/>
          </a:p>
          <a:p>
            <a:r>
              <a:rPr lang="ka-GE" sz="1400" dirty="0"/>
              <a:t>o </a:t>
            </a:r>
            <a:r>
              <a:rPr lang="ka-GE" sz="1400" b="1" dirty="0"/>
              <a:t>sb_id </a:t>
            </a:r>
            <a:r>
              <a:rPr lang="ka-GE" sz="1400" dirty="0"/>
              <a:t>—გამოწერის იდენტიფიკატორი </a:t>
            </a:r>
            <a:endParaRPr lang="en-US" sz="1400" dirty="0"/>
          </a:p>
          <a:p>
            <a:r>
              <a:rPr lang="ka-GE" sz="1400" dirty="0"/>
              <a:t>o </a:t>
            </a:r>
            <a:r>
              <a:rPr lang="ka-GE" sz="1400" b="1" dirty="0"/>
              <a:t>sb_subscriber </a:t>
            </a:r>
            <a:r>
              <a:rPr lang="ka-GE" sz="1400" dirty="0"/>
              <a:t>—  მკითხველის  იდენტიფიკატორი (რიცხვითი, გარე გასაღები);</a:t>
            </a:r>
            <a:endParaRPr lang="en-US" sz="1400" dirty="0"/>
          </a:p>
          <a:p>
            <a:r>
              <a:rPr lang="ka-GE" sz="1400" dirty="0"/>
              <a:t>o </a:t>
            </a:r>
            <a:r>
              <a:rPr lang="ka-GE" sz="1400" b="1" dirty="0"/>
              <a:t>sb_book </a:t>
            </a:r>
            <a:r>
              <a:rPr lang="ka-GE" sz="1400" dirty="0"/>
              <a:t>— წიგნის იდენტიფიკატორი (რიცხვითი,გარე გასაღები);</a:t>
            </a:r>
            <a:endParaRPr lang="en-US" sz="1400" dirty="0"/>
          </a:p>
          <a:p>
            <a:r>
              <a:rPr lang="ka-GE" sz="1400" dirty="0"/>
              <a:t>o </a:t>
            </a:r>
            <a:r>
              <a:rPr lang="ka-GE" sz="1400" b="1" dirty="0"/>
              <a:t>sb_start </a:t>
            </a:r>
            <a:r>
              <a:rPr lang="ka-GE" sz="1400" dirty="0"/>
              <a:t>— წიგნის გაცემის თარიღი (თარიღი/დრო);</a:t>
            </a:r>
            <a:endParaRPr lang="en-US" sz="1400" dirty="0"/>
          </a:p>
          <a:p>
            <a:r>
              <a:rPr lang="ka-GE" sz="1400" dirty="0"/>
              <a:t>o </a:t>
            </a:r>
            <a:r>
              <a:rPr lang="ka-GE" sz="1400" b="1" dirty="0"/>
              <a:t>sb_finish </a:t>
            </a:r>
            <a:r>
              <a:rPr lang="ka-GE" sz="1400" dirty="0"/>
              <a:t>— წიგნის დაბრუნების დაგეგმილი თარიღი (თარიღი/დრო);</a:t>
            </a:r>
            <a:endParaRPr lang="en-US" sz="1400" dirty="0"/>
          </a:p>
          <a:p>
            <a:r>
              <a:rPr lang="ka-GE" sz="1400" dirty="0"/>
              <a:t>o </a:t>
            </a:r>
            <a:r>
              <a:rPr lang="ka-GE" sz="1400" b="1" dirty="0"/>
              <a:t>sb_is_active </a:t>
            </a:r>
            <a:r>
              <a:rPr lang="ka-GE" sz="1400" dirty="0"/>
              <a:t>— მკითხველის აკტივობის მაცვენებელი( შეიცავვს Y მნიშვნელობას, თუ წიგნი არის მკითხველთან, თუ დაბრუნებულია იქნება N); </a:t>
            </a:r>
            <a:endParaRPr lang="en-US" sz="1400" dirty="0"/>
          </a:p>
          <a:p>
            <a:r>
              <a:rPr lang="ka-GE" sz="1400" dirty="0"/>
              <a:t>•	</a:t>
            </a:r>
            <a:r>
              <a:rPr lang="ka-GE" sz="1400" b="1" dirty="0"/>
              <a:t>m2m_books_genres </a:t>
            </a:r>
            <a:r>
              <a:rPr lang="ka-GE" sz="1400" dirty="0"/>
              <a:t>— მომსახურების ცხრილი ბევრი-ბევრთან კავშირის განხორცილელბისთვის </a:t>
            </a:r>
            <a:r>
              <a:rPr lang="ka-GE" sz="1400" b="1" dirty="0"/>
              <a:t>books </a:t>
            </a:r>
            <a:r>
              <a:rPr lang="ka-GE" sz="1400" dirty="0"/>
              <a:t>და </a:t>
            </a:r>
            <a:r>
              <a:rPr lang="ka-GE" sz="1400" b="1" dirty="0"/>
              <a:t>genres </a:t>
            </a:r>
            <a:r>
              <a:rPr lang="ka-GE" sz="1400" dirty="0"/>
              <a:t>შორის</a:t>
            </a:r>
            <a:r>
              <a:rPr lang="ka-GE" sz="1400" b="1" dirty="0"/>
              <a:t> </a:t>
            </a:r>
            <a:r>
              <a:rPr lang="ka-GE" sz="1400" dirty="0"/>
              <a:t>:</a:t>
            </a:r>
            <a:endParaRPr lang="en-US" sz="1400" dirty="0"/>
          </a:p>
          <a:p>
            <a:r>
              <a:rPr lang="ka-GE" sz="1400" dirty="0"/>
              <a:t>o </a:t>
            </a:r>
            <a:r>
              <a:rPr lang="ka-GE" sz="1400" b="1" dirty="0"/>
              <a:t>b_id </a:t>
            </a:r>
            <a:r>
              <a:rPr lang="ka-GE" sz="1400" dirty="0"/>
              <a:t>— წიგნის იდენტიფიკატორი (რიცხვითი,გარე გასაღები); </a:t>
            </a:r>
            <a:endParaRPr lang="en-US" sz="1400" dirty="0"/>
          </a:p>
          <a:p>
            <a:r>
              <a:rPr lang="ka-GE" sz="1400" dirty="0"/>
              <a:t>o </a:t>
            </a:r>
            <a:r>
              <a:rPr lang="ka-GE" sz="1400" b="1" dirty="0"/>
              <a:t>g_id </a:t>
            </a:r>
            <a:r>
              <a:rPr lang="ka-GE" sz="1400" dirty="0"/>
              <a:t>—ჟანრის  იდენტიფიკატორი (რიცხვითი,გარე გასაღები); </a:t>
            </a:r>
            <a:endParaRPr lang="en-US" sz="1400" dirty="0"/>
          </a:p>
          <a:p>
            <a:r>
              <a:rPr lang="ka-GE" sz="1400" dirty="0"/>
              <a:t> ბევრი-ბევრთან კავშირის განხორცილელბისთვის </a:t>
            </a:r>
            <a:r>
              <a:rPr lang="ka-GE" sz="1400" b="1" dirty="0"/>
              <a:t>books </a:t>
            </a:r>
            <a:r>
              <a:rPr lang="ka-GE" sz="1400" dirty="0"/>
              <a:t>და </a:t>
            </a:r>
            <a:r>
              <a:rPr lang="ka-GE" sz="1400" b="1" dirty="0"/>
              <a:t>authors </a:t>
            </a:r>
            <a:r>
              <a:rPr lang="ka-GE" sz="1400" dirty="0"/>
              <a:t>შორის:</a:t>
            </a:r>
            <a:endParaRPr lang="en-US" sz="1400" dirty="0"/>
          </a:p>
          <a:p>
            <a:r>
              <a:rPr lang="ka-GE" sz="1400" dirty="0" smtClean="0"/>
              <a:t>•	</a:t>
            </a:r>
            <a:r>
              <a:rPr lang="ka-GE" sz="1400" b="1" dirty="0" smtClean="0"/>
              <a:t>m2m_books_authors </a:t>
            </a:r>
            <a:r>
              <a:rPr lang="ka-GE" sz="1400" dirty="0"/>
              <a:t>— — მომსახურების ცხრილი </a:t>
            </a:r>
            <a:r>
              <a:rPr lang="ka-GE" sz="1400" dirty="0" smtClean="0"/>
              <a:t>o </a:t>
            </a:r>
            <a:r>
              <a:rPr lang="ka-GE" sz="1400" b="1" dirty="0"/>
              <a:t>b_id </a:t>
            </a:r>
            <a:r>
              <a:rPr lang="ka-GE" sz="1400" dirty="0"/>
              <a:t>— წიგნის იდენტიფიკატორი (რიცხვითი,გარე გასაღები); </a:t>
            </a:r>
            <a:endParaRPr lang="en-US" sz="1400" dirty="0"/>
          </a:p>
          <a:p>
            <a:r>
              <a:rPr lang="ka-GE" sz="1400" dirty="0"/>
              <a:t>o </a:t>
            </a:r>
            <a:r>
              <a:rPr lang="ka-GE" sz="1400" b="1" dirty="0"/>
              <a:t>a_id </a:t>
            </a:r>
            <a:r>
              <a:rPr lang="ka-GE" sz="1400" dirty="0"/>
              <a:t>—ავტორის იდენტიფიკატორი (რიცხვითი,გარე გასაღები); </a:t>
            </a:r>
            <a:endParaRPr lang="en-US" sz="1400" dirty="0"/>
          </a:p>
          <a:p>
            <a:endParaRPr lang="en-US" dirty="0"/>
          </a:p>
        </p:txBody>
      </p:sp>
    </p:spTree>
    <p:extLst>
      <p:ext uri="{BB962C8B-B14F-4D97-AF65-F5344CB8AC3E}">
        <p14:creationId xmlns:p14="http://schemas.microsoft.com/office/powerpoint/2010/main" val="3920400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268760"/>
            <a:ext cx="8280920" cy="4104456"/>
          </a:xfrm>
        </p:spPr>
        <p:txBody>
          <a:bodyPr>
            <a:normAutofit fontScale="62500" lnSpcReduction="20000"/>
          </a:bodyPr>
          <a:lstStyle/>
          <a:p>
            <a:pPr algn="just"/>
            <a:r>
              <a:rPr lang="ka-GE" dirty="0"/>
              <a:t>მონაცემთა რელაციური ბაზების თეორია სათავეს 70-იანი წლებიდან იღებს, როდესაც გამოჩნდა ედგარ კოდის სტატიები მონაცემთა რელაციური მოდელების შესახებ მანამდე კი აშშ-ის და ევროპის განვითარებული ქვეყნების უნივერსიტეტებში ფართოდ გამოიყენებოდა და წარმოებაში ინერგებოდა </a:t>
            </a:r>
            <a:r>
              <a:rPr lang="ka-GE" dirty="0" smtClean="0"/>
              <a:t>არარელაციური </a:t>
            </a:r>
            <a:r>
              <a:rPr lang="ka-GE" dirty="0"/>
              <a:t>ტიპის ბაზები, ე.წ. იერარქიული და ქსელური </a:t>
            </a:r>
            <a:r>
              <a:rPr lang="ka-GE" dirty="0" smtClean="0"/>
              <a:t>ბაზები. </a:t>
            </a:r>
          </a:p>
          <a:p>
            <a:pPr algn="just"/>
            <a:endParaRPr lang="ka-GE" dirty="0"/>
          </a:p>
          <a:p>
            <a:pPr marL="36576" indent="0" algn="just">
              <a:buNone/>
            </a:pPr>
            <a:endParaRPr lang="ka-GE" dirty="0" smtClean="0"/>
          </a:p>
          <a:p>
            <a:pPr algn="just"/>
            <a:r>
              <a:rPr lang="ka-GE" dirty="0" smtClean="0"/>
              <a:t>80-იანი  </a:t>
            </a:r>
            <a:r>
              <a:rPr lang="ka-GE" dirty="0"/>
              <a:t>წლებიდან  დაიწყო  სწრაფი  განვითარება  და  </a:t>
            </a:r>
            <a:r>
              <a:rPr lang="ka-GE" dirty="0" smtClean="0"/>
              <a:t>21-ე საუკუნიდან </a:t>
            </a:r>
            <a:r>
              <a:rPr lang="ka-GE" dirty="0"/>
              <a:t>ინფორმაციული ტექნოლოგიების ბაზარზე უკვე გამეფდა რელაციური მონაცემთა ბაზის სისტემები: Oracle, Ms SQL Server, MySQL, Ms Access, Sybase, DB/2, PostgreSQL და სხვ. ასეთ სისტემებს თამამად შეიძლება ვუწოდოთ კლასიკური მონაცემთა ბაზები, რომელთა როლი და გამოყენების არეალი დღესაც დიდია</a:t>
            </a:r>
            <a:r>
              <a:rPr lang="ka-GE" dirty="0" smtClean="0"/>
              <a:t>.</a:t>
            </a:r>
            <a:endParaRPr lang="en-US" dirty="0"/>
          </a:p>
        </p:txBody>
      </p:sp>
    </p:spTree>
    <p:extLst>
      <p:ext uri="{BB962C8B-B14F-4D97-AF65-F5344CB8AC3E}">
        <p14:creationId xmlns:p14="http://schemas.microsoft.com/office/powerpoint/2010/main" val="11615113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31938" t="49036" r="27597" b="14857"/>
          <a:stretch/>
        </p:blipFill>
        <p:spPr bwMode="auto">
          <a:xfrm>
            <a:off x="1691680" y="1340768"/>
            <a:ext cx="5760640" cy="3600400"/>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1043608" y="404664"/>
            <a:ext cx="6408712" cy="369332"/>
          </a:xfrm>
          <a:prstGeom prst="rect">
            <a:avLst/>
          </a:prstGeom>
        </p:spPr>
        <p:txBody>
          <a:bodyPr wrap="square">
            <a:spAutoFit/>
          </a:bodyPr>
          <a:lstStyle/>
          <a:p>
            <a:r>
              <a:rPr lang="ka-GE" dirty="0"/>
              <a:t>მონაცემთა ბაზის ზოგადი სქემა ნაჩვენებია ნახაზში </a:t>
            </a:r>
            <a:r>
              <a:rPr lang="ka-GE" dirty="0" smtClean="0"/>
              <a:t>5.</a:t>
            </a:r>
            <a:endParaRPr lang="en-US" dirty="0"/>
          </a:p>
        </p:txBody>
      </p:sp>
    </p:spTree>
    <p:extLst>
      <p:ext uri="{BB962C8B-B14F-4D97-AF65-F5344CB8AC3E}">
        <p14:creationId xmlns:p14="http://schemas.microsoft.com/office/powerpoint/2010/main" val="701551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052736"/>
            <a:ext cx="6534670" cy="4516571"/>
          </a:xfrm>
          <a:prstGeom prst="rect">
            <a:avLst/>
          </a:prstGeom>
          <a:noFill/>
          <a:ln>
            <a:noFill/>
          </a:ln>
        </p:spPr>
      </p:pic>
      <p:sp>
        <p:nvSpPr>
          <p:cNvPr id="3" name="Rectangle 2"/>
          <p:cNvSpPr/>
          <p:nvPr/>
        </p:nvSpPr>
        <p:spPr>
          <a:xfrm>
            <a:off x="2987824" y="476672"/>
            <a:ext cx="2438488" cy="369332"/>
          </a:xfrm>
          <a:prstGeom prst="rect">
            <a:avLst/>
          </a:prstGeom>
        </p:spPr>
        <p:txBody>
          <a:bodyPr wrap="none">
            <a:spAutoFit/>
          </a:bodyPr>
          <a:lstStyle/>
          <a:p>
            <a:r>
              <a:rPr lang="ka-GE" dirty="0"/>
              <a:t>მოდელი </a:t>
            </a:r>
            <a:r>
              <a:rPr lang="en-US" dirty="0" err="1"/>
              <a:t>MySql</a:t>
            </a:r>
            <a:r>
              <a:rPr lang="en-US" dirty="0"/>
              <a:t>-</a:t>
            </a:r>
            <a:r>
              <a:rPr lang="ka-GE" dirty="0"/>
              <a:t>თვის</a:t>
            </a:r>
            <a:endParaRPr lang="en-US" dirty="0"/>
          </a:p>
        </p:txBody>
      </p:sp>
    </p:spTree>
    <p:extLst>
      <p:ext uri="{BB962C8B-B14F-4D97-AF65-F5344CB8AC3E}">
        <p14:creationId xmlns:p14="http://schemas.microsoft.com/office/powerpoint/2010/main" val="36165195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1840" y="548680"/>
            <a:ext cx="2476960" cy="369332"/>
          </a:xfrm>
          <a:prstGeom prst="rect">
            <a:avLst/>
          </a:prstGeom>
        </p:spPr>
        <p:txBody>
          <a:bodyPr wrap="none">
            <a:spAutoFit/>
          </a:bodyPr>
          <a:lstStyle/>
          <a:p>
            <a:r>
              <a:rPr lang="ka-GE" dirty="0"/>
              <a:t>მოდელი </a:t>
            </a:r>
            <a:r>
              <a:rPr lang="en-US" dirty="0" err="1"/>
              <a:t>MSSql</a:t>
            </a:r>
            <a:r>
              <a:rPr lang="en-US" dirty="0"/>
              <a:t>-</a:t>
            </a:r>
            <a:r>
              <a:rPr lang="ka-GE" dirty="0"/>
              <a:t>თვის</a:t>
            </a: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052736"/>
            <a:ext cx="6912768" cy="4320479"/>
          </a:xfrm>
          <a:prstGeom prst="rect">
            <a:avLst/>
          </a:prstGeom>
          <a:noFill/>
          <a:ln>
            <a:noFill/>
          </a:ln>
        </p:spPr>
      </p:pic>
    </p:spTree>
    <p:extLst>
      <p:ext uri="{BB962C8B-B14F-4D97-AF65-F5344CB8AC3E}">
        <p14:creationId xmlns:p14="http://schemas.microsoft.com/office/powerpoint/2010/main" val="19984582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87824" y="404664"/>
            <a:ext cx="2476960" cy="369332"/>
          </a:xfrm>
          <a:prstGeom prst="rect">
            <a:avLst/>
          </a:prstGeom>
        </p:spPr>
        <p:txBody>
          <a:bodyPr wrap="none">
            <a:spAutoFit/>
          </a:bodyPr>
          <a:lstStyle/>
          <a:p>
            <a:r>
              <a:rPr lang="ka-GE" dirty="0"/>
              <a:t>მოდელი </a:t>
            </a:r>
            <a:r>
              <a:rPr lang="en-US" dirty="0"/>
              <a:t>Oracle-</a:t>
            </a:r>
            <a:r>
              <a:rPr lang="ka-GE" dirty="0"/>
              <a:t>თვის</a:t>
            </a: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971600" y="980728"/>
            <a:ext cx="7056784" cy="4896543"/>
          </a:xfrm>
          <a:prstGeom prst="rect">
            <a:avLst/>
          </a:prstGeom>
          <a:noFill/>
        </p:spPr>
      </p:pic>
    </p:spTree>
    <p:extLst>
      <p:ext uri="{BB962C8B-B14F-4D97-AF65-F5344CB8AC3E}">
        <p14:creationId xmlns:p14="http://schemas.microsoft.com/office/powerpoint/2010/main" val="26822779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ectangle 111"/>
          <p:cNvSpPr/>
          <p:nvPr/>
        </p:nvSpPr>
        <p:spPr>
          <a:xfrm>
            <a:off x="323528" y="260648"/>
            <a:ext cx="7272808" cy="1477328"/>
          </a:xfrm>
          <a:prstGeom prst="rect">
            <a:avLst/>
          </a:prstGeom>
        </p:spPr>
        <p:txBody>
          <a:bodyPr wrap="square">
            <a:spAutoFit/>
          </a:bodyPr>
          <a:lstStyle/>
          <a:p>
            <a:r>
              <a:rPr lang="ka-GE" dirty="0"/>
              <a:t>მაგალითები:</a:t>
            </a:r>
            <a:endParaRPr lang="en-US" dirty="0"/>
          </a:p>
          <a:p>
            <a:r>
              <a:rPr lang="ka-GE" dirty="0"/>
              <a:t>მოთხოვნა მონაცემების ამორჩევაზე</a:t>
            </a:r>
            <a:r>
              <a:rPr lang="ka-GE" dirty="0" smtClean="0"/>
              <a:t>:</a:t>
            </a:r>
            <a:endParaRPr lang="en-US" dirty="0" smtClean="0"/>
          </a:p>
          <a:p>
            <a:endParaRPr lang="en-US" dirty="0"/>
          </a:p>
          <a:p>
            <a:pPr lvl="0"/>
            <a:r>
              <a:rPr lang="en-US" dirty="0" smtClean="0"/>
              <a:t>1. </a:t>
            </a:r>
            <a:r>
              <a:rPr lang="ka-GE" dirty="0" smtClean="0"/>
              <a:t>გამოიტანეთ </a:t>
            </a:r>
            <a:r>
              <a:rPr lang="ka-GE" dirty="0"/>
              <a:t>სრული ინფორმაცია ყველა მკითხველზე</a:t>
            </a:r>
            <a:endParaRPr lang="en-US" dirty="0"/>
          </a:p>
          <a:p>
            <a:r>
              <a:rPr lang="ka-GE" dirty="0"/>
              <a:t>შედეგი: </a:t>
            </a:r>
            <a:endParaRPr lang="en-US" dirty="0"/>
          </a:p>
        </p:txBody>
      </p:sp>
      <p:graphicFrame>
        <p:nvGraphicFramePr>
          <p:cNvPr id="113" name="Table 112"/>
          <p:cNvGraphicFramePr>
            <a:graphicFrameLocks noGrp="1"/>
          </p:cNvGraphicFramePr>
          <p:nvPr>
            <p:extLst>
              <p:ext uri="{D42A27DB-BD31-4B8C-83A1-F6EECF244321}">
                <p14:modId xmlns:p14="http://schemas.microsoft.com/office/powerpoint/2010/main" val="804120176"/>
              </p:ext>
            </p:extLst>
          </p:nvPr>
        </p:nvGraphicFramePr>
        <p:xfrm>
          <a:off x="350952" y="1751678"/>
          <a:ext cx="1841500" cy="1051560"/>
        </p:xfrm>
        <a:graphic>
          <a:graphicData uri="http://schemas.openxmlformats.org/drawingml/2006/table">
            <a:tbl>
              <a:tblPr firstRow="1" firstCol="1" bandRow="1">
                <a:tableStyleId>{5C22544A-7EE6-4342-B048-85BDC9FD1C3A}</a:tableStyleId>
              </a:tblPr>
              <a:tblGrid>
                <a:gridCol w="548640"/>
                <a:gridCol w="1292860"/>
              </a:tblGrid>
              <a:tr h="209550">
                <a:tc>
                  <a:txBody>
                    <a:bodyPr/>
                    <a:lstStyle/>
                    <a:p>
                      <a:pPr>
                        <a:lnSpc>
                          <a:spcPct val="115000"/>
                        </a:lnSpc>
                        <a:spcAft>
                          <a:spcPts val="0"/>
                        </a:spcAft>
                        <a:tabLst>
                          <a:tab pos="2009775" algn="l"/>
                        </a:tabLst>
                      </a:pPr>
                      <a:r>
                        <a:rPr lang="en-US" sz="1200" dirty="0" err="1">
                          <a:effectLst/>
                        </a:rPr>
                        <a:t>s_id</a:t>
                      </a:r>
                      <a:endParaRPr lang="en-US" sz="1100" dirty="0">
                        <a:effectLst/>
                        <a:latin typeface="Calibri"/>
                        <a:ea typeface="Calibri"/>
                        <a:cs typeface="Times New Roman"/>
                      </a:endParaRPr>
                    </a:p>
                  </a:txBody>
                  <a:tcPr marL="68580" marR="68580" marT="0" marB="0"/>
                </a:tc>
                <a:tc>
                  <a:txBody>
                    <a:bodyPr/>
                    <a:lstStyle/>
                    <a:p>
                      <a:pPr>
                        <a:lnSpc>
                          <a:spcPct val="115000"/>
                        </a:lnSpc>
                        <a:spcAft>
                          <a:spcPts val="0"/>
                        </a:spcAft>
                        <a:tabLst>
                          <a:tab pos="2009775" algn="l"/>
                        </a:tabLst>
                      </a:pPr>
                      <a:r>
                        <a:rPr lang="en-US" sz="1200">
                          <a:effectLst/>
                        </a:rPr>
                        <a:t>s_name</a:t>
                      </a:r>
                      <a:endParaRPr lang="en-US" sz="1100">
                        <a:effectLst/>
                        <a:latin typeface="Calibri"/>
                        <a:ea typeface="Calibri"/>
                        <a:cs typeface="Times New Roman"/>
                      </a:endParaRPr>
                    </a:p>
                  </a:txBody>
                  <a:tcPr marL="68580" marR="68580" marT="0" marB="0"/>
                </a:tc>
              </a:tr>
              <a:tr h="199390">
                <a:tc>
                  <a:txBody>
                    <a:bodyPr/>
                    <a:lstStyle/>
                    <a:p>
                      <a:pPr>
                        <a:lnSpc>
                          <a:spcPct val="115000"/>
                        </a:lnSpc>
                        <a:spcAft>
                          <a:spcPts val="0"/>
                        </a:spcAft>
                        <a:tabLst>
                          <a:tab pos="2009775" algn="l"/>
                        </a:tabLst>
                      </a:pPr>
                      <a:r>
                        <a:rPr lang="en-US" sz="1200">
                          <a:effectLst/>
                        </a:rPr>
                        <a:t>1</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tabLst>
                          <a:tab pos="2009775" algn="l"/>
                        </a:tabLst>
                      </a:pPr>
                      <a:r>
                        <a:rPr lang="ka-GE" sz="1200">
                          <a:effectLst/>
                        </a:rPr>
                        <a:t>ბერიძე გ.</a:t>
                      </a:r>
                      <a:endParaRPr lang="en-US" sz="1100">
                        <a:effectLst/>
                        <a:latin typeface="Calibri"/>
                        <a:ea typeface="Calibri"/>
                        <a:cs typeface="Times New Roman"/>
                      </a:endParaRPr>
                    </a:p>
                  </a:txBody>
                  <a:tcPr marL="68580" marR="68580" marT="0" marB="0"/>
                </a:tc>
              </a:tr>
              <a:tr h="209550">
                <a:tc>
                  <a:txBody>
                    <a:bodyPr/>
                    <a:lstStyle/>
                    <a:p>
                      <a:pPr>
                        <a:lnSpc>
                          <a:spcPct val="115000"/>
                        </a:lnSpc>
                        <a:spcAft>
                          <a:spcPts val="0"/>
                        </a:spcAft>
                        <a:tabLst>
                          <a:tab pos="2009775" algn="l"/>
                        </a:tabLst>
                      </a:pPr>
                      <a:r>
                        <a:rPr lang="en-US" sz="1200">
                          <a:effectLst/>
                        </a:rPr>
                        <a:t>2</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tabLst>
                          <a:tab pos="2009775" algn="l"/>
                        </a:tabLst>
                      </a:pPr>
                      <a:r>
                        <a:rPr lang="ka-GE" sz="1200">
                          <a:effectLst/>
                        </a:rPr>
                        <a:t>დიასამიძე დ.</a:t>
                      </a:r>
                      <a:endParaRPr lang="en-US" sz="1100">
                        <a:effectLst/>
                        <a:latin typeface="Calibri"/>
                        <a:ea typeface="Calibri"/>
                        <a:cs typeface="Times New Roman"/>
                      </a:endParaRPr>
                    </a:p>
                  </a:txBody>
                  <a:tcPr marL="68580" marR="68580" marT="0" marB="0"/>
                </a:tc>
              </a:tr>
              <a:tr h="209550">
                <a:tc>
                  <a:txBody>
                    <a:bodyPr/>
                    <a:lstStyle/>
                    <a:p>
                      <a:pPr>
                        <a:lnSpc>
                          <a:spcPct val="115000"/>
                        </a:lnSpc>
                        <a:spcAft>
                          <a:spcPts val="0"/>
                        </a:spcAft>
                        <a:tabLst>
                          <a:tab pos="2009775" algn="l"/>
                        </a:tabLst>
                      </a:pPr>
                      <a:r>
                        <a:rPr lang="en-US" sz="1200">
                          <a:effectLst/>
                        </a:rPr>
                        <a:t>3</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tabLst>
                          <a:tab pos="2009775" algn="l"/>
                        </a:tabLst>
                      </a:pPr>
                      <a:r>
                        <a:rPr lang="ka-GE" sz="1200">
                          <a:effectLst/>
                        </a:rPr>
                        <a:t>ბარამიძე ა.</a:t>
                      </a:r>
                      <a:endParaRPr lang="en-US" sz="1100">
                        <a:effectLst/>
                        <a:latin typeface="Calibri"/>
                        <a:ea typeface="Calibri"/>
                        <a:cs typeface="Times New Roman"/>
                      </a:endParaRPr>
                    </a:p>
                  </a:txBody>
                  <a:tcPr marL="68580" marR="68580" marT="0" marB="0"/>
                </a:tc>
              </a:tr>
              <a:tr h="209550">
                <a:tc>
                  <a:txBody>
                    <a:bodyPr/>
                    <a:lstStyle/>
                    <a:p>
                      <a:pPr>
                        <a:lnSpc>
                          <a:spcPct val="115000"/>
                        </a:lnSpc>
                        <a:spcAft>
                          <a:spcPts val="0"/>
                        </a:spcAft>
                        <a:tabLst>
                          <a:tab pos="2009775" algn="l"/>
                        </a:tabLst>
                      </a:pPr>
                      <a:r>
                        <a:rPr lang="en-US" sz="1200">
                          <a:effectLst/>
                        </a:rPr>
                        <a:t>4</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tabLst>
                          <a:tab pos="2009775" algn="l"/>
                        </a:tabLst>
                      </a:pPr>
                      <a:r>
                        <a:rPr lang="ka-GE" sz="1200" dirty="0">
                          <a:effectLst/>
                        </a:rPr>
                        <a:t>ბარამიძე ა.</a:t>
                      </a:r>
                      <a:endParaRPr lang="en-US" sz="1100" dirty="0">
                        <a:effectLst/>
                        <a:latin typeface="Calibri"/>
                        <a:ea typeface="Calibri"/>
                        <a:cs typeface="Times New Roman"/>
                      </a:endParaRPr>
                    </a:p>
                  </a:txBody>
                  <a:tcPr marL="68580" marR="68580" marT="0" marB="0"/>
                </a:tc>
              </a:tr>
            </a:tbl>
          </a:graphicData>
        </a:graphic>
      </p:graphicFrame>
      <p:sp>
        <p:nvSpPr>
          <p:cNvPr id="114" name="Rectangle 113"/>
          <p:cNvSpPr/>
          <p:nvPr/>
        </p:nvSpPr>
        <p:spPr>
          <a:xfrm>
            <a:off x="323528" y="2802404"/>
            <a:ext cx="6408712" cy="369332"/>
          </a:xfrm>
          <a:prstGeom prst="rect">
            <a:avLst/>
          </a:prstGeom>
        </p:spPr>
        <p:txBody>
          <a:bodyPr wrap="square">
            <a:spAutoFit/>
          </a:bodyPr>
          <a:lstStyle/>
          <a:p>
            <a:r>
              <a:rPr lang="ka-GE" dirty="0"/>
              <a:t>ამ შემთხვევაში სალმარისია კლასიკური </a:t>
            </a:r>
            <a:r>
              <a:rPr lang="en-US" dirty="0"/>
              <a:t>SELECT*.</a:t>
            </a:r>
          </a:p>
        </p:txBody>
      </p:sp>
      <p:sp>
        <p:nvSpPr>
          <p:cNvPr id="115" name="TextBox 114"/>
          <p:cNvSpPr txBox="1"/>
          <p:nvPr/>
        </p:nvSpPr>
        <p:spPr>
          <a:xfrm>
            <a:off x="797868" y="3144302"/>
            <a:ext cx="3744416" cy="3139321"/>
          </a:xfrm>
          <a:prstGeom prst="rect">
            <a:avLst/>
          </a:prstGeom>
          <a:noFill/>
        </p:spPr>
        <p:txBody>
          <a:bodyPr wrap="square" rtlCol="0">
            <a:spAutoFit/>
          </a:bodyPr>
          <a:lstStyle/>
          <a:p>
            <a:r>
              <a:rPr lang="en-US" dirty="0"/>
              <a:t>MySQL</a:t>
            </a:r>
            <a:r>
              <a:rPr lang="ru-RU" dirty="0"/>
              <a:t>        </a:t>
            </a:r>
            <a:r>
              <a:rPr lang="ka-GE" dirty="0"/>
              <a:t>ამოხსნა</a:t>
            </a:r>
            <a:endParaRPr lang="en-US" dirty="0"/>
          </a:p>
          <a:p>
            <a:r>
              <a:rPr lang="ru-RU" b="1" dirty="0"/>
              <a:t>1   </a:t>
            </a:r>
            <a:r>
              <a:rPr lang="en-US" b="1" dirty="0"/>
              <a:t>SELECT </a:t>
            </a:r>
            <a:r>
              <a:rPr lang="ru-RU" b="1" dirty="0"/>
              <a:t>*</a:t>
            </a:r>
            <a:endParaRPr lang="en-US" dirty="0"/>
          </a:p>
          <a:p>
            <a:r>
              <a:rPr lang="en-US" b="1" dirty="0"/>
              <a:t>2   FROM `subscribers`</a:t>
            </a:r>
            <a:endParaRPr lang="en-US" dirty="0"/>
          </a:p>
          <a:p>
            <a:r>
              <a:rPr lang="en-US" dirty="0"/>
              <a:t> </a:t>
            </a:r>
          </a:p>
          <a:p>
            <a:r>
              <a:rPr lang="en-US" dirty="0"/>
              <a:t>MS SQL        </a:t>
            </a:r>
            <a:r>
              <a:rPr lang="ka-GE" dirty="0"/>
              <a:t>ამოხსნა</a:t>
            </a:r>
            <a:endParaRPr lang="en-US" dirty="0"/>
          </a:p>
          <a:p>
            <a:r>
              <a:rPr lang="en-US" b="1" dirty="0"/>
              <a:t>1   SELECT *</a:t>
            </a:r>
            <a:endParaRPr lang="en-US" dirty="0"/>
          </a:p>
          <a:p>
            <a:r>
              <a:rPr lang="en-US" b="1" dirty="0"/>
              <a:t>2   FROM [subscribers]</a:t>
            </a:r>
            <a:endParaRPr lang="en-US" dirty="0"/>
          </a:p>
          <a:p>
            <a:r>
              <a:rPr lang="en-US" dirty="0"/>
              <a:t> </a:t>
            </a:r>
          </a:p>
          <a:p>
            <a:r>
              <a:rPr lang="en-US" dirty="0"/>
              <a:t>Oracle         </a:t>
            </a:r>
            <a:r>
              <a:rPr lang="ka-GE" dirty="0"/>
              <a:t>ამოხსნა</a:t>
            </a:r>
            <a:endParaRPr lang="en-US" dirty="0"/>
          </a:p>
          <a:p>
            <a:pPr lvl="0"/>
            <a:r>
              <a:rPr lang="en-US" b="1" dirty="0" smtClean="0"/>
              <a:t>1   SELECT </a:t>
            </a:r>
            <a:r>
              <a:rPr lang="ru-RU" b="1" dirty="0"/>
              <a:t>*</a:t>
            </a:r>
            <a:endParaRPr lang="en-US" dirty="0"/>
          </a:p>
          <a:p>
            <a:pPr lvl="0"/>
            <a:r>
              <a:rPr lang="en-US" b="1" dirty="0" smtClean="0"/>
              <a:t>2   FROM </a:t>
            </a:r>
            <a:r>
              <a:rPr lang="ru-RU" b="1" dirty="0"/>
              <a:t>"</a:t>
            </a:r>
            <a:r>
              <a:rPr lang="en-US" b="1" dirty="0"/>
              <a:t>subscribers</a:t>
            </a:r>
            <a:r>
              <a:rPr lang="ru-RU" b="1" dirty="0"/>
              <a:t>"</a:t>
            </a:r>
            <a:endParaRPr lang="en-US" dirty="0"/>
          </a:p>
        </p:txBody>
      </p:sp>
    </p:spTree>
    <p:extLst>
      <p:ext uri="{BB962C8B-B14F-4D97-AF65-F5344CB8AC3E}">
        <p14:creationId xmlns:p14="http://schemas.microsoft.com/office/powerpoint/2010/main" val="21582116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34957235"/>
              </p:ext>
            </p:extLst>
          </p:nvPr>
        </p:nvGraphicFramePr>
        <p:xfrm>
          <a:off x="467544" y="1327994"/>
          <a:ext cx="1412875" cy="828040"/>
        </p:xfrm>
        <a:graphic>
          <a:graphicData uri="http://schemas.openxmlformats.org/drawingml/2006/table">
            <a:tbl>
              <a:tblPr firstRow="1" firstCol="1" bandRow="1">
                <a:tableStyleId>{5C22544A-7EE6-4342-B048-85BDC9FD1C3A}</a:tableStyleId>
              </a:tblPr>
              <a:tblGrid>
                <a:gridCol w="1412875"/>
              </a:tblGrid>
              <a:tr h="209550">
                <a:tc>
                  <a:txBody>
                    <a:bodyPr/>
                    <a:lstStyle/>
                    <a:p>
                      <a:pPr>
                        <a:lnSpc>
                          <a:spcPct val="115000"/>
                        </a:lnSpc>
                        <a:spcAft>
                          <a:spcPts val="0"/>
                        </a:spcAft>
                        <a:tabLst>
                          <a:tab pos="2009775" algn="l"/>
                        </a:tabLst>
                      </a:pPr>
                      <a:r>
                        <a:rPr lang="en-US" sz="1200" dirty="0" err="1">
                          <a:effectLst/>
                        </a:rPr>
                        <a:t>sb_subscriber</a:t>
                      </a:r>
                      <a:endParaRPr lang="en-US" sz="1100" dirty="0">
                        <a:effectLst/>
                        <a:latin typeface="Calibri"/>
                        <a:ea typeface="Calibri"/>
                        <a:cs typeface="Times New Roman"/>
                      </a:endParaRPr>
                    </a:p>
                  </a:txBody>
                  <a:tcPr marL="68580" marR="68580" marT="0" marB="0"/>
                </a:tc>
              </a:tr>
              <a:tr h="199390">
                <a:tc>
                  <a:txBody>
                    <a:bodyPr/>
                    <a:lstStyle/>
                    <a:p>
                      <a:pPr>
                        <a:lnSpc>
                          <a:spcPct val="115000"/>
                        </a:lnSpc>
                        <a:spcAft>
                          <a:spcPts val="0"/>
                        </a:spcAft>
                        <a:tabLst>
                          <a:tab pos="2009775" algn="l"/>
                        </a:tabLst>
                      </a:pPr>
                      <a:r>
                        <a:rPr lang="en-US" sz="1200">
                          <a:effectLst/>
                        </a:rPr>
                        <a:t>1</a:t>
                      </a:r>
                      <a:endParaRPr lang="en-US" sz="1100">
                        <a:effectLst/>
                        <a:latin typeface="Calibri"/>
                        <a:ea typeface="Calibri"/>
                        <a:cs typeface="Times New Roman"/>
                      </a:endParaRPr>
                    </a:p>
                  </a:txBody>
                  <a:tcPr marL="68580" marR="68580" marT="0" marB="0"/>
                </a:tc>
              </a:tr>
              <a:tr h="209550">
                <a:tc>
                  <a:txBody>
                    <a:bodyPr/>
                    <a:lstStyle/>
                    <a:p>
                      <a:pPr>
                        <a:lnSpc>
                          <a:spcPct val="115000"/>
                        </a:lnSpc>
                        <a:spcAft>
                          <a:spcPts val="0"/>
                        </a:spcAft>
                        <a:tabLst>
                          <a:tab pos="2009775" algn="l"/>
                        </a:tabLst>
                      </a:pPr>
                      <a:r>
                        <a:rPr lang="en-US" sz="1200">
                          <a:effectLst/>
                        </a:rPr>
                        <a:t>3</a:t>
                      </a:r>
                      <a:endParaRPr lang="en-US" sz="1100">
                        <a:effectLst/>
                        <a:latin typeface="Calibri"/>
                        <a:ea typeface="Calibri"/>
                        <a:cs typeface="Times New Roman"/>
                      </a:endParaRPr>
                    </a:p>
                  </a:txBody>
                  <a:tcPr marL="68580" marR="68580" marT="0" marB="0"/>
                </a:tc>
              </a:tr>
              <a:tr h="209550">
                <a:tc>
                  <a:txBody>
                    <a:bodyPr/>
                    <a:lstStyle/>
                    <a:p>
                      <a:pPr>
                        <a:lnSpc>
                          <a:spcPct val="115000"/>
                        </a:lnSpc>
                        <a:spcAft>
                          <a:spcPts val="0"/>
                        </a:spcAft>
                        <a:tabLst>
                          <a:tab pos="2009775" algn="l"/>
                        </a:tabLst>
                      </a:pPr>
                      <a:r>
                        <a:rPr lang="en-US" sz="1200" dirty="0">
                          <a:effectLst/>
                        </a:rPr>
                        <a:t>4</a:t>
                      </a:r>
                      <a:endParaRPr lang="en-US" sz="1100" dirty="0">
                        <a:effectLst/>
                        <a:latin typeface="Calibri"/>
                        <a:ea typeface="Calibri"/>
                        <a:cs typeface="Times New Roman"/>
                      </a:endParaRPr>
                    </a:p>
                  </a:txBody>
                  <a:tcPr marL="68580" marR="68580" marT="0" marB="0"/>
                </a:tc>
              </a:tr>
            </a:tbl>
          </a:graphicData>
        </a:graphic>
      </p:graphicFrame>
      <p:sp>
        <p:nvSpPr>
          <p:cNvPr id="4" name="Rectangle 3"/>
          <p:cNvSpPr/>
          <p:nvPr/>
        </p:nvSpPr>
        <p:spPr>
          <a:xfrm>
            <a:off x="611560" y="404664"/>
            <a:ext cx="7632848" cy="923330"/>
          </a:xfrm>
          <a:prstGeom prst="rect">
            <a:avLst/>
          </a:prstGeom>
        </p:spPr>
        <p:txBody>
          <a:bodyPr wrap="square">
            <a:spAutoFit/>
          </a:bodyPr>
          <a:lstStyle/>
          <a:p>
            <a:pPr lvl="0"/>
            <a:r>
              <a:rPr lang="en-US" dirty="0" smtClean="0"/>
              <a:t>2. </a:t>
            </a:r>
            <a:r>
              <a:rPr lang="ka-GE" dirty="0" smtClean="0"/>
              <a:t>გამოვიტანოთ </a:t>
            </a:r>
            <a:r>
              <a:rPr lang="ka-GE" dirty="0"/>
              <a:t>მკითხველის ინდენტიფიკატორი განმეორების გარეშე, რომლებსაც აღებული აქვთ წიგნები</a:t>
            </a:r>
            <a:endParaRPr lang="en-US" dirty="0"/>
          </a:p>
          <a:p>
            <a:r>
              <a:rPr lang="ka-GE" dirty="0"/>
              <a:t>შედეგი: </a:t>
            </a:r>
            <a:endParaRPr lang="en-US" dirty="0"/>
          </a:p>
        </p:txBody>
      </p:sp>
      <p:sp>
        <p:nvSpPr>
          <p:cNvPr id="5" name="TextBox 4"/>
          <p:cNvSpPr txBox="1"/>
          <p:nvPr/>
        </p:nvSpPr>
        <p:spPr>
          <a:xfrm>
            <a:off x="899592" y="2564904"/>
            <a:ext cx="4932548" cy="3139321"/>
          </a:xfrm>
          <a:prstGeom prst="rect">
            <a:avLst/>
          </a:prstGeom>
          <a:noFill/>
        </p:spPr>
        <p:txBody>
          <a:bodyPr wrap="square" rtlCol="0">
            <a:spAutoFit/>
          </a:bodyPr>
          <a:lstStyle/>
          <a:p>
            <a:r>
              <a:rPr lang="en-US" dirty="0"/>
              <a:t>MySQL        </a:t>
            </a:r>
            <a:r>
              <a:rPr lang="ka-GE" dirty="0"/>
              <a:t>ამოხსნა</a:t>
            </a:r>
            <a:endParaRPr lang="en-US" dirty="0"/>
          </a:p>
          <a:p>
            <a:r>
              <a:rPr lang="en-US" b="1" dirty="0"/>
              <a:t>1   SELECT DISTINCT `</a:t>
            </a:r>
            <a:r>
              <a:rPr lang="en-US" b="1" dirty="0" err="1"/>
              <a:t>sb_subscriber</a:t>
            </a:r>
            <a:r>
              <a:rPr lang="en-US" b="1" dirty="0"/>
              <a:t>`</a:t>
            </a:r>
            <a:endParaRPr lang="en-US" dirty="0"/>
          </a:p>
          <a:p>
            <a:r>
              <a:rPr lang="en-US" b="1" dirty="0"/>
              <a:t>2   FROM `subscriptions`</a:t>
            </a:r>
            <a:endParaRPr lang="en-US" dirty="0"/>
          </a:p>
          <a:p>
            <a:r>
              <a:rPr lang="en-US" dirty="0"/>
              <a:t> </a:t>
            </a:r>
          </a:p>
          <a:p>
            <a:r>
              <a:rPr lang="en-US" dirty="0"/>
              <a:t>MS SQL        </a:t>
            </a:r>
            <a:r>
              <a:rPr lang="ka-GE" dirty="0"/>
              <a:t>ამოხსნა</a:t>
            </a:r>
            <a:endParaRPr lang="en-US" dirty="0"/>
          </a:p>
          <a:p>
            <a:r>
              <a:rPr lang="en-US" b="1" dirty="0"/>
              <a:t>1   SELECT DISTINCT [</a:t>
            </a:r>
            <a:r>
              <a:rPr lang="en-US" b="1" dirty="0" err="1"/>
              <a:t>sb_subscriber</a:t>
            </a:r>
            <a:r>
              <a:rPr lang="en-US" b="1" dirty="0"/>
              <a:t>]</a:t>
            </a:r>
            <a:endParaRPr lang="en-US" dirty="0"/>
          </a:p>
          <a:p>
            <a:r>
              <a:rPr lang="en-US" b="1" dirty="0"/>
              <a:t>2   FROM [subscriptions]</a:t>
            </a:r>
            <a:endParaRPr lang="en-US" dirty="0"/>
          </a:p>
          <a:p>
            <a:r>
              <a:rPr lang="en-US" dirty="0"/>
              <a:t> </a:t>
            </a:r>
          </a:p>
          <a:p>
            <a:r>
              <a:rPr lang="en-US" dirty="0"/>
              <a:t>Oracle         </a:t>
            </a:r>
            <a:r>
              <a:rPr lang="ka-GE" dirty="0"/>
              <a:t>ამოხსნა</a:t>
            </a:r>
            <a:endParaRPr lang="en-US" dirty="0"/>
          </a:p>
          <a:p>
            <a:r>
              <a:rPr lang="en-US" b="1" dirty="0"/>
              <a:t>1   SELECT DISTINCT "</a:t>
            </a:r>
            <a:r>
              <a:rPr lang="en-US" b="1" dirty="0" err="1"/>
              <a:t>sb_subscriber</a:t>
            </a:r>
            <a:r>
              <a:rPr lang="en-US" b="1" dirty="0"/>
              <a:t>"</a:t>
            </a:r>
            <a:endParaRPr lang="en-US" dirty="0"/>
          </a:p>
          <a:p>
            <a:r>
              <a:rPr lang="ru-RU" b="1" dirty="0"/>
              <a:t>2   </a:t>
            </a:r>
            <a:r>
              <a:rPr lang="en-US" b="1" dirty="0"/>
              <a:t>FROM </a:t>
            </a:r>
            <a:r>
              <a:rPr lang="ru-RU" b="1" dirty="0"/>
              <a:t>"</a:t>
            </a:r>
            <a:r>
              <a:rPr lang="en-US" b="1" dirty="0"/>
              <a:t>subscriptions</a:t>
            </a:r>
            <a:endParaRPr lang="en-US" dirty="0"/>
          </a:p>
        </p:txBody>
      </p:sp>
    </p:spTree>
    <p:extLst>
      <p:ext uri="{BB962C8B-B14F-4D97-AF65-F5344CB8AC3E}">
        <p14:creationId xmlns:p14="http://schemas.microsoft.com/office/powerpoint/2010/main" val="35388213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ctangle 21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11" name="Group 110"/>
          <p:cNvGrpSpPr>
            <a:grpSpLocks/>
          </p:cNvGrpSpPr>
          <p:nvPr/>
        </p:nvGrpSpPr>
        <p:grpSpPr bwMode="auto">
          <a:xfrm>
            <a:off x="2083435" y="15236190"/>
            <a:ext cx="5942330" cy="1490345"/>
            <a:chOff x="1701" y="9704"/>
            <a:chExt cx="9358" cy="2347"/>
          </a:xfrm>
        </p:grpSpPr>
        <p:grpSp>
          <p:nvGrpSpPr>
            <p:cNvPr id="112" name="Group 111"/>
            <p:cNvGrpSpPr>
              <a:grpSpLocks/>
            </p:cNvGrpSpPr>
            <p:nvPr/>
          </p:nvGrpSpPr>
          <p:grpSpPr bwMode="auto">
            <a:xfrm>
              <a:off x="1701" y="9704"/>
              <a:ext cx="9358" cy="710"/>
              <a:chOff x="1701" y="-249"/>
              <a:chExt cx="9358" cy="710"/>
            </a:xfrm>
          </p:grpSpPr>
          <p:sp>
            <p:nvSpPr>
              <p:cNvPr id="183" name="Freeform 182"/>
              <p:cNvSpPr>
                <a:spLocks/>
              </p:cNvSpPr>
              <p:nvPr/>
            </p:nvSpPr>
            <p:spPr bwMode="auto">
              <a:xfrm>
                <a:off x="2445" y="-235"/>
                <a:ext cx="103" cy="240"/>
              </a:xfrm>
              <a:custGeom>
                <a:avLst/>
                <a:gdLst>
                  <a:gd name="T0" fmla="+- 0 2445 2445"/>
                  <a:gd name="T1" fmla="*/ T0 w 103"/>
                  <a:gd name="T2" fmla="+- 0 5 -235"/>
                  <a:gd name="T3" fmla="*/ 5 h 240"/>
                  <a:gd name="T4" fmla="+- 0 2548 2445"/>
                  <a:gd name="T5" fmla="*/ T4 w 103"/>
                  <a:gd name="T6" fmla="+- 0 5 -235"/>
                  <a:gd name="T7" fmla="*/ 5 h 240"/>
                  <a:gd name="T8" fmla="+- 0 2548 2445"/>
                  <a:gd name="T9" fmla="*/ T8 w 103"/>
                  <a:gd name="T10" fmla="+- 0 -235 -235"/>
                  <a:gd name="T11" fmla="*/ -235 h 240"/>
                  <a:gd name="T12" fmla="+- 0 2445 2445"/>
                  <a:gd name="T13" fmla="*/ T12 w 103"/>
                  <a:gd name="T14" fmla="+- 0 -235 -235"/>
                  <a:gd name="T15" fmla="*/ -235 h 240"/>
                  <a:gd name="T16" fmla="+- 0 2445 2445"/>
                  <a:gd name="T17" fmla="*/ T16 w 103"/>
                  <a:gd name="T18" fmla="+- 0 5 -235"/>
                  <a:gd name="T19" fmla="*/ 5 h 240"/>
                </a:gdLst>
                <a:ahLst/>
                <a:cxnLst>
                  <a:cxn ang="0">
                    <a:pos x="T1" y="T3"/>
                  </a:cxn>
                  <a:cxn ang="0">
                    <a:pos x="T5" y="T7"/>
                  </a:cxn>
                  <a:cxn ang="0">
                    <a:pos x="T9" y="T11"/>
                  </a:cxn>
                  <a:cxn ang="0">
                    <a:pos x="T13" y="T15"/>
                  </a:cxn>
                  <a:cxn ang="0">
                    <a:pos x="T17" y="T19"/>
                  </a:cxn>
                </a:cxnLst>
                <a:rect l="0" t="0" r="r" b="b"/>
                <a:pathLst>
                  <a:path w="103" h="240">
                    <a:moveTo>
                      <a:pt x="0" y="240"/>
                    </a:moveTo>
                    <a:lnTo>
                      <a:pt x="103" y="240"/>
                    </a:lnTo>
                    <a:lnTo>
                      <a:pt x="103" y="0"/>
                    </a:lnTo>
                    <a:lnTo>
                      <a:pt x="0" y="0"/>
                    </a:lnTo>
                    <a:lnTo>
                      <a:pt x="0" y="240"/>
                    </a:lnTo>
                    <a:close/>
                  </a:path>
                </a:pathLst>
              </a:custGeom>
              <a:solidFill>
                <a:srgbClr val="DAEDF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84" name="Freeform 183"/>
              <p:cNvSpPr>
                <a:spLocks/>
              </p:cNvSpPr>
              <p:nvPr/>
            </p:nvSpPr>
            <p:spPr bwMode="auto">
              <a:xfrm>
                <a:off x="1711" y="-235"/>
                <a:ext cx="103" cy="240"/>
              </a:xfrm>
              <a:custGeom>
                <a:avLst/>
                <a:gdLst>
                  <a:gd name="T0" fmla="+- 0 1711 1711"/>
                  <a:gd name="T1" fmla="*/ T0 w 103"/>
                  <a:gd name="T2" fmla="+- 0 5 -235"/>
                  <a:gd name="T3" fmla="*/ 5 h 240"/>
                  <a:gd name="T4" fmla="+- 0 1814 1711"/>
                  <a:gd name="T5" fmla="*/ T4 w 103"/>
                  <a:gd name="T6" fmla="+- 0 5 -235"/>
                  <a:gd name="T7" fmla="*/ 5 h 240"/>
                  <a:gd name="T8" fmla="+- 0 1814 1711"/>
                  <a:gd name="T9" fmla="*/ T8 w 103"/>
                  <a:gd name="T10" fmla="+- 0 -235 -235"/>
                  <a:gd name="T11" fmla="*/ -235 h 240"/>
                  <a:gd name="T12" fmla="+- 0 1711 1711"/>
                  <a:gd name="T13" fmla="*/ T12 w 103"/>
                  <a:gd name="T14" fmla="+- 0 -235 -235"/>
                  <a:gd name="T15" fmla="*/ -235 h 240"/>
                  <a:gd name="T16" fmla="+- 0 1711 1711"/>
                  <a:gd name="T17" fmla="*/ T16 w 103"/>
                  <a:gd name="T18" fmla="+- 0 5 -235"/>
                  <a:gd name="T19" fmla="*/ 5 h 240"/>
                </a:gdLst>
                <a:ahLst/>
                <a:cxnLst>
                  <a:cxn ang="0">
                    <a:pos x="T1" y="T3"/>
                  </a:cxn>
                  <a:cxn ang="0">
                    <a:pos x="T5" y="T7"/>
                  </a:cxn>
                  <a:cxn ang="0">
                    <a:pos x="T9" y="T11"/>
                  </a:cxn>
                  <a:cxn ang="0">
                    <a:pos x="T13" y="T15"/>
                  </a:cxn>
                  <a:cxn ang="0">
                    <a:pos x="T17" y="T19"/>
                  </a:cxn>
                </a:cxnLst>
                <a:rect l="0" t="0" r="r" b="b"/>
                <a:pathLst>
                  <a:path w="103" h="240">
                    <a:moveTo>
                      <a:pt x="0" y="240"/>
                    </a:moveTo>
                    <a:lnTo>
                      <a:pt x="103" y="240"/>
                    </a:lnTo>
                    <a:lnTo>
                      <a:pt x="103" y="0"/>
                    </a:lnTo>
                    <a:lnTo>
                      <a:pt x="0" y="0"/>
                    </a:lnTo>
                    <a:lnTo>
                      <a:pt x="0" y="240"/>
                    </a:lnTo>
                    <a:close/>
                  </a:path>
                </a:pathLst>
              </a:custGeom>
              <a:solidFill>
                <a:srgbClr val="DAEDF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85" name="Freeform 184"/>
              <p:cNvSpPr>
                <a:spLocks/>
              </p:cNvSpPr>
              <p:nvPr/>
            </p:nvSpPr>
            <p:spPr bwMode="auto">
              <a:xfrm>
                <a:off x="1814" y="-235"/>
                <a:ext cx="630" cy="240"/>
              </a:xfrm>
              <a:custGeom>
                <a:avLst/>
                <a:gdLst>
                  <a:gd name="T0" fmla="+- 0 1814 1814"/>
                  <a:gd name="T1" fmla="*/ T0 w 630"/>
                  <a:gd name="T2" fmla="+- 0 5 -235"/>
                  <a:gd name="T3" fmla="*/ 5 h 240"/>
                  <a:gd name="T4" fmla="+- 0 2445 1814"/>
                  <a:gd name="T5" fmla="*/ T4 w 630"/>
                  <a:gd name="T6" fmla="+- 0 5 -235"/>
                  <a:gd name="T7" fmla="*/ 5 h 240"/>
                  <a:gd name="T8" fmla="+- 0 2445 1814"/>
                  <a:gd name="T9" fmla="*/ T8 w 630"/>
                  <a:gd name="T10" fmla="+- 0 -235 -235"/>
                  <a:gd name="T11" fmla="*/ -235 h 240"/>
                  <a:gd name="T12" fmla="+- 0 1814 1814"/>
                  <a:gd name="T13" fmla="*/ T12 w 630"/>
                  <a:gd name="T14" fmla="+- 0 -235 -235"/>
                  <a:gd name="T15" fmla="*/ -235 h 240"/>
                  <a:gd name="T16" fmla="+- 0 1814 1814"/>
                  <a:gd name="T17" fmla="*/ T16 w 630"/>
                  <a:gd name="T18" fmla="+- 0 5 -235"/>
                  <a:gd name="T19" fmla="*/ 5 h 240"/>
                </a:gdLst>
                <a:ahLst/>
                <a:cxnLst>
                  <a:cxn ang="0">
                    <a:pos x="T1" y="T3"/>
                  </a:cxn>
                  <a:cxn ang="0">
                    <a:pos x="T5" y="T7"/>
                  </a:cxn>
                  <a:cxn ang="0">
                    <a:pos x="T9" y="T11"/>
                  </a:cxn>
                  <a:cxn ang="0">
                    <a:pos x="T13" y="T15"/>
                  </a:cxn>
                  <a:cxn ang="0">
                    <a:pos x="T17" y="T19"/>
                  </a:cxn>
                </a:cxnLst>
                <a:rect l="0" t="0" r="r" b="b"/>
                <a:pathLst>
                  <a:path w="630" h="240">
                    <a:moveTo>
                      <a:pt x="0" y="240"/>
                    </a:moveTo>
                    <a:lnTo>
                      <a:pt x="631" y="240"/>
                    </a:lnTo>
                    <a:lnTo>
                      <a:pt x="631" y="0"/>
                    </a:lnTo>
                    <a:lnTo>
                      <a:pt x="0" y="0"/>
                    </a:lnTo>
                    <a:lnTo>
                      <a:pt x="0" y="240"/>
                    </a:lnTo>
                    <a:close/>
                  </a:path>
                </a:pathLst>
              </a:custGeom>
              <a:solidFill>
                <a:srgbClr val="DAEDF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86" name="Freeform 185"/>
              <p:cNvSpPr>
                <a:spLocks/>
              </p:cNvSpPr>
              <p:nvPr/>
            </p:nvSpPr>
            <p:spPr bwMode="auto">
              <a:xfrm>
                <a:off x="1706" y="-245"/>
                <a:ext cx="0" cy="10"/>
              </a:xfrm>
              <a:custGeom>
                <a:avLst/>
                <a:gdLst>
                  <a:gd name="T0" fmla="+- 0 -245 -245"/>
                  <a:gd name="T1" fmla="*/ -245 h 10"/>
                  <a:gd name="T2" fmla="+- 0 -235 -245"/>
                  <a:gd name="T3" fmla="*/ -235 h 10"/>
                </a:gdLst>
                <a:ahLst/>
                <a:cxnLst>
                  <a:cxn ang="0">
                    <a:pos x="0" y="T1"/>
                  </a:cxn>
                  <a:cxn ang="0">
                    <a:pos x="0" y="T3"/>
                  </a:cxn>
                </a:cxnLst>
                <a:rect l="0" t="0" r="r" b="b"/>
                <a:pathLst>
                  <a:path h="10">
                    <a:moveTo>
                      <a:pt x="0" y="0"/>
                    </a:moveTo>
                    <a:lnTo>
                      <a:pt x="0" y="1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87" name="Freeform 186"/>
              <p:cNvSpPr>
                <a:spLocks/>
              </p:cNvSpPr>
              <p:nvPr/>
            </p:nvSpPr>
            <p:spPr bwMode="auto">
              <a:xfrm>
                <a:off x="1706" y="-245"/>
                <a:ext cx="0" cy="10"/>
              </a:xfrm>
              <a:custGeom>
                <a:avLst/>
                <a:gdLst>
                  <a:gd name="T0" fmla="+- 0 -245 -245"/>
                  <a:gd name="T1" fmla="*/ -245 h 10"/>
                  <a:gd name="T2" fmla="+- 0 -235 -245"/>
                  <a:gd name="T3" fmla="*/ -235 h 10"/>
                </a:gdLst>
                <a:ahLst/>
                <a:cxnLst>
                  <a:cxn ang="0">
                    <a:pos x="0" y="T1"/>
                  </a:cxn>
                  <a:cxn ang="0">
                    <a:pos x="0" y="T3"/>
                  </a:cxn>
                </a:cxnLst>
                <a:rect l="0" t="0" r="r" b="b"/>
                <a:pathLst>
                  <a:path h="10">
                    <a:moveTo>
                      <a:pt x="0" y="0"/>
                    </a:moveTo>
                    <a:lnTo>
                      <a:pt x="0" y="1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88" name="Freeform 187"/>
              <p:cNvSpPr>
                <a:spLocks/>
              </p:cNvSpPr>
              <p:nvPr/>
            </p:nvSpPr>
            <p:spPr bwMode="auto">
              <a:xfrm>
                <a:off x="1711" y="-240"/>
                <a:ext cx="837" cy="0"/>
              </a:xfrm>
              <a:custGeom>
                <a:avLst/>
                <a:gdLst>
                  <a:gd name="T0" fmla="+- 0 1711 1711"/>
                  <a:gd name="T1" fmla="*/ T0 w 837"/>
                  <a:gd name="T2" fmla="+- 0 2548 1711"/>
                  <a:gd name="T3" fmla="*/ T2 w 837"/>
                </a:gdLst>
                <a:ahLst/>
                <a:cxnLst>
                  <a:cxn ang="0">
                    <a:pos x="T1" y="0"/>
                  </a:cxn>
                  <a:cxn ang="0">
                    <a:pos x="T3" y="0"/>
                  </a:cxn>
                </a:cxnLst>
                <a:rect l="0" t="0" r="r" b="b"/>
                <a:pathLst>
                  <a:path w="837">
                    <a:moveTo>
                      <a:pt x="0" y="0"/>
                    </a:moveTo>
                    <a:lnTo>
                      <a:pt x="837" y="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89" name="Freeform 188"/>
              <p:cNvSpPr>
                <a:spLocks/>
              </p:cNvSpPr>
              <p:nvPr/>
            </p:nvSpPr>
            <p:spPr bwMode="auto">
              <a:xfrm>
                <a:off x="2548" y="-240"/>
                <a:ext cx="10" cy="0"/>
              </a:xfrm>
              <a:custGeom>
                <a:avLst/>
                <a:gdLst>
                  <a:gd name="T0" fmla="+- 0 2548 2548"/>
                  <a:gd name="T1" fmla="*/ T0 w 10"/>
                  <a:gd name="T2" fmla="+- 0 2558 2548"/>
                  <a:gd name="T3" fmla="*/ T2 w 10"/>
                </a:gdLst>
                <a:ahLst/>
                <a:cxnLst>
                  <a:cxn ang="0">
                    <a:pos x="T1" y="0"/>
                  </a:cxn>
                  <a:cxn ang="0">
                    <a:pos x="T3" y="0"/>
                  </a:cxn>
                </a:cxnLst>
                <a:rect l="0" t="0" r="r" b="b"/>
                <a:pathLst>
                  <a:path w="10">
                    <a:moveTo>
                      <a:pt x="0" y="0"/>
                    </a:moveTo>
                    <a:lnTo>
                      <a:pt x="10" y="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90" name="Freeform 189"/>
              <p:cNvSpPr>
                <a:spLocks/>
              </p:cNvSpPr>
              <p:nvPr/>
            </p:nvSpPr>
            <p:spPr bwMode="auto">
              <a:xfrm>
                <a:off x="2558" y="-240"/>
                <a:ext cx="1692" cy="0"/>
              </a:xfrm>
              <a:custGeom>
                <a:avLst/>
                <a:gdLst>
                  <a:gd name="T0" fmla="+- 0 2558 2558"/>
                  <a:gd name="T1" fmla="*/ T0 w 1692"/>
                  <a:gd name="T2" fmla="+- 0 4250 2558"/>
                  <a:gd name="T3" fmla="*/ T2 w 1692"/>
                </a:gdLst>
                <a:ahLst/>
                <a:cxnLst>
                  <a:cxn ang="0">
                    <a:pos x="T1" y="0"/>
                  </a:cxn>
                  <a:cxn ang="0">
                    <a:pos x="T3" y="0"/>
                  </a:cxn>
                </a:cxnLst>
                <a:rect l="0" t="0" r="r" b="b"/>
                <a:pathLst>
                  <a:path w="1692">
                    <a:moveTo>
                      <a:pt x="0" y="0"/>
                    </a:moveTo>
                    <a:lnTo>
                      <a:pt x="1692" y="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91" name="Freeform 190"/>
              <p:cNvSpPr>
                <a:spLocks/>
              </p:cNvSpPr>
              <p:nvPr/>
            </p:nvSpPr>
            <p:spPr bwMode="auto">
              <a:xfrm>
                <a:off x="4254" y="-245"/>
                <a:ext cx="0" cy="10"/>
              </a:xfrm>
              <a:custGeom>
                <a:avLst/>
                <a:gdLst>
                  <a:gd name="T0" fmla="+- 0 -245 -245"/>
                  <a:gd name="T1" fmla="*/ -245 h 10"/>
                  <a:gd name="T2" fmla="+- 0 -235 -245"/>
                  <a:gd name="T3" fmla="*/ -235 h 10"/>
                </a:gdLst>
                <a:ahLst/>
                <a:cxnLst>
                  <a:cxn ang="0">
                    <a:pos x="0" y="T1"/>
                  </a:cxn>
                  <a:cxn ang="0">
                    <a:pos x="0" y="T3"/>
                  </a:cxn>
                </a:cxnLst>
                <a:rect l="0" t="0" r="r" b="b"/>
                <a:pathLst>
                  <a:path h="10">
                    <a:moveTo>
                      <a:pt x="0" y="0"/>
                    </a:moveTo>
                    <a:lnTo>
                      <a:pt x="0" y="1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92" name="Freeform 191"/>
              <p:cNvSpPr>
                <a:spLocks/>
              </p:cNvSpPr>
              <p:nvPr/>
            </p:nvSpPr>
            <p:spPr bwMode="auto">
              <a:xfrm>
                <a:off x="4254" y="-245"/>
                <a:ext cx="0" cy="10"/>
              </a:xfrm>
              <a:custGeom>
                <a:avLst/>
                <a:gdLst>
                  <a:gd name="T0" fmla="+- 0 -245 -245"/>
                  <a:gd name="T1" fmla="*/ -245 h 10"/>
                  <a:gd name="T2" fmla="+- 0 -235 -245"/>
                  <a:gd name="T3" fmla="*/ -235 h 10"/>
                </a:gdLst>
                <a:ahLst/>
                <a:cxnLst>
                  <a:cxn ang="0">
                    <a:pos x="0" y="T1"/>
                  </a:cxn>
                  <a:cxn ang="0">
                    <a:pos x="0" y="T3"/>
                  </a:cxn>
                </a:cxnLst>
                <a:rect l="0" t="0" r="r" b="b"/>
                <a:pathLst>
                  <a:path h="10">
                    <a:moveTo>
                      <a:pt x="0" y="0"/>
                    </a:moveTo>
                    <a:lnTo>
                      <a:pt x="0" y="1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93" name="Freeform 192"/>
              <p:cNvSpPr>
                <a:spLocks/>
              </p:cNvSpPr>
              <p:nvPr/>
            </p:nvSpPr>
            <p:spPr bwMode="auto">
              <a:xfrm>
                <a:off x="1706" y="-235"/>
                <a:ext cx="0" cy="240"/>
              </a:xfrm>
              <a:custGeom>
                <a:avLst/>
                <a:gdLst>
                  <a:gd name="T0" fmla="+- 0 -235 -235"/>
                  <a:gd name="T1" fmla="*/ -235 h 240"/>
                  <a:gd name="T2" fmla="+- 0 5 -235"/>
                  <a:gd name="T3" fmla="*/ 5 h 240"/>
                </a:gdLst>
                <a:ahLst/>
                <a:cxnLst>
                  <a:cxn ang="0">
                    <a:pos x="0" y="T1"/>
                  </a:cxn>
                  <a:cxn ang="0">
                    <a:pos x="0" y="T3"/>
                  </a:cxn>
                </a:cxnLst>
                <a:rect l="0" t="0" r="r" b="b"/>
                <a:pathLst>
                  <a:path h="240">
                    <a:moveTo>
                      <a:pt x="0" y="0"/>
                    </a:moveTo>
                    <a:lnTo>
                      <a:pt x="0" y="24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94" name="Freeform 193"/>
              <p:cNvSpPr>
                <a:spLocks/>
              </p:cNvSpPr>
              <p:nvPr/>
            </p:nvSpPr>
            <p:spPr bwMode="auto">
              <a:xfrm>
                <a:off x="2553" y="-235"/>
                <a:ext cx="0" cy="240"/>
              </a:xfrm>
              <a:custGeom>
                <a:avLst/>
                <a:gdLst>
                  <a:gd name="T0" fmla="+- 0 -235 -235"/>
                  <a:gd name="T1" fmla="*/ -235 h 240"/>
                  <a:gd name="T2" fmla="+- 0 5 -235"/>
                  <a:gd name="T3" fmla="*/ 5 h 240"/>
                </a:gdLst>
                <a:ahLst/>
                <a:cxnLst>
                  <a:cxn ang="0">
                    <a:pos x="0" y="T1"/>
                  </a:cxn>
                  <a:cxn ang="0">
                    <a:pos x="0" y="T3"/>
                  </a:cxn>
                </a:cxnLst>
                <a:rect l="0" t="0" r="r" b="b"/>
                <a:pathLst>
                  <a:path h="240">
                    <a:moveTo>
                      <a:pt x="0" y="0"/>
                    </a:moveTo>
                    <a:lnTo>
                      <a:pt x="0" y="24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95" name="Freeform 194"/>
              <p:cNvSpPr>
                <a:spLocks/>
              </p:cNvSpPr>
              <p:nvPr/>
            </p:nvSpPr>
            <p:spPr bwMode="auto">
              <a:xfrm>
                <a:off x="4254" y="-235"/>
                <a:ext cx="0" cy="250"/>
              </a:xfrm>
              <a:custGeom>
                <a:avLst/>
                <a:gdLst>
                  <a:gd name="T0" fmla="+- 0 -235 -235"/>
                  <a:gd name="T1" fmla="*/ -235 h 250"/>
                  <a:gd name="T2" fmla="+- 0 15 -235"/>
                  <a:gd name="T3" fmla="*/ 15 h 250"/>
                </a:gdLst>
                <a:ahLst/>
                <a:cxnLst>
                  <a:cxn ang="0">
                    <a:pos x="0" y="T1"/>
                  </a:cxn>
                  <a:cxn ang="0">
                    <a:pos x="0" y="T3"/>
                  </a:cxn>
                </a:cxnLst>
                <a:rect l="0" t="0" r="r" b="b"/>
                <a:pathLst>
                  <a:path h="250">
                    <a:moveTo>
                      <a:pt x="0" y="0"/>
                    </a:moveTo>
                    <a:lnTo>
                      <a:pt x="0" y="25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96" name="Freeform 195"/>
              <p:cNvSpPr>
                <a:spLocks/>
              </p:cNvSpPr>
              <p:nvPr/>
            </p:nvSpPr>
            <p:spPr bwMode="auto">
              <a:xfrm>
                <a:off x="1711" y="16"/>
                <a:ext cx="557" cy="430"/>
              </a:xfrm>
              <a:custGeom>
                <a:avLst/>
                <a:gdLst>
                  <a:gd name="T0" fmla="+- 0 1711 1711"/>
                  <a:gd name="T1" fmla="*/ T0 w 557"/>
                  <a:gd name="T2" fmla="+- 0 445 16"/>
                  <a:gd name="T3" fmla="*/ 445 h 430"/>
                  <a:gd name="T4" fmla="+- 0 2268 1711"/>
                  <a:gd name="T5" fmla="*/ T4 w 557"/>
                  <a:gd name="T6" fmla="+- 0 445 16"/>
                  <a:gd name="T7" fmla="*/ 445 h 430"/>
                  <a:gd name="T8" fmla="+- 0 2268 1711"/>
                  <a:gd name="T9" fmla="*/ T8 w 557"/>
                  <a:gd name="T10" fmla="+- 0 16 16"/>
                  <a:gd name="T11" fmla="*/ 16 h 430"/>
                  <a:gd name="T12" fmla="+- 0 1711 1711"/>
                  <a:gd name="T13" fmla="*/ T12 w 557"/>
                  <a:gd name="T14" fmla="+- 0 16 16"/>
                  <a:gd name="T15" fmla="*/ 16 h 430"/>
                  <a:gd name="T16" fmla="+- 0 1711 1711"/>
                  <a:gd name="T17" fmla="*/ T16 w 557"/>
                  <a:gd name="T18" fmla="+- 0 445 16"/>
                  <a:gd name="T19" fmla="*/ 445 h 430"/>
                </a:gdLst>
                <a:ahLst/>
                <a:cxnLst>
                  <a:cxn ang="0">
                    <a:pos x="T1" y="T3"/>
                  </a:cxn>
                  <a:cxn ang="0">
                    <a:pos x="T5" y="T7"/>
                  </a:cxn>
                  <a:cxn ang="0">
                    <a:pos x="T9" y="T11"/>
                  </a:cxn>
                  <a:cxn ang="0">
                    <a:pos x="T13" y="T15"/>
                  </a:cxn>
                  <a:cxn ang="0">
                    <a:pos x="T17" y="T19"/>
                  </a:cxn>
                </a:cxnLst>
                <a:rect l="0" t="0" r="r" b="b"/>
                <a:pathLst>
                  <a:path w="557" h="430">
                    <a:moveTo>
                      <a:pt x="0" y="429"/>
                    </a:moveTo>
                    <a:lnTo>
                      <a:pt x="557" y="429"/>
                    </a:lnTo>
                    <a:lnTo>
                      <a:pt x="557" y="0"/>
                    </a:lnTo>
                    <a:lnTo>
                      <a:pt x="0" y="0"/>
                    </a:lnTo>
                    <a:lnTo>
                      <a:pt x="0" y="429"/>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97" name="Freeform 196"/>
              <p:cNvSpPr>
                <a:spLocks/>
              </p:cNvSpPr>
              <p:nvPr/>
            </p:nvSpPr>
            <p:spPr bwMode="auto">
              <a:xfrm>
                <a:off x="1814" y="16"/>
                <a:ext cx="346" cy="215"/>
              </a:xfrm>
              <a:custGeom>
                <a:avLst/>
                <a:gdLst>
                  <a:gd name="T0" fmla="+- 0 1814 1814"/>
                  <a:gd name="T1" fmla="*/ T0 w 346"/>
                  <a:gd name="T2" fmla="+- 0 231 16"/>
                  <a:gd name="T3" fmla="*/ 231 h 215"/>
                  <a:gd name="T4" fmla="+- 0 2160 1814"/>
                  <a:gd name="T5" fmla="*/ T4 w 346"/>
                  <a:gd name="T6" fmla="+- 0 231 16"/>
                  <a:gd name="T7" fmla="*/ 231 h 215"/>
                  <a:gd name="T8" fmla="+- 0 2160 1814"/>
                  <a:gd name="T9" fmla="*/ T8 w 346"/>
                  <a:gd name="T10" fmla="+- 0 16 16"/>
                  <a:gd name="T11" fmla="*/ 16 h 215"/>
                  <a:gd name="T12" fmla="+- 0 1814 1814"/>
                  <a:gd name="T13" fmla="*/ T12 w 346"/>
                  <a:gd name="T14" fmla="+- 0 16 16"/>
                  <a:gd name="T15" fmla="*/ 16 h 215"/>
                  <a:gd name="T16" fmla="+- 0 1814 1814"/>
                  <a:gd name="T17" fmla="*/ T16 w 346"/>
                  <a:gd name="T18" fmla="+- 0 231 16"/>
                  <a:gd name="T19" fmla="*/ 231 h 215"/>
                </a:gdLst>
                <a:ahLst/>
                <a:cxnLst>
                  <a:cxn ang="0">
                    <a:pos x="T1" y="T3"/>
                  </a:cxn>
                  <a:cxn ang="0">
                    <a:pos x="T5" y="T7"/>
                  </a:cxn>
                  <a:cxn ang="0">
                    <a:pos x="T9" y="T11"/>
                  </a:cxn>
                  <a:cxn ang="0">
                    <a:pos x="T13" y="T15"/>
                  </a:cxn>
                  <a:cxn ang="0">
                    <a:pos x="T17" y="T19"/>
                  </a:cxn>
                </a:cxnLst>
                <a:rect l="0" t="0" r="r" b="b"/>
                <a:pathLst>
                  <a:path w="346" h="215">
                    <a:moveTo>
                      <a:pt x="0" y="215"/>
                    </a:moveTo>
                    <a:lnTo>
                      <a:pt x="346" y="215"/>
                    </a:lnTo>
                    <a:lnTo>
                      <a:pt x="346" y="0"/>
                    </a:lnTo>
                    <a:lnTo>
                      <a:pt x="0" y="0"/>
                    </a:lnTo>
                    <a:lnTo>
                      <a:pt x="0" y="215"/>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98" name="Freeform 197"/>
              <p:cNvSpPr>
                <a:spLocks/>
              </p:cNvSpPr>
              <p:nvPr/>
            </p:nvSpPr>
            <p:spPr bwMode="auto">
              <a:xfrm>
                <a:off x="1814" y="231"/>
                <a:ext cx="346" cy="215"/>
              </a:xfrm>
              <a:custGeom>
                <a:avLst/>
                <a:gdLst>
                  <a:gd name="T0" fmla="+- 0 1814 1814"/>
                  <a:gd name="T1" fmla="*/ T0 w 346"/>
                  <a:gd name="T2" fmla="+- 0 445 231"/>
                  <a:gd name="T3" fmla="*/ 445 h 215"/>
                  <a:gd name="T4" fmla="+- 0 2160 1814"/>
                  <a:gd name="T5" fmla="*/ T4 w 346"/>
                  <a:gd name="T6" fmla="+- 0 445 231"/>
                  <a:gd name="T7" fmla="*/ 445 h 215"/>
                  <a:gd name="T8" fmla="+- 0 2160 1814"/>
                  <a:gd name="T9" fmla="*/ T8 w 346"/>
                  <a:gd name="T10" fmla="+- 0 231 231"/>
                  <a:gd name="T11" fmla="*/ 231 h 215"/>
                  <a:gd name="T12" fmla="+- 0 1814 1814"/>
                  <a:gd name="T13" fmla="*/ T12 w 346"/>
                  <a:gd name="T14" fmla="+- 0 231 231"/>
                  <a:gd name="T15" fmla="*/ 231 h 215"/>
                  <a:gd name="T16" fmla="+- 0 1814 1814"/>
                  <a:gd name="T17" fmla="*/ T16 w 346"/>
                  <a:gd name="T18" fmla="+- 0 445 231"/>
                  <a:gd name="T19" fmla="*/ 445 h 215"/>
                </a:gdLst>
                <a:ahLst/>
                <a:cxnLst>
                  <a:cxn ang="0">
                    <a:pos x="T1" y="T3"/>
                  </a:cxn>
                  <a:cxn ang="0">
                    <a:pos x="T5" y="T7"/>
                  </a:cxn>
                  <a:cxn ang="0">
                    <a:pos x="T9" y="T11"/>
                  </a:cxn>
                  <a:cxn ang="0">
                    <a:pos x="T13" y="T15"/>
                  </a:cxn>
                  <a:cxn ang="0">
                    <a:pos x="T17" y="T19"/>
                  </a:cxn>
                </a:cxnLst>
                <a:rect l="0" t="0" r="r" b="b"/>
                <a:pathLst>
                  <a:path w="346" h="215">
                    <a:moveTo>
                      <a:pt x="0" y="214"/>
                    </a:moveTo>
                    <a:lnTo>
                      <a:pt x="346" y="214"/>
                    </a:lnTo>
                    <a:lnTo>
                      <a:pt x="346" y="0"/>
                    </a:lnTo>
                    <a:lnTo>
                      <a:pt x="0" y="0"/>
                    </a:lnTo>
                    <a:lnTo>
                      <a:pt x="0" y="214"/>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99" name="Freeform 198"/>
              <p:cNvSpPr>
                <a:spLocks/>
              </p:cNvSpPr>
              <p:nvPr/>
            </p:nvSpPr>
            <p:spPr bwMode="auto">
              <a:xfrm>
                <a:off x="2268" y="16"/>
                <a:ext cx="8781" cy="430"/>
              </a:xfrm>
              <a:custGeom>
                <a:avLst/>
                <a:gdLst>
                  <a:gd name="T0" fmla="+- 0 2268 2268"/>
                  <a:gd name="T1" fmla="*/ T0 w 8781"/>
                  <a:gd name="T2" fmla="+- 0 445 16"/>
                  <a:gd name="T3" fmla="*/ 445 h 430"/>
                  <a:gd name="T4" fmla="+- 0 11049 2268"/>
                  <a:gd name="T5" fmla="*/ T4 w 8781"/>
                  <a:gd name="T6" fmla="+- 0 445 16"/>
                  <a:gd name="T7" fmla="*/ 445 h 430"/>
                  <a:gd name="T8" fmla="+- 0 11049 2268"/>
                  <a:gd name="T9" fmla="*/ T8 w 8781"/>
                  <a:gd name="T10" fmla="+- 0 16 16"/>
                  <a:gd name="T11" fmla="*/ 16 h 430"/>
                  <a:gd name="T12" fmla="+- 0 2268 2268"/>
                  <a:gd name="T13" fmla="*/ T12 w 8781"/>
                  <a:gd name="T14" fmla="+- 0 16 16"/>
                  <a:gd name="T15" fmla="*/ 16 h 430"/>
                  <a:gd name="T16" fmla="+- 0 2268 2268"/>
                  <a:gd name="T17" fmla="*/ T16 w 8781"/>
                  <a:gd name="T18" fmla="+- 0 445 16"/>
                  <a:gd name="T19" fmla="*/ 445 h 430"/>
                </a:gdLst>
                <a:ahLst/>
                <a:cxnLst>
                  <a:cxn ang="0">
                    <a:pos x="T1" y="T3"/>
                  </a:cxn>
                  <a:cxn ang="0">
                    <a:pos x="T5" y="T7"/>
                  </a:cxn>
                  <a:cxn ang="0">
                    <a:pos x="T9" y="T11"/>
                  </a:cxn>
                  <a:cxn ang="0">
                    <a:pos x="T13" y="T15"/>
                  </a:cxn>
                  <a:cxn ang="0">
                    <a:pos x="T17" y="T19"/>
                  </a:cxn>
                </a:cxnLst>
                <a:rect l="0" t="0" r="r" b="b"/>
                <a:pathLst>
                  <a:path w="8781" h="430">
                    <a:moveTo>
                      <a:pt x="0" y="429"/>
                    </a:moveTo>
                    <a:lnTo>
                      <a:pt x="8781" y="429"/>
                    </a:lnTo>
                    <a:lnTo>
                      <a:pt x="8781" y="0"/>
                    </a:lnTo>
                    <a:lnTo>
                      <a:pt x="0" y="0"/>
                    </a:lnTo>
                    <a:lnTo>
                      <a:pt x="0" y="429"/>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00" name="Freeform 199"/>
              <p:cNvSpPr>
                <a:spLocks/>
              </p:cNvSpPr>
              <p:nvPr/>
            </p:nvSpPr>
            <p:spPr bwMode="auto">
              <a:xfrm>
                <a:off x="2376" y="16"/>
                <a:ext cx="8570" cy="215"/>
              </a:xfrm>
              <a:custGeom>
                <a:avLst/>
                <a:gdLst>
                  <a:gd name="T0" fmla="+- 0 2376 2376"/>
                  <a:gd name="T1" fmla="*/ T0 w 8570"/>
                  <a:gd name="T2" fmla="+- 0 231 16"/>
                  <a:gd name="T3" fmla="*/ 231 h 215"/>
                  <a:gd name="T4" fmla="+- 0 10946 2376"/>
                  <a:gd name="T5" fmla="*/ T4 w 8570"/>
                  <a:gd name="T6" fmla="+- 0 231 16"/>
                  <a:gd name="T7" fmla="*/ 231 h 215"/>
                  <a:gd name="T8" fmla="+- 0 10946 2376"/>
                  <a:gd name="T9" fmla="*/ T8 w 8570"/>
                  <a:gd name="T10" fmla="+- 0 16 16"/>
                  <a:gd name="T11" fmla="*/ 16 h 215"/>
                  <a:gd name="T12" fmla="+- 0 2376 2376"/>
                  <a:gd name="T13" fmla="*/ T12 w 8570"/>
                  <a:gd name="T14" fmla="+- 0 16 16"/>
                  <a:gd name="T15" fmla="*/ 16 h 215"/>
                  <a:gd name="T16" fmla="+- 0 2376 2376"/>
                  <a:gd name="T17" fmla="*/ T16 w 8570"/>
                  <a:gd name="T18" fmla="+- 0 231 16"/>
                  <a:gd name="T19" fmla="*/ 231 h 215"/>
                </a:gdLst>
                <a:ahLst/>
                <a:cxnLst>
                  <a:cxn ang="0">
                    <a:pos x="T1" y="T3"/>
                  </a:cxn>
                  <a:cxn ang="0">
                    <a:pos x="T5" y="T7"/>
                  </a:cxn>
                  <a:cxn ang="0">
                    <a:pos x="T9" y="T11"/>
                  </a:cxn>
                  <a:cxn ang="0">
                    <a:pos x="T13" y="T15"/>
                  </a:cxn>
                  <a:cxn ang="0">
                    <a:pos x="T17" y="T19"/>
                  </a:cxn>
                </a:cxnLst>
                <a:rect l="0" t="0" r="r" b="b"/>
                <a:pathLst>
                  <a:path w="8570" h="215">
                    <a:moveTo>
                      <a:pt x="0" y="215"/>
                    </a:moveTo>
                    <a:lnTo>
                      <a:pt x="8570" y="215"/>
                    </a:lnTo>
                    <a:lnTo>
                      <a:pt x="8570" y="0"/>
                    </a:lnTo>
                    <a:lnTo>
                      <a:pt x="0" y="0"/>
                    </a:lnTo>
                    <a:lnTo>
                      <a:pt x="0" y="215"/>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01" name="Freeform 200"/>
              <p:cNvSpPr>
                <a:spLocks/>
              </p:cNvSpPr>
              <p:nvPr/>
            </p:nvSpPr>
            <p:spPr bwMode="auto">
              <a:xfrm>
                <a:off x="2376" y="231"/>
                <a:ext cx="8570" cy="215"/>
              </a:xfrm>
              <a:custGeom>
                <a:avLst/>
                <a:gdLst>
                  <a:gd name="T0" fmla="+- 0 2376 2376"/>
                  <a:gd name="T1" fmla="*/ T0 w 8570"/>
                  <a:gd name="T2" fmla="+- 0 445 231"/>
                  <a:gd name="T3" fmla="*/ 445 h 215"/>
                  <a:gd name="T4" fmla="+- 0 10946 2376"/>
                  <a:gd name="T5" fmla="*/ T4 w 8570"/>
                  <a:gd name="T6" fmla="+- 0 445 231"/>
                  <a:gd name="T7" fmla="*/ 445 h 215"/>
                  <a:gd name="T8" fmla="+- 0 10946 2376"/>
                  <a:gd name="T9" fmla="*/ T8 w 8570"/>
                  <a:gd name="T10" fmla="+- 0 231 231"/>
                  <a:gd name="T11" fmla="*/ 231 h 215"/>
                  <a:gd name="T12" fmla="+- 0 2376 2376"/>
                  <a:gd name="T13" fmla="*/ T12 w 8570"/>
                  <a:gd name="T14" fmla="+- 0 231 231"/>
                  <a:gd name="T15" fmla="*/ 231 h 215"/>
                  <a:gd name="T16" fmla="+- 0 2376 2376"/>
                  <a:gd name="T17" fmla="*/ T16 w 8570"/>
                  <a:gd name="T18" fmla="+- 0 445 231"/>
                  <a:gd name="T19" fmla="*/ 445 h 215"/>
                </a:gdLst>
                <a:ahLst/>
                <a:cxnLst>
                  <a:cxn ang="0">
                    <a:pos x="T1" y="T3"/>
                  </a:cxn>
                  <a:cxn ang="0">
                    <a:pos x="T5" y="T7"/>
                  </a:cxn>
                  <a:cxn ang="0">
                    <a:pos x="T9" y="T11"/>
                  </a:cxn>
                  <a:cxn ang="0">
                    <a:pos x="T13" y="T15"/>
                  </a:cxn>
                  <a:cxn ang="0">
                    <a:pos x="T17" y="T19"/>
                  </a:cxn>
                </a:cxnLst>
                <a:rect l="0" t="0" r="r" b="b"/>
                <a:pathLst>
                  <a:path w="8570" h="215">
                    <a:moveTo>
                      <a:pt x="0" y="214"/>
                    </a:moveTo>
                    <a:lnTo>
                      <a:pt x="8570" y="214"/>
                    </a:lnTo>
                    <a:lnTo>
                      <a:pt x="8570" y="0"/>
                    </a:lnTo>
                    <a:lnTo>
                      <a:pt x="0" y="0"/>
                    </a:lnTo>
                    <a:lnTo>
                      <a:pt x="0" y="214"/>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02" name="Freeform 201"/>
              <p:cNvSpPr>
                <a:spLocks/>
              </p:cNvSpPr>
              <p:nvPr/>
            </p:nvSpPr>
            <p:spPr bwMode="auto">
              <a:xfrm>
                <a:off x="1706" y="5"/>
                <a:ext cx="0" cy="10"/>
              </a:xfrm>
              <a:custGeom>
                <a:avLst/>
                <a:gdLst>
                  <a:gd name="T0" fmla="+- 0 5 5"/>
                  <a:gd name="T1" fmla="*/ 5 h 10"/>
                  <a:gd name="T2" fmla="+- 0 15 5"/>
                  <a:gd name="T3" fmla="*/ 15 h 10"/>
                </a:gdLst>
                <a:ahLst/>
                <a:cxnLst>
                  <a:cxn ang="0">
                    <a:pos x="0" y="T1"/>
                  </a:cxn>
                  <a:cxn ang="0">
                    <a:pos x="0" y="T3"/>
                  </a:cxn>
                </a:cxnLst>
                <a:rect l="0" t="0" r="r" b="b"/>
                <a:pathLst>
                  <a:path h="10">
                    <a:moveTo>
                      <a:pt x="0" y="0"/>
                    </a:moveTo>
                    <a:lnTo>
                      <a:pt x="0" y="1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03" name="Freeform 202"/>
              <p:cNvSpPr>
                <a:spLocks/>
              </p:cNvSpPr>
              <p:nvPr/>
            </p:nvSpPr>
            <p:spPr bwMode="auto">
              <a:xfrm>
                <a:off x="1711" y="10"/>
                <a:ext cx="558" cy="0"/>
              </a:xfrm>
              <a:custGeom>
                <a:avLst/>
                <a:gdLst>
                  <a:gd name="T0" fmla="+- 0 1711 1711"/>
                  <a:gd name="T1" fmla="*/ T0 w 558"/>
                  <a:gd name="T2" fmla="+- 0 2270 1711"/>
                  <a:gd name="T3" fmla="*/ T2 w 558"/>
                </a:gdLst>
                <a:ahLst/>
                <a:cxnLst>
                  <a:cxn ang="0">
                    <a:pos x="T1" y="0"/>
                  </a:cxn>
                  <a:cxn ang="0">
                    <a:pos x="T3" y="0"/>
                  </a:cxn>
                </a:cxnLst>
                <a:rect l="0" t="0" r="r" b="b"/>
                <a:pathLst>
                  <a:path w="558">
                    <a:moveTo>
                      <a:pt x="0" y="0"/>
                    </a:moveTo>
                    <a:lnTo>
                      <a:pt x="559" y="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04" name="Freeform 203"/>
              <p:cNvSpPr>
                <a:spLocks/>
              </p:cNvSpPr>
              <p:nvPr/>
            </p:nvSpPr>
            <p:spPr bwMode="auto">
              <a:xfrm>
                <a:off x="2270" y="10"/>
                <a:ext cx="10" cy="0"/>
              </a:xfrm>
              <a:custGeom>
                <a:avLst/>
                <a:gdLst>
                  <a:gd name="T0" fmla="+- 0 2270 2270"/>
                  <a:gd name="T1" fmla="*/ T0 w 10"/>
                  <a:gd name="T2" fmla="+- 0 2279 2270"/>
                  <a:gd name="T3" fmla="*/ T2 w 10"/>
                </a:gdLst>
                <a:ahLst/>
                <a:cxnLst>
                  <a:cxn ang="0">
                    <a:pos x="T1" y="0"/>
                  </a:cxn>
                  <a:cxn ang="0">
                    <a:pos x="T3" y="0"/>
                  </a:cxn>
                </a:cxnLst>
                <a:rect l="0" t="0" r="r" b="b"/>
                <a:pathLst>
                  <a:path w="10">
                    <a:moveTo>
                      <a:pt x="0" y="0"/>
                    </a:moveTo>
                    <a:lnTo>
                      <a:pt x="9" y="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05" name="Freeform 204"/>
              <p:cNvSpPr>
                <a:spLocks/>
              </p:cNvSpPr>
              <p:nvPr/>
            </p:nvSpPr>
            <p:spPr bwMode="auto">
              <a:xfrm>
                <a:off x="2279" y="10"/>
                <a:ext cx="269" cy="0"/>
              </a:xfrm>
              <a:custGeom>
                <a:avLst/>
                <a:gdLst>
                  <a:gd name="T0" fmla="+- 0 2279 2279"/>
                  <a:gd name="T1" fmla="*/ T0 w 269"/>
                  <a:gd name="T2" fmla="+- 0 2548 2279"/>
                  <a:gd name="T3" fmla="*/ T2 w 269"/>
                </a:gdLst>
                <a:ahLst/>
                <a:cxnLst>
                  <a:cxn ang="0">
                    <a:pos x="T1" y="0"/>
                  </a:cxn>
                  <a:cxn ang="0">
                    <a:pos x="T3" y="0"/>
                  </a:cxn>
                </a:cxnLst>
                <a:rect l="0" t="0" r="r" b="b"/>
                <a:pathLst>
                  <a:path w="269">
                    <a:moveTo>
                      <a:pt x="0" y="0"/>
                    </a:moveTo>
                    <a:lnTo>
                      <a:pt x="269" y="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06" name="Freeform 205"/>
              <p:cNvSpPr>
                <a:spLocks/>
              </p:cNvSpPr>
              <p:nvPr/>
            </p:nvSpPr>
            <p:spPr bwMode="auto">
              <a:xfrm>
                <a:off x="2548" y="10"/>
                <a:ext cx="10" cy="0"/>
              </a:xfrm>
              <a:custGeom>
                <a:avLst/>
                <a:gdLst>
                  <a:gd name="T0" fmla="+- 0 2548 2548"/>
                  <a:gd name="T1" fmla="*/ T0 w 10"/>
                  <a:gd name="T2" fmla="+- 0 2558 2548"/>
                  <a:gd name="T3" fmla="*/ T2 w 10"/>
                </a:gdLst>
                <a:ahLst/>
                <a:cxnLst>
                  <a:cxn ang="0">
                    <a:pos x="T1" y="0"/>
                  </a:cxn>
                  <a:cxn ang="0">
                    <a:pos x="T3" y="0"/>
                  </a:cxn>
                </a:cxnLst>
                <a:rect l="0" t="0" r="r" b="b"/>
                <a:pathLst>
                  <a:path w="10">
                    <a:moveTo>
                      <a:pt x="0" y="0"/>
                    </a:moveTo>
                    <a:lnTo>
                      <a:pt x="10" y="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07" name="Freeform 206"/>
              <p:cNvSpPr>
                <a:spLocks/>
              </p:cNvSpPr>
              <p:nvPr/>
            </p:nvSpPr>
            <p:spPr bwMode="auto">
              <a:xfrm>
                <a:off x="2558" y="10"/>
                <a:ext cx="1692" cy="0"/>
              </a:xfrm>
              <a:custGeom>
                <a:avLst/>
                <a:gdLst>
                  <a:gd name="T0" fmla="+- 0 2558 2558"/>
                  <a:gd name="T1" fmla="*/ T0 w 1692"/>
                  <a:gd name="T2" fmla="+- 0 4250 2558"/>
                  <a:gd name="T3" fmla="*/ T2 w 1692"/>
                </a:gdLst>
                <a:ahLst/>
                <a:cxnLst>
                  <a:cxn ang="0">
                    <a:pos x="T1" y="0"/>
                  </a:cxn>
                  <a:cxn ang="0">
                    <a:pos x="T3" y="0"/>
                  </a:cxn>
                </a:cxnLst>
                <a:rect l="0" t="0" r="r" b="b"/>
                <a:pathLst>
                  <a:path w="1692">
                    <a:moveTo>
                      <a:pt x="0" y="0"/>
                    </a:moveTo>
                    <a:lnTo>
                      <a:pt x="1692" y="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08" name="Freeform 207"/>
              <p:cNvSpPr>
                <a:spLocks/>
              </p:cNvSpPr>
              <p:nvPr/>
            </p:nvSpPr>
            <p:spPr bwMode="auto">
              <a:xfrm>
                <a:off x="4259" y="10"/>
                <a:ext cx="10" cy="0"/>
              </a:xfrm>
              <a:custGeom>
                <a:avLst/>
                <a:gdLst>
                  <a:gd name="T0" fmla="+- 0 4259 4259"/>
                  <a:gd name="T1" fmla="*/ T0 w 10"/>
                  <a:gd name="T2" fmla="+- 0 4269 4259"/>
                  <a:gd name="T3" fmla="*/ T2 w 10"/>
                </a:gdLst>
                <a:ahLst/>
                <a:cxnLst>
                  <a:cxn ang="0">
                    <a:pos x="T1" y="0"/>
                  </a:cxn>
                  <a:cxn ang="0">
                    <a:pos x="T3" y="0"/>
                  </a:cxn>
                </a:cxnLst>
                <a:rect l="0" t="0" r="r" b="b"/>
                <a:pathLst>
                  <a:path w="10">
                    <a:moveTo>
                      <a:pt x="0" y="0"/>
                    </a:moveTo>
                    <a:lnTo>
                      <a:pt x="10" y="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09" name="Freeform 208"/>
              <p:cNvSpPr>
                <a:spLocks/>
              </p:cNvSpPr>
              <p:nvPr/>
            </p:nvSpPr>
            <p:spPr bwMode="auto">
              <a:xfrm>
                <a:off x="4269" y="10"/>
                <a:ext cx="6780" cy="0"/>
              </a:xfrm>
              <a:custGeom>
                <a:avLst/>
                <a:gdLst>
                  <a:gd name="T0" fmla="+- 0 4269 4269"/>
                  <a:gd name="T1" fmla="*/ T0 w 6780"/>
                  <a:gd name="T2" fmla="+- 0 11049 4269"/>
                  <a:gd name="T3" fmla="*/ T2 w 6780"/>
                </a:gdLst>
                <a:ahLst/>
                <a:cxnLst>
                  <a:cxn ang="0">
                    <a:pos x="T1" y="0"/>
                  </a:cxn>
                  <a:cxn ang="0">
                    <a:pos x="T3" y="0"/>
                  </a:cxn>
                </a:cxnLst>
                <a:rect l="0" t="0" r="r" b="b"/>
                <a:pathLst>
                  <a:path w="6780">
                    <a:moveTo>
                      <a:pt x="0" y="0"/>
                    </a:moveTo>
                    <a:lnTo>
                      <a:pt x="6780" y="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10" name="Freeform 209"/>
              <p:cNvSpPr>
                <a:spLocks/>
              </p:cNvSpPr>
              <p:nvPr/>
            </p:nvSpPr>
            <p:spPr bwMode="auto">
              <a:xfrm>
                <a:off x="11054" y="5"/>
                <a:ext cx="0" cy="10"/>
              </a:xfrm>
              <a:custGeom>
                <a:avLst/>
                <a:gdLst>
                  <a:gd name="T0" fmla="+- 0 5 5"/>
                  <a:gd name="T1" fmla="*/ 5 h 10"/>
                  <a:gd name="T2" fmla="+- 0 15 5"/>
                  <a:gd name="T3" fmla="*/ 15 h 10"/>
                </a:gdLst>
                <a:ahLst/>
                <a:cxnLst>
                  <a:cxn ang="0">
                    <a:pos x="0" y="T1"/>
                  </a:cxn>
                  <a:cxn ang="0">
                    <a:pos x="0" y="T3"/>
                  </a:cxn>
                </a:cxnLst>
                <a:rect l="0" t="0" r="r" b="b"/>
                <a:pathLst>
                  <a:path h="10">
                    <a:moveTo>
                      <a:pt x="0" y="0"/>
                    </a:moveTo>
                    <a:lnTo>
                      <a:pt x="0" y="1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11" name="Freeform 210"/>
              <p:cNvSpPr>
                <a:spLocks/>
              </p:cNvSpPr>
              <p:nvPr/>
            </p:nvSpPr>
            <p:spPr bwMode="auto">
              <a:xfrm>
                <a:off x="11054" y="5"/>
                <a:ext cx="0" cy="10"/>
              </a:xfrm>
              <a:custGeom>
                <a:avLst/>
                <a:gdLst>
                  <a:gd name="T0" fmla="+- 0 5 5"/>
                  <a:gd name="T1" fmla="*/ 5 h 10"/>
                  <a:gd name="T2" fmla="+- 0 15 5"/>
                  <a:gd name="T3" fmla="*/ 15 h 10"/>
                </a:gdLst>
                <a:ahLst/>
                <a:cxnLst>
                  <a:cxn ang="0">
                    <a:pos x="0" y="T1"/>
                  </a:cxn>
                  <a:cxn ang="0">
                    <a:pos x="0" y="T3"/>
                  </a:cxn>
                </a:cxnLst>
                <a:rect l="0" t="0" r="r" b="b"/>
                <a:pathLst>
                  <a:path h="10">
                    <a:moveTo>
                      <a:pt x="0" y="0"/>
                    </a:moveTo>
                    <a:lnTo>
                      <a:pt x="0" y="1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12" name="Freeform 211"/>
              <p:cNvSpPr>
                <a:spLocks/>
              </p:cNvSpPr>
              <p:nvPr/>
            </p:nvSpPr>
            <p:spPr bwMode="auto">
              <a:xfrm>
                <a:off x="1706" y="15"/>
                <a:ext cx="0" cy="442"/>
              </a:xfrm>
              <a:custGeom>
                <a:avLst/>
                <a:gdLst>
                  <a:gd name="T0" fmla="+- 0 15 15"/>
                  <a:gd name="T1" fmla="*/ 15 h 442"/>
                  <a:gd name="T2" fmla="+- 0 456 15"/>
                  <a:gd name="T3" fmla="*/ 456 h 442"/>
                </a:gdLst>
                <a:ahLst/>
                <a:cxnLst>
                  <a:cxn ang="0">
                    <a:pos x="0" y="T1"/>
                  </a:cxn>
                  <a:cxn ang="0">
                    <a:pos x="0" y="T3"/>
                  </a:cxn>
                </a:cxnLst>
                <a:rect l="0" t="0" r="r" b="b"/>
                <a:pathLst>
                  <a:path h="442">
                    <a:moveTo>
                      <a:pt x="0" y="0"/>
                    </a:moveTo>
                    <a:lnTo>
                      <a:pt x="0" y="441"/>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13" name="Freeform 212"/>
              <p:cNvSpPr>
                <a:spLocks/>
              </p:cNvSpPr>
              <p:nvPr/>
            </p:nvSpPr>
            <p:spPr bwMode="auto">
              <a:xfrm>
                <a:off x="1711" y="451"/>
                <a:ext cx="558" cy="0"/>
              </a:xfrm>
              <a:custGeom>
                <a:avLst/>
                <a:gdLst>
                  <a:gd name="T0" fmla="+- 0 1711 1711"/>
                  <a:gd name="T1" fmla="*/ T0 w 558"/>
                  <a:gd name="T2" fmla="+- 0 2270 1711"/>
                  <a:gd name="T3" fmla="*/ T2 w 558"/>
                </a:gdLst>
                <a:ahLst/>
                <a:cxnLst>
                  <a:cxn ang="0">
                    <a:pos x="T1" y="0"/>
                  </a:cxn>
                  <a:cxn ang="0">
                    <a:pos x="T3" y="0"/>
                  </a:cxn>
                </a:cxnLst>
                <a:rect l="0" t="0" r="r" b="b"/>
                <a:pathLst>
                  <a:path w="558">
                    <a:moveTo>
                      <a:pt x="0" y="0"/>
                    </a:moveTo>
                    <a:lnTo>
                      <a:pt x="559" y="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14" name="Freeform 213"/>
              <p:cNvSpPr>
                <a:spLocks/>
              </p:cNvSpPr>
              <p:nvPr/>
            </p:nvSpPr>
            <p:spPr bwMode="auto">
              <a:xfrm>
                <a:off x="2255" y="451"/>
                <a:ext cx="10" cy="0"/>
              </a:xfrm>
              <a:custGeom>
                <a:avLst/>
                <a:gdLst>
                  <a:gd name="T0" fmla="+- 0 2255 2255"/>
                  <a:gd name="T1" fmla="*/ T0 w 10"/>
                  <a:gd name="T2" fmla="+- 0 2265 2255"/>
                  <a:gd name="T3" fmla="*/ T2 w 10"/>
                </a:gdLst>
                <a:ahLst/>
                <a:cxnLst>
                  <a:cxn ang="0">
                    <a:pos x="T1" y="0"/>
                  </a:cxn>
                  <a:cxn ang="0">
                    <a:pos x="T3" y="0"/>
                  </a:cxn>
                </a:cxnLst>
                <a:rect l="0" t="0" r="r" b="b"/>
                <a:pathLst>
                  <a:path w="10">
                    <a:moveTo>
                      <a:pt x="0" y="0"/>
                    </a:moveTo>
                    <a:lnTo>
                      <a:pt x="10" y="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15" name="Freeform 214"/>
              <p:cNvSpPr>
                <a:spLocks/>
              </p:cNvSpPr>
              <p:nvPr/>
            </p:nvSpPr>
            <p:spPr bwMode="auto">
              <a:xfrm>
                <a:off x="2265" y="451"/>
                <a:ext cx="8784" cy="0"/>
              </a:xfrm>
              <a:custGeom>
                <a:avLst/>
                <a:gdLst>
                  <a:gd name="T0" fmla="+- 0 2265 2265"/>
                  <a:gd name="T1" fmla="*/ T0 w 8784"/>
                  <a:gd name="T2" fmla="+- 0 11049 2265"/>
                  <a:gd name="T3" fmla="*/ T2 w 8784"/>
                </a:gdLst>
                <a:ahLst/>
                <a:cxnLst>
                  <a:cxn ang="0">
                    <a:pos x="T1" y="0"/>
                  </a:cxn>
                  <a:cxn ang="0">
                    <a:pos x="T3" y="0"/>
                  </a:cxn>
                </a:cxnLst>
                <a:rect l="0" t="0" r="r" b="b"/>
                <a:pathLst>
                  <a:path w="8784">
                    <a:moveTo>
                      <a:pt x="0" y="0"/>
                    </a:moveTo>
                    <a:lnTo>
                      <a:pt x="8784" y="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16" name="Freeform 215"/>
              <p:cNvSpPr>
                <a:spLocks/>
              </p:cNvSpPr>
              <p:nvPr/>
            </p:nvSpPr>
            <p:spPr bwMode="auto">
              <a:xfrm>
                <a:off x="11054" y="15"/>
                <a:ext cx="0" cy="442"/>
              </a:xfrm>
              <a:custGeom>
                <a:avLst/>
                <a:gdLst>
                  <a:gd name="T0" fmla="+- 0 15 15"/>
                  <a:gd name="T1" fmla="*/ 15 h 442"/>
                  <a:gd name="T2" fmla="+- 0 456 15"/>
                  <a:gd name="T3" fmla="*/ 456 h 442"/>
                </a:gdLst>
                <a:ahLst/>
                <a:cxnLst>
                  <a:cxn ang="0">
                    <a:pos x="0" y="T1"/>
                  </a:cxn>
                  <a:cxn ang="0">
                    <a:pos x="0" y="T3"/>
                  </a:cxn>
                </a:cxnLst>
                <a:rect l="0" t="0" r="r" b="b"/>
                <a:pathLst>
                  <a:path h="442">
                    <a:moveTo>
                      <a:pt x="0" y="0"/>
                    </a:moveTo>
                    <a:lnTo>
                      <a:pt x="0" y="441"/>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113" name="Group 112"/>
            <p:cNvGrpSpPr>
              <a:grpSpLocks/>
            </p:cNvGrpSpPr>
            <p:nvPr/>
          </p:nvGrpSpPr>
          <p:grpSpPr bwMode="auto">
            <a:xfrm>
              <a:off x="1701" y="10523"/>
              <a:ext cx="9358" cy="710"/>
              <a:chOff x="1701" y="-249"/>
              <a:chExt cx="9358" cy="710"/>
            </a:xfrm>
          </p:grpSpPr>
          <p:sp>
            <p:nvSpPr>
              <p:cNvPr id="149" name="Freeform 148"/>
              <p:cNvSpPr>
                <a:spLocks/>
              </p:cNvSpPr>
              <p:nvPr/>
            </p:nvSpPr>
            <p:spPr bwMode="auto">
              <a:xfrm>
                <a:off x="2445" y="-234"/>
                <a:ext cx="103" cy="240"/>
              </a:xfrm>
              <a:custGeom>
                <a:avLst/>
                <a:gdLst>
                  <a:gd name="T0" fmla="+- 0 2445 2445"/>
                  <a:gd name="T1" fmla="*/ T0 w 103"/>
                  <a:gd name="T2" fmla="+- 0 6 -234"/>
                  <a:gd name="T3" fmla="*/ 6 h 240"/>
                  <a:gd name="T4" fmla="+- 0 2548 2445"/>
                  <a:gd name="T5" fmla="*/ T4 w 103"/>
                  <a:gd name="T6" fmla="+- 0 6 -234"/>
                  <a:gd name="T7" fmla="*/ 6 h 240"/>
                  <a:gd name="T8" fmla="+- 0 2548 2445"/>
                  <a:gd name="T9" fmla="*/ T8 w 103"/>
                  <a:gd name="T10" fmla="+- 0 -234 -234"/>
                  <a:gd name="T11" fmla="*/ -234 h 240"/>
                  <a:gd name="T12" fmla="+- 0 2445 2445"/>
                  <a:gd name="T13" fmla="*/ T12 w 103"/>
                  <a:gd name="T14" fmla="+- 0 -234 -234"/>
                  <a:gd name="T15" fmla="*/ -234 h 240"/>
                  <a:gd name="T16" fmla="+- 0 2445 2445"/>
                  <a:gd name="T17" fmla="*/ T16 w 103"/>
                  <a:gd name="T18" fmla="+- 0 6 -234"/>
                  <a:gd name="T19" fmla="*/ 6 h 240"/>
                </a:gdLst>
                <a:ahLst/>
                <a:cxnLst>
                  <a:cxn ang="0">
                    <a:pos x="T1" y="T3"/>
                  </a:cxn>
                  <a:cxn ang="0">
                    <a:pos x="T5" y="T7"/>
                  </a:cxn>
                  <a:cxn ang="0">
                    <a:pos x="T9" y="T11"/>
                  </a:cxn>
                  <a:cxn ang="0">
                    <a:pos x="T13" y="T15"/>
                  </a:cxn>
                  <a:cxn ang="0">
                    <a:pos x="T17" y="T19"/>
                  </a:cxn>
                </a:cxnLst>
                <a:rect l="0" t="0" r="r" b="b"/>
                <a:pathLst>
                  <a:path w="103" h="240">
                    <a:moveTo>
                      <a:pt x="0" y="240"/>
                    </a:moveTo>
                    <a:lnTo>
                      <a:pt x="103" y="240"/>
                    </a:lnTo>
                    <a:lnTo>
                      <a:pt x="103" y="0"/>
                    </a:lnTo>
                    <a:lnTo>
                      <a:pt x="0" y="0"/>
                    </a:lnTo>
                    <a:lnTo>
                      <a:pt x="0" y="240"/>
                    </a:lnTo>
                    <a:close/>
                  </a:path>
                </a:pathLst>
              </a:custGeom>
              <a:solidFill>
                <a:srgbClr val="DAEDF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0" name="Freeform 149"/>
              <p:cNvSpPr>
                <a:spLocks/>
              </p:cNvSpPr>
              <p:nvPr/>
            </p:nvSpPr>
            <p:spPr bwMode="auto">
              <a:xfrm>
                <a:off x="1711" y="-234"/>
                <a:ext cx="103" cy="240"/>
              </a:xfrm>
              <a:custGeom>
                <a:avLst/>
                <a:gdLst>
                  <a:gd name="T0" fmla="+- 0 1711 1711"/>
                  <a:gd name="T1" fmla="*/ T0 w 103"/>
                  <a:gd name="T2" fmla="+- 0 6 -234"/>
                  <a:gd name="T3" fmla="*/ 6 h 240"/>
                  <a:gd name="T4" fmla="+- 0 1814 1711"/>
                  <a:gd name="T5" fmla="*/ T4 w 103"/>
                  <a:gd name="T6" fmla="+- 0 6 -234"/>
                  <a:gd name="T7" fmla="*/ 6 h 240"/>
                  <a:gd name="T8" fmla="+- 0 1814 1711"/>
                  <a:gd name="T9" fmla="*/ T8 w 103"/>
                  <a:gd name="T10" fmla="+- 0 -234 -234"/>
                  <a:gd name="T11" fmla="*/ -234 h 240"/>
                  <a:gd name="T12" fmla="+- 0 1711 1711"/>
                  <a:gd name="T13" fmla="*/ T12 w 103"/>
                  <a:gd name="T14" fmla="+- 0 -234 -234"/>
                  <a:gd name="T15" fmla="*/ -234 h 240"/>
                  <a:gd name="T16" fmla="+- 0 1711 1711"/>
                  <a:gd name="T17" fmla="*/ T16 w 103"/>
                  <a:gd name="T18" fmla="+- 0 6 -234"/>
                  <a:gd name="T19" fmla="*/ 6 h 240"/>
                </a:gdLst>
                <a:ahLst/>
                <a:cxnLst>
                  <a:cxn ang="0">
                    <a:pos x="T1" y="T3"/>
                  </a:cxn>
                  <a:cxn ang="0">
                    <a:pos x="T5" y="T7"/>
                  </a:cxn>
                  <a:cxn ang="0">
                    <a:pos x="T9" y="T11"/>
                  </a:cxn>
                  <a:cxn ang="0">
                    <a:pos x="T13" y="T15"/>
                  </a:cxn>
                  <a:cxn ang="0">
                    <a:pos x="T17" y="T19"/>
                  </a:cxn>
                </a:cxnLst>
                <a:rect l="0" t="0" r="r" b="b"/>
                <a:pathLst>
                  <a:path w="103" h="240">
                    <a:moveTo>
                      <a:pt x="0" y="240"/>
                    </a:moveTo>
                    <a:lnTo>
                      <a:pt x="103" y="240"/>
                    </a:lnTo>
                    <a:lnTo>
                      <a:pt x="103" y="0"/>
                    </a:lnTo>
                    <a:lnTo>
                      <a:pt x="0" y="0"/>
                    </a:lnTo>
                    <a:lnTo>
                      <a:pt x="0" y="240"/>
                    </a:lnTo>
                    <a:close/>
                  </a:path>
                </a:pathLst>
              </a:custGeom>
              <a:solidFill>
                <a:srgbClr val="DAEDF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1" name="Freeform 150"/>
              <p:cNvSpPr>
                <a:spLocks/>
              </p:cNvSpPr>
              <p:nvPr/>
            </p:nvSpPr>
            <p:spPr bwMode="auto">
              <a:xfrm>
                <a:off x="1814" y="-234"/>
                <a:ext cx="630" cy="240"/>
              </a:xfrm>
              <a:custGeom>
                <a:avLst/>
                <a:gdLst>
                  <a:gd name="T0" fmla="+- 0 1814 1814"/>
                  <a:gd name="T1" fmla="*/ T0 w 630"/>
                  <a:gd name="T2" fmla="+- 0 6 -234"/>
                  <a:gd name="T3" fmla="*/ 6 h 240"/>
                  <a:gd name="T4" fmla="+- 0 2445 1814"/>
                  <a:gd name="T5" fmla="*/ T4 w 630"/>
                  <a:gd name="T6" fmla="+- 0 6 -234"/>
                  <a:gd name="T7" fmla="*/ 6 h 240"/>
                  <a:gd name="T8" fmla="+- 0 2445 1814"/>
                  <a:gd name="T9" fmla="*/ T8 w 630"/>
                  <a:gd name="T10" fmla="+- 0 -234 -234"/>
                  <a:gd name="T11" fmla="*/ -234 h 240"/>
                  <a:gd name="T12" fmla="+- 0 1814 1814"/>
                  <a:gd name="T13" fmla="*/ T12 w 630"/>
                  <a:gd name="T14" fmla="+- 0 -234 -234"/>
                  <a:gd name="T15" fmla="*/ -234 h 240"/>
                  <a:gd name="T16" fmla="+- 0 1814 1814"/>
                  <a:gd name="T17" fmla="*/ T16 w 630"/>
                  <a:gd name="T18" fmla="+- 0 6 -234"/>
                  <a:gd name="T19" fmla="*/ 6 h 240"/>
                </a:gdLst>
                <a:ahLst/>
                <a:cxnLst>
                  <a:cxn ang="0">
                    <a:pos x="T1" y="T3"/>
                  </a:cxn>
                  <a:cxn ang="0">
                    <a:pos x="T5" y="T7"/>
                  </a:cxn>
                  <a:cxn ang="0">
                    <a:pos x="T9" y="T11"/>
                  </a:cxn>
                  <a:cxn ang="0">
                    <a:pos x="T13" y="T15"/>
                  </a:cxn>
                  <a:cxn ang="0">
                    <a:pos x="T17" y="T19"/>
                  </a:cxn>
                </a:cxnLst>
                <a:rect l="0" t="0" r="r" b="b"/>
                <a:pathLst>
                  <a:path w="630" h="240">
                    <a:moveTo>
                      <a:pt x="0" y="240"/>
                    </a:moveTo>
                    <a:lnTo>
                      <a:pt x="631" y="240"/>
                    </a:lnTo>
                    <a:lnTo>
                      <a:pt x="631" y="0"/>
                    </a:lnTo>
                    <a:lnTo>
                      <a:pt x="0" y="0"/>
                    </a:lnTo>
                    <a:lnTo>
                      <a:pt x="0" y="240"/>
                    </a:lnTo>
                    <a:close/>
                  </a:path>
                </a:pathLst>
              </a:custGeom>
              <a:solidFill>
                <a:srgbClr val="DAEDF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2" name="Freeform 151"/>
              <p:cNvSpPr>
                <a:spLocks/>
              </p:cNvSpPr>
              <p:nvPr/>
            </p:nvSpPr>
            <p:spPr bwMode="auto">
              <a:xfrm>
                <a:off x="1706" y="-244"/>
                <a:ext cx="0" cy="10"/>
              </a:xfrm>
              <a:custGeom>
                <a:avLst/>
                <a:gdLst>
                  <a:gd name="T0" fmla="+- 0 -244 -244"/>
                  <a:gd name="T1" fmla="*/ -244 h 10"/>
                  <a:gd name="T2" fmla="+- 0 -234 -244"/>
                  <a:gd name="T3" fmla="*/ -234 h 10"/>
                </a:gdLst>
                <a:ahLst/>
                <a:cxnLst>
                  <a:cxn ang="0">
                    <a:pos x="0" y="T1"/>
                  </a:cxn>
                  <a:cxn ang="0">
                    <a:pos x="0" y="T3"/>
                  </a:cxn>
                </a:cxnLst>
                <a:rect l="0" t="0" r="r" b="b"/>
                <a:pathLst>
                  <a:path h="10">
                    <a:moveTo>
                      <a:pt x="0" y="0"/>
                    </a:moveTo>
                    <a:lnTo>
                      <a:pt x="0" y="1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53" name="Freeform 152"/>
              <p:cNvSpPr>
                <a:spLocks/>
              </p:cNvSpPr>
              <p:nvPr/>
            </p:nvSpPr>
            <p:spPr bwMode="auto">
              <a:xfrm>
                <a:off x="1706" y="-244"/>
                <a:ext cx="0" cy="10"/>
              </a:xfrm>
              <a:custGeom>
                <a:avLst/>
                <a:gdLst>
                  <a:gd name="T0" fmla="+- 0 -244 -244"/>
                  <a:gd name="T1" fmla="*/ -244 h 10"/>
                  <a:gd name="T2" fmla="+- 0 -234 -244"/>
                  <a:gd name="T3" fmla="*/ -234 h 10"/>
                </a:gdLst>
                <a:ahLst/>
                <a:cxnLst>
                  <a:cxn ang="0">
                    <a:pos x="0" y="T1"/>
                  </a:cxn>
                  <a:cxn ang="0">
                    <a:pos x="0" y="T3"/>
                  </a:cxn>
                </a:cxnLst>
                <a:rect l="0" t="0" r="r" b="b"/>
                <a:pathLst>
                  <a:path h="10">
                    <a:moveTo>
                      <a:pt x="0" y="0"/>
                    </a:moveTo>
                    <a:lnTo>
                      <a:pt x="0" y="1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54" name="Freeform 153"/>
              <p:cNvSpPr>
                <a:spLocks/>
              </p:cNvSpPr>
              <p:nvPr/>
            </p:nvSpPr>
            <p:spPr bwMode="auto">
              <a:xfrm>
                <a:off x="1711" y="-239"/>
                <a:ext cx="837" cy="0"/>
              </a:xfrm>
              <a:custGeom>
                <a:avLst/>
                <a:gdLst>
                  <a:gd name="T0" fmla="+- 0 1711 1711"/>
                  <a:gd name="T1" fmla="*/ T0 w 837"/>
                  <a:gd name="T2" fmla="+- 0 2548 1711"/>
                  <a:gd name="T3" fmla="*/ T2 w 837"/>
                </a:gdLst>
                <a:ahLst/>
                <a:cxnLst>
                  <a:cxn ang="0">
                    <a:pos x="T1" y="0"/>
                  </a:cxn>
                  <a:cxn ang="0">
                    <a:pos x="T3" y="0"/>
                  </a:cxn>
                </a:cxnLst>
                <a:rect l="0" t="0" r="r" b="b"/>
                <a:pathLst>
                  <a:path w="837">
                    <a:moveTo>
                      <a:pt x="0" y="0"/>
                    </a:moveTo>
                    <a:lnTo>
                      <a:pt x="837" y="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55" name="Freeform 154"/>
              <p:cNvSpPr>
                <a:spLocks/>
              </p:cNvSpPr>
              <p:nvPr/>
            </p:nvSpPr>
            <p:spPr bwMode="auto">
              <a:xfrm>
                <a:off x="2548" y="-239"/>
                <a:ext cx="10" cy="0"/>
              </a:xfrm>
              <a:custGeom>
                <a:avLst/>
                <a:gdLst>
                  <a:gd name="T0" fmla="+- 0 2548 2548"/>
                  <a:gd name="T1" fmla="*/ T0 w 10"/>
                  <a:gd name="T2" fmla="+- 0 2558 2548"/>
                  <a:gd name="T3" fmla="*/ T2 w 10"/>
                </a:gdLst>
                <a:ahLst/>
                <a:cxnLst>
                  <a:cxn ang="0">
                    <a:pos x="T1" y="0"/>
                  </a:cxn>
                  <a:cxn ang="0">
                    <a:pos x="T3" y="0"/>
                  </a:cxn>
                </a:cxnLst>
                <a:rect l="0" t="0" r="r" b="b"/>
                <a:pathLst>
                  <a:path w="10">
                    <a:moveTo>
                      <a:pt x="0" y="0"/>
                    </a:moveTo>
                    <a:lnTo>
                      <a:pt x="10" y="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56" name="Freeform 155"/>
              <p:cNvSpPr>
                <a:spLocks/>
              </p:cNvSpPr>
              <p:nvPr/>
            </p:nvSpPr>
            <p:spPr bwMode="auto">
              <a:xfrm>
                <a:off x="2558" y="-239"/>
                <a:ext cx="1692" cy="0"/>
              </a:xfrm>
              <a:custGeom>
                <a:avLst/>
                <a:gdLst>
                  <a:gd name="T0" fmla="+- 0 2558 2558"/>
                  <a:gd name="T1" fmla="*/ T0 w 1692"/>
                  <a:gd name="T2" fmla="+- 0 4250 2558"/>
                  <a:gd name="T3" fmla="*/ T2 w 1692"/>
                </a:gdLst>
                <a:ahLst/>
                <a:cxnLst>
                  <a:cxn ang="0">
                    <a:pos x="T1" y="0"/>
                  </a:cxn>
                  <a:cxn ang="0">
                    <a:pos x="T3" y="0"/>
                  </a:cxn>
                </a:cxnLst>
                <a:rect l="0" t="0" r="r" b="b"/>
                <a:pathLst>
                  <a:path w="1692">
                    <a:moveTo>
                      <a:pt x="0" y="0"/>
                    </a:moveTo>
                    <a:lnTo>
                      <a:pt x="1692" y="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57" name="Freeform 156"/>
              <p:cNvSpPr>
                <a:spLocks/>
              </p:cNvSpPr>
              <p:nvPr/>
            </p:nvSpPr>
            <p:spPr bwMode="auto">
              <a:xfrm>
                <a:off x="4254" y="-244"/>
                <a:ext cx="0" cy="10"/>
              </a:xfrm>
              <a:custGeom>
                <a:avLst/>
                <a:gdLst>
                  <a:gd name="T0" fmla="+- 0 -244 -244"/>
                  <a:gd name="T1" fmla="*/ -244 h 10"/>
                  <a:gd name="T2" fmla="+- 0 -234 -244"/>
                  <a:gd name="T3" fmla="*/ -234 h 10"/>
                </a:gdLst>
                <a:ahLst/>
                <a:cxnLst>
                  <a:cxn ang="0">
                    <a:pos x="0" y="T1"/>
                  </a:cxn>
                  <a:cxn ang="0">
                    <a:pos x="0" y="T3"/>
                  </a:cxn>
                </a:cxnLst>
                <a:rect l="0" t="0" r="r" b="b"/>
                <a:pathLst>
                  <a:path h="10">
                    <a:moveTo>
                      <a:pt x="0" y="0"/>
                    </a:moveTo>
                    <a:lnTo>
                      <a:pt x="0" y="1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58" name="Freeform 157"/>
              <p:cNvSpPr>
                <a:spLocks/>
              </p:cNvSpPr>
              <p:nvPr/>
            </p:nvSpPr>
            <p:spPr bwMode="auto">
              <a:xfrm>
                <a:off x="4254" y="-244"/>
                <a:ext cx="0" cy="10"/>
              </a:xfrm>
              <a:custGeom>
                <a:avLst/>
                <a:gdLst>
                  <a:gd name="T0" fmla="+- 0 -244 -244"/>
                  <a:gd name="T1" fmla="*/ -244 h 10"/>
                  <a:gd name="T2" fmla="+- 0 -234 -244"/>
                  <a:gd name="T3" fmla="*/ -234 h 10"/>
                </a:gdLst>
                <a:ahLst/>
                <a:cxnLst>
                  <a:cxn ang="0">
                    <a:pos x="0" y="T1"/>
                  </a:cxn>
                  <a:cxn ang="0">
                    <a:pos x="0" y="T3"/>
                  </a:cxn>
                </a:cxnLst>
                <a:rect l="0" t="0" r="r" b="b"/>
                <a:pathLst>
                  <a:path h="10">
                    <a:moveTo>
                      <a:pt x="0" y="0"/>
                    </a:moveTo>
                    <a:lnTo>
                      <a:pt x="0" y="1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59" name="Freeform 158"/>
              <p:cNvSpPr>
                <a:spLocks/>
              </p:cNvSpPr>
              <p:nvPr/>
            </p:nvSpPr>
            <p:spPr bwMode="auto">
              <a:xfrm>
                <a:off x="1706" y="-234"/>
                <a:ext cx="0" cy="240"/>
              </a:xfrm>
              <a:custGeom>
                <a:avLst/>
                <a:gdLst>
                  <a:gd name="T0" fmla="+- 0 -234 -234"/>
                  <a:gd name="T1" fmla="*/ -234 h 240"/>
                  <a:gd name="T2" fmla="+- 0 6 -234"/>
                  <a:gd name="T3" fmla="*/ 6 h 240"/>
                </a:gdLst>
                <a:ahLst/>
                <a:cxnLst>
                  <a:cxn ang="0">
                    <a:pos x="0" y="T1"/>
                  </a:cxn>
                  <a:cxn ang="0">
                    <a:pos x="0" y="T3"/>
                  </a:cxn>
                </a:cxnLst>
                <a:rect l="0" t="0" r="r" b="b"/>
                <a:pathLst>
                  <a:path h="240">
                    <a:moveTo>
                      <a:pt x="0" y="0"/>
                    </a:moveTo>
                    <a:lnTo>
                      <a:pt x="0" y="24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60" name="Freeform 159"/>
              <p:cNvSpPr>
                <a:spLocks/>
              </p:cNvSpPr>
              <p:nvPr/>
            </p:nvSpPr>
            <p:spPr bwMode="auto">
              <a:xfrm>
                <a:off x="2553" y="-234"/>
                <a:ext cx="0" cy="240"/>
              </a:xfrm>
              <a:custGeom>
                <a:avLst/>
                <a:gdLst>
                  <a:gd name="T0" fmla="+- 0 -234 -234"/>
                  <a:gd name="T1" fmla="*/ -234 h 240"/>
                  <a:gd name="T2" fmla="+- 0 6 -234"/>
                  <a:gd name="T3" fmla="*/ 6 h 240"/>
                </a:gdLst>
                <a:ahLst/>
                <a:cxnLst>
                  <a:cxn ang="0">
                    <a:pos x="0" y="T1"/>
                  </a:cxn>
                  <a:cxn ang="0">
                    <a:pos x="0" y="T3"/>
                  </a:cxn>
                </a:cxnLst>
                <a:rect l="0" t="0" r="r" b="b"/>
                <a:pathLst>
                  <a:path h="240">
                    <a:moveTo>
                      <a:pt x="0" y="0"/>
                    </a:moveTo>
                    <a:lnTo>
                      <a:pt x="0" y="24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61" name="Freeform 160"/>
              <p:cNvSpPr>
                <a:spLocks/>
              </p:cNvSpPr>
              <p:nvPr/>
            </p:nvSpPr>
            <p:spPr bwMode="auto">
              <a:xfrm>
                <a:off x="4254" y="-234"/>
                <a:ext cx="0" cy="250"/>
              </a:xfrm>
              <a:custGeom>
                <a:avLst/>
                <a:gdLst>
                  <a:gd name="T0" fmla="+- 0 -234 -234"/>
                  <a:gd name="T1" fmla="*/ -234 h 250"/>
                  <a:gd name="T2" fmla="+- 0 15 -234"/>
                  <a:gd name="T3" fmla="*/ 15 h 250"/>
                </a:gdLst>
                <a:ahLst/>
                <a:cxnLst>
                  <a:cxn ang="0">
                    <a:pos x="0" y="T1"/>
                  </a:cxn>
                  <a:cxn ang="0">
                    <a:pos x="0" y="T3"/>
                  </a:cxn>
                </a:cxnLst>
                <a:rect l="0" t="0" r="r" b="b"/>
                <a:pathLst>
                  <a:path h="250">
                    <a:moveTo>
                      <a:pt x="0" y="0"/>
                    </a:moveTo>
                    <a:lnTo>
                      <a:pt x="0" y="249"/>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62" name="Freeform 161"/>
              <p:cNvSpPr>
                <a:spLocks/>
              </p:cNvSpPr>
              <p:nvPr/>
            </p:nvSpPr>
            <p:spPr bwMode="auto">
              <a:xfrm>
                <a:off x="1711" y="15"/>
                <a:ext cx="557" cy="431"/>
              </a:xfrm>
              <a:custGeom>
                <a:avLst/>
                <a:gdLst>
                  <a:gd name="T0" fmla="+- 0 1711 1711"/>
                  <a:gd name="T1" fmla="*/ T0 w 557"/>
                  <a:gd name="T2" fmla="+- 0 447 15"/>
                  <a:gd name="T3" fmla="*/ 447 h 431"/>
                  <a:gd name="T4" fmla="+- 0 2268 1711"/>
                  <a:gd name="T5" fmla="*/ T4 w 557"/>
                  <a:gd name="T6" fmla="+- 0 447 15"/>
                  <a:gd name="T7" fmla="*/ 447 h 431"/>
                  <a:gd name="T8" fmla="+- 0 2268 1711"/>
                  <a:gd name="T9" fmla="*/ T8 w 557"/>
                  <a:gd name="T10" fmla="+- 0 15 15"/>
                  <a:gd name="T11" fmla="*/ 15 h 431"/>
                  <a:gd name="T12" fmla="+- 0 1711 1711"/>
                  <a:gd name="T13" fmla="*/ T12 w 557"/>
                  <a:gd name="T14" fmla="+- 0 15 15"/>
                  <a:gd name="T15" fmla="*/ 15 h 431"/>
                  <a:gd name="T16" fmla="+- 0 1711 1711"/>
                  <a:gd name="T17" fmla="*/ T16 w 557"/>
                  <a:gd name="T18" fmla="+- 0 447 15"/>
                  <a:gd name="T19" fmla="*/ 447 h 431"/>
                </a:gdLst>
                <a:ahLst/>
                <a:cxnLst>
                  <a:cxn ang="0">
                    <a:pos x="T1" y="T3"/>
                  </a:cxn>
                  <a:cxn ang="0">
                    <a:pos x="T5" y="T7"/>
                  </a:cxn>
                  <a:cxn ang="0">
                    <a:pos x="T9" y="T11"/>
                  </a:cxn>
                  <a:cxn ang="0">
                    <a:pos x="T13" y="T15"/>
                  </a:cxn>
                  <a:cxn ang="0">
                    <a:pos x="T17" y="T19"/>
                  </a:cxn>
                </a:cxnLst>
                <a:rect l="0" t="0" r="r" b="b"/>
                <a:pathLst>
                  <a:path w="557" h="431">
                    <a:moveTo>
                      <a:pt x="0" y="432"/>
                    </a:moveTo>
                    <a:lnTo>
                      <a:pt x="557" y="432"/>
                    </a:lnTo>
                    <a:lnTo>
                      <a:pt x="557" y="0"/>
                    </a:lnTo>
                    <a:lnTo>
                      <a:pt x="0" y="0"/>
                    </a:lnTo>
                    <a:lnTo>
                      <a:pt x="0" y="432"/>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63" name="Freeform 162"/>
              <p:cNvSpPr>
                <a:spLocks/>
              </p:cNvSpPr>
              <p:nvPr/>
            </p:nvSpPr>
            <p:spPr bwMode="auto">
              <a:xfrm>
                <a:off x="1814" y="15"/>
                <a:ext cx="346" cy="216"/>
              </a:xfrm>
              <a:custGeom>
                <a:avLst/>
                <a:gdLst>
                  <a:gd name="T0" fmla="+- 0 1814 1814"/>
                  <a:gd name="T1" fmla="*/ T0 w 346"/>
                  <a:gd name="T2" fmla="+- 0 232 15"/>
                  <a:gd name="T3" fmla="*/ 232 h 216"/>
                  <a:gd name="T4" fmla="+- 0 2160 1814"/>
                  <a:gd name="T5" fmla="*/ T4 w 346"/>
                  <a:gd name="T6" fmla="+- 0 232 15"/>
                  <a:gd name="T7" fmla="*/ 232 h 216"/>
                  <a:gd name="T8" fmla="+- 0 2160 1814"/>
                  <a:gd name="T9" fmla="*/ T8 w 346"/>
                  <a:gd name="T10" fmla="+- 0 15 15"/>
                  <a:gd name="T11" fmla="*/ 15 h 216"/>
                  <a:gd name="T12" fmla="+- 0 1814 1814"/>
                  <a:gd name="T13" fmla="*/ T12 w 346"/>
                  <a:gd name="T14" fmla="+- 0 15 15"/>
                  <a:gd name="T15" fmla="*/ 15 h 216"/>
                  <a:gd name="T16" fmla="+- 0 1814 1814"/>
                  <a:gd name="T17" fmla="*/ T16 w 346"/>
                  <a:gd name="T18" fmla="+- 0 232 15"/>
                  <a:gd name="T19" fmla="*/ 232 h 216"/>
                </a:gdLst>
                <a:ahLst/>
                <a:cxnLst>
                  <a:cxn ang="0">
                    <a:pos x="T1" y="T3"/>
                  </a:cxn>
                  <a:cxn ang="0">
                    <a:pos x="T5" y="T7"/>
                  </a:cxn>
                  <a:cxn ang="0">
                    <a:pos x="T9" y="T11"/>
                  </a:cxn>
                  <a:cxn ang="0">
                    <a:pos x="T13" y="T15"/>
                  </a:cxn>
                  <a:cxn ang="0">
                    <a:pos x="T17" y="T19"/>
                  </a:cxn>
                </a:cxnLst>
                <a:rect l="0" t="0" r="r" b="b"/>
                <a:pathLst>
                  <a:path w="346" h="216">
                    <a:moveTo>
                      <a:pt x="0" y="217"/>
                    </a:moveTo>
                    <a:lnTo>
                      <a:pt x="346" y="217"/>
                    </a:lnTo>
                    <a:lnTo>
                      <a:pt x="346" y="0"/>
                    </a:lnTo>
                    <a:lnTo>
                      <a:pt x="0" y="0"/>
                    </a:lnTo>
                    <a:lnTo>
                      <a:pt x="0" y="217"/>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64" name="Freeform 163"/>
              <p:cNvSpPr>
                <a:spLocks/>
              </p:cNvSpPr>
              <p:nvPr/>
            </p:nvSpPr>
            <p:spPr bwMode="auto">
              <a:xfrm>
                <a:off x="1814" y="232"/>
                <a:ext cx="346" cy="215"/>
              </a:xfrm>
              <a:custGeom>
                <a:avLst/>
                <a:gdLst>
                  <a:gd name="T0" fmla="+- 0 1814 1814"/>
                  <a:gd name="T1" fmla="*/ T0 w 346"/>
                  <a:gd name="T2" fmla="+- 0 447 232"/>
                  <a:gd name="T3" fmla="*/ 447 h 215"/>
                  <a:gd name="T4" fmla="+- 0 2160 1814"/>
                  <a:gd name="T5" fmla="*/ T4 w 346"/>
                  <a:gd name="T6" fmla="+- 0 447 232"/>
                  <a:gd name="T7" fmla="*/ 447 h 215"/>
                  <a:gd name="T8" fmla="+- 0 2160 1814"/>
                  <a:gd name="T9" fmla="*/ T8 w 346"/>
                  <a:gd name="T10" fmla="+- 0 232 232"/>
                  <a:gd name="T11" fmla="*/ 232 h 215"/>
                  <a:gd name="T12" fmla="+- 0 1814 1814"/>
                  <a:gd name="T13" fmla="*/ T12 w 346"/>
                  <a:gd name="T14" fmla="+- 0 232 232"/>
                  <a:gd name="T15" fmla="*/ 232 h 215"/>
                  <a:gd name="T16" fmla="+- 0 1814 1814"/>
                  <a:gd name="T17" fmla="*/ T16 w 346"/>
                  <a:gd name="T18" fmla="+- 0 447 232"/>
                  <a:gd name="T19" fmla="*/ 447 h 215"/>
                </a:gdLst>
                <a:ahLst/>
                <a:cxnLst>
                  <a:cxn ang="0">
                    <a:pos x="T1" y="T3"/>
                  </a:cxn>
                  <a:cxn ang="0">
                    <a:pos x="T5" y="T7"/>
                  </a:cxn>
                  <a:cxn ang="0">
                    <a:pos x="T9" y="T11"/>
                  </a:cxn>
                  <a:cxn ang="0">
                    <a:pos x="T13" y="T15"/>
                  </a:cxn>
                  <a:cxn ang="0">
                    <a:pos x="T17" y="T19"/>
                  </a:cxn>
                </a:cxnLst>
                <a:rect l="0" t="0" r="r" b="b"/>
                <a:pathLst>
                  <a:path w="346" h="215">
                    <a:moveTo>
                      <a:pt x="0" y="215"/>
                    </a:moveTo>
                    <a:lnTo>
                      <a:pt x="346" y="215"/>
                    </a:lnTo>
                    <a:lnTo>
                      <a:pt x="346" y="0"/>
                    </a:lnTo>
                    <a:lnTo>
                      <a:pt x="0" y="0"/>
                    </a:lnTo>
                    <a:lnTo>
                      <a:pt x="0" y="215"/>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65" name="Freeform 164"/>
              <p:cNvSpPr>
                <a:spLocks/>
              </p:cNvSpPr>
              <p:nvPr/>
            </p:nvSpPr>
            <p:spPr bwMode="auto">
              <a:xfrm>
                <a:off x="2268" y="15"/>
                <a:ext cx="8781" cy="431"/>
              </a:xfrm>
              <a:custGeom>
                <a:avLst/>
                <a:gdLst>
                  <a:gd name="T0" fmla="+- 0 2268 2268"/>
                  <a:gd name="T1" fmla="*/ T0 w 8781"/>
                  <a:gd name="T2" fmla="+- 0 447 15"/>
                  <a:gd name="T3" fmla="*/ 447 h 431"/>
                  <a:gd name="T4" fmla="+- 0 11049 2268"/>
                  <a:gd name="T5" fmla="*/ T4 w 8781"/>
                  <a:gd name="T6" fmla="+- 0 447 15"/>
                  <a:gd name="T7" fmla="*/ 447 h 431"/>
                  <a:gd name="T8" fmla="+- 0 11049 2268"/>
                  <a:gd name="T9" fmla="*/ T8 w 8781"/>
                  <a:gd name="T10" fmla="+- 0 15 15"/>
                  <a:gd name="T11" fmla="*/ 15 h 431"/>
                  <a:gd name="T12" fmla="+- 0 2268 2268"/>
                  <a:gd name="T13" fmla="*/ T12 w 8781"/>
                  <a:gd name="T14" fmla="+- 0 15 15"/>
                  <a:gd name="T15" fmla="*/ 15 h 431"/>
                  <a:gd name="T16" fmla="+- 0 2268 2268"/>
                  <a:gd name="T17" fmla="*/ T16 w 8781"/>
                  <a:gd name="T18" fmla="+- 0 447 15"/>
                  <a:gd name="T19" fmla="*/ 447 h 431"/>
                </a:gdLst>
                <a:ahLst/>
                <a:cxnLst>
                  <a:cxn ang="0">
                    <a:pos x="T1" y="T3"/>
                  </a:cxn>
                  <a:cxn ang="0">
                    <a:pos x="T5" y="T7"/>
                  </a:cxn>
                  <a:cxn ang="0">
                    <a:pos x="T9" y="T11"/>
                  </a:cxn>
                  <a:cxn ang="0">
                    <a:pos x="T13" y="T15"/>
                  </a:cxn>
                  <a:cxn ang="0">
                    <a:pos x="T17" y="T19"/>
                  </a:cxn>
                </a:cxnLst>
                <a:rect l="0" t="0" r="r" b="b"/>
                <a:pathLst>
                  <a:path w="8781" h="431">
                    <a:moveTo>
                      <a:pt x="0" y="432"/>
                    </a:moveTo>
                    <a:lnTo>
                      <a:pt x="8781" y="432"/>
                    </a:lnTo>
                    <a:lnTo>
                      <a:pt x="8781" y="0"/>
                    </a:lnTo>
                    <a:lnTo>
                      <a:pt x="0" y="0"/>
                    </a:lnTo>
                    <a:lnTo>
                      <a:pt x="0" y="432"/>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66" name="Freeform 165"/>
              <p:cNvSpPr>
                <a:spLocks/>
              </p:cNvSpPr>
              <p:nvPr/>
            </p:nvSpPr>
            <p:spPr bwMode="auto">
              <a:xfrm>
                <a:off x="2376" y="15"/>
                <a:ext cx="8570" cy="216"/>
              </a:xfrm>
              <a:custGeom>
                <a:avLst/>
                <a:gdLst>
                  <a:gd name="T0" fmla="+- 0 2376 2376"/>
                  <a:gd name="T1" fmla="*/ T0 w 8570"/>
                  <a:gd name="T2" fmla="+- 0 232 15"/>
                  <a:gd name="T3" fmla="*/ 232 h 216"/>
                  <a:gd name="T4" fmla="+- 0 10946 2376"/>
                  <a:gd name="T5" fmla="*/ T4 w 8570"/>
                  <a:gd name="T6" fmla="+- 0 232 15"/>
                  <a:gd name="T7" fmla="*/ 232 h 216"/>
                  <a:gd name="T8" fmla="+- 0 10946 2376"/>
                  <a:gd name="T9" fmla="*/ T8 w 8570"/>
                  <a:gd name="T10" fmla="+- 0 15 15"/>
                  <a:gd name="T11" fmla="*/ 15 h 216"/>
                  <a:gd name="T12" fmla="+- 0 2376 2376"/>
                  <a:gd name="T13" fmla="*/ T12 w 8570"/>
                  <a:gd name="T14" fmla="+- 0 15 15"/>
                  <a:gd name="T15" fmla="*/ 15 h 216"/>
                  <a:gd name="T16" fmla="+- 0 2376 2376"/>
                  <a:gd name="T17" fmla="*/ T16 w 8570"/>
                  <a:gd name="T18" fmla="+- 0 232 15"/>
                  <a:gd name="T19" fmla="*/ 232 h 216"/>
                </a:gdLst>
                <a:ahLst/>
                <a:cxnLst>
                  <a:cxn ang="0">
                    <a:pos x="T1" y="T3"/>
                  </a:cxn>
                  <a:cxn ang="0">
                    <a:pos x="T5" y="T7"/>
                  </a:cxn>
                  <a:cxn ang="0">
                    <a:pos x="T9" y="T11"/>
                  </a:cxn>
                  <a:cxn ang="0">
                    <a:pos x="T13" y="T15"/>
                  </a:cxn>
                  <a:cxn ang="0">
                    <a:pos x="T17" y="T19"/>
                  </a:cxn>
                </a:cxnLst>
                <a:rect l="0" t="0" r="r" b="b"/>
                <a:pathLst>
                  <a:path w="8570" h="216">
                    <a:moveTo>
                      <a:pt x="0" y="217"/>
                    </a:moveTo>
                    <a:lnTo>
                      <a:pt x="8570" y="217"/>
                    </a:lnTo>
                    <a:lnTo>
                      <a:pt x="8570" y="0"/>
                    </a:lnTo>
                    <a:lnTo>
                      <a:pt x="0" y="0"/>
                    </a:lnTo>
                    <a:lnTo>
                      <a:pt x="0" y="217"/>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67" name="Freeform 166"/>
              <p:cNvSpPr>
                <a:spLocks/>
              </p:cNvSpPr>
              <p:nvPr/>
            </p:nvSpPr>
            <p:spPr bwMode="auto">
              <a:xfrm>
                <a:off x="2376" y="232"/>
                <a:ext cx="8570" cy="215"/>
              </a:xfrm>
              <a:custGeom>
                <a:avLst/>
                <a:gdLst>
                  <a:gd name="T0" fmla="+- 0 2376 2376"/>
                  <a:gd name="T1" fmla="*/ T0 w 8570"/>
                  <a:gd name="T2" fmla="+- 0 447 232"/>
                  <a:gd name="T3" fmla="*/ 447 h 215"/>
                  <a:gd name="T4" fmla="+- 0 10946 2376"/>
                  <a:gd name="T5" fmla="*/ T4 w 8570"/>
                  <a:gd name="T6" fmla="+- 0 447 232"/>
                  <a:gd name="T7" fmla="*/ 447 h 215"/>
                  <a:gd name="T8" fmla="+- 0 10946 2376"/>
                  <a:gd name="T9" fmla="*/ T8 w 8570"/>
                  <a:gd name="T10" fmla="+- 0 232 232"/>
                  <a:gd name="T11" fmla="*/ 232 h 215"/>
                  <a:gd name="T12" fmla="+- 0 2376 2376"/>
                  <a:gd name="T13" fmla="*/ T12 w 8570"/>
                  <a:gd name="T14" fmla="+- 0 232 232"/>
                  <a:gd name="T15" fmla="*/ 232 h 215"/>
                  <a:gd name="T16" fmla="+- 0 2376 2376"/>
                  <a:gd name="T17" fmla="*/ T16 w 8570"/>
                  <a:gd name="T18" fmla="+- 0 447 232"/>
                  <a:gd name="T19" fmla="*/ 447 h 215"/>
                </a:gdLst>
                <a:ahLst/>
                <a:cxnLst>
                  <a:cxn ang="0">
                    <a:pos x="T1" y="T3"/>
                  </a:cxn>
                  <a:cxn ang="0">
                    <a:pos x="T5" y="T7"/>
                  </a:cxn>
                  <a:cxn ang="0">
                    <a:pos x="T9" y="T11"/>
                  </a:cxn>
                  <a:cxn ang="0">
                    <a:pos x="T13" y="T15"/>
                  </a:cxn>
                  <a:cxn ang="0">
                    <a:pos x="T17" y="T19"/>
                  </a:cxn>
                </a:cxnLst>
                <a:rect l="0" t="0" r="r" b="b"/>
                <a:pathLst>
                  <a:path w="8570" h="215">
                    <a:moveTo>
                      <a:pt x="0" y="215"/>
                    </a:moveTo>
                    <a:lnTo>
                      <a:pt x="8570" y="215"/>
                    </a:lnTo>
                    <a:lnTo>
                      <a:pt x="8570" y="0"/>
                    </a:lnTo>
                    <a:lnTo>
                      <a:pt x="0" y="0"/>
                    </a:lnTo>
                    <a:lnTo>
                      <a:pt x="0" y="215"/>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68" name="Freeform 167"/>
              <p:cNvSpPr>
                <a:spLocks/>
              </p:cNvSpPr>
              <p:nvPr/>
            </p:nvSpPr>
            <p:spPr bwMode="auto">
              <a:xfrm>
                <a:off x="1706" y="6"/>
                <a:ext cx="0" cy="10"/>
              </a:xfrm>
              <a:custGeom>
                <a:avLst/>
                <a:gdLst>
                  <a:gd name="T0" fmla="+- 0 6 6"/>
                  <a:gd name="T1" fmla="*/ 6 h 10"/>
                  <a:gd name="T2" fmla="+- 0 15 6"/>
                  <a:gd name="T3" fmla="*/ 15 h 10"/>
                </a:gdLst>
                <a:ahLst/>
                <a:cxnLst>
                  <a:cxn ang="0">
                    <a:pos x="0" y="T1"/>
                  </a:cxn>
                  <a:cxn ang="0">
                    <a:pos x="0" y="T3"/>
                  </a:cxn>
                </a:cxnLst>
                <a:rect l="0" t="0" r="r" b="b"/>
                <a:pathLst>
                  <a:path h="10">
                    <a:moveTo>
                      <a:pt x="0" y="0"/>
                    </a:moveTo>
                    <a:lnTo>
                      <a:pt x="0" y="9"/>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69" name="Freeform 168"/>
              <p:cNvSpPr>
                <a:spLocks/>
              </p:cNvSpPr>
              <p:nvPr/>
            </p:nvSpPr>
            <p:spPr bwMode="auto">
              <a:xfrm>
                <a:off x="1711" y="11"/>
                <a:ext cx="558" cy="0"/>
              </a:xfrm>
              <a:custGeom>
                <a:avLst/>
                <a:gdLst>
                  <a:gd name="T0" fmla="+- 0 1711 1711"/>
                  <a:gd name="T1" fmla="*/ T0 w 558"/>
                  <a:gd name="T2" fmla="+- 0 2270 1711"/>
                  <a:gd name="T3" fmla="*/ T2 w 558"/>
                </a:gdLst>
                <a:ahLst/>
                <a:cxnLst>
                  <a:cxn ang="0">
                    <a:pos x="T1" y="0"/>
                  </a:cxn>
                  <a:cxn ang="0">
                    <a:pos x="T3" y="0"/>
                  </a:cxn>
                </a:cxnLst>
                <a:rect l="0" t="0" r="r" b="b"/>
                <a:pathLst>
                  <a:path w="558">
                    <a:moveTo>
                      <a:pt x="0" y="0"/>
                    </a:moveTo>
                    <a:lnTo>
                      <a:pt x="559" y="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70" name="Freeform 169"/>
              <p:cNvSpPr>
                <a:spLocks/>
              </p:cNvSpPr>
              <p:nvPr/>
            </p:nvSpPr>
            <p:spPr bwMode="auto">
              <a:xfrm>
                <a:off x="2270" y="11"/>
                <a:ext cx="10" cy="0"/>
              </a:xfrm>
              <a:custGeom>
                <a:avLst/>
                <a:gdLst>
                  <a:gd name="T0" fmla="+- 0 2270 2270"/>
                  <a:gd name="T1" fmla="*/ T0 w 10"/>
                  <a:gd name="T2" fmla="+- 0 2279 2270"/>
                  <a:gd name="T3" fmla="*/ T2 w 10"/>
                </a:gdLst>
                <a:ahLst/>
                <a:cxnLst>
                  <a:cxn ang="0">
                    <a:pos x="T1" y="0"/>
                  </a:cxn>
                  <a:cxn ang="0">
                    <a:pos x="T3" y="0"/>
                  </a:cxn>
                </a:cxnLst>
                <a:rect l="0" t="0" r="r" b="b"/>
                <a:pathLst>
                  <a:path w="10">
                    <a:moveTo>
                      <a:pt x="0" y="0"/>
                    </a:moveTo>
                    <a:lnTo>
                      <a:pt x="9" y="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71" name="Freeform 170"/>
              <p:cNvSpPr>
                <a:spLocks/>
              </p:cNvSpPr>
              <p:nvPr/>
            </p:nvSpPr>
            <p:spPr bwMode="auto">
              <a:xfrm>
                <a:off x="2279" y="11"/>
                <a:ext cx="269" cy="0"/>
              </a:xfrm>
              <a:custGeom>
                <a:avLst/>
                <a:gdLst>
                  <a:gd name="T0" fmla="+- 0 2279 2279"/>
                  <a:gd name="T1" fmla="*/ T0 w 269"/>
                  <a:gd name="T2" fmla="+- 0 2548 2279"/>
                  <a:gd name="T3" fmla="*/ T2 w 269"/>
                </a:gdLst>
                <a:ahLst/>
                <a:cxnLst>
                  <a:cxn ang="0">
                    <a:pos x="T1" y="0"/>
                  </a:cxn>
                  <a:cxn ang="0">
                    <a:pos x="T3" y="0"/>
                  </a:cxn>
                </a:cxnLst>
                <a:rect l="0" t="0" r="r" b="b"/>
                <a:pathLst>
                  <a:path w="269">
                    <a:moveTo>
                      <a:pt x="0" y="0"/>
                    </a:moveTo>
                    <a:lnTo>
                      <a:pt x="269" y="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72" name="Freeform 171"/>
              <p:cNvSpPr>
                <a:spLocks/>
              </p:cNvSpPr>
              <p:nvPr/>
            </p:nvSpPr>
            <p:spPr bwMode="auto">
              <a:xfrm>
                <a:off x="2548" y="11"/>
                <a:ext cx="10" cy="0"/>
              </a:xfrm>
              <a:custGeom>
                <a:avLst/>
                <a:gdLst>
                  <a:gd name="T0" fmla="+- 0 2548 2548"/>
                  <a:gd name="T1" fmla="*/ T0 w 10"/>
                  <a:gd name="T2" fmla="+- 0 2558 2548"/>
                  <a:gd name="T3" fmla="*/ T2 w 10"/>
                </a:gdLst>
                <a:ahLst/>
                <a:cxnLst>
                  <a:cxn ang="0">
                    <a:pos x="T1" y="0"/>
                  </a:cxn>
                  <a:cxn ang="0">
                    <a:pos x="T3" y="0"/>
                  </a:cxn>
                </a:cxnLst>
                <a:rect l="0" t="0" r="r" b="b"/>
                <a:pathLst>
                  <a:path w="10">
                    <a:moveTo>
                      <a:pt x="0" y="0"/>
                    </a:moveTo>
                    <a:lnTo>
                      <a:pt x="10" y="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73" name="Freeform 172"/>
              <p:cNvSpPr>
                <a:spLocks/>
              </p:cNvSpPr>
              <p:nvPr/>
            </p:nvSpPr>
            <p:spPr bwMode="auto">
              <a:xfrm>
                <a:off x="2558" y="11"/>
                <a:ext cx="1692" cy="0"/>
              </a:xfrm>
              <a:custGeom>
                <a:avLst/>
                <a:gdLst>
                  <a:gd name="T0" fmla="+- 0 2558 2558"/>
                  <a:gd name="T1" fmla="*/ T0 w 1692"/>
                  <a:gd name="T2" fmla="+- 0 4250 2558"/>
                  <a:gd name="T3" fmla="*/ T2 w 1692"/>
                </a:gdLst>
                <a:ahLst/>
                <a:cxnLst>
                  <a:cxn ang="0">
                    <a:pos x="T1" y="0"/>
                  </a:cxn>
                  <a:cxn ang="0">
                    <a:pos x="T3" y="0"/>
                  </a:cxn>
                </a:cxnLst>
                <a:rect l="0" t="0" r="r" b="b"/>
                <a:pathLst>
                  <a:path w="1692">
                    <a:moveTo>
                      <a:pt x="0" y="0"/>
                    </a:moveTo>
                    <a:lnTo>
                      <a:pt x="1692" y="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74" name="Freeform 173"/>
              <p:cNvSpPr>
                <a:spLocks/>
              </p:cNvSpPr>
              <p:nvPr/>
            </p:nvSpPr>
            <p:spPr bwMode="auto">
              <a:xfrm>
                <a:off x="4259" y="11"/>
                <a:ext cx="10" cy="0"/>
              </a:xfrm>
              <a:custGeom>
                <a:avLst/>
                <a:gdLst>
                  <a:gd name="T0" fmla="+- 0 4259 4259"/>
                  <a:gd name="T1" fmla="*/ T0 w 10"/>
                  <a:gd name="T2" fmla="+- 0 4269 4259"/>
                  <a:gd name="T3" fmla="*/ T2 w 10"/>
                </a:gdLst>
                <a:ahLst/>
                <a:cxnLst>
                  <a:cxn ang="0">
                    <a:pos x="T1" y="0"/>
                  </a:cxn>
                  <a:cxn ang="0">
                    <a:pos x="T3" y="0"/>
                  </a:cxn>
                </a:cxnLst>
                <a:rect l="0" t="0" r="r" b="b"/>
                <a:pathLst>
                  <a:path w="10">
                    <a:moveTo>
                      <a:pt x="0" y="0"/>
                    </a:moveTo>
                    <a:lnTo>
                      <a:pt x="10" y="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75" name="Freeform 174"/>
              <p:cNvSpPr>
                <a:spLocks/>
              </p:cNvSpPr>
              <p:nvPr/>
            </p:nvSpPr>
            <p:spPr bwMode="auto">
              <a:xfrm>
                <a:off x="4269" y="11"/>
                <a:ext cx="6780" cy="0"/>
              </a:xfrm>
              <a:custGeom>
                <a:avLst/>
                <a:gdLst>
                  <a:gd name="T0" fmla="+- 0 4269 4269"/>
                  <a:gd name="T1" fmla="*/ T0 w 6780"/>
                  <a:gd name="T2" fmla="+- 0 11049 4269"/>
                  <a:gd name="T3" fmla="*/ T2 w 6780"/>
                </a:gdLst>
                <a:ahLst/>
                <a:cxnLst>
                  <a:cxn ang="0">
                    <a:pos x="T1" y="0"/>
                  </a:cxn>
                  <a:cxn ang="0">
                    <a:pos x="T3" y="0"/>
                  </a:cxn>
                </a:cxnLst>
                <a:rect l="0" t="0" r="r" b="b"/>
                <a:pathLst>
                  <a:path w="6780">
                    <a:moveTo>
                      <a:pt x="0" y="0"/>
                    </a:moveTo>
                    <a:lnTo>
                      <a:pt x="6780" y="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76" name="Freeform 175"/>
              <p:cNvSpPr>
                <a:spLocks/>
              </p:cNvSpPr>
              <p:nvPr/>
            </p:nvSpPr>
            <p:spPr bwMode="auto">
              <a:xfrm>
                <a:off x="11054" y="6"/>
                <a:ext cx="0" cy="10"/>
              </a:xfrm>
              <a:custGeom>
                <a:avLst/>
                <a:gdLst>
                  <a:gd name="T0" fmla="+- 0 6 6"/>
                  <a:gd name="T1" fmla="*/ 6 h 10"/>
                  <a:gd name="T2" fmla="+- 0 15 6"/>
                  <a:gd name="T3" fmla="*/ 15 h 10"/>
                </a:gdLst>
                <a:ahLst/>
                <a:cxnLst>
                  <a:cxn ang="0">
                    <a:pos x="0" y="T1"/>
                  </a:cxn>
                  <a:cxn ang="0">
                    <a:pos x="0" y="T3"/>
                  </a:cxn>
                </a:cxnLst>
                <a:rect l="0" t="0" r="r" b="b"/>
                <a:pathLst>
                  <a:path h="10">
                    <a:moveTo>
                      <a:pt x="0" y="0"/>
                    </a:moveTo>
                    <a:lnTo>
                      <a:pt x="0" y="9"/>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77" name="Freeform 176"/>
              <p:cNvSpPr>
                <a:spLocks/>
              </p:cNvSpPr>
              <p:nvPr/>
            </p:nvSpPr>
            <p:spPr bwMode="auto">
              <a:xfrm>
                <a:off x="11054" y="6"/>
                <a:ext cx="0" cy="10"/>
              </a:xfrm>
              <a:custGeom>
                <a:avLst/>
                <a:gdLst>
                  <a:gd name="T0" fmla="+- 0 6 6"/>
                  <a:gd name="T1" fmla="*/ 6 h 10"/>
                  <a:gd name="T2" fmla="+- 0 15 6"/>
                  <a:gd name="T3" fmla="*/ 15 h 10"/>
                </a:gdLst>
                <a:ahLst/>
                <a:cxnLst>
                  <a:cxn ang="0">
                    <a:pos x="0" y="T1"/>
                  </a:cxn>
                  <a:cxn ang="0">
                    <a:pos x="0" y="T3"/>
                  </a:cxn>
                </a:cxnLst>
                <a:rect l="0" t="0" r="r" b="b"/>
                <a:pathLst>
                  <a:path h="10">
                    <a:moveTo>
                      <a:pt x="0" y="0"/>
                    </a:moveTo>
                    <a:lnTo>
                      <a:pt x="0" y="9"/>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78" name="Freeform 177"/>
              <p:cNvSpPr>
                <a:spLocks/>
              </p:cNvSpPr>
              <p:nvPr/>
            </p:nvSpPr>
            <p:spPr bwMode="auto">
              <a:xfrm>
                <a:off x="1706" y="15"/>
                <a:ext cx="0" cy="441"/>
              </a:xfrm>
              <a:custGeom>
                <a:avLst/>
                <a:gdLst>
                  <a:gd name="T0" fmla="+- 0 15 15"/>
                  <a:gd name="T1" fmla="*/ 15 h 441"/>
                  <a:gd name="T2" fmla="+- 0 456 15"/>
                  <a:gd name="T3" fmla="*/ 456 h 441"/>
                </a:gdLst>
                <a:ahLst/>
                <a:cxnLst>
                  <a:cxn ang="0">
                    <a:pos x="0" y="T1"/>
                  </a:cxn>
                  <a:cxn ang="0">
                    <a:pos x="0" y="T3"/>
                  </a:cxn>
                </a:cxnLst>
                <a:rect l="0" t="0" r="r" b="b"/>
                <a:pathLst>
                  <a:path h="441">
                    <a:moveTo>
                      <a:pt x="0" y="0"/>
                    </a:moveTo>
                    <a:lnTo>
                      <a:pt x="0" y="441"/>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79" name="Freeform 178"/>
              <p:cNvSpPr>
                <a:spLocks/>
              </p:cNvSpPr>
              <p:nvPr/>
            </p:nvSpPr>
            <p:spPr bwMode="auto">
              <a:xfrm>
                <a:off x="1711" y="451"/>
                <a:ext cx="558" cy="0"/>
              </a:xfrm>
              <a:custGeom>
                <a:avLst/>
                <a:gdLst>
                  <a:gd name="T0" fmla="+- 0 1711 1711"/>
                  <a:gd name="T1" fmla="*/ T0 w 558"/>
                  <a:gd name="T2" fmla="+- 0 2270 1711"/>
                  <a:gd name="T3" fmla="*/ T2 w 558"/>
                </a:gdLst>
                <a:ahLst/>
                <a:cxnLst>
                  <a:cxn ang="0">
                    <a:pos x="T1" y="0"/>
                  </a:cxn>
                  <a:cxn ang="0">
                    <a:pos x="T3" y="0"/>
                  </a:cxn>
                </a:cxnLst>
                <a:rect l="0" t="0" r="r" b="b"/>
                <a:pathLst>
                  <a:path w="558">
                    <a:moveTo>
                      <a:pt x="0" y="0"/>
                    </a:moveTo>
                    <a:lnTo>
                      <a:pt x="559" y="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80" name="Freeform 179"/>
              <p:cNvSpPr>
                <a:spLocks/>
              </p:cNvSpPr>
              <p:nvPr/>
            </p:nvSpPr>
            <p:spPr bwMode="auto">
              <a:xfrm>
                <a:off x="2255" y="451"/>
                <a:ext cx="10" cy="0"/>
              </a:xfrm>
              <a:custGeom>
                <a:avLst/>
                <a:gdLst>
                  <a:gd name="T0" fmla="+- 0 2255 2255"/>
                  <a:gd name="T1" fmla="*/ T0 w 10"/>
                  <a:gd name="T2" fmla="+- 0 2265 2255"/>
                  <a:gd name="T3" fmla="*/ T2 w 10"/>
                </a:gdLst>
                <a:ahLst/>
                <a:cxnLst>
                  <a:cxn ang="0">
                    <a:pos x="T1" y="0"/>
                  </a:cxn>
                  <a:cxn ang="0">
                    <a:pos x="T3" y="0"/>
                  </a:cxn>
                </a:cxnLst>
                <a:rect l="0" t="0" r="r" b="b"/>
                <a:pathLst>
                  <a:path w="10">
                    <a:moveTo>
                      <a:pt x="0" y="0"/>
                    </a:moveTo>
                    <a:lnTo>
                      <a:pt x="10" y="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81" name="Freeform 180"/>
              <p:cNvSpPr>
                <a:spLocks/>
              </p:cNvSpPr>
              <p:nvPr/>
            </p:nvSpPr>
            <p:spPr bwMode="auto">
              <a:xfrm>
                <a:off x="2265" y="451"/>
                <a:ext cx="8784" cy="0"/>
              </a:xfrm>
              <a:custGeom>
                <a:avLst/>
                <a:gdLst>
                  <a:gd name="T0" fmla="+- 0 2265 2265"/>
                  <a:gd name="T1" fmla="*/ T0 w 8784"/>
                  <a:gd name="T2" fmla="+- 0 11049 2265"/>
                  <a:gd name="T3" fmla="*/ T2 w 8784"/>
                </a:gdLst>
                <a:ahLst/>
                <a:cxnLst>
                  <a:cxn ang="0">
                    <a:pos x="T1" y="0"/>
                  </a:cxn>
                  <a:cxn ang="0">
                    <a:pos x="T3" y="0"/>
                  </a:cxn>
                </a:cxnLst>
                <a:rect l="0" t="0" r="r" b="b"/>
                <a:pathLst>
                  <a:path w="8784">
                    <a:moveTo>
                      <a:pt x="0" y="0"/>
                    </a:moveTo>
                    <a:lnTo>
                      <a:pt x="8784" y="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82" name="Freeform 181"/>
              <p:cNvSpPr>
                <a:spLocks/>
              </p:cNvSpPr>
              <p:nvPr/>
            </p:nvSpPr>
            <p:spPr bwMode="auto">
              <a:xfrm>
                <a:off x="11054" y="15"/>
                <a:ext cx="0" cy="441"/>
              </a:xfrm>
              <a:custGeom>
                <a:avLst/>
                <a:gdLst>
                  <a:gd name="T0" fmla="+- 0 15 15"/>
                  <a:gd name="T1" fmla="*/ 15 h 441"/>
                  <a:gd name="T2" fmla="+- 0 456 15"/>
                  <a:gd name="T3" fmla="*/ 456 h 441"/>
                </a:gdLst>
                <a:ahLst/>
                <a:cxnLst>
                  <a:cxn ang="0">
                    <a:pos x="0" y="T1"/>
                  </a:cxn>
                  <a:cxn ang="0">
                    <a:pos x="0" y="T3"/>
                  </a:cxn>
                </a:cxnLst>
                <a:rect l="0" t="0" r="r" b="b"/>
                <a:pathLst>
                  <a:path h="441">
                    <a:moveTo>
                      <a:pt x="0" y="0"/>
                    </a:moveTo>
                    <a:lnTo>
                      <a:pt x="0" y="441"/>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114" name="Group 113"/>
            <p:cNvGrpSpPr>
              <a:grpSpLocks/>
            </p:cNvGrpSpPr>
            <p:nvPr/>
          </p:nvGrpSpPr>
          <p:grpSpPr bwMode="auto">
            <a:xfrm>
              <a:off x="1701" y="11341"/>
              <a:ext cx="9358" cy="710"/>
              <a:chOff x="1701" y="-250"/>
              <a:chExt cx="9358" cy="710"/>
            </a:xfrm>
          </p:grpSpPr>
          <p:sp>
            <p:nvSpPr>
              <p:cNvPr id="115" name="Freeform 114"/>
              <p:cNvSpPr>
                <a:spLocks/>
              </p:cNvSpPr>
              <p:nvPr/>
            </p:nvSpPr>
            <p:spPr bwMode="auto">
              <a:xfrm>
                <a:off x="2445" y="-235"/>
                <a:ext cx="103" cy="240"/>
              </a:xfrm>
              <a:custGeom>
                <a:avLst/>
                <a:gdLst>
                  <a:gd name="T0" fmla="+- 0 2445 2445"/>
                  <a:gd name="T1" fmla="*/ T0 w 103"/>
                  <a:gd name="T2" fmla="+- 0 5 -235"/>
                  <a:gd name="T3" fmla="*/ 5 h 240"/>
                  <a:gd name="T4" fmla="+- 0 2548 2445"/>
                  <a:gd name="T5" fmla="*/ T4 w 103"/>
                  <a:gd name="T6" fmla="+- 0 5 -235"/>
                  <a:gd name="T7" fmla="*/ 5 h 240"/>
                  <a:gd name="T8" fmla="+- 0 2548 2445"/>
                  <a:gd name="T9" fmla="*/ T8 w 103"/>
                  <a:gd name="T10" fmla="+- 0 -235 -235"/>
                  <a:gd name="T11" fmla="*/ -235 h 240"/>
                  <a:gd name="T12" fmla="+- 0 2445 2445"/>
                  <a:gd name="T13" fmla="*/ T12 w 103"/>
                  <a:gd name="T14" fmla="+- 0 -235 -235"/>
                  <a:gd name="T15" fmla="*/ -235 h 240"/>
                  <a:gd name="T16" fmla="+- 0 2445 2445"/>
                  <a:gd name="T17" fmla="*/ T16 w 103"/>
                  <a:gd name="T18" fmla="+- 0 5 -235"/>
                  <a:gd name="T19" fmla="*/ 5 h 240"/>
                </a:gdLst>
                <a:ahLst/>
                <a:cxnLst>
                  <a:cxn ang="0">
                    <a:pos x="T1" y="T3"/>
                  </a:cxn>
                  <a:cxn ang="0">
                    <a:pos x="T5" y="T7"/>
                  </a:cxn>
                  <a:cxn ang="0">
                    <a:pos x="T9" y="T11"/>
                  </a:cxn>
                  <a:cxn ang="0">
                    <a:pos x="T13" y="T15"/>
                  </a:cxn>
                  <a:cxn ang="0">
                    <a:pos x="T17" y="T19"/>
                  </a:cxn>
                </a:cxnLst>
                <a:rect l="0" t="0" r="r" b="b"/>
                <a:pathLst>
                  <a:path w="103" h="240">
                    <a:moveTo>
                      <a:pt x="0" y="240"/>
                    </a:moveTo>
                    <a:lnTo>
                      <a:pt x="103" y="240"/>
                    </a:lnTo>
                    <a:lnTo>
                      <a:pt x="103" y="0"/>
                    </a:lnTo>
                    <a:lnTo>
                      <a:pt x="0" y="0"/>
                    </a:lnTo>
                    <a:lnTo>
                      <a:pt x="0" y="240"/>
                    </a:lnTo>
                    <a:close/>
                  </a:path>
                </a:pathLst>
              </a:custGeom>
              <a:solidFill>
                <a:srgbClr val="DAEDF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6" name="Freeform 115"/>
              <p:cNvSpPr>
                <a:spLocks/>
              </p:cNvSpPr>
              <p:nvPr/>
            </p:nvSpPr>
            <p:spPr bwMode="auto">
              <a:xfrm>
                <a:off x="1711" y="-235"/>
                <a:ext cx="103" cy="240"/>
              </a:xfrm>
              <a:custGeom>
                <a:avLst/>
                <a:gdLst>
                  <a:gd name="T0" fmla="+- 0 1711 1711"/>
                  <a:gd name="T1" fmla="*/ T0 w 103"/>
                  <a:gd name="T2" fmla="+- 0 5 -235"/>
                  <a:gd name="T3" fmla="*/ 5 h 240"/>
                  <a:gd name="T4" fmla="+- 0 1814 1711"/>
                  <a:gd name="T5" fmla="*/ T4 w 103"/>
                  <a:gd name="T6" fmla="+- 0 5 -235"/>
                  <a:gd name="T7" fmla="*/ 5 h 240"/>
                  <a:gd name="T8" fmla="+- 0 1814 1711"/>
                  <a:gd name="T9" fmla="*/ T8 w 103"/>
                  <a:gd name="T10" fmla="+- 0 -235 -235"/>
                  <a:gd name="T11" fmla="*/ -235 h 240"/>
                  <a:gd name="T12" fmla="+- 0 1711 1711"/>
                  <a:gd name="T13" fmla="*/ T12 w 103"/>
                  <a:gd name="T14" fmla="+- 0 -235 -235"/>
                  <a:gd name="T15" fmla="*/ -235 h 240"/>
                  <a:gd name="T16" fmla="+- 0 1711 1711"/>
                  <a:gd name="T17" fmla="*/ T16 w 103"/>
                  <a:gd name="T18" fmla="+- 0 5 -235"/>
                  <a:gd name="T19" fmla="*/ 5 h 240"/>
                </a:gdLst>
                <a:ahLst/>
                <a:cxnLst>
                  <a:cxn ang="0">
                    <a:pos x="T1" y="T3"/>
                  </a:cxn>
                  <a:cxn ang="0">
                    <a:pos x="T5" y="T7"/>
                  </a:cxn>
                  <a:cxn ang="0">
                    <a:pos x="T9" y="T11"/>
                  </a:cxn>
                  <a:cxn ang="0">
                    <a:pos x="T13" y="T15"/>
                  </a:cxn>
                  <a:cxn ang="0">
                    <a:pos x="T17" y="T19"/>
                  </a:cxn>
                </a:cxnLst>
                <a:rect l="0" t="0" r="r" b="b"/>
                <a:pathLst>
                  <a:path w="103" h="240">
                    <a:moveTo>
                      <a:pt x="0" y="240"/>
                    </a:moveTo>
                    <a:lnTo>
                      <a:pt x="103" y="240"/>
                    </a:lnTo>
                    <a:lnTo>
                      <a:pt x="103" y="0"/>
                    </a:lnTo>
                    <a:lnTo>
                      <a:pt x="0" y="0"/>
                    </a:lnTo>
                    <a:lnTo>
                      <a:pt x="0" y="240"/>
                    </a:lnTo>
                    <a:close/>
                  </a:path>
                </a:pathLst>
              </a:custGeom>
              <a:solidFill>
                <a:srgbClr val="DAEDF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7" name="Freeform 116"/>
              <p:cNvSpPr>
                <a:spLocks/>
              </p:cNvSpPr>
              <p:nvPr/>
            </p:nvSpPr>
            <p:spPr bwMode="auto">
              <a:xfrm>
                <a:off x="1814" y="-235"/>
                <a:ext cx="630" cy="240"/>
              </a:xfrm>
              <a:custGeom>
                <a:avLst/>
                <a:gdLst>
                  <a:gd name="T0" fmla="+- 0 1814 1814"/>
                  <a:gd name="T1" fmla="*/ T0 w 630"/>
                  <a:gd name="T2" fmla="+- 0 5 -235"/>
                  <a:gd name="T3" fmla="*/ 5 h 240"/>
                  <a:gd name="T4" fmla="+- 0 2445 1814"/>
                  <a:gd name="T5" fmla="*/ T4 w 630"/>
                  <a:gd name="T6" fmla="+- 0 5 -235"/>
                  <a:gd name="T7" fmla="*/ 5 h 240"/>
                  <a:gd name="T8" fmla="+- 0 2445 1814"/>
                  <a:gd name="T9" fmla="*/ T8 w 630"/>
                  <a:gd name="T10" fmla="+- 0 -235 -235"/>
                  <a:gd name="T11" fmla="*/ -235 h 240"/>
                  <a:gd name="T12" fmla="+- 0 1814 1814"/>
                  <a:gd name="T13" fmla="*/ T12 w 630"/>
                  <a:gd name="T14" fmla="+- 0 -235 -235"/>
                  <a:gd name="T15" fmla="*/ -235 h 240"/>
                  <a:gd name="T16" fmla="+- 0 1814 1814"/>
                  <a:gd name="T17" fmla="*/ T16 w 630"/>
                  <a:gd name="T18" fmla="+- 0 5 -235"/>
                  <a:gd name="T19" fmla="*/ 5 h 240"/>
                </a:gdLst>
                <a:ahLst/>
                <a:cxnLst>
                  <a:cxn ang="0">
                    <a:pos x="T1" y="T3"/>
                  </a:cxn>
                  <a:cxn ang="0">
                    <a:pos x="T5" y="T7"/>
                  </a:cxn>
                  <a:cxn ang="0">
                    <a:pos x="T9" y="T11"/>
                  </a:cxn>
                  <a:cxn ang="0">
                    <a:pos x="T13" y="T15"/>
                  </a:cxn>
                  <a:cxn ang="0">
                    <a:pos x="T17" y="T19"/>
                  </a:cxn>
                </a:cxnLst>
                <a:rect l="0" t="0" r="r" b="b"/>
                <a:pathLst>
                  <a:path w="630" h="240">
                    <a:moveTo>
                      <a:pt x="0" y="240"/>
                    </a:moveTo>
                    <a:lnTo>
                      <a:pt x="631" y="240"/>
                    </a:lnTo>
                    <a:lnTo>
                      <a:pt x="631" y="0"/>
                    </a:lnTo>
                    <a:lnTo>
                      <a:pt x="0" y="0"/>
                    </a:lnTo>
                    <a:lnTo>
                      <a:pt x="0" y="240"/>
                    </a:lnTo>
                    <a:close/>
                  </a:path>
                </a:pathLst>
              </a:custGeom>
              <a:solidFill>
                <a:srgbClr val="DAEDF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8" name="Freeform 117"/>
              <p:cNvSpPr>
                <a:spLocks/>
              </p:cNvSpPr>
              <p:nvPr/>
            </p:nvSpPr>
            <p:spPr bwMode="auto">
              <a:xfrm>
                <a:off x="1706" y="-246"/>
                <a:ext cx="0" cy="10"/>
              </a:xfrm>
              <a:custGeom>
                <a:avLst/>
                <a:gdLst>
                  <a:gd name="T0" fmla="+- 0 -246 -246"/>
                  <a:gd name="T1" fmla="*/ -246 h 10"/>
                  <a:gd name="T2" fmla="+- 0 -236 -246"/>
                  <a:gd name="T3" fmla="*/ -236 h 10"/>
                </a:gdLst>
                <a:ahLst/>
                <a:cxnLst>
                  <a:cxn ang="0">
                    <a:pos x="0" y="T1"/>
                  </a:cxn>
                  <a:cxn ang="0">
                    <a:pos x="0" y="T3"/>
                  </a:cxn>
                </a:cxnLst>
                <a:rect l="0" t="0" r="r" b="b"/>
                <a:pathLst>
                  <a:path h="10">
                    <a:moveTo>
                      <a:pt x="0" y="0"/>
                    </a:moveTo>
                    <a:lnTo>
                      <a:pt x="0" y="1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19" name="Freeform 118"/>
              <p:cNvSpPr>
                <a:spLocks/>
              </p:cNvSpPr>
              <p:nvPr/>
            </p:nvSpPr>
            <p:spPr bwMode="auto">
              <a:xfrm>
                <a:off x="1706" y="-246"/>
                <a:ext cx="0" cy="10"/>
              </a:xfrm>
              <a:custGeom>
                <a:avLst/>
                <a:gdLst>
                  <a:gd name="T0" fmla="+- 0 -246 -246"/>
                  <a:gd name="T1" fmla="*/ -246 h 10"/>
                  <a:gd name="T2" fmla="+- 0 -236 -246"/>
                  <a:gd name="T3" fmla="*/ -236 h 10"/>
                </a:gdLst>
                <a:ahLst/>
                <a:cxnLst>
                  <a:cxn ang="0">
                    <a:pos x="0" y="T1"/>
                  </a:cxn>
                  <a:cxn ang="0">
                    <a:pos x="0" y="T3"/>
                  </a:cxn>
                </a:cxnLst>
                <a:rect l="0" t="0" r="r" b="b"/>
                <a:pathLst>
                  <a:path h="10">
                    <a:moveTo>
                      <a:pt x="0" y="0"/>
                    </a:moveTo>
                    <a:lnTo>
                      <a:pt x="0" y="1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20" name="Freeform 119"/>
              <p:cNvSpPr>
                <a:spLocks/>
              </p:cNvSpPr>
              <p:nvPr/>
            </p:nvSpPr>
            <p:spPr bwMode="auto">
              <a:xfrm>
                <a:off x="1711" y="-241"/>
                <a:ext cx="837" cy="0"/>
              </a:xfrm>
              <a:custGeom>
                <a:avLst/>
                <a:gdLst>
                  <a:gd name="T0" fmla="+- 0 1711 1711"/>
                  <a:gd name="T1" fmla="*/ T0 w 837"/>
                  <a:gd name="T2" fmla="+- 0 2548 1711"/>
                  <a:gd name="T3" fmla="*/ T2 w 837"/>
                </a:gdLst>
                <a:ahLst/>
                <a:cxnLst>
                  <a:cxn ang="0">
                    <a:pos x="T1" y="0"/>
                  </a:cxn>
                  <a:cxn ang="0">
                    <a:pos x="T3" y="0"/>
                  </a:cxn>
                </a:cxnLst>
                <a:rect l="0" t="0" r="r" b="b"/>
                <a:pathLst>
                  <a:path w="837">
                    <a:moveTo>
                      <a:pt x="0" y="0"/>
                    </a:moveTo>
                    <a:lnTo>
                      <a:pt x="837" y="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21" name="Freeform 120"/>
              <p:cNvSpPr>
                <a:spLocks/>
              </p:cNvSpPr>
              <p:nvPr/>
            </p:nvSpPr>
            <p:spPr bwMode="auto">
              <a:xfrm>
                <a:off x="2548" y="-241"/>
                <a:ext cx="10" cy="0"/>
              </a:xfrm>
              <a:custGeom>
                <a:avLst/>
                <a:gdLst>
                  <a:gd name="T0" fmla="+- 0 2548 2548"/>
                  <a:gd name="T1" fmla="*/ T0 w 10"/>
                  <a:gd name="T2" fmla="+- 0 2558 2548"/>
                  <a:gd name="T3" fmla="*/ T2 w 10"/>
                </a:gdLst>
                <a:ahLst/>
                <a:cxnLst>
                  <a:cxn ang="0">
                    <a:pos x="T1" y="0"/>
                  </a:cxn>
                  <a:cxn ang="0">
                    <a:pos x="T3" y="0"/>
                  </a:cxn>
                </a:cxnLst>
                <a:rect l="0" t="0" r="r" b="b"/>
                <a:pathLst>
                  <a:path w="10">
                    <a:moveTo>
                      <a:pt x="0" y="0"/>
                    </a:moveTo>
                    <a:lnTo>
                      <a:pt x="10" y="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22" name="Freeform 121"/>
              <p:cNvSpPr>
                <a:spLocks/>
              </p:cNvSpPr>
              <p:nvPr/>
            </p:nvSpPr>
            <p:spPr bwMode="auto">
              <a:xfrm>
                <a:off x="2558" y="-241"/>
                <a:ext cx="1692" cy="0"/>
              </a:xfrm>
              <a:custGeom>
                <a:avLst/>
                <a:gdLst>
                  <a:gd name="T0" fmla="+- 0 2558 2558"/>
                  <a:gd name="T1" fmla="*/ T0 w 1692"/>
                  <a:gd name="T2" fmla="+- 0 4250 2558"/>
                  <a:gd name="T3" fmla="*/ T2 w 1692"/>
                </a:gdLst>
                <a:ahLst/>
                <a:cxnLst>
                  <a:cxn ang="0">
                    <a:pos x="T1" y="0"/>
                  </a:cxn>
                  <a:cxn ang="0">
                    <a:pos x="T3" y="0"/>
                  </a:cxn>
                </a:cxnLst>
                <a:rect l="0" t="0" r="r" b="b"/>
                <a:pathLst>
                  <a:path w="1692">
                    <a:moveTo>
                      <a:pt x="0" y="0"/>
                    </a:moveTo>
                    <a:lnTo>
                      <a:pt x="1692" y="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23" name="Freeform 122"/>
              <p:cNvSpPr>
                <a:spLocks/>
              </p:cNvSpPr>
              <p:nvPr/>
            </p:nvSpPr>
            <p:spPr bwMode="auto">
              <a:xfrm>
                <a:off x="4254" y="-246"/>
                <a:ext cx="0" cy="10"/>
              </a:xfrm>
              <a:custGeom>
                <a:avLst/>
                <a:gdLst>
                  <a:gd name="T0" fmla="+- 0 -246 -246"/>
                  <a:gd name="T1" fmla="*/ -246 h 10"/>
                  <a:gd name="T2" fmla="+- 0 -236 -246"/>
                  <a:gd name="T3" fmla="*/ -236 h 10"/>
                </a:gdLst>
                <a:ahLst/>
                <a:cxnLst>
                  <a:cxn ang="0">
                    <a:pos x="0" y="T1"/>
                  </a:cxn>
                  <a:cxn ang="0">
                    <a:pos x="0" y="T3"/>
                  </a:cxn>
                </a:cxnLst>
                <a:rect l="0" t="0" r="r" b="b"/>
                <a:pathLst>
                  <a:path h="10">
                    <a:moveTo>
                      <a:pt x="0" y="0"/>
                    </a:moveTo>
                    <a:lnTo>
                      <a:pt x="0" y="1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24" name="Freeform 123"/>
              <p:cNvSpPr>
                <a:spLocks/>
              </p:cNvSpPr>
              <p:nvPr/>
            </p:nvSpPr>
            <p:spPr bwMode="auto">
              <a:xfrm>
                <a:off x="4254" y="-246"/>
                <a:ext cx="0" cy="10"/>
              </a:xfrm>
              <a:custGeom>
                <a:avLst/>
                <a:gdLst>
                  <a:gd name="T0" fmla="+- 0 -246 -246"/>
                  <a:gd name="T1" fmla="*/ -246 h 10"/>
                  <a:gd name="T2" fmla="+- 0 -236 -246"/>
                  <a:gd name="T3" fmla="*/ -236 h 10"/>
                </a:gdLst>
                <a:ahLst/>
                <a:cxnLst>
                  <a:cxn ang="0">
                    <a:pos x="0" y="T1"/>
                  </a:cxn>
                  <a:cxn ang="0">
                    <a:pos x="0" y="T3"/>
                  </a:cxn>
                </a:cxnLst>
                <a:rect l="0" t="0" r="r" b="b"/>
                <a:pathLst>
                  <a:path h="10">
                    <a:moveTo>
                      <a:pt x="0" y="0"/>
                    </a:moveTo>
                    <a:lnTo>
                      <a:pt x="0" y="1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25" name="Freeform 124"/>
              <p:cNvSpPr>
                <a:spLocks/>
              </p:cNvSpPr>
              <p:nvPr/>
            </p:nvSpPr>
            <p:spPr bwMode="auto">
              <a:xfrm>
                <a:off x="1706" y="-236"/>
                <a:ext cx="0" cy="241"/>
              </a:xfrm>
              <a:custGeom>
                <a:avLst/>
                <a:gdLst>
                  <a:gd name="T0" fmla="+- 0 -236 -236"/>
                  <a:gd name="T1" fmla="*/ -236 h 241"/>
                  <a:gd name="T2" fmla="+- 0 5 -236"/>
                  <a:gd name="T3" fmla="*/ 5 h 241"/>
                </a:gdLst>
                <a:ahLst/>
                <a:cxnLst>
                  <a:cxn ang="0">
                    <a:pos x="0" y="T1"/>
                  </a:cxn>
                  <a:cxn ang="0">
                    <a:pos x="0" y="T3"/>
                  </a:cxn>
                </a:cxnLst>
                <a:rect l="0" t="0" r="r" b="b"/>
                <a:pathLst>
                  <a:path h="241">
                    <a:moveTo>
                      <a:pt x="0" y="0"/>
                    </a:moveTo>
                    <a:lnTo>
                      <a:pt x="0" y="241"/>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26" name="Freeform 125"/>
              <p:cNvSpPr>
                <a:spLocks/>
              </p:cNvSpPr>
              <p:nvPr/>
            </p:nvSpPr>
            <p:spPr bwMode="auto">
              <a:xfrm>
                <a:off x="2553" y="-236"/>
                <a:ext cx="0" cy="241"/>
              </a:xfrm>
              <a:custGeom>
                <a:avLst/>
                <a:gdLst>
                  <a:gd name="T0" fmla="+- 0 -236 -236"/>
                  <a:gd name="T1" fmla="*/ -236 h 241"/>
                  <a:gd name="T2" fmla="+- 0 5 -236"/>
                  <a:gd name="T3" fmla="*/ 5 h 241"/>
                </a:gdLst>
                <a:ahLst/>
                <a:cxnLst>
                  <a:cxn ang="0">
                    <a:pos x="0" y="T1"/>
                  </a:cxn>
                  <a:cxn ang="0">
                    <a:pos x="0" y="T3"/>
                  </a:cxn>
                </a:cxnLst>
                <a:rect l="0" t="0" r="r" b="b"/>
                <a:pathLst>
                  <a:path h="241">
                    <a:moveTo>
                      <a:pt x="0" y="0"/>
                    </a:moveTo>
                    <a:lnTo>
                      <a:pt x="0" y="241"/>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27" name="Freeform 126"/>
              <p:cNvSpPr>
                <a:spLocks/>
              </p:cNvSpPr>
              <p:nvPr/>
            </p:nvSpPr>
            <p:spPr bwMode="auto">
              <a:xfrm>
                <a:off x="4254" y="-236"/>
                <a:ext cx="0" cy="251"/>
              </a:xfrm>
              <a:custGeom>
                <a:avLst/>
                <a:gdLst>
                  <a:gd name="T0" fmla="+- 0 -236 -236"/>
                  <a:gd name="T1" fmla="*/ -236 h 251"/>
                  <a:gd name="T2" fmla="+- 0 15 -236"/>
                  <a:gd name="T3" fmla="*/ 15 h 251"/>
                </a:gdLst>
                <a:ahLst/>
                <a:cxnLst>
                  <a:cxn ang="0">
                    <a:pos x="0" y="T1"/>
                  </a:cxn>
                  <a:cxn ang="0">
                    <a:pos x="0" y="T3"/>
                  </a:cxn>
                </a:cxnLst>
                <a:rect l="0" t="0" r="r" b="b"/>
                <a:pathLst>
                  <a:path h="251">
                    <a:moveTo>
                      <a:pt x="0" y="0"/>
                    </a:moveTo>
                    <a:lnTo>
                      <a:pt x="0" y="251"/>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28" name="Freeform 127"/>
              <p:cNvSpPr>
                <a:spLocks/>
              </p:cNvSpPr>
              <p:nvPr/>
            </p:nvSpPr>
            <p:spPr bwMode="auto">
              <a:xfrm>
                <a:off x="1711" y="15"/>
                <a:ext cx="557" cy="431"/>
              </a:xfrm>
              <a:custGeom>
                <a:avLst/>
                <a:gdLst>
                  <a:gd name="T0" fmla="+- 0 1711 1711"/>
                  <a:gd name="T1" fmla="*/ T0 w 557"/>
                  <a:gd name="T2" fmla="+- 0 446 15"/>
                  <a:gd name="T3" fmla="*/ 446 h 431"/>
                  <a:gd name="T4" fmla="+- 0 2268 1711"/>
                  <a:gd name="T5" fmla="*/ T4 w 557"/>
                  <a:gd name="T6" fmla="+- 0 446 15"/>
                  <a:gd name="T7" fmla="*/ 446 h 431"/>
                  <a:gd name="T8" fmla="+- 0 2268 1711"/>
                  <a:gd name="T9" fmla="*/ T8 w 557"/>
                  <a:gd name="T10" fmla="+- 0 15 15"/>
                  <a:gd name="T11" fmla="*/ 15 h 431"/>
                  <a:gd name="T12" fmla="+- 0 1711 1711"/>
                  <a:gd name="T13" fmla="*/ T12 w 557"/>
                  <a:gd name="T14" fmla="+- 0 15 15"/>
                  <a:gd name="T15" fmla="*/ 15 h 431"/>
                  <a:gd name="T16" fmla="+- 0 1711 1711"/>
                  <a:gd name="T17" fmla="*/ T16 w 557"/>
                  <a:gd name="T18" fmla="+- 0 446 15"/>
                  <a:gd name="T19" fmla="*/ 446 h 431"/>
                </a:gdLst>
                <a:ahLst/>
                <a:cxnLst>
                  <a:cxn ang="0">
                    <a:pos x="T1" y="T3"/>
                  </a:cxn>
                  <a:cxn ang="0">
                    <a:pos x="T5" y="T7"/>
                  </a:cxn>
                  <a:cxn ang="0">
                    <a:pos x="T9" y="T11"/>
                  </a:cxn>
                  <a:cxn ang="0">
                    <a:pos x="T13" y="T15"/>
                  </a:cxn>
                  <a:cxn ang="0">
                    <a:pos x="T17" y="T19"/>
                  </a:cxn>
                </a:cxnLst>
                <a:rect l="0" t="0" r="r" b="b"/>
                <a:pathLst>
                  <a:path w="557" h="431">
                    <a:moveTo>
                      <a:pt x="0" y="431"/>
                    </a:moveTo>
                    <a:lnTo>
                      <a:pt x="557" y="431"/>
                    </a:lnTo>
                    <a:lnTo>
                      <a:pt x="557" y="0"/>
                    </a:lnTo>
                    <a:lnTo>
                      <a:pt x="0" y="0"/>
                    </a:lnTo>
                    <a:lnTo>
                      <a:pt x="0" y="431"/>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29" name="Freeform 128"/>
              <p:cNvSpPr>
                <a:spLocks/>
              </p:cNvSpPr>
              <p:nvPr/>
            </p:nvSpPr>
            <p:spPr bwMode="auto">
              <a:xfrm>
                <a:off x="1814" y="15"/>
                <a:ext cx="346" cy="215"/>
              </a:xfrm>
              <a:custGeom>
                <a:avLst/>
                <a:gdLst>
                  <a:gd name="T0" fmla="+- 0 1814 1814"/>
                  <a:gd name="T1" fmla="*/ T0 w 346"/>
                  <a:gd name="T2" fmla="+- 0 230 15"/>
                  <a:gd name="T3" fmla="*/ 230 h 215"/>
                  <a:gd name="T4" fmla="+- 0 2160 1814"/>
                  <a:gd name="T5" fmla="*/ T4 w 346"/>
                  <a:gd name="T6" fmla="+- 0 230 15"/>
                  <a:gd name="T7" fmla="*/ 230 h 215"/>
                  <a:gd name="T8" fmla="+- 0 2160 1814"/>
                  <a:gd name="T9" fmla="*/ T8 w 346"/>
                  <a:gd name="T10" fmla="+- 0 15 15"/>
                  <a:gd name="T11" fmla="*/ 15 h 215"/>
                  <a:gd name="T12" fmla="+- 0 1814 1814"/>
                  <a:gd name="T13" fmla="*/ T12 w 346"/>
                  <a:gd name="T14" fmla="+- 0 15 15"/>
                  <a:gd name="T15" fmla="*/ 15 h 215"/>
                  <a:gd name="T16" fmla="+- 0 1814 1814"/>
                  <a:gd name="T17" fmla="*/ T16 w 346"/>
                  <a:gd name="T18" fmla="+- 0 230 15"/>
                  <a:gd name="T19" fmla="*/ 230 h 215"/>
                </a:gdLst>
                <a:ahLst/>
                <a:cxnLst>
                  <a:cxn ang="0">
                    <a:pos x="T1" y="T3"/>
                  </a:cxn>
                  <a:cxn ang="0">
                    <a:pos x="T5" y="T7"/>
                  </a:cxn>
                  <a:cxn ang="0">
                    <a:pos x="T9" y="T11"/>
                  </a:cxn>
                  <a:cxn ang="0">
                    <a:pos x="T13" y="T15"/>
                  </a:cxn>
                  <a:cxn ang="0">
                    <a:pos x="T17" y="T19"/>
                  </a:cxn>
                </a:cxnLst>
                <a:rect l="0" t="0" r="r" b="b"/>
                <a:pathLst>
                  <a:path w="346" h="215">
                    <a:moveTo>
                      <a:pt x="0" y="215"/>
                    </a:moveTo>
                    <a:lnTo>
                      <a:pt x="346" y="215"/>
                    </a:lnTo>
                    <a:lnTo>
                      <a:pt x="346" y="0"/>
                    </a:lnTo>
                    <a:lnTo>
                      <a:pt x="0" y="0"/>
                    </a:lnTo>
                    <a:lnTo>
                      <a:pt x="0" y="215"/>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0" name="Freeform 129"/>
              <p:cNvSpPr>
                <a:spLocks/>
              </p:cNvSpPr>
              <p:nvPr/>
            </p:nvSpPr>
            <p:spPr bwMode="auto">
              <a:xfrm>
                <a:off x="1814" y="230"/>
                <a:ext cx="346" cy="216"/>
              </a:xfrm>
              <a:custGeom>
                <a:avLst/>
                <a:gdLst>
                  <a:gd name="T0" fmla="+- 0 1814 1814"/>
                  <a:gd name="T1" fmla="*/ T0 w 346"/>
                  <a:gd name="T2" fmla="+- 0 446 230"/>
                  <a:gd name="T3" fmla="*/ 446 h 216"/>
                  <a:gd name="T4" fmla="+- 0 2160 1814"/>
                  <a:gd name="T5" fmla="*/ T4 w 346"/>
                  <a:gd name="T6" fmla="+- 0 446 230"/>
                  <a:gd name="T7" fmla="*/ 446 h 216"/>
                  <a:gd name="T8" fmla="+- 0 2160 1814"/>
                  <a:gd name="T9" fmla="*/ T8 w 346"/>
                  <a:gd name="T10" fmla="+- 0 230 230"/>
                  <a:gd name="T11" fmla="*/ 230 h 216"/>
                  <a:gd name="T12" fmla="+- 0 1814 1814"/>
                  <a:gd name="T13" fmla="*/ T12 w 346"/>
                  <a:gd name="T14" fmla="+- 0 230 230"/>
                  <a:gd name="T15" fmla="*/ 230 h 216"/>
                  <a:gd name="T16" fmla="+- 0 1814 1814"/>
                  <a:gd name="T17" fmla="*/ T16 w 346"/>
                  <a:gd name="T18" fmla="+- 0 446 230"/>
                  <a:gd name="T19" fmla="*/ 446 h 216"/>
                </a:gdLst>
                <a:ahLst/>
                <a:cxnLst>
                  <a:cxn ang="0">
                    <a:pos x="T1" y="T3"/>
                  </a:cxn>
                  <a:cxn ang="0">
                    <a:pos x="T5" y="T7"/>
                  </a:cxn>
                  <a:cxn ang="0">
                    <a:pos x="T9" y="T11"/>
                  </a:cxn>
                  <a:cxn ang="0">
                    <a:pos x="T13" y="T15"/>
                  </a:cxn>
                  <a:cxn ang="0">
                    <a:pos x="T17" y="T19"/>
                  </a:cxn>
                </a:cxnLst>
                <a:rect l="0" t="0" r="r" b="b"/>
                <a:pathLst>
                  <a:path w="346" h="216">
                    <a:moveTo>
                      <a:pt x="0" y="216"/>
                    </a:moveTo>
                    <a:lnTo>
                      <a:pt x="346" y="216"/>
                    </a:lnTo>
                    <a:lnTo>
                      <a:pt x="346" y="0"/>
                    </a:lnTo>
                    <a:lnTo>
                      <a:pt x="0" y="0"/>
                    </a:lnTo>
                    <a:lnTo>
                      <a:pt x="0" y="216"/>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1" name="Freeform 130"/>
              <p:cNvSpPr>
                <a:spLocks/>
              </p:cNvSpPr>
              <p:nvPr/>
            </p:nvSpPr>
            <p:spPr bwMode="auto">
              <a:xfrm>
                <a:off x="2268" y="15"/>
                <a:ext cx="8781" cy="431"/>
              </a:xfrm>
              <a:custGeom>
                <a:avLst/>
                <a:gdLst>
                  <a:gd name="T0" fmla="+- 0 2268 2268"/>
                  <a:gd name="T1" fmla="*/ T0 w 8781"/>
                  <a:gd name="T2" fmla="+- 0 446 15"/>
                  <a:gd name="T3" fmla="*/ 446 h 431"/>
                  <a:gd name="T4" fmla="+- 0 11049 2268"/>
                  <a:gd name="T5" fmla="*/ T4 w 8781"/>
                  <a:gd name="T6" fmla="+- 0 446 15"/>
                  <a:gd name="T7" fmla="*/ 446 h 431"/>
                  <a:gd name="T8" fmla="+- 0 11049 2268"/>
                  <a:gd name="T9" fmla="*/ T8 w 8781"/>
                  <a:gd name="T10" fmla="+- 0 15 15"/>
                  <a:gd name="T11" fmla="*/ 15 h 431"/>
                  <a:gd name="T12" fmla="+- 0 2268 2268"/>
                  <a:gd name="T13" fmla="*/ T12 w 8781"/>
                  <a:gd name="T14" fmla="+- 0 15 15"/>
                  <a:gd name="T15" fmla="*/ 15 h 431"/>
                  <a:gd name="T16" fmla="+- 0 2268 2268"/>
                  <a:gd name="T17" fmla="*/ T16 w 8781"/>
                  <a:gd name="T18" fmla="+- 0 446 15"/>
                  <a:gd name="T19" fmla="*/ 446 h 431"/>
                </a:gdLst>
                <a:ahLst/>
                <a:cxnLst>
                  <a:cxn ang="0">
                    <a:pos x="T1" y="T3"/>
                  </a:cxn>
                  <a:cxn ang="0">
                    <a:pos x="T5" y="T7"/>
                  </a:cxn>
                  <a:cxn ang="0">
                    <a:pos x="T9" y="T11"/>
                  </a:cxn>
                  <a:cxn ang="0">
                    <a:pos x="T13" y="T15"/>
                  </a:cxn>
                  <a:cxn ang="0">
                    <a:pos x="T17" y="T19"/>
                  </a:cxn>
                </a:cxnLst>
                <a:rect l="0" t="0" r="r" b="b"/>
                <a:pathLst>
                  <a:path w="8781" h="431">
                    <a:moveTo>
                      <a:pt x="0" y="431"/>
                    </a:moveTo>
                    <a:lnTo>
                      <a:pt x="8781" y="431"/>
                    </a:lnTo>
                    <a:lnTo>
                      <a:pt x="8781" y="0"/>
                    </a:lnTo>
                    <a:lnTo>
                      <a:pt x="0" y="0"/>
                    </a:lnTo>
                    <a:lnTo>
                      <a:pt x="0" y="431"/>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2" name="Freeform 131"/>
              <p:cNvSpPr>
                <a:spLocks/>
              </p:cNvSpPr>
              <p:nvPr/>
            </p:nvSpPr>
            <p:spPr bwMode="auto">
              <a:xfrm>
                <a:off x="2376" y="15"/>
                <a:ext cx="8570" cy="215"/>
              </a:xfrm>
              <a:custGeom>
                <a:avLst/>
                <a:gdLst>
                  <a:gd name="T0" fmla="+- 0 2376 2376"/>
                  <a:gd name="T1" fmla="*/ T0 w 8570"/>
                  <a:gd name="T2" fmla="+- 0 230 15"/>
                  <a:gd name="T3" fmla="*/ 230 h 215"/>
                  <a:gd name="T4" fmla="+- 0 10946 2376"/>
                  <a:gd name="T5" fmla="*/ T4 w 8570"/>
                  <a:gd name="T6" fmla="+- 0 230 15"/>
                  <a:gd name="T7" fmla="*/ 230 h 215"/>
                  <a:gd name="T8" fmla="+- 0 10946 2376"/>
                  <a:gd name="T9" fmla="*/ T8 w 8570"/>
                  <a:gd name="T10" fmla="+- 0 15 15"/>
                  <a:gd name="T11" fmla="*/ 15 h 215"/>
                  <a:gd name="T12" fmla="+- 0 2376 2376"/>
                  <a:gd name="T13" fmla="*/ T12 w 8570"/>
                  <a:gd name="T14" fmla="+- 0 15 15"/>
                  <a:gd name="T15" fmla="*/ 15 h 215"/>
                  <a:gd name="T16" fmla="+- 0 2376 2376"/>
                  <a:gd name="T17" fmla="*/ T16 w 8570"/>
                  <a:gd name="T18" fmla="+- 0 230 15"/>
                  <a:gd name="T19" fmla="*/ 230 h 215"/>
                </a:gdLst>
                <a:ahLst/>
                <a:cxnLst>
                  <a:cxn ang="0">
                    <a:pos x="T1" y="T3"/>
                  </a:cxn>
                  <a:cxn ang="0">
                    <a:pos x="T5" y="T7"/>
                  </a:cxn>
                  <a:cxn ang="0">
                    <a:pos x="T9" y="T11"/>
                  </a:cxn>
                  <a:cxn ang="0">
                    <a:pos x="T13" y="T15"/>
                  </a:cxn>
                  <a:cxn ang="0">
                    <a:pos x="T17" y="T19"/>
                  </a:cxn>
                </a:cxnLst>
                <a:rect l="0" t="0" r="r" b="b"/>
                <a:pathLst>
                  <a:path w="8570" h="215">
                    <a:moveTo>
                      <a:pt x="0" y="215"/>
                    </a:moveTo>
                    <a:lnTo>
                      <a:pt x="8570" y="215"/>
                    </a:lnTo>
                    <a:lnTo>
                      <a:pt x="8570" y="0"/>
                    </a:lnTo>
                    <a:lnTo>
                      <a:pt x="0" y="0"/>
                    </a:lnTo>
                    <a:lnTo>
                      <a:pt x="0" y="215"/>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3" name="Freeform 132"/>
              <p:cNvSpPr>
                <a:spLocks/>
              </p:cNvSpPr>
              <p:nvPr/>
            </p:nvSpPr>
            <p:spPr bwMode="auto">
              <a:xfrm>
                <a:off x="2376" y="230"/>
                <a:ext cx="8570" cy="216"/>
              </a:xfrm>
              <a:custGeom>
                <a:avLst/>
                <a:gdLst>
                  <a:gd name="T0" fmla="+- 0 2376 2376"/>
                  <a:gd name="T1" fmla="*/ T0 w 8570"/>
                  <a:gd name="T2" fmla="+- 0 446 230"/>
                  <a:gd name="T3" fmla="*/ 446 h 216"/>
                  <a:gd name="T4" fmla="+- 0 10946 2376"/>
                  <a:gd name="T5" fmla="*/ T4 w 8570"/>
                  <a:gd name="T6" fmla="+- 0 446 230"/>
                  <a:gd name="T7" fmla="*/ 446 h 216"/>
                  <a:gd name="T8" fmla="+- 0 10946 2376"/>
                  <a:gd name="T9" fmla="*/ T8 w 8570"/>
                  <a:gd name="T10" fmla="+- 0 230 230"/>
                  <a:gd name="T11" fmla="*/ 230 h 216"/>
                  <a:gd name="T12" fmla="+- 0 2376 2376"/>
                  <a:gd name="T13" fmla="*/ T12 w 8570"/>
                  <a:gd name="T14" fmla="+- 0 230 230"/>
                  <a:gd name="T15" fmla="*/ 230 h 216"/>
                  <a:gd name="T16" fmla="+- 0 2376 2376"/>
                  <a:gd name="T17" fmla="*/ T16 w 8570"/>
                  <a:gd name="T18" fmla="+- 0 446 230"/>
                  <a:gd name="T19" fmla="*/ 446 h 216"/>
                </a:gdLst>
                <a:ahLst/>
                <a:cxnLst>
                  <a:cxn ang="0">
                    <a:pos x="T1" y="T3"/>
                  </a:cxn>
                  <a:cxn ang="0">
                    <a:pos x="T5" y="T7"/>
                  </a:cxn>
                  <a:cxn ang="0">
                    <a:pos x="T9" y="T11"/>
                  </a:cxn>
                  <a:cxn ang="0">
                    <a:pos x="T13" y="T15"/>
                  </a:cxn>
                  <a:cxn ang="0">
                    <a:pos x="T17" y="T19"/>
                  </a:cxn>
                </a:cxnLst>
                <a:rect l="0" t="0" r="r" b="b"/>
                <a:pathLst>
                  <a:path w="8570" h="216">
                    <a:moveTo>
                      <a:pt x="0" y="216"/>
                    </a:moveTo>
                    <a:lnTo>
                      <a:pt x="8570" y="216"/>
                    </a:lnTo>
                    <a:lnTo>
                      <a:pt x="8570" y="0"/>
                    </a:lnTo>
                    <a:lnTo>
                      <a:pt x="0" y="0"/>
                    </a:lnTo>
                    <a:lnTo>
                      <a:pt x="0" y="216"/>
                    </a:ln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4" name="Freeform 133"/>
              <p:cNvSpPr>
                <a:spLocks/>
              </p:cNvSpPr>
              <p:nvPr/>
            </p:nvSpPr>
            <p:spPr bwMode="auto">
              <a:xfrm>
                <a:off x="1706" y="5"/>
                <a:ext cx="0" cy="10"/>
              </a:xfrm>
              <a:custGeom>
                <a:avLst/>
                <a:gdLst>
                  <a:gd name="T0" fmla="+- 0 5 5"/>
                  <a:gd name="T1" fmla="*/ 5 h 10"/>
                  <a:gd name="T2" fmla="+- 0 15 5"/>
                  <a:gd name="T3" fmla="*/ 15 h 10"/>
                </a:gdLst>
                <a:ahLst/>
                <a:cxnLst>
                  <a:cxn ang="0">
                    <a:pos x="0" y="T1"/>
                  </a:cxn>
                  <a:cxn ang="0">
                    <a:pos x="0" y="T3"/>
                  </a:cxn>
                </a:cxnLst>
                <a:rect l="0" t="0" r="r" b="b"/>
                <a:pathLst>
                  <a:path h="10">
                    <a:moveTo>
                      <a:pt x="0" y="0"/>
                    </a:moveTo>
                    <a:lnTo>
                      <a:pt x="0" y="1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35" name="Freeform 134"/>
              <p:cNvSpPr>
                <a:spLocks/>
              </p:cNvSpPr>
              <p:nvPr/>
            </p:nvSpPr>
            <p:spPr bwMode="auto">
              <a:xfrm>
                <a:off x="1711" y="10"/>
                <a:ext cx="558" cy="0"/>
              </a:xfrm>
              <a:custGeom>
                <a:avLst/>
                <a:gdLst>
                  <a:gd name="T0" fmla="+- 0 1711 1711"/>
                  <a:gd name="T1" fmla="*/ T0 w 558"/>
                  <a:gd name="T2" fmla="+- 0 2270 1711"/>
                  <a:gd name="T3" fmla="*/ T2 w 558"/>
                </a:gdLst>
                <a:ahLst/>
                <a:cxnLst>
                  <a:cxn ang="0">
                    <a:pos x="T1" y="0"/>
                  </a:cxn>
                  <a:cxn ang="0">
                    <a:pos x="T3" y="0"/>
                  </a:cxn>
                </a:cxnLst>
                <a:rect l="0" t="0" r="r" b="b"/>
                <a:pathLst>
                  <a:path w="558">
                    <a:moveTo>
                      <a:pt x="0" y="0"/>
                    </a:moveTo>
                    <a:lnTo>
                      <a:pt x="559" y="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36" name="Freeform 135"/>
              <p:cNvSpPr>
                <a:spLocks/>
              </p:cNvSpPr>
              <p:nvPr/>
            </p:nvSpPr>
            <p:spPr bwMode="auto">
              <a:xfrm>
                <a:off x="2270" y="10"/>
                <a:ext cx="10" cy="0"/>
              </a:xfrm>
              <a:custGeom>
                <a:avLst/>
                <a:gdLst>
                  <a:gd name="T0" fmla="+- 0 2270 2270"/>
                  <a:gd name="T1" fmla="*/ T0 w 10"/>
                  <a:gd name="T2" fmla="+- 0 2279 2270"/>
                  <a:gd name="T3" fmla="*/ T2 w 10"/>
                </a:gdLst>
                <a:ahLst/>
                <a:cxnLst>
                  <a:cxn ang="0">
                    <a:pos x="T1" y="0"/>
                  </a:cxn>
                  <a:cxn ang="0">
                    <a:pos x="T3" y="0"/>
                  </a:cxn>
                </a:cxnLst>
                <a:rect l="0" t="0" r="r" b="b"/>
                <a:pathLst>
                  <a:path w="10">
                    <a:moveTo>
                      <a:pt x="0" y="0"/>
                    </a:moveTo>
                    <a:lnTo>
                      <a:pt x="9" y="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37" name="Freeform 136"/>
              <p:cNvSpPr>
                <a:spLocks/>
              </p:cNvSpPr>
              <p:nvPr/>
            </p:nvSpPr>
            <p:spPr bwMode="auto">
              <a:xfrm>
                <a:off x="2279" y="10"/>
                <a:ext cx="269" cy="0"/>
              </a:xfrm>
              <a:custGeom>
                <a:avLst/>
                <a:gdLst>
                  <a:gd name="T0" fmla="+- 0 2279 2279"/>
                  <a:gd name="T1" fmla="*/ T0 w 269"/>
                  <a:gd name="T2" fmla="+- 0 2548 2279"/>
                  <a:gd name="T3" fmla="*/ T2 w 269"/>
                </a:gdLst>
                <a:ahLst/>
                <a:cxnLst>
                  <a:cxn ang="0">
                    <a:pos x="T1" y="0"/>
                  </a:cxn>
                  <a:cxn ang="0">
                    <a:pos x="T3" y="0"/>
                  </a:cxn>
                </a:cxnLst>
                <a:rect l="0" t="0" r="r" b="b"/>
                <a:pathLst>
                  <a:path w="269">
                    <a:moveTo>
                      <a:pt x="0" y="0"/>
                    </a:moveTo>
                    <a:lnTo>
                      <a:pt x="269" y="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38" name="Freeform 137"/>
              <p:cNvSpPr>
                <a:spLocks/>
              </p:cNvSpPr>
              <p:nvPr/>
            </p:nvSpPr>
            <p:spPr bwMode="auto">
              <a:xfrm>
                <a:off x="2548" y="10"/>
                <a:ext cx="10" cy="0"/>
              </a:xfrm>
              <a:custGeom>
                <a:avLst/>
                <a:gdLst>
                  <a:gd name="T0" fmla="+- 0 2548 2548"/>
                  <a:gd name="T1" fmla="*/ T0 w 10"/>
                  <a:gd name="T2" fmla="+- 0 2558 2548"/>
                  <a:gd name="T3" fmla="*/ T2 w 10"/>
                </a:gdLst>
                <a:ahLst/>
                <a:cxnLst>
                  <a:cxn ang="0">
                    <a:pos x="T1" y="0"/>
                  </a:cxn>
                  <a:cxn ang="0">
                    <a:pos x="T3" y="0"/>
                  </a:cxn>
                </a:cxnLst>
                <a:rect l="0" t="0" r="r" b="b"/>
                <a:pathLst>
                  <a:path w="10">
                    <a:moveTo>
                      <a:pt x="0" y="0"/>
                    </a:moveTo>
                    <a:lnTo>
                      <a:pt x="10" y="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39" name="Freeform 138"/>
              <p:cNvSpPr>
                <a:spLocks/>
              </p:cNvSpPr>
              <p:nvPr/>
            </p:nvSpPr>
            <p:spPr bwMode="auto">
              <a:xfrm>
                <a:off x="2558" y="10"/>
                <a:ext cx="1692" cy="0"/>
              </a:xfrm>
              <a:custGeom>
                <a:avLst/>
                <a:gdLst>
                  <a:gd name="T0" fmla="+- 0 2558 2558"/>
                  <a:gd name="T1" fmla="*/ T0 w 1692"/>
                  <a:gd name="T2" fmla="+- 0 4250 2558"/>
                  <a:gd name="T3" fmla="*/ T2 w 1692"/>
                </a:gdLst>
                <a:ahLst/>
                <a:cxnLst>
                  <a:cxn ang="0">
                    <a:pos x="T1" y="0"/>
                  </a:cxn>
                  <a:cxn ang="0">
                    <a:pos x="T3" y="0"/>
                  </a:cxn>
                </a:cxnLst>
                <a:rect l="0" t="0" r="r" b="b"/>
                <a:pathLst>
                  <a:path w="1692">
                    <a:moveTo>
                      <a:pt x="0" y="0"/>
                    </a:moveTo>
                    <a:lnTo>
                      <a:pt x="1692" y="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40" name="Freeform 139"/>
              <p:cNvSpPr>
                <a:spLocks/>
              </p:cNvSpPr>
              <p:nvPr/>
            </p:nvSpPr>
            <p:spPr bwMode="auto">
              <a:xfrm>
                <a:off x="4259" y="10"/>
                <a:ext cx="10" cy="0"/>
              </a:xfrm>
              <a:custGeom>
                <a:avLst/>
                <a:gdLst>
                  <a:gd name="T0" fmla="+- 0 4259 4259"/>
                  <a:gd name="T1" fmla="*/ T0 w 10"/>
                  <a:gd name="T2" fmla="+- 0 4269 4259"/>
                  <a:gd name="T3" fmla="*/ T2 w 10"/>
                </a:gdLst>
                <a:ahLst/>
                <a:cxnLst>
                  <a:cxn ang="0">
                    <a:pos x="T1" y="0"/>
                  </a:cxn>
                  <a:cxn ang="0">
                    <a:pos x="T3" y="0"/>
                  </a:cxn>
                </a:cxnLst>
                <a:rect l="0" t="0" r="r" b="b"/>
                <a:pathLst>
                  <a:path w="10">
                    <a:moveTo>
                      <a:pt x="0" y="0"/>
                    </a:moveTo>
                    <a:lnTo>
                      <a:pt x="10" y="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41" name="Freeform 140"/>
              <p:cNvSpPr>
                <a:spLocks/>
              </p:cNvSpPr>
              <p:nvPr/>
            </p:nvSpPr>
            <p:spPr bwMode="auto">
              <a:xfrm>
                <a:off x="4269" y="10"/>
                <a:ext cx="6780" cy="0"/>
              </a:xfrm>
              <a:custGeom>
                <a:avLst/>
                <a:gdLst>
                  <a:gd name="T0" fmla="+- 0 4269 4269"/>
                  <a:gd name="T1" fmla="*/ T0 w 6780"/>
                  <a:gd name="T2" fmla="+- 0 11049 4269"/>
                  <a:gd name="T3" fmla="*/ T2 w 6780"/>
                </a:gdLst>
                <a:ahLst/>
                <a:cxnLst>
                  <a:cxn ang="0">
                    <a:pos x="T1" y="0"/>
                  </a:cxn>
                  <a:cxn ang="0">
                    <a:pos x="T3" y="0"/>
                  </a:cxn>
                </a:cxnLst>
                <a:rect l="0" t="0" r="r" b="b"/>
                <a:pathLst>
                  <a:path w="6780">
                    <a:moveTo>
                      <a:pt x="0" y="0"/>
                    </a:moveTo>
                    <a:lnTo>
                      <a:pt x="6780" y="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42" name="Freeform 141"/>
              <p:cNvSpPr>
                <a:spLocks/>
              </p:cNvSpPr>
              <p:nvPr/>
            </p:nvSpPr>
            <p:spPr bwMode="auto">
              <a:xfrm>
                <a:off x="11054" y="5"/>
                <a:ext cx="0" cy="10"/>
              </a:xfrm>
              <a:custGeom>
                <a:avLst/>
                <a:gdLst>
                  <a:gd name="T0" fmla="+- 0 5 5"/>
                  <a:gd name="T1" fmla="*/ 5 h 10"/>
                  <a:gd name="T2" fmla="+- 0 15 5"/>
                  <a:gd name="T3" fmla="*/ 15 h 10"/>
                </a:gdLst>
                <a:ahLst/>
                <a:cxnLst>
                  <a:cxn ang="0">
                    <a:pos x="0" y="T1"/>
                  </a:cxn>
                  <a:cxn ang="0">
                    <a:pos x="0" y="T3"/>
                  </a:cxn>
                </a:cxnLst>
                <a:rect l="0" t="0" r="r" b="b"/>
                <a:pathLst>
                  <a:path h="10">
                    <a:moveTo>
                      <a:pt x="0" y="0"/>
                    </a:moveTo>
                    <a:lnTo>
                      <a:pt x="0" y="1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43" name="Freeform 142"/>
              <p:cNvSpPr>
                <a:spLocks/>
              </p:cNvSpPr>
              <p:nvPr/>
            </p:nvSpPr>
            <p:spPr bwMode="auto">
              <a:xfrm>
                <a:off x="11054" y="5"/>
                <a:ext cx="0" cy="10"/>
              </a:xfrm>
              <a:custGeom>
                <a:avLst/>
                <a:gdLst>
                  <a:gd name="T0" fmla="+- 0 5 5"/>
                  <a:gd name="T1" fmla="*/ 5 h 10"/>
                  <a:gd name="T2" fmla="+- 0 15 5"/>
                  <a:gd name="T3" fmla="*/ 15 h 10"/>
                </a:gdLst>
                <a:ahLst/>
                <a:cxnLst>
                  <a:cxn ang="0">
                    <a:pos x="0" y="T1"/>
                  </a:cxn>
                  <a:cxn ang="0">
                    <a:pos x="0" y="T3"/>
                  </a:cxn>
                </a:cxnLst>
                <a:rect l="0" t="0" r="r" b="b"/>
                <a:pathLst>
                  <a:path h="10">
                    <a:moveTo>
                      <a:pt x="0" y="0"/>
                    </a:moveTo>
                    <a:lnTo>
                      <a:pt x="0" y="1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44" name="Freeform 143"/>
              <p:cNvSpPr>
                <a:spLocks/>
              </p:cNvSpPr>
              <p:nvPr/>
            </p:nvSpPr>
            <p:spPr bwMode="auto">
              <a:xfrm>
                <a:off x="1706" y="15"/>
                <a:ext cx="0" cy="440"/>
              </a:xfrm>
              <a:custGeom>
                <a:avLst/>
                <a:gdLst>
                  <a:gd name="T0" fmla="+- 0 15 15"/>
                  <a:gd name="T1" fmla="*/ 15 h 440"/>
                  <a:gd name="T2" fmla="+- 0 455 15"/>
                  <a:gd name="T3" fmla="*/ 455 h 440"/>
                </a:gdLst>
                <a:ahLst/>
                <a:cxnLst>
                  <a:cxn ang="0">
                    <a:pos x="0" y="T1"/>
                  </a:cxn>
                  <a:cxn ang="0">
                    <a:pos x="0" y="T3"/>
                  </a:cxn>
                </a:cxnLst>
                <a:rect l="0" t="0" r="r" b="b"/>
                <a:pathLst>
                  <a:path h="440">
                    <a:moveTo>
                      <a:pt x="0" y="0"/>
                    </a:moveTo>
                    <a:lnTo>
                      <a:pt x="0" y="44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45" name="Freeform 144"/>
              <p:cNvSpPr>
                <a:spLocks/>
              </p:cNvSpPr>
              <p:nvPr/>
            </p:nvSpPr>
            <p:spPr bwMode="auto">
              <a:xfrm>
                <a:off x="1711" y="450"/>
                <a:ext cx="558" cy="0"/>
              </a:xfrm>
              <a:custGeom>
                <a:avLst/>
                <a:gdLst>
                  <a:gd name="T0" fmla="+- 0 1711 1711"/>
                  <a:gd name="T1" fmla="*/ T0 w 558"/>
                  <a:gd name="T2" fmla="+- 0 2270 1711"/>
                  <a:gd name="T3" fmla="*/ T2 w 558"/>
                </a:gdLst>
                <a:ahLst/>
                <a:cxnLst>
                  <a:cxn ang="0">
                    <a:pos x="T1" y="0"/>
                  </a:cxn>
                  <a:cxn ang="0">
                    <a:pos x="T3" y="0"/>
                  </a:cxn>
                </a:cxnLst>
                <a:rect l="0" t="0" r="r" b="b"/>
                <a:pathLst>
                  <a:path w="558">
                    <a:moveTo>
                      <a:pt x="0" y="0"/>
                    </a:moveTo>
                    <a:lnTo>
                      <a:pt x="559" y="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46" name="Freeform 145"/>
              <p:cNvSpPr>
                <a:spLocks/>
              </p:cNvSpPr>
              <p:nvPr/>
            </p:nvSpPr>
            <p:spPr bwMode="auto">
              <a:xfrm>
                <a:off x="2255" y="450"/>
                <a:ext cx="10" cy="0"/>
              </a:xfrm>
              <a:custGeom>
                <a:avLst/>
                <a:gdLst>
                  <a:gd name="T0" fmla="+- 0 2255 2255"/>
                  <a:gd name="T1" fmla="*/ T0 w 10"/>
                  <a:gd name="T2" fmla="+- 0 2265 2255"/>
                  <a:gd name="T3" fmla="*/ T2 w 10"/>
                </a:gdLst>
                <a:ahLst/>
                <a:cxnLst>
                  <a:cxn ang="0">
                    <a:pos x="T1" y="0"/>
                  </a:cxn>
                  <a:cxn ang="0">
                    <a:pos x="T3" y="0"/>
                  </a:cxn>
                </a:cxnLst>
                <a:rect l="0" t="0" r="r" b="b"/>
                <a:pathLst>
                  <a:path w="10">
                    <a:moveTo>
                      <a:pt x="0" y="0"/>
                    </a:moveTo>
                    <a:lnTo>
                      <a:pt x="10" y="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47" name="Freeform 146"/>
              <p:cNvSpPr>
                <a:spLocks/>
              </p:cNvSpPr>
              <p:nvPr/>
            </p:nvSpPr>
            <p:spPr bwMode="auto">
              <a:xfrm>
                <a:off x="2265" y="450"/>
                <a:ext cx="8784" cy="0"/>
              </a:xfrm>
              <a:custGeom>
                <a:avLst/>
                <a:gdLst>
                  <a:gd name="T0" fmla="+- 0 2265 2265"/>
                  <a:gd name="T1" fmla="*/ T0 w 8784"/>
                  <a:gd name="T2" fmla="+- 0 11049 2265"/>
                  <a:gd name="T3" fmla="*/ T2 w 8784"/>
                </a:gdLst>
                <a:ahLst/>
                <a:cxnLst>
                  <a:cxn ang="0">
                    <a:pos x="T1" y="0"/>
                  </a:cxn>
                  <a:cxn ang="0">
                    <a:pos x="T3" y="0"/>
                  </a:cxn>
                </a:cxnLst>
                <a:rect l="0" t="0" r="r" b="b"/>
                <a:pathLst>
                  <a:path w="8784">
                    <a:moveTo>
                      <a:pt x="0" y="0"/>
                    </a:moveTo>
                    <a:lnTo>
                      <a:pt x="8784" y="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48" name="Freeform 147"/>
              <p:cNvSpPr>
                <a:spLocks/>
              </p:cNvSpPr>
              <p:nvPr/>
            </p:nvSpPr>
            <p:spPr bwMode="auto">
              <a:xfrm>
                <a:off x="11054" y="15"/>
                <a:ext cx="0" cy="440"/>
              </a:xfrm>
              <a:custGeom>
                <a:avLst/>
                <a:gdLst>
                  <a:gd name="T0" fmla="+- 0 15 15"/>
                  <a:gd name="T1" fmla="*/ 15 h 440"/>
                  <a:gd name="T2" fmla="+- 0 455 15"/>
                  <a:gd name="T3" fmla="*/ 455 h 440"/>
                </a:gdLst>
                <a:ahLst/>
                <a:cxnLst>
                  <a:cxn ang="0">
                    <a:pos x="0" y="T1"/>
                  </a:cxn>
                  <a:cxn ang="0">
                    <a:pos x="0" y="T3"/>
                  </a:cxn>
                </a:cxnLst>
                <a:rect l="0" t="0" r="r" b="b"/>
                <a:pathLst>
                  <a:path h="440">
                    <a:moveTo>
                      <a:pt x="0" y="0"/>
                    </a:moveTo>
                    <a:lnTo>
                      <a:pt x="0" y="440"/>
                    </a:lnTo>
                  </a:path>
                </a:pathLst>
              </a:custGeom>
              <a:noFill/>
              <a:ln w="6096">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sp>
        <p:nvSpPr>
          <p:cNvPr id="217" name="Rectangle 216"/>
          <p:cNvSpPr>
            <a:spLocks noChangeArrowheads="1"/>
          </p:cNvSpPr>
          <p:nvPr/>
        </p:nvSpPr>
        <p:spPr bwMode="auto">
          <a:xfrm>
            <a:off x="305282" y="453202"/>
            <a:ext cx="822715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009775" algn="l"/>
              </a:tabLst>
            </a:pPr>
            <a:r>
              <a:rPr kumimoji="0" lang="en-US" sz="1600" b="0" i="0" u="none" strike="noStrike" cap="none" normalizeH="0" baseline="0" dirty="0" smtClean="0">
                <a:ln>
                  <a:noFill/>
                </a:ln>
                <a:solidFill>
                  <a:schemeClr val="tx1"/>
                </a:solidFill>
                <a:effectLst/>
                <a:latin typeface="Sylfaen" pitchFamily="18" charset="0"/>
                <a:ea typeface="Arial" pitchFamily="34" charset="0"/>
                <a:cs typeface="Arial" pitchFamily="34" charset="0"/>
              </a:rPr>
              <a:t>3. </a:t>
            </a:r>
            <a:r>
              <a:rPr kumimoji="0" lang="ka-GE" sz="1600" b="0" i="0" u="none" strike="noStrike" cap="none" normalizeH="0" baseline="0" dirty="0" smtClean="0">
                <a:ln>
                  <a:noFill/>
                </a:ln>
                <a:solidFill>
                  <a:schemeClr val="tx1"/>
                </a:solidFill>
                <a:effectLst/>
                <a:latin typeface="Sylfaen" pitchFamily="18" charset="0"/>
                <a:ea typeface="Arial" pitchFamily="34" charset="0"/>
                <a:cs typeface="Arial" pitchFamily="34" charset="0"/>
              </a:rPr>
              <a:t>გამოვიტანოთ მკითხველთა სია, რომლებსაც აქვთ ერთნაირი სახელი, ყველა სახელისთვის ცალ-ცალკე გამოვიტანოთ რაოდენობა.</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09775" algn="l"/>
              </a:tabLst>
            </a:pPr>
            <a:r>
              <a:rPr kumimoji="0" lang="ka-GE" sz="1600" b="0" i="0" u="none" strike="noStrike" cap="none" normalizeH="0" baseline="0" dirty="0" smtClean="0">
                <a:ln>
                  <a:noFill/>
                </a:ln>
                <a:solidFill>
                  <a:schemeClr val="tx1"/>
                </a:solidFill>
                <a:effectLst/>
                <a:latin typeface="Sylfaen" pitchFamily="18" charset="0"/>
                <a:ea typeface="Arial" pitchFamily="34" charset="0"/>
                <a:cs typeface="Arial" pitchFamily="34" charset="0"/>
              </a:rPr>
              <a:t>შედეგი:</a:t>
            </a:r>
            <a:endParaRPr kumimoji="0" lang="ka-GE" sz="16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18" name="Table 217"/>
          <p:cNvGraphicFramePr>
            <a:graphicFrameLocks noGrp="1"/>
          </p:cNvGraphicFramePr>
          <p:nvPr>
            <p:extLst>
              <p:ext uri="{D42A27DB-BD31-4B8C-83A1-F6EECF244321}">
                <p14:modId xmlns:p14="http://schemas.microsoft.com/office/powerpoint/2010/main" val="2542084077"/>
              </p:ext>
            </p:extLst>
          </p:nvPr>
        </p:nvGraphicFramePr>
        <p:xfrm>
          <a:off x="361162" y="1412776"/>
          <a:ext cx="2825750" cy="828802"/>
        </p:xfrm>
        <a:graphic>
          <a:graphicData uri="http://schemas.openxmlformats.org/drawingml/2006/table">
            <a:tbl>
              <a:tblPr firstRow="1" firstCol="1" bandRow="1">
                <a:tableStyleId>{5C22544A-7EE6-4342-B048-85BDC9FD1C3A}</a:tableStyleId>
              </a:tblPr>
              <a:tblGrid>
                <a:gridCol w="1412875"/>
                <a:gridCol w="1412875"/>
              </a:tblGrid>
              <a:tr h="209550">
                <a:tc>
                  <a:txBody>
                    <a:bodyPr/>
                    <a:lstStyle/>
                    <a:p>
                      <a:pPr>
                        <a:lnSpc>
                          <a:spcPct val="115000"/>
                        </a:lnSpc>
                        <a:spcAft>
                          <a:spcPts val="0"/>
                        </a:spcAft>
                        <a:tabLst>
                          <a:tab pos="2009775" algn="l"/>
                        </a:tabLst>
                      </a:pPr>
                      <a:r>
                        <a:rPr lang="en-US" sz="1200">
                          <a:effectLst/>
                        </a:rPr>
                        <a:t>s_name</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tabLst>
                          <a:tab pos="2009775" algn="l"/>
                        </a:tabLst>
                      </a:pPr>
                      <a:r>
                        <a:rPr lang="en-US" sz="1200">
                          <a:effectLst/>
                        </a:rPr>
                        <a:t>people_count</a:t>
                      </a:r>
                      <a:endParaRPr lang="en-US" sz="1100">
                        <a:effectLst/>
                        <a:latin typeface="Calibri"/>
                        <a:ea typeface="Calibri"/>
                        <a:cs typeface="Times New Roman"/>
                      </a:endParaRPr>
                    </a:p>
                  </a:txBody>
                  <a:tcPr marL="68580" marR="68580" marT="0" marB="0"/>
                </a:tc>
              </a:tr>
              <a:tr h="199390">
                <a:tc>
                  <a:txBody>
                    <a:bodyPr/>
                    <a:lstStyle/>
                    <a:p>
                      <a:pPr>
                        <a:lnSpc>
                          <a:spcPct val="115000"/>
                        </a:lnSpc>
                        <a:spcAft>
                          <a:spcPts val="0"/>
                        </a:spcAft>
                        <a:tabLst>
                          <a:tab pos="2009775" algn="l"/>
                        </a:tabLst>
                      </a:pPr>
                      <a:r>
                        <a:rPr lang="ka-GE" sz="1200">
                          <a:effectLst/>
                        </a:rPr>
                        <a:t>ბერიძე გ.</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tabLst>
                          <a:tab pos="2009775" algn="l"/>
                        </a:tabLst>
                      </a:pPr>
                      <a:r>
                        <a:rPr lang="en-US" sz="1200">
                          <a:effectLst/>
                        </a:rPr>
                        <a:t>1</a:t>
                      </a:r>
                      <a:endParaRPr lang="en-US" sz="1100">
                        <a:effectLst/>
                        <a:latin typeface="Calibri"/>
                        <a:ea typeface="Calibri"/>
                        <a:cs typeface="Times New Roman"/>
                      </a:endParaRPr>
                    </a:p>
                  </a:txBody>
                  <a:tcPr marL="68580" marR="68580" marT="0" marB="0"/>
                </a:tc>
              </a:tr>
              <a:tr h="209550">
                <a:tc>
                  <a:txBody>
                    <a:bodyPr/>
                    <a:lstStyle/>
                    <a:p>
                      <a:pPr>
                        <a:lnSpc>
                          <a:spcPct val="115000"/>
                        </a:lnSpc>
                        <a:spcAft>
                          <a:spcPts val="0"/>
                        </a:spcAft>
                        <a:tabLst>
                          <a:tab pos="2009775" algn="l"/>
                        </a:tabLst>
                      </a:pPr>
                      <a:r>
                        <a:rPr lang="ka-GE" sz="1200">
                          <a:effectLst/>
                        </a:rPr>
                        <a:t>დიასამიძე დ.</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tabLst>
                          <a:tab pos="2009775" algn="l"/>
                        </a:tabLst>
                      </a:pPr>
                      <a:r>
                        <a:rPr lang="en-US" sz="1200">
                          <a:effectLst/>
                        </a:rPr>
                        <a:t>1</a:t>
                      </a:r>
                      <a:endParaRPr lang="en-US" sz="1100">
                        <a:effectLst/>
                        <a:latin typeface="Calibri"/>
                        <a:ea typeface="Calibri"/>
                        <a:cs typeface="Times New Roman"/>
                      </a:endParaRPr>
                    </a:p>
                  </a:txBody>
                  <a:tcPr marL="68580" marR="68580" marT="0" marB="0"/>
                </a:tc>
              </a:tr>
              <a:tr h="209550">
                <a:tc>
                  <a:txBody>
                    <a:bodyPr/>
                    <a:lstStyle/>
                    <a:p>
                      <a:pPr>
                        <a:lnSpc>
                          <a:spcPct val="115000"/>
                        </a:lnSpc>
                        <a:spcAft>
                          <a:spcPts val="0"/>
                        </a:spcAft>
                        <a:tabLst>
                          <a:tab pos="2009775" algn="l"/>
                        </a:tabLst>
                      </a:pPr>
                      <a:r>
                        <a:rPr lang="ka-GE" sz="1200">
                          <a:effectLst/>
                        </a:rPr>
                        <a:t>ბარამიძე ა.</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tabLst>
                          <a:tab pos="2009775" algn="l"/>
                        </a:tabLst>
                      </a:pPr>
                      <a:r>
                        <a:rPr lang="en-US" sz="1200" dirty="0">
                          <a:effectLst/>
                        </a:rPr>
                        <a:t>2</a:t>
                      </a:r>
                      <a:endParaRPr lang="en-US" sz="1100" dirty="0">
                        <a:effectLst/>
                        <a:latin typeface="Calibri"/>
                        <a:ea typeface="Calibri"/>
                        <a:cs typeface="Times New Roman"/>
                      </a:endParaRPr>
                    </a:p>
                  </a:txBody>
                  <a:tcPr marL="68580" marR="68580" marT="0" marB="0"/>
                </a:tc>
              </a:tr>
            </a:tbl>
          </a:graphicData>
        </a:graphic>
      </p:graphicFrame>
      <p:sp>
        <p:nvSpPr>
          <p:cNvPr id="219" name="TextBox 218"/>
          <p:cNvSpPr txBox="1"/>
          <p:nvPr/>
        </p:nvSpPr>
        <p:spPr>
          <a:xfrm>
            <a:off x="3694961" y="1273925"/>
            <a:ext cx="4751149" cy="5078313"/>
          </a:xfrm>
          <a:prstGeom prst="rect">
            <a:avLst/>
          </a:prstGeom>
          <a:noFill/>
        </p:spPr>
        <p:txBody>
          <a:bodyPr wrap="square" rtlCol="0">
            <a:spAutoFit/>
          </a:bodyPr>
          <a:lstStyle/>
          <a:p>
            <a:r>
              <a:rPr lang="en-US" dirty="0"/>
              <a:t>MySQL        </a:t>
            </a:r>
            <a:r>
              <a:rPr lang="ka-GE" dirty="0"/>
              <a:t>ამოხსნა</a:t>
            </a:r>
            <a:endParaRPr lang="en-US" dirty="0"/>
          </a:p>
          <a:p>
            <a:r>
              <a:rPr lang="en-US" b="1" dirty="0"/>
              <a:t>1   SELECT `</a:t>
            </a:r>
            <a:r>
              <a:rPr lang="en-US" b="1" dirty="0" err="1"/>
              <a:t>s_name</a:t>
            </a:r>
            <a:r>
              <a:rPr lang="en-US" b="1" dirty="0"/>
              <a:t>`,</a:t>
            </a:r>
            <a:endParaRPr lang="en-US" dirty="0"/>
          </a:p>
          <a:p>
            <a:r>
              <a:rPr lang="en-US" b="1" dirty="0"/>
              <a:t>2          COUNT(*) AS `</a:t>
            </a:r>
            <a:r>
              <a:rPr lang="en-US" b="1" dirty="0" err="1"/>
              <a:t>people_count</a:t>
            </a:r>
            <a:r>
              <a:rPr lang="en-US" b="1" dirty="0"/>
              <a:t>`</a:t>
            </a:r>
            <a:endParaRPr lang="en-US" dirty="0"/>
          </a:p>
          <a:p>
            <a:r>
              <a:rPr lang="en-US" b="1" dirty="0"/>
              <a:t>3   FROM  `subscribers`</a:t>
            </a:r>
            <a:endParaRPr lang="en-US" dirty="0"/>
          </a:p>
          <a:p>
            <a:pPr marL="342900" indent="-342900">
              <a:buAutoNum type="arabicPlain" startAt="4"/>
            </a:pPr>
            <a:r>
              <a:rPr lang="en-US" b="1" dirty="0" smtClean="0"/>
              <a:t>GROUP </a:t>
            </a:r>
            <a:r>
              <a:rPr lang="en-US" b="1" dirty="0"/>
              <a:t>BY `</a:t>
            </a:r>
            <a:r>
              <a:rPr lang="en-US" b="1" dirty="0" err="1" smtClean="0"/>
              <a:t>s_name</a:t>
            </a:r>
            <a:endParaRPr lang="en-US" b="1" dirty="0"/>
          </a:p>
          <a:p>
            <a:pPr marL="342900" indent="-342900">
              <a:buAutoNum type="arabicPlain" startAt="4"/>
            </a:pPr>
            <a:endParaRPr lang="en-US" b="1" dirty="0" smtClean="0"/>
          </a:p>
          <a:p>
            <a:r>
              <a:rPr lang="en-US" dirty="0"/>
              <a:t>MS SQL        </a:t>
            </a:r>
            <a:r>
              <a:rPr lang="ka-GE" dirty="0"/>
              <a:t>ამოხსნა</a:t>
            </a:r>
            <a:endParaRPr lang="en-US" dirty="0"/>
          </a:p>
          <a:p>
            <a:r>
              <a:rPr lang="en-US" b="1" dirty="0"/>
              <a:t>1   SELECT [</a:t>
            </a:r>
            <a:r>
              <a:rPr lang="en-US" b="1" dirty="0" err="1"/>
              <a:t>s_name</a:t>
            </a:r>
            <a:r>
              <a:rPr lang="en-US" b="1" dirty="0"/>
              <a:t>],</a:t>
            </a:r>
            <a:endParaRPr lang="en-US" dirty="0"/>
          </a:p>
          <a:p>
            <a:r>
              <a:rPr lang="en-US" b="1" dirty="0"/>
              <a:t>2          COUNT(*) AS [</a:t>
            </a:r>
            <a:r>
              <a:rPr lang="en-US" b="1" dirty="0" err="1"/>
              <a:t>people_count</a:t>
            </a:r>
            <a:r>
              <a:rPr lang="en-US" b="1" dirty="0"/>
              <a:t>]</a:t>
            </a:r>
            <a:endParaRPr lang="en-US" dirty="0"/>
          </a:p>
          <a:p>
            <a:r>
              <a:rPr lang="en-US" b="1" dirty="0"/>
              <a:t>3   FROM  [subscribers]</a:t>
            </a:r>
            <a:endParaRPr lang="en-US" dirty="0"/>
          </a:p>
          <a:p>
            <a:r>
              <a:rPr lang="en-US" b="1" dirty="0"/>
              <a:t>4   GROUP BY [</a:t>
            </a:r>
            <a:r>
              <a:rPr lang="en-US" b="1" dirty="0" err="1"/>
              <a:t>s_name</a:t>
            </a:r>
            <a:r>
              <a:rPr lang="en-US" b="1" dirty="0"/>
              <a:t>]</a:t>
            </a:r>
            <a:endParaRPr lang="en-US" dirty="0"/>
          </a:p>
          <a:p>
            <a:r>
              <a:rPr lang="en-US" dirty="0"/>
              <a:t> </a:t>
            </a:r>
          </a:p>
          <a:p>
            <a:r>
              <a:rPr lang="en-US" dirty="0"/>
              <a:t>Oracle         </a:t>
            </a:r>
            <a:r>
              <a:rPr lang="ka-GE" dirty="0"/>
              <a:t>ამოხსნა</a:t>
            </a:r>
            <a:endParaRPr lang="en-US" dirty="0"/>
          </a:p>
          <a:p>
            <a:r>
              <a:rPr lang="en-US" b="1" dirty="0"/>
              <a:t>1   SELECT "</a:t>
            </a:r>
            <a:r>
              <a:rPr lang="en-US" b="1" dirty="0" err="1"/>
              <a:t>s_name</a:t>
            </a:r>
            <a:r>
              <a:rPr lang="en-US" b="1" dirty="0"/>
              <a:t>",</a:t>
            </a:r>
            <a:endParaRPr lang="en-US" dirty="0"/>
          </a:p>
          <a:p>
            <a:r>
              <a:rPr lang="en-US" b="1" dirty="0"/>
              <a:t>2          COUNT(*) AS "</a:t>
            </a:r>
            <a:r>
              <a:rPr lang="en-US" b="1" dirty="0" err="1"/>
              <a:t>people_count</a:t>
            </a:r>
            <a:r>
              <a:rPr lang="en-US" b="1" dirty="0"/>
              <a:t>"</a:t>
            </a:r>
            <a:endParaRPr lang="en-US" dirty="0"/>
          </a:p>
          <a:p>
            <a:r>
              <a:rPr lang="en-US" b="1" dirty="0"/>
              <a:t>3   FROM  "subscribers"</a:t>
            </a:r>
            <a:endParaRPr lang="en-US" dirty="0"/>
          </a:p>
          <a:p>
            <a:r>
              <a:rPr lang="en-US" b="1" dirty="0"/>
              <a:t>4   GROUP BY "</a:t>
            </a:r>
            <a:r>
              <a:rPr lang="en-US" b="1" dirty="0" err="1"/>
              <a:t>s_name</a:t>
            </a:r>
            <a:r>
              <a:rPr lang="en-US" b="1" dirty="0"/>
              <a:t>"</a:t>
            </a:r>
            <a:endParaRPr lang="en-US" dirty="0"/>
          </a:p>
          <a:p>
            <a:endParaRPr lang="en-US" dirty="0"/>
          </a:p>
        </p:txBody>
      </p:sp>
    </p:spTree>
    <p:extLst>
      <p:ext uri="{BB962C8B-B14F-4D97-AF65-F5344CB8AC3E}">
        <p14:creationId xmlns:p14="http://schemas.microsoft.com/office/powerpoint/2010/main" val="4973697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60648"/>
            <a:ext cx="8568952" cy="1200329"/>
          </a:xfrm>
          <a:prstGeom prst="rect">
            <a:avLst/>
          </a:prstGeom>
        </p:spPr>
        <p:txBody>
          <a:bodyPr wrap="square">
            <a:spAutoFit/>
          </a:bodyPr>
          <a:lstStyle/>
          <a:p>
            <a:pPr algn="ctr"/>
            <a:r>
              <a:rPr lang="en-US" b="1" dirty="0"/>
              <a:t>COUNT</a:t>
            </a:r>
            <a:r>
              <a:rPr lang="en-US" dirty="0"/>
              <a:t> </a:t>
            </a:r>
            <a:r>
              <a:rPr lang="ka-GE" dirty="0"/>
              <a:t>ფუქციის გამოყენება და მისი პროდუქტიულობის </a:t>
            </a:r>
            <a:r>
              <a:rPr lang="ka-GE" dirty="0" smtClean="0"/>
              <a:t>შეფასება</a:t>
            </a:r>
            <a:endParaRPr lang="en-US" dirty="0" smtClean="0"/>
          </a:p>
          <a:p>
            <a:endParaRPr lang="en-US" dirty="0"/>
          </a:p>
          <a:p>
            <a:r>
              <a:rPr lang="ka-GE" dirty="0"/>
              <a:t>გამოვიტანოთ, სულ რამდენი სხვადასხვა წიგნები დარეგისტრირებული ბიბლიოთეკაში</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286513304"/>
              </p:ext>
            </p:extLst>
          </p:nvPr>
        </p:nvGraphicFramePr>
        <p:xfrm>
          <a:off x="398974" y="1471260"/>
          <a:ext cx="1652746" cy="949627"/>
        </p:xfrm>
        <a:graphic>
          <a:graphicData uri="http://schemas.openxmlformats.org/drawingml/2006/table">
            <a:tbl>
              <a:tblPr firstRow="1" firstCol="1" bandRow="1">
                <a:tableStyleId>{5C22544A-7EE6-4342-B048-85BDC9FD1C3A}</a:tableStyleId>
              </a:tblPr>
              <a:tblGrid>
                <a:gridCol w="1652746"/>
              </a:tblGrid>
              <a:tr h="486610">
                <a:tc>
                  <a:txBody>
                    <a:bodyPr/>
                    <a:lstStyle/>
                    <a:p>
                      <a:pPr>
                        <a:lnSpc>
                          <a:spcPct val="115000"/>
                        </a:lnSpc>
                        <a:spcAft>
                          <a:spcPts val="0"/>
                        </a:spcAft>
                        <a:tabLst>
                          <a:tab pos="2009775" algn="l"/>
                        </a:tabLst>
                      </a:pPr>
                      <a:r>
                        <a:rPr lang="en-US" sz="1200">
                          <a:effectLst/>
                        </a:rPr>
                        <a:t>Total_books</a:t>
                      </a:r>
                      <a:endParaRPr lang="en-US" sz="1100">
                        <a:effectLst/>
                        <a:latin typeface="Calibri"/>
                        <a:ea typeface="Calibri"/>
                        <a:cs typeface="Times New Roman"/>
                      </a:endParaRPr>
                    </a:p>
                  </a:txBody>
                  <a:tcPr marL="68580" marR="68580" marT="0" marB="0"/>
                </a:tc>
              </a:tr>
              <a:tr h="463017">
                <a:tc>
                  <a:txBody>
                    <a:bodyPr/>
                    <a:lstStyle/>
                    <a:p>
                      <a:pPr>
                        <a:lnSpc>
                          <a:spcPct val="115000"/>
                        </a:lnSpc>
                        <a:spcAft>
                          <a:spcPts val="0"/>
                        </a:spcAft>
                        <a:tabLst>
                          <a:tab pos="2009775" algn="l"/>
                        </a:tabLst>
                      </a:pPr>
                      <a:r>
                        <a:rPr lang="en-US" sz="1200" dirty="0">
                          <a:effectLst/>
                        </a:rPr>
                        <a:t>7</a:t>
                      </a:r>
                      <a:endParaRPr lang="en-US" sz="1100" dirty="0">
                        <a:effectLst/>
                        <a:latin typeface="Calibri"/>
                        <a:ea typeface="Calibri"/>
                        <a:cs typeface="Times New Roman"/>
                      </a:endParaRPr>
                    </a:p>
                  </a:txBody>
                  <a:tcPr marL="68580" marR="68580" marT="0" marB="0"/>
                </a:tc>
              </a:tr>
            </a:tbl>
          </a:graphicData>
        </a:graphic>
      </p:graphicFrame>
      <p:sp>
        <p:nvSpPr>
          <p:cNvPr id="4" name="TextBox 3"/>
          <p:cNvSpPr txBox="1"/>
          <p:nvPr/>
        </p:nvSpPr>
        <p:spPr>
          <a:xfrm>
            <a:off x="2915816" y="2060848"/>
            <a:ext cx="4968552" cy="3139321"/>
          </a:xfrm>
          <a:prstGeom prst="rect">
            <a:avLst/>
          </a:prstGeom>
          <a:noFill/>
        </p:spPr>
        <p:txBody>
          <a:bodyPr wrap="square" rtlCol="0">
            <a:spAutoFit/>
          </a:bodyPr>
          <a:lstStyle/>
          <a:p>
            <a:r>
              <a:rPr lang="en-US" dirty="0"/>
              <a:t>MySQL        </a:t>
            </a:r>
            <a:r>
              <a:rPr lang="ka-GE" dirty="0"/>
              <a:t>ამოხსნა</a:t>
            </a:r>
            <a:endParaRPr lang="en-US" dirty="0"/>
          </a:p>
          <a:p>
            <a:r>
              <a:rPr lang="en-US" b="1" dirty="0"/>
              <a:t>1   SELECT COUNT(*) AS `</a:t>
            </a:r>
            <a:r>
              <a:rPr lang="en-US" b="1" dirty="0" err="1"/>
              <a:t>total_books</a:t>
            </a:r>
            <a:r>
              <a:rPr lang="en-US" b="1" dirty="0"/>
              <a:t>`</a:t>
            </a:r>
            <a:endParaRPr lang="en-US" dirty="0"/>
          </a:p>
          <a:p>
            <a:r>
              <a:rPr lang="en-US" b="1" dirty="0"/>
              <a:t>2   FROM  `books`</a:t>
            </a:r>
            <a:endParaRPr lang="en-US" dirty="0"/>
          </a:p>
          <a:p>
            <a:r>
              <a:rPr lang="en-US" dirty="0"/>
              <a:t> </a:t>
            </a:r>
          </a:p>
          <a:p>
            <a:r>
              <a:rPr lang="en-US" dirty="0"/>
              <a:t>MS SQL        </a:t>
            </a:r>
            <a:r>
              <a:rPr lang="ka-GE" dirty="0"/>
              <a:t>ამოხსნა</a:t>
            </a:r>
            <a:endParaRPr lang="en-US" dirty="0"/>
          </a:p>
          <a:p>
            <a:r>
              <a:rPr lang="en-US" b="1" dirty="0"/>
              <a:t>1   SELECT COUNT(*) AS [</a:t>
            </a:r>
            <a:r>
              <a:rPr lang="en-US" b="1" dirty="0" err="1"/>
              <a:t>total_books</a:t>
            </a:r>
            <a:r>
              <a:rPr lang="en-US" b="1" dirty="0"/>
              <a:t>]</a:t>
            </a:r>
            <a:endParaRPr lang="en-US" dirty="0"/>
          </a:p>
          <a:p>
            <a:r>
              <a:rPr lang="en-US" b="1" dirty="0"/>
              <a:t>2   FROM  [books]</a:t>
            </a:r>
            <a:endParaRPr lang="en-US" dirty="0"/>
          </a:p>
          <a:p>
            <a:r>
              <a:rPr lang="en-US" dirty="0"/>
              <a:t> </a:t>
            </a:r>
          </a:p>
          <a:p>
            <a:r>
              <a:rPr lang="en-US" dirty="0"/>
              <a:t>Oracle         </a:t>
            </a:r>
            <a:r>
              <a:rPr lang="ka-GE" dirty="0"/>
              <a:t>ამოხსნა</a:t>
            </a:r>
            <a:endParaRPr lang="en-US" dirty="0"/>
          </a:p>
          <a:p>
            <a:r>
              <a:rPr lang="en-US" b="1" dirty="0"/>
              <a:t>1   SELECT COUNT(*) AS "</a:t>
            </a:r>
            <a:r>
              <a:rPr lang="en-US" b="1" dirty="0" err="1"/>
              <a:t>total_books</a:t>
            </a:r>
            <a:r>
              <a:rPr lang="en-US" b="1" dirty="0"/>
              <a:t>"</a:t>
            </a:r>
            <a:endParaRPr lang="en-US" dirty="0"/>
          </a:p>
          <a:p>
            <a:endParaRPr lang="en-US" dirty="0"/>
          </a:p>
        </p:txBody>
      </p:sp>
    </p:spTree>
    <p:extLst>
      <p:ext uri="{BB962C8B-B14F-4D97-AF65-F5344CB8AC3E}">
        <p14:creationId xmlns:p14="http://schemas.microsoft.com/office/powerpoint/2010/main" val="2810345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04664"/>
            <a:ext cx="7776864" cy="4247317"/>
          </a:xfrm>
          <a:prstGeom prst="rect">
            <a:avLst/>
          </a:prstGeom>
        </p:spPr>
        <p:txBody>
          <a:bodyPr wrap="square">
            <a:spAutoFit/>
          </a:bodyPr>
          <a:lstStyle/>
          <a:p>
            <a:pPr algn="ctr"/>
            <a:r>
              <a:rPr lang="ka-GE" dirty="0"/>
              <a:t>ფუნქცია  </a:t>
            </a:r>
            <a:r>
              <a:rPr lang="en-US" b="1" dirty="0"/>
              <a:t>COUNT</a:t>
            </a:r>
            <a:r>
              <a:rPr lang="ka-GE" b="1" dirty="0"/>
              <a:t>  </a:t>
            </a:r>
            <a:r>
              <a:rPr lang="ka-GE" dirty="0"/>
              <a:t>შეიძლება გამოიყენო 5 ფორმატში</a:t>
            </a:r>
            <a:r>
              <a:rPr lang="ka-GE" dirty="0" smtClean="0"/>
              <a:t>.</a:t>
            </a:r>
            <a:endParaRPr lang="en-US" dirty="0" smtClean="0"/>
          </a:p>
          <a:p>
            <a:endParaRPr lang="en-US" dirty="0"/>
          </a:p>
          <a:p>
            <a:r>
              <a:rPr lang="en-US" b="1" dirty="0"/>
              <a:t>COUNT</a:t>
            </a:r>
            <a:r>
              <a:rPr lang="ka-GE" b="1" dirty="0"/>
              <a:t>(*)-</a:t>
            </a:r>
            <a:r>
              <a:rPr lang="ka-GE" dirty="0"/>
              <a:t> კლასიკური ვარიანტია, გამოიყენება ჩანაწერების რაოდენობის გამოსათვლელათ</a:t>
            </a:r>
            <a:r>
              <a:rPr lang="ka-GE" dirty="0" smtClean="0"/>
              <a:t>.</a:t>
            </a:r>
            <a:endParaRPr lang="en-US" dirty="0" smtClean="0"/>
          </a:p>
          <a:p>
            <a:endParaRPr lang="en-US" dirty="0"/>
          </a:p>
          <a:p>
            <a:r>
              <a:rPr lang="en-US" b="1" dirty="0"/>
              <a:t>COUNT</a:t>
            </a:r>
            <a:r>
              <a:rPr lang="ka-GE" b="1" dirty="0"/>
              <a:t>(1</a:t>
            </a:r>
            <a:r>
              <a:rPr lang="ka-GE" dirty="0"/>
              <a:t>)- ალტერნატიური</a:t>
            </a:r>
            <a:r>
              <a:rPr lang="ka-GE" b="1" dirty="0"/>
              <a:t> </a:t>
            </a:r>
            <a:r>
              <a:rPr lang="ka-GE" dirty="0"/>
              <a:t>ჩანაწერის კლასიკური </a:t>
            </a:r>
            <a:r>
              <a:rPr lang="ka-GE" dirty="0" smtClean="0"/>
              <a:t>ვარიანტი</a:t>
            </a:r>
            <a:endParaRPr lang="en-US" dirty="0" smtClean="0"/>
          </a:p>
          <a:p>
            <a:endParaRPr lang="en-US" dirty="0"/>
          </a:p>
          <a:p>
            <a:r>
              <a:rPr lang="en-US" b="1" dirty="0"/>
              <a:t>COUNT</a:t>
            </a:r>
            <a:r>
              <a:rPr lang="ka-GE" b="1" dirty="0"/>
              <a:t>(პირველადი_გასაღები)-</a:t>
            </a:r>
            <a:r>
              <a:rPr lang="ka-GE" dirty="0"/>
              <a:t>ალტერნატიური</a:t>
            </a:r>
            <a:r>
              <a:rPr lang="ka-GE" b="1" dirty="0"/>
              <a:t> </a:t>
            </a:r>
            <a:r>
              <a:rPr lang="ka-GE" dirty="0"/>
              <a:t>ჩანაწერის </a:t>
            </a:r>
            <a:endParaRPr lang="en-US" dirty="0" smtClean="0"/>
          </a:p>
          <a:p>
            <a:r>
              <a:rPr lang="ka-GE" dirty="0" smtClean="0"/>
              <a:t>კლასიკური ვარიანტი</a:t>
            </a:r>
            <a:endParaRPr lang="en-US" dirty="0" smtClean="0"/>
          </a:p>
          <a:p>
            <a:endParaRPr lang="en-US" dirty="0"/>
          </a:p>
          <a:p>
            <a:r>
              <a:rPr lang="ka-GE" b="1" dirty="0"/>
              <a:t>COUNT(ველი</a:t>
            </a:r>
            <a:r>
              <a:rPr lang="ka-GE" dirty="0"/>
              <a:t>)-ჩანაწერის დათვლა, მითითებულ ველში, რომლებშიც არა NULL მნიშვნელობა</a:t>
            </a:r>
            <a:r>
              <a:rPr lang="ka-GE" dirty="0" smtClean="0"/>
              <a:t>.</a:t>
            </a:r>
            <a:endParaRPr lang="en-US" dirty="0" smtClean="0"/>
          </a:p>
          <a:p>
            <a:endParaRPr lang="en-US" dirty="0"/>
          </a:p>
          <a:p>
            <a:r>
              <a:rPr lang="ka-GE" b="1" dirty="0"/>
              <a:t>COUNT(distinct ველი)- (ველი</a:t>
            </a:r>
            <a:r>
              <a:rPr lang="ka-GE" dirty="0"/>
              <a:t>)-ჩანაწერის დათვლა განმეორების გარეშე, მითითებულ ველში, რომლებშიც არა NULL მნიშვნელობა.</a:t>
            </a:r>
            <a:endParaRPr lang="en-US" dirty="0"/>
          </a:p>
        </p:txBody>
      </p:sp>
    </p:spTree>
    <p:extLst>
      <p:ext uri="{BB962C8B-B14F-4D97-AF65-F5344CB8AC3E}">
        <p14:creationId xmlns:p14="http://schemas.microsoft.com/office/powerpoint/2010/main" val="2110432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23528" y="404664"/>
            <a:ext cx="7632848" cy="3139321"/>
          </a:xfrm>
          <a:prstGeom prst="rect">
            <a:avLst/>
          </a:prstGeom>
          <a:noFill/>
        </p:spPr>
        <p:txBody>
          <a:bodyPr wrap="square" rtlCol="0">
            <a:spAutoFit/>
          </a:bodyPr>
          <a:lstStyle/>
          <a:p>
            <a:r>
              <a:rPr lang="ka-GE" dirty="0"/>
              <a:t>„კვლევა“ მონაცემთა ბაზაში შევქმნათ ცხრილი test_counts, რომელი შეიცავს შემდეგ ველებს</a:t>
            </a:r>
            <a:r>
              <a:rPr lang="ka-GE" dirty="0" smtClean="0"/>
              <a:t>:</a:t>
            </a:r>
            <a:endParaRPr lang="en-US" dirty="0" smtClean="0"/>
          </a:p>
          <a:p>
            <a:endParaRPr lang="en-US" dirty="0"/>
          </a:p>
          <a:p>
            <a:r>
              <a:rPr lang="ka-GE" dirty="0"/>
              <a:t>•    </a:t>
            </a:r>
            <a:r>
              <a:rPr lang="ka-GE" b="1" dirty="0"/>
              <a:t>id </a:t>
            </a:r>
            <a:r>
              <a:rPr lang="ka-GE" dirty="0"/>
              <a:t>— პირველადი გასაღები(რიცხვითი);</a:t>
            </a:r>
            <a:endParaRPr lang="en-US" dirty="0"/>
          </a:p>
          <a:p>
            <a:r>
              <a:rPr lang="ka-GE" dirty="0"/>
              <a:t>•    </a:t>
            </a:r>
            <a:r>
              <a:rPr lang="ka-GE" b="1" dirty="0"/>
              <a:t>fni </a:t>
            </a:r>
            <a:r>
              <a:rPr lang="ka-GE" dirty="0"/>
              <a:t>— ველი ინდექსის გარეშე («field, no index») (რიცხვითი ან </a:t>
            </a:r>
            <a:r>
              <a:rPr lang="ka-GE" b="1" dirty="0"/>
              <a:t>NULL</a:t>
            </a:r>
            <a:r>
              <a:rPr lang="ka-GE" dirty="0"/>
              <a:t>);</a:t>
            </a:r>
            <a:endParaRPr lang="en-US" dirty="0"/>
          </a:p>
          <a:p>
            <a:r>
              <a:rPr lang="ka-GE" dirty="0"/>
              <a:t>•    </a:t>
            </a:r>
            <a:r>
              <a:rPr lang="ka-GE" b="1" dirty="0"/>
              <a:t>fwi </a:t>
            </a:r>
            <a:r>
              <a:rPr lang="ka-GE" dirty="0"/>
              <a:t>— ველი ინდექსით(«field, with index») (რიცხვითი ან </a:t>
            </a:r>
            <a:r>
              <a:rPr lang="ka-GE" b="1" dirty="0"/>
              <a:t>NULL</a:t>
            </a:r>
            <a:r>
              <a:rPr lang="ka-GE" dirty="0"/>
              <a:t>);</a:t>
            </a:r>
            <a:endParaRPr lang="en-US" dirty="0"/>
          </a:p>
          <a:p>
            <a:r>
              <a:rPr lang="ka-GE" dirty="0"/>
              <a:t>•    </a:t>
            </a:r>
            <a:r>
              <a:rPr lang="ka-GE" b="1" dirty="0"/>
              <a:t>fni_nn </a:t>
            </a:r>
            <a:r>
              <a:rPr lang="ka-GE" dirty="0"/>
              <a:t>— ველი ინდექსის გარეშე ან </a:t>
            </a:r>
            <a:r>
              <a:rPr lang="ka-GE" b="1" dirty="0"/>
              <a:t>NULL</a:t>
            </a:r>
            <a:r>
              <a:rPr lang="ka-GE" dirty="0"/>
              <a:t> («field, no index, no nulls») (რიცხვითი);</a:t>
            </a:r>
            <a:endParaRPr lang="en-US" dirty="0"/>
          </a:p>
          <a:p>
            <a:r>
              <a:rPr lang="ka-GE" dirty="0"/>
              <a:t>•    </a:t>
            </a:r>
            <a:r>
              <a:rPr lang="ka-GE" b="1" dirty="0"/>
              <a:t>fwi_nn </a:t>
            </a:r>
            <a:r>
              <a:rPr lang="ka-GE" dirty="0"/>
              <a:t>— ველი ინდექსით </a:t>
            </a:r>
            <a:r>
              <a:rPr lang="ka-GE" b="1" dirty="0"/>
              <a:t>NULL</a:t>
            </a:r>
            <a:r>
              <a:rPr lang="ka-GE" dirty="0"/>
              <a:t>-ის გარეშე («field, with index, no nulls») (რიცხვითი).</a:t>
            </a:r>
            <a:endParaRPr lang="en-US" dirty="0"/>
          </a:p>
          <a:p>
            <a:endParaRPr lang="en-US" dirty="0"/>
          </a:p>
        </p:txBody>
      </p:sp>
      <p:pic>
        <p:nvPicPr>
          <p:cNvPr id="12" name="Picture 11"/>
          <p:cNvPicPr/>
          <p:nvPr/>
        </p:nvPicPr>
        <p:blipFill>
          <a:blip r:embed="rId2">
            <a:extLst>
              <a:ext uri="{28A0092B-C50C-407E-A947-70E740481C1C}">
                <a14:useLocalDpi xmlns:a14="http://schemas.microsoft.com/office/drawing/2010/main" val="0"/>
              </a:ext>
            </a:extLst>
          </a:blip>
          <a:srcRect/>
          <a:stretch>
            <a:fillRect/>
          </a:stretch>
        </p:blipFill>
        <p:spPr bwMode="auto">
          <a:xfrm>
            <a:off x="1650657" y="3561074"/>
            <a:ext cx="5513631" cy="1524110"/>
          </a:xfrm>
          <a:prstGeom prst="rect">
            <a:avLst/>
          </a:prstGeom>
          <a:noFill/>
        </p:spPr>
      </p:pic>
    </p:spTree>
    <p:extLst>
      <p:ext uri="{BB962C8B-B14F-4D97-AF65-F5344CB8AC3E}">
        <p14:creationId xmlns:p14="http://schemas.microsoft.com/office/powerpoint/2010/main" val="1958788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1520" y="548680"/>
            <a:ext cx="8784976" cy="4032447"/>
          </a:xfrm>
        </p:spPr>
        <p:txBody>
          <a:bodyPr>
            <a:normAutofit fontScale="90000"/>
          </a:bodyPr>
          <a:lstStyle/>
          <a:p>
            <a:r>
              <a:rPr lang="en-US" dirty="0"/>
              <a:t>Oracle </a:t>
            </a:r>
            <a:r>
              <a:rPr lang="ka-GE" dirty="0" smtClean="0"/>
              <a:t/>
            </a:r>
            <a:br>
              <a:rPr lang="ka-GE" dirty="0" smtClean="0"/>
            </a:br>
            <a:r>
              <a:rPr lang="en-US" dirty="0" smtClean="0"/>
              <a:t>მონაცემთა </a:t>
            </a:r>
            <a:r>
              <a:rPr lang="en-US" dirty="0"/>
              <a:t>ბაზის </a:t>
            </a:r>
            <a:r>
              <a:rPr lang="en-US" dirty="0" smtClean="0"/>
              <a:t>მართვის სისტემა</a:t>
            </a:r>
            <a:r>
              <a:rPr lang="ka-GE" dirty="0"/>
              <a:t/>
            </a:r>
            <a:br>
              <a:rPr lang="ka-GE" dirty="0"/>
            </a:br>
            <a:r>
              <a:rPr lang="ka-GE" dirty="0" smtClean="0"/>
              <a:t/>
            </a:r>
            <a:br>
              <a:rPr lang="ka-GE" dirty="0" smtClean="0"/>
            </a:br>
            <a:r>
              <a:rPr lang="en-US" b="1" dirty="0" smtClean="0"/>
              <a:t>ORACLE</a:t>
            </a:r>
            <a:r>
              <a:rPr lang="ka-GE" b="1" dirty="0" smtClean="0"/>
              <a:t/>
            </a:r>
            <a:br>
              <a:rPr lang="ka-GE" b="1" dirty="0" smtClean="0"/>
            </a:br>
            <a:r>
              <a:rPr lang="en-US" b="1" dirty="0" smtClean="0"/>
              <a:t> </a:t>
            </a:r>
            <a:r>
              <a:rPr lang="en-US" dirty="0" err="1"/>
              <a:t>სისტემის</a:t>
            </a:r>
            <a:r>
              <a:rPr lang="en-US" dirty="0"/>
              <a:t> </a:t>
            </a:r>
            <a:r>
              <a:rPr lang="en-US" dirty="0" err="1"/>
              <a:t>არქიტექტურა</a:t>
            </a:r>
            <a:r>
              <a:rPr lang="en-US" dirty="0"/>
              <a:t/>
            </a:r>
            <a:br>
              <a:rPr lang="en-US" dirty="0"/>
            </a:br>
            <a:r>
              <a:rPr lang="ka-GE" dirty="0" smtClean="0"/>
              <a:t/>
            </a:r>
            <a:br>
              <a:rPr lang="ka-GE" dirty="0" smtClean="0"/>
            </a:br>
            <a:r>
              <a:rPr lang="ka-GE" dirty="0" smtClean="0"/>
              <a:t>შედარებითი ანალიზი </a:t>
            </a:r>
            <a:r>
              <a:rPr lang="en-US" dirty="0">
                <a:effectLst/>
              </a:rPr>
              <a:t>MySQL</a:t>
            </a:r>
            <a:r>
              <a:rPr lang="ka-GE" dirty="0">
                <a:effectLst/>
              </a:rPr>
              <a:t>, </a:t>
            </a:r>
            <a:r>
              <a:rPr lang="ka-GE" dirty="0" smtClean="0">
                <a:effectLst/>
              </a:rPr>
              <a:t/>
            </a:r>
            <a:br>
              <a:rPr lang="ka-GE" dirty="0" smtClean="0">
                <a:effectLst/>
              </a:rPr>
            </a:br>
            <a:r>
              <a:rPr lang="en-US" dirty="0" smtClean="0">
                <a:effectLst/>
              </a:rPr>
              <a:t>MS </a:t>
            </a:r>
            <a:r>
              <a:rPr lang="en-US" dirty="0">
                <a:effectLst/>
              </a:rPr>
              <a:t>SQL Server </a:t>
            </a:r>
            <a:r>
              <a:rPr lang="ka-GE" dirty="0">
                <a:effectLst/>
              </a:rPr>
              <a:t>და </a:t>
            </a:r>
            <a:r>
              <a:rPr lang="en-US" dirty="0" smtClean="0">
                <a:effectLst/>
              </a:rPr>
              <a:t>Oracle </a:t>
            </a:r>
            <a:r>
              <a:rPr lang="ka-GE" smtClean="0">
                <a:effectLst/>
              </a:rPr>
              <a:t>შორის</a:t>
            </a:r>
            <a:r>
              <a:rPr lang="en-US" dirty="0">
                <a:effectLst/>
              </a:rPr>
              <a:t/>
            </a:r>
            <a:br>
              <a:rPr lang="en-US" dirty="0">
                <a:effectLst/>
              </a:rPr>
            </a:b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16632"/>
            <a:ext cx="1656184" cy="1243214"/>
          </a:xfrm>
          <a:prstGeom prst="rect">
            <a:avLst/>
          </a:prstGeom>
        </p:spPr>
      </p:pic>
    </p:spTree>
    <p:extLst>
      <p:ext uri="{BB962C8B-B14F-4D97-AF65-F5344CB8AC3E}">
        <p14:creationId xmlns:p14="http://schemas.microsoft.com/office/powerpoint/2010/main" val="50210235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8424936" cy="923330"/>
          </a:xfrm>
          <a:prstGeom prst="rect">
            <a:avLst/>
          </a:prstGeom>
        </p:spPr>
        <p:txBody>
          <a:bodyPr wrap="square">
            <a:spAutoFit/>
          </a:bodyPr>
          <a:lstStyle/>
          <a:p>
            <a:r>
              <a:rPr lang="ka-GE" dirty="0"/>
              <a:t>კვლევის არსი შედგება ცხრილისთვის ათასზე </a:t>
            </a:r>
            <a:r>
              <a:rPr lang="en-US" dirty="0" smtClean="0"/>
              <a:t> </a:t>
            </a:r>
            <a:r>
              <a:rPr lang="ka-GE" dirty="0" smtClean="0"/>
              <a:t>მეტი </a:t>
            </a:r>
            <a:r>
              <a:rPr lang="ka-GE" dirty="0"/>
              <a:t>ჩანაწერით (ნულიდან ათი მილიონიდან ბიჯით ათასი) და შემდეგ ათი ათასი ჩანაწერის დასასრულს შემდეგ შვიდი მოთხოვნის შესრულებას </a:t>
            </a:r>
            <a:r>
              <a:rPr lang="en-US" b="1" dirty="0"/>
              <a:t>COUNT </a:t>
            </a:r>
            <a:r>
              <a:rPr lang="en-US" dirty="0"/>
              <a:t> </a:t>
            </a:r>
            <a:r>
              <a:rPr lang="ka-GE" dirty="0"/>
              <a:t>ითვალისწინებს:</a:t>
            </a:r>
            <a:endParaRPr lang="en-US" dirty="0"/>
          </a:p>
        </p:txBody>
      </p:sp>
      <p:sp>
        <p:nvSpPr>
          <p:cNvPr id="3" name="TextBox 2"/>
          <p:cNvSpPr txBox="1"/>
          <p:nvPr/>
        </p:nvSpPr>
        <p:spPr>
          <a:xfrm>
            <a:off x="583010" y="1183978"/>
            <a:ext cx="7416824" cy="5724644"/>
          </a:xfrm>
          <a:prstGeom prst="rect">
            <a:avLst/>
          </a:prstGeom>
          <a:noFill/>
        </p:spPr>
        <p:txBody>
          <a:bodyPr wrap="square" rtlCol="0">
            <a:spAutoFit/>
          </a:bodyPr>
          <a:lstStyle/>
          <a:p>
            <a:r>
              <a:rPr lang="en-US" sz="1200" dirty="0"/>
              <a:t>MySQL</a:t>
            </a:r>
            <a:r>
              <a:rPr lang="ru-RU" sz="1200" dirty="0"/>
              <a:t>        </a:t>
            </a:r>
            <a:r>
              <a:rPr lang="ka-GE" sz="1200" dirty="0"/>
              <a:t>კვლევა  1</a:t>
            </a:r>
            <a:endParaRPr lang="en-US" sz="1200" dirty="0"/>
          </a:p>
          <a:p>
            <a:r>
              <a:rPr lang="ka-GE" sz="1200" dirty="0"/>
              <a:t> </a:t>
            </a:r>
            <a:endParaRPr lang="en-US" sz="1200" dirty="0"/>
          </a:p>
          <a:p>
            <a:r>
              <a:rPr lang="ru-RU" sz="1200" b="1" dirty="0"/>
              <a:t>1   -- Вариант 1: </a:t>
            </a:r>
            <a:r>
              <a:rPr lang="en-US" sz="1200" b="1" dirty="0"/>
              <a:t>COUNT</a:t>
            </a:r>
            <a:r>
              <a:rPr lang="ru-RU" sz="1200" b="1" dirty="0"/>
              <a:t>(*)</a:t>
            </a:r>
            <a:endParaRPr lang="en-US" sz="1200" dirty="0"/>
          </a:p>
          <a:p>
            <a:r>
              <a:rPr lang="en-US" sz="1200" b="1" dirty="0"/>
              <a:t>2   SELECT COUNT(*)</a:t>
            </a:r>
            <a:endParaRPr lang="en-US" sz="1200" dirty="0"/>
          </a:p>
          <a:p>
            <a:r>
              <a:rPr lang="en-US" sz="1200" b="1" dirty="0"/>
              <a:t>3   FROM  `</a:t>
            </a:r>
            <a:r>
              <a:rPr lang="en-US" sz="1200" b="1" dirty="0" err="1"/>
              <a:t>test_counts</a:t>
            </a:r>
            <a:r>
              <a:rPr lang="en-US" sz="1200" b="1" dirty="0"/>
              <a:t>`</a:t>
            </a:r>
            <a:endParaRPr lang="en-US" sz="1200" dirty="0"/>
          </a:p>
          <a:p>
            <a:r>
              <a:rPr lang="en-US" sz="1200" dirty="0"/>
              <a:t> </a:t>
            </a:r>
          </a:p>
          <a:p>
            <a:r>
              <a:rPr lang="en-US" sz="1200" b="1" dirty="0"/>
              <a:t>1   -- </a:t>
            </a:r>
            <a:r>
              <a:rPr lang="en-US" sz="1200" b="1" dirty="0" err="1"/>
              <a:t>Вариант</a:t>
            </a:r>
            <a:r>
              <a:rPr lang="en-US" sz="1200" b="1" dirty="0"/>
              <a:t> 2: COUNT(</a:t>
            </a:r>
            <a:r>
              <a:rPr lang="en-US" sz="1200" b="1" dirty="0" err="1"/>
              <a:t>первичный_ключ</a:t>
            </a:r>
            <a:r>
              <a:rPr lang="en-US" sz="1200" b="1" dirty="0"/>
              <a:t>)</a:t>
            </a:r>
            <a:endParaRPr lang="en-US" sz="1200" dirty="0"/>
          </a:p>
          <a:p>
            <a:r>
              <a:rPr lang="en-US" sz="1200" b="1" dirty="0"/>
              <a:t>2   SELECT COUNT(`id`)</a:t>
            </a:r>
            <a:endParaRPr lang="en-US" sz="1200" dirty="0"/>
          </a:p>
          <a:p>
            <a:r>
              <a:rPr lang="en-US" sz="1200" b="1" dirty="0"/>
              <a:t>3   FROM  `</a:t>
            </a:r>
            <a:r>
              <a:rPr lang="en-US" sz="1200" b="1" dirty="0" err="1"/>
              <a:t>test_counts</a:t>
            </a:r>
            <a:r>
              <a:rPr lang="en-US" sz="1200" b="1" dirty="0"/>
              <a:t>`</a:t>
            </a:r>
            <a:endParaRPr lang="en-US" sz="1200" dirty="0"/>
          </a:p>
          <a:p>
            <a:r>
              <a:rPr lang="en-US" sz="1200" dirty="0"/>
              <a:t> </a:t>
            </a:r>
          </a:p>
          <a:p>
            <a:r>
              <a:rPr lang="en-US" sz="1200" b="1" dirty="0"/>
              <a:t>1   -- </a:t>
            </a:r>
            <a:r>
              <a:rPr lang="en-US" sz="1200" b="1" dirty="0" err="1"/>
              <a:t>Вариант</a:t>
            </a:r>
            <a:r>
              <a:rPr lang="en-US" sz="1200" b="1" dirty="0"/>
              <a:t> 3: COUNT(1)</a:t>
            </a:r>
            <a:endParaRPr lang="en-US" sz="1200" dirty="0"/>
          </a:p>
          <a:p>
            <a:r>
              <a:rPr lang="en-US" sz="1200" b="1" dirty="0"/>
              <a:t>2   SELECT COUNT(1)</a:t>
            </a:r>
            <a:endParaRPr lang="en-US" sz="1200" dirty="0"/>
          </a:p>
          <a:p>
            <a:r>
              <a:rPr lang="en-US" sz="1200" b="1" dirty="0"/>
              <a:t>3   FROM  `</a:t>
            </a:r>
            <a:r>
              <a:rPr lang="en-US" sz="1200" b="1" dirty="0" err="1"/>
              <a:t>test_counts</a:t>
            </a:r>
            <a:r>
              <a:rPr lang="en-US" sz="1200" b="1" dirty="0"/>
              <a:t>`</a:t>
            </a:r>
            <a:endParaRPr lang="en-US" sz="1200" dirty="0"/>
          </a:p>
          <a:p>
            <a:r>
              <a:rPr lang="en-US" sz="1200" dirty="0"/>
              <a:t> </a:t>
            </a:r>
          </a:p>
          <a:p>
            <a:r>
              <a:rPr lang="ru-RU" sz="1200" b="1" dirty="0"/>
              <a:t>1   -- Вариант 4: </a:t>
            </a:r>
            <a:r>
              <a:rPr lang="en-US" sz="1200" b="1" dirty="0"/>
              <a:t>COUNT</a:t>
            </a:r>
            <a:r>
              <a:rPr lang="ru-RU" sz="1200" b="1" dirty="0"/>
              <a:t>(поле_без_индекса)</a:t>
            </a:r>
            <a:endParaRPr lang="en-US" sz="1200" dirty="0"/>
          </a:p>
          <a:p>
            <a:r>
              <a:rPr lang="en-US" sz="1200" b="1" dirty="0"/>
              <a:t>2   SELECT COUNT(`</a:t>
            </a:r>
            <a:r>
              <a:rPr lang="en-US" sz="1200" b="1" dirty="0" err="1"/>
              <a:t>fni</a:t>
            </a:r>
            <a:r>
              <a:rPr lang="en-US" sz="1200" b="1" dirty="0"/>
              <a:t>`)</a:t>
            </a:r>
            <a:endParaRPr lang="en-US" sz="1200" dirty="0"/>
          </a:p>
          <a:p>
            <a:r>
              <a:rPr lang="en-US" sz="1200" b="1" dirty="0"/>
              <a:t>3   FROM  `</a:t>
            </a:r>
            <a:r>
              <a:rPr lang="en-US" sz="1200" b="1" dirty="0" err="1"/>
              <a:t>test_counts</a:t>
            </a:r>
            <a:r>
              <a:rPr lang="en-US" sz="1200" b="1" dirty="0"/>
              <a:t>`</a:t>
            </a:r>
            <a:endParaRPr lang="en-US" sz="1200" dirty="0"/>
          </a:p>
          <a:p>
            <a:r>
              <a:rPr lang="en-US" sz="1200" dirty="0"/>
              <a:t> </a:t>
            </a:r>
          </a:p>
          <a:p>
            <a:r>
              <a:rPr lang="ru-RU" sz="1200" b="1" dirty="0"/>
              <a:t>1   -- Вариант 5: </a:t>
            </a:r>
            <a:r>
              <a:rPr lang="en-US" sz="1200" b="1" dirty="0"/>
              <a:t>COUNT</a:t>
            </a:r>
            <a:r>
              <a:rPr lang="ru-RU" sz="1200" b="1" dirty="0"/>
              <a:t>(поле_с_индексом)</a:t>
            </a:r>
            <a:endParaRPr lang="en-US" sz="1200" dirty="0"/>
          </a:p>
          <a:p>
            <a:r>
              <a:rPr lang="en-US" sz="1200" b="1" dirty="0"/>
              <a:t>2   SELECT COUNT(`</a:t>
            </a:r>
            <a:r>
              <a:rPr lang="en-US" sz="1200" b="1" dirty="0" err="1"/>
              <a:t>fwi</a:t>
            </a:r>
            <a:r>
              <a:rPr lang="en-US" sz="1200" b="1" dirty="0"/>
              <a:t>`)</a:t>
            </a:r>
            <a:endParaRPr lang="en-US" sz="1200" dirty="0"/>
          </a:p>
          <a:p>
            <a:r>
              <a:rPr lang="en-US" sz="1200" b="1" dirty="0"/>
              <a:t>3   FROM  `</a:t>
            </a:r>
            <a:r>
              <a:rPr lang="en-US" sz="1200" b="1" dirty="0" err="1"/>
              <a:t>test_counts</a:t>
            </a:r>
            <a:r>
              <a:rPr lang="en-US" sz="1200" b="1" dirty="0"/>
              <a:t>`</a:t>
            </a:r>
            <a:endParaRPr lang="en-US" sz="1200" dirty="0"/>
          </a:p>
          <a:p>
            <a:r>
              <a:rPr lang="en-US" sz="1200" dirty="0"/>
              <a:t> </a:t>
            </a:r>
          </a:p>
          <a:p>
            <a:r>
              <a:rPr lang="ru-RU" sz="1200" b="1" dirty="0"/>
              <a:t>1   -- Вариант 6: </a:t>
            </a:r>
            <a:r>
              <a:rPr lang="en-US" sz="1200" b="1" dirty="0"/>
              <a:t>COUNT</a:t>
            </a:r>
            <a:r>
              <a:rPr lang="ru-RU" sz="1200" b="1" dirty="0"/>
              <a:t>(</a:t>
            </a:r>
            <a:r>
              <a:rPr lang="en-US" sz="1200" b="1" dirty="0"/>
              <a:t>DISTINCT </a:t>
            </a:r>
            <a:r>
              <a:rPr lang="ru-RU" sz="1200" b="1" dirty="0"/>
              <a:t>поле_без_индекса)</a:t>
            </a:r>
            <a:endParaRPr lang="en-US" sz="1200" dirty="0"/>
          </a:p>
          <a:p>
            <a:r>
              <a:rPr lang="en-US" sz="1200" b="1" dirty="0"/>
              <a:t>2   SELECT COUNT(DISTINCT `</a:t>
            </a:r>
            <a:r>
              <a:rPr lang="en-US" sz="1200" b="1" dirty="0" err="1"/>
              <a:t>fni</a:t>
            </a:r>
            <a:r>
              <a:rPr lang="en-US" sz="1200" b="1" dirty="0"/>
              <a:t>`)</a:t>
            </a:r>
            <a:endParaRPr lang="en-US" sz="1200" dirty="0"/>
          </a:p>
          <a:p>
            <a:r>
              <a:rPr lang="en-US" sz="1200" b="1" dirty="0"/>
              <a:t>3   FROM  `</a:t>
            </a:r>
            <a:r>
              <a:rPr lang="en-US" sz="1200" b="1" dirty="0" err="1"/>
              <a:t>test_counts</a:t>
            </a:r>
            <a:r>
              <a:rPr lang="en-US" sz="1200" b="1" dirty="0"/>
              <a:t>`</a:t>
            </a:r>
            <a:endParaRPr lang="en-US" sz="1200" dirty="0"/>
          </a:p>
          <a:p>
            <a:r>
              <a:rPr lang="en-US" sz="1200" dirty="0"/>
              <a:t> </a:t>
            </a:r>
          </a:p>
          <a:p>
            <a:r>
              <a:rPr lang="ru-RU" sz="1200" b="1" dirty="0"/>
              <a:t>1   -- Вариант 7: </a:t>
            </a:r>
            <a:r>
              <a:rPr lang="en-US" sz="1200" b="1" dirty="0"/>
              <a:t>COUNT</a:t>
            </a:r>
            <a:r>
              <a:rPr lang="ru-RU" sz="1200" b="1" dirty="0"/>
              <a:t>(</a:t>
            </a:r>
            <a:r>
              <a:rPr lang="en-US" sz="1200" b="1" dirty="0"/>
              <a:t>DISTINCT </a:t>
            </a:r>
            <a:r>
              <a:rPr lang="ru-RU" sz="1200" b="1" dirty="0"/>
              <a:t>поле_с_индексом)</a:t>
            </a:r>
            <a:endParaRPr lang="en-US" sz="1200" dirty="0"/>
          </a:p>
          <a:p>
            <a:r>
              <a:rPr lang="en-US" sz="1200" b="1" dirty="0"/>
              <a:t>2   SELECT COUNT(DISTINCT `</a:t>
            </a:r>
            <a:r>
              <a:rPr lang="en-US" sz="1200" b="1" dirty="0" err="1"/>
              <a:t>fwi</a:t>
            </a:r>
            <a:r>
              <a:rPr lang="en-US" sz="1200" b="1" dirty="0"/>
              <a:t>`)</a:t>
            </a:r>
            <a:endParaRPr lang="en-US" sz="1200" dirty="0"/>
          </a:p>
          <a:p>
            <a:r>
              <a:rPr lang="en-US" sz="1200" b="1" dirty="0"/>
              <a:t>3   FROM  `</a:t>
            </a:r>
            <a:r>
              <a:rPr lang="en-US" sz="1200" b="1" dirty="0" err="1"/>
              <a:t>test_counts</a:t>
            </a:r>
            <a:r>
              <a:rPr lang="en-US" sz="1200" b="1" dirty="0"/>
              <a:t>`</a:t>
            </a:r>
            <a:endParaRPr lang="en-US" sz="1200" dirty="0"/>
          </a:p>
          <a:p>
            <a:endParaRPr lang="en-US" dirty="0"/>
          </a:p>
        </p:txBody>
      </p:sp>
    </p:spTree>
    <p:extLst>
      <p:ext uri="{BB962C8B-B14F-4D97-AF65-F5344CB8AC3E}">
        <p14:creationId xmlns:p14="http://schemas.microsoft.com/office/powerpoint/2010/main" val="579164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16632"/>
            <a:ext cx="6624736" cy="6617196"/>
          </a:xfrm>
          <a:prstGeom prst="rect">
            <a:avLst/>
          </a:prstGeom>
          <a:noFill/>
        </p:spPr>
        <p:txBody>
          <a:bodyPr wrap="square" rtlCol="0">
            <a:spAutoFit/>
          </a:bodyPr>
          <a:lstStyle/>
          <a:p>
            <a:r>
              <a:rPr lang="en-US" sz="1400" dirty="0"/>
              <a:t>MS SQL</a:t>
            </a:r>
            <a:r>
              <a:rPr lang="ru-RU" sz="1400" dirty="0"/>
              <a:t>       </a:t>
            </a:r>
            <a:r>
              <a:rPr lang="ka-GE" sz="1400" dirty="0"/>
              <a:t>კვლევა 1 </a:t>
            </a:r>
            <a:endParaRPr lang="en-US" sz="1400" dirty="0"/>
          </a:p>
          <a:p>
            <a:r>
              <a:rPr lang="ka-GE" sz="1400" dirty="0"/>
              <a:t> </a:t>
            </a:r>
            <a:endParaRPr lang="en-US" sz="1400" dirty="0"/>
          </a:p>
          <a:p>
            <a:r>
              <a:rPr lang="ru-RU" sz="1400" b="1" dirty="0"/>
              <a:t>1   -- Вариант 1: </a:t>
            </a:r>
            <a:r>
              <a:rPr lang="en-US" sz="1400" b="1" dirty="0"/>
              <a:t>COUNT</a:t>
            </a:r>
            <a:r>
              <a:rPr lang="ru-RU" sz="1400" b="1" dirty="0"/>
              <a:t>(*)</a:t>
            </a:r>
            <a:endParaRPr lang="en-US" sz="1400" dirty="0"/>
          </a:p>
          <a:p>
            <a:r>
              <a:rPr lang="en-US" sz="1400" b="1" dirty="0"/>
              <a:t>2   SELECT COUNT(*)</a:t>
            </a:r>
            <a:endParaRPr lang="en-US" sz="1400" dirty="0"/>
          </a:p>
          <a:p>
            <a:r>
              <a:rPr lang="en-US" sz="1400" b="1" dirty="0"/>
              <a:t>3   FROM  [</a:t>
            </a:r>
            <a:r>
              <a:rPr lang="en-US" sz="1400" b="1" dirty="0" err="1"/>
              <a:t>test_counts</a:t>
            </a:r>
            <a:r>
              <a:rPr lang="en-US" sz="1400" b="1" dirty="0"/>
              <a:t>]</a:t>
            </a:r>
            <a:endParaRPr lang="en-US" sz="1400" dirty="0"/>
          </a:p>
          <a:p>
            <a:r>
              <a:rPr lang="en-US" sz="1400" dirty="0"/>
              <a:t> </a:t>
            </a:r>
          </a:p>
          <a:p>
            <a:r>
              <a:rPr lang="en-US" sz="1400" b="1" dirty="0"/>
              <a:t>1   -- </a:t>
            </a:r>
            <a:r>
              <a:rPr lang="en-US" sz="1400" b="1" dirty="0" err="1"/>
              <a:t>Вариант</a:t>
            </a:r>
            <a:r>
              <a:rPr lang="en-US" sz="1400" b="1" dirty="0"/>
              <a:t> 2: COUNT(</a:t>
            </a:r>
            <a:r>
              <a:rPr lang="en-US" sz="1400" b="1" dirty="0" err="1"/>
              <a:t>первичный_ключ</a:t>
            </a:r>
            <a:r>
              <a:rPr lang="en-US" sz="1400" b="1" dirty="0"/>
              <a:t>)</a:t>
            </a:r>
            <a:endParaRPr lang="en-US" sz="1400" dirty="0"/>
          </a:p>
          <a:p>
            <a:r>
              <a:rPr lang="en-US" sz="1400" b="1" dirty="0"/>
              <a:t>2   SELECT COUNT([id])</a:t>
            </a:r>
            <a:endParaRPr lang="en-US" sz="1400" dirty="0"/>
          </a:p>
          <a:p>
            <a:r>
              <a:rPr lang="en-US" sz="1400" b="1" dirty="0"/>
              <a:t>3   FROM  [</a:t>
            </a:r>
            <a:r>
              <a:rPr lang="en-US" sz="1400" b="1" dirty="0" err="1"/>
              <a:t>test_counts</a:t>
            </a:r>
            <a:r>
              <a:rPr lang="en-US" sz="1400" b="1" dirty="0"/>
              <a:t>]</a:t>
            </a:r>
            <a:endParaRPr lang="en-US" sz="1400" dirty="0"/>
          </a:p>
          <a:p>
            <a:r>
              <a:rPr lang="en-US" sz="1400" dirty="0"/>
              <a:t> </a:t>
            </a:r>
          </a:p>
          <a:p>
            <a:r>
              <a:rPr lang="en-US" sz="1400" b="1" dirty="0"/>
              <a:t>1   -- </a:t>
            </a:r>
            <a:r>
              <a:rPr lang="en-US" sz="1400" b="1" dirty="0" err="1"/>
              <a:t>Вариант</a:t>
            </a:r>
            <a:r>
              <a:rPr lang="en-US" sz="1400" b="1" dirty="0"/>
              <a:t> 3: COUNT(1)</a:t>
            </a:r>
            <a:endParaRPr lang="en-US" sz="1400" dirty="0"/>
          </a:p>
          <a:p>
            <a:r>
              <a:rPr lang="en-US" sz="1400" b="1" dirty="0"/>
              <a:t>2   SELECT COUNT(1)</a:t>
            </a:r>
            <a:endParaRPr lang="en-US" sz="1400" dirty="0"/>
          </a:p>
          <a:p>
            <a:r>
              <a:rPr lang="en-US" sz="1400" b="1" dirty="0"/>
              <a:t>3   FROM  [</a:t>
            </a:r>
            <a:r>
              <a:rPr lang="en-US" sz="1400" b="1" dirty="0" err="1"/>
              <a:t>test_counts</a:t>
            </a:r>
            <a:r>
              <a:rPr lang="en-US" sz="1400" b="1" dirty="0"/>
              <a:t>]</a:t>
            </a:r>
            <a:endParaRPr lang="en-US" sz="1400" dirty="0"/>
          </a:p>
          <a:p>
            <a:r>
              <a:rPr lang="en-US" sz="1400" dirty="0"/>
              <a:t> </a:t>
            </a:r>
          </a:p>
          <a:p>
            <a:r>
              <a:rPr lang="ru-RU" sz="1400" b="1" dirty="0"/>
              <a:t>1   -- Вариант 4: </a:t>
            </a:r>
            <a:r>
              <a:rPr lang="en-US" sz="1400" b="1" dirty="0"/>
              <a:t>COUNT</a:t>
            </a:r>
            <a:r>
              <a:rPr lang="ru-RU" sz="1400" b="1" dirty="0"/>
              <a:t>(поле_без_индекса)</a:t>
            </a:r>
            <a:endParaRPr lang="en-US" sz="1400" dirty="0"/>
          </a:p>
          <a:p>
            <a:r>
              <a:rPr lang="en-US" sz="1400" b="1" dirty="0"/>
              <a:t>2   SELECT COUNT([</a:t>
            </a:r>
            <a:r>
              <a:rPr lang="en-US" sz="1400" b="1" dirty="0" err="1"/>
              <a:t>fni</a:t>
            </a:r>
            <a:r>
              <a:rPr lang="en-US" sz="1400" b="1" dirty="0"/>
              <a:t>])</a:t>
            </a:r>
            <a:endParaRPr lang="en-US" sz="1400" dirty="0"/>
          </a:p>
          <a:p>
            <a:pPr marL="342900" indent="-342900">
              <a:buAutoNum type="arabicPlain" startAt="3"/>
            </a:pPr>
            <a:r>
              <a:rPr lang="en-US" sz="1400" b="1" dirty="0" smtClean="0"/>
              <a:t>FROM  </a:t>
            </a:r>
            <a:r>
              <a:rPr lang="en-US" sz="1400" b="1" dirty="0"/>
              <a:t>[</a:t>
            </a:r>
            <a:r>
              <a:rPr lang="en-US" sz="1400" b="1" dirty="0" err="1"/>
              <a:t>test_counts</a:t>
            </a:r>
            <a:r>
              <a:rPr lang="en-US" sz="1400" b="1" dirty="0" smtClean="0"/>
              <a:t>]</a:t>
            </a:r>
          </a:p>
          <a:p>
            <a:endParaRPr lang="en-US" sz="1400" dirty="0"/>
          </a:p>
          <a:p>
            <a:r>
              <a:rPr lang="ru-RU" sz="1400" b="1" dirty="0"/>
              <a:t>1   -- Вариант 5: </a:t>
            </a:r>
            <a:r>
              <a:rPr lang="en-US" sz="1400" b="1" dirty="0"/>
              <a:t>COUNT</a:t>
            </a:r>
            <a:r>
              <a:rPr lang="ru-RU" sz="1400" b="1" dirty="0"/>
              <a:t>(поле_с_индексом)</a:t>
            </a:r>
            <a:endParaRPr lang="en-US" sz="1400" dirty="0"/>
          </a:p>
          <a:p>
            <a:r>
              <a:rPr lang="en-US" sz="1400" b="1" dirty="0"/>
              <a:t>2   SELECT COUNT([</a:t>
            </a:r>
            <a:r>
              <a:rPr lang="en-US" sz="1400" b="1" dirty="0" err="1"/>
              <a:t>fwi</a:t>
            </a:r>
            <a:r>
              <a:rPr lang="en-US" sz="1400" b="1" dirty="0"/>
              <a:t>])</a:t>
            </a:r>
            <a:endParaRPr lang="en-US" sz="1400" dirty="0"/>
          </a:p>
          <a:p>
            <a:r>
              <a:rPr lang="en-US" sz="1400" b="1" dirty="0"/>
              <a:t>3   FROM  [</a:t>
            </a:r>
            <a:r>
              <a:rPr lang="en-US" sz="1400" b="1" dirty="0" err="1"/>
              <a:t>test_counts</a:t>
            </a:r>
            <a:r>
              <a:rPr lang="en-US" sz="1400" b="1" dirty="0"/>
              <a:t>]</a:t>
            </a:r>
            <a:endParaRPr lang="en-US" sz="1400" dirty="0"/>
          </a:p>
          <a:p>
            <a:r>
              <a:rPr lang="en-US" sz="1400" dirty="0"/>
              <a:t> </a:t>
            </a:r>
          </a:p>
          <a:p>
            <a:r>
              <a:rPr lang="ru-RU" sz="1400" b="1" dirty="0"/>
              <a:t>1   -- Вариант 6: </a:t>
            </a:r>
            <a:r>
              <a:rPr lang="en-US" sz="1400" b="1" dirty="0"/>
              <a:t>COUNT</a:t>
            </a:r>
            <a:r>
              <a:rPr lang="ru-RU" sz="1400" b="1" dirty="0"/>
              <a:t>(</a:t>
            </a:r>
            <a:r>
              <a:rPr lang="en-US" sz="1400" b="1" dirty="0"/>
              <a:t>DISTINCT </a:t>
            </a:r>
            <a:r>
              <a:rPr lang="ru-RU" sz="1400" b="1" dirty="0"/>
              <a:t>поле_без_индекса)</a:t>
            </a:r>
            <a:endParaRPr lang="en-US" sz="1400" dirty="0"/>
          </a:p>
          <a:p>
            <a:r>
              <a:rPr lang="en-US" sz="1400" b="1" dirty="0"/>
              <a:t>2   SELECT COUNT(DISTINCT [</a:t>
            </a:r>
            <a:r>
              <a:rPr lang="en-US" sz="1400" b="1" dirty="0" err="1"/>
              <a:t>fni</a:t>
            </a:r>
            <a:r>
              <a:rPr lang="en-US" sz="1400" b="1" dirty="0"/>
              <a:t>])</a:t>
            </a:r>
            <a:endParaRPr lang="en-US" sz="1400" dirty="0"/>
          </a:p>
          <a:p>
            <a:r>
              <a:rPr lang="en-US" sz="1400" b="1" dirty="0"/>
              <a:t>3   FROM  [</a:t>
            </a:r>
            <a:r>
              <a:rPr lang="en-US" sz="1400" b="1" dirty="0" err="1"/>
              <a:t>test_counts</a:t>
            </a:r>
            <a:r>
              <a:rPr lang="en-US" sz="1400" b="1" dirty="0"/>
              <a:t>]</a:t>
            </a:r>
            <a:endParaRPr lang="en-US" sz="1400" dirty="0"/>
          </a:p>
          <a:p>
            <a:r>
              <a:rPr lang="en-US" sz="1400" dirty="0"/>
              <a:t> </a:t>
            </a:r>
          </a:p>
          <a:p>
            <a:r>
              <a:rPr lang="ru-RU" sz="1400" b="1" dirty="0"/>
              <a:t>1   -- Вариант 7: </a:t>
            </a:r>
            <a:r>
              <a:rPr lang="en-US" sz="1400" b="1" dirty="0"/>
              <a:t>COUNT</a:t>
            </a:r>
            <a:r>
              <a:rPr lang="ru-RU" sz="1400" b="1" dirty="0"/>
              <a:t>(</a:t>
            </a:r>
            <a:r>
              <a:rPr lang="en-US" sz="1400" b="1" dirty="0"/>
              <a:t>DISTINCT </a:t>
            </a:r>
            <a:r>
              <a:rPr lang="ru-RU" sz="1400" b="1" dirty="0"/>
              <a:t>поле_с_индексом)</a:t>
            </a:r>
            <a:endParaRPr lang="en-US" sz="1400" dirty="0"/>
          </a:p>
          <a:p>
            <a:r>
              <a:rPr lang="en-US" sz="1400" b="1" dirty="0"/>
              <a:t>2   SELECT COUNT(DISTINCT [</a:t>
            </a:r>
            <a:r>
              <a:rPr lang="en-US" sz="1400" b="1" dirty="0" err="1"/>
              <a:t>fwi</a:t>
            </a:r>
            <a:r>
              <a:rPr lang="en-US" sz="1400" b="1" dirty="0"/>
              <a:t>])</a:t>
            </a:r>
            <a:endParaRPr lang="en-US" sz="1400" dirty="0"/>
          </a:p>
          <a:p>
            <a:r>
              <a:rPr lang="en-US" sz="1400" b="1" dirty="0"/>
              <a:t>3   FROM  [</a:t>
            </a:r>
            <a:r>
              <a:rPr lang="en-US" sz="1400" b="1" dirty="0" err="1"/>
              <a:t>test_counts</a:t>
            </a:r>
            <a:r>
              <a:rPr lang="en-US" sz="1400" b="1" dirty="0"/>
              <a:t>]</a:t>
            </a:r>
            <a:endParaRPr lang="en-US" sz="1400" dirty="0"/>
          </a:p>
          <a:p>
            <a:endParaRPr lang="en-US" dirty="0"/>
          </a:p>
        </p:txBody>
      </p:sp>
    </p:spTree>
    <p:extLst>
      <p:ext uri="{BB962C8B-B14F-4D97-AF65-F5344CB8AC3E}">
        <p14:creationId xmlns:p14="http://schemas.microsoft.com/office/powerpoint/2010/main" val="1413618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16632"/>
            <a:ext cx="6912768" cy="6555641"/>
          </a:xfrm>
          <a:prstGeom prst="rect">
            <a:avLst/>
          </a:prstGeom>
          <a:noFill/>
        </p:spPr>
        <p:txBody>
          <a:bodyPr wrap="square" rtlCol="0">
            <a:spAutoFit/>
          </a:bodyPr>
          <a:lstStyle/>
          <a:p>
            <a:r>
              <a:rPr lang="en-US" sz="1400" dirty="0"/>
              <a:t>Oracle</a:t>
            </a:r>
            <a:r>
              <a:rPr lang="ru-RU" sz="1400" dirty="0"/>
              <a:t>        </a:t>
            </a:r>
            <a:r>
              <a:rPr lang="ka-GE" sz="1400" dirty="0"/>
              <a:t>კვლევა 1</a:t>
            </a:r>
            <a:endParaRPr lang="en-US" sz="1400" dirty="0"/>
          </a:p>
          <a:p>
            <a:r>
              <a:rPr lang="ru-RU" sz="1400" b="1" dirty="0"/>
              <a:t>1   -- Вариант 1: </a:t>
            </a:r>
            <a:r>
              <a:rPr lang="en-US" sz="1400" b="1" dirty="0"/>
              <a:t>COUNT</a:t>
            </a:r>
            <a:r>
              <a:rPr lang="ru-RU" sz="1400" b="1" dirty="0"/>
              <a:t>(*)</a:t>
            </a:r>
            <a:endParaRPr lang="en-US" sz="1400" dirty="0"/>
          </a:p>
          <a:p>
            <a:r>
              <a:rPr lang="en-US" sz="1400" b="1" dirty="0"/>
              <a:t>2   SELECT COUNT(*)</a:t>
            </a:r>
            <a:endParaRPr lang="en-US" sz="1400" dirty="0"/>
          </a:p>
          <a:p>
            <a:r>
              <a:rPr lang="en-US" sz="1400" b="1" dirty="0"/>
              <a:t>3   FROM  "</a:t>
            </a:r>
            <a:r>
              <a:rPr lang="en-US" sz="1400" b="1" dirty="0" err="1"/>
              <a:t>test_counts</a:t>
            </a:r>
            <a:r>
              <a:rPr lang="en-US" sz="1400" b="1" dirty="0"/>
              <a:t>"</a:t>
            </a:r>
            <a:endParaRPr lang="en-US" sz="1400" dirty="0"/>
          </a:p>
          <a:p>
            <a:r>
              <a:rPr lang="en-US" sz="1400" dirty="0"/>
              <a:t> </a:t>
            </a:r>
          </a:p>
          <a:p>
            <a:r>
              <a:rPr lang="en-US" sz="1400" b="1" dirty="0"/>
              <a:t>1   -- </a:t>
            </a:r>
            <a:r>
              <a:rPr lang="en-US" sz="1400" b="1" dirty="0" err="1"/>
              <a:t>Вариант</a:t>
            </a:r>
            <a:r>
              <a:rPr lang="en-US" sz="1400" b="1" dirty="0"/>
              <a:t> 2: COUNT(</a:t>
            </a:r>
            <a:r>
              <a:rPr lang="en-US" sz="1400" b="1" dirty="0" err="1"/>
              <a:t>первичный_ключ</a:t>
            </a:r>
            <a:r>
              <a:rPr lang="en-US" sz="1400" b="1" dirty="0"/>
              <a:t>)</a:t>
            </a:r>
            <a:endParaRPr lang="en-US" sz="1400" dirty="0"/>
          </a:p>
          <a:p>
            <a:r>
              <a:rPr lang="en-US" sz="1400" b="1" dirty="0"/>
              <a:t>2   SELECT COUNT("id")</a:t>
            </a:r>
            <a:endParaRPr lang="en-US" sz="1400" dirty="0"/>
          </a:p>
          <a:p>
            <a:r>
              <a:rPr lang="en-US" sz="1400" b="1" dirty="0"/>
              <a:t>3   FROM  "</a:t>
            </a:r>
            <a:r>
              <a:rPr lang="en-US" sz="1400" b="1" dirty="0" err="1"/>
              <a:t>test_counts</a:t>
            </a:r>
            <a:r>
              <a:rPr lang="en-US" sz="1400" b="1" dirty="0"/>
              <a:t>"</a:t>
            </a:r>
            <a:endParaRPr lang="en-US" sz="1400" dirty="0"/>
          </a:p>
          <a:p>
            <a:r>
              <a:rPr lang="en-US" sz="1400" dirty="0"/>
              <a:t> </a:t>
            </a:r>
          </a:p>
          <a:p>
            <a:r>
              <a:rPr lang="en-US" sz="1400" b="1" dirty="0"/>
              <a:t>1   -- </a:t>
            </a:r>
            <a:r>
              <a:rPr lang="en-US" sz="1400" b="1" dirty="0" err="1"/>
              <a:t>Вариант</a:t>
            </a:r>
            <a:r>
              <a:rPr lang="en-US" sz="1400" b="1" dirty="0"/>
              <a:t> 3: COUNT(1)</a:t>
            </a:r>
            <a:endParaRPr lang="en-US" sz="1400" dirty="0"/>
          </a:p>
          <a:p>
            <a:r>
              <a:rPr lang="en-US" sz="1400" b="1" dirty="0"/>
              <a:t>2   SELECT COUNT(1)</a:t>
            </a:r>
            <a:endParaRPr lang="en-US" sz="1400" dirty="0"/>
          </a:p>
          <a:p>
            <a:r>
              <a:rPr lang="en-US" sz="1400" b="1" dirty="0"/>
              <a:t>3   FROM  "</a:t>
            </a:r>
            <a:r>
              <a:rPr lang="en-US" sz="1400" b="1" dirty="0" err="1"/>
              <a:t>test_counts</a:t>
            </a:r>
            <a:r>
              <a:rPr lang="en-US" sz="1400" b="1" dirty="0"/>
              <a:t>"</a:t>
            </a:r>
            <a:endParaRPr lang="en-US" sz="1400" dirty="0"/>
          </a:p>
          <a:p>
            <a:r>
              <a:rPr lang="en-US" sz="1400" dirty="0"/>
              <a:t> </a:t>
            </a:r>
          </a:p>
          <a:p>
            <a:r>
              <a:rPr lang="ru-RU" sz="1400" b="1" dirty="0"/>
              <a:t>1   -- Вариант 4: </a:t>
            </a:r>
            <a:r>
              <a:rPr lang="en-US" sz="1400" b="1" dirty="0"/>
              <a:t>COUNT</a:t>
            </a:r>
            <a:r>
              <a:rPr lang="ru-RU" sz="1400" b="1" dirty="0"/>
              <a:t>(поле_без_индекса)</a:t>
            </a:r>
            <a:endParaRPr lang="en-US" sz="1400" dirty="0"/>
          </a:p>
          <a:p>
            <a:r>
              <a:rPr lang="en-US" sz="1400" b="1" dirty="0"/>
              <a:t>2   SELECT COUNT("</a:t>
            </a:r>
            <a:r>
              <a:rPr lang="en-US" sz="1400" b="1" dirty="0" err="1"/>
              <a:t>fni</a:t>
            </a:r>
            <a:r>
              <a:rPr lang="en-US" sz="1400" b="1" dirty="0"/>
              <a:t>")</a:t>
            </a:r>
            <a:endParaRPr lang="en-US" sz="1400" dirty="0"/>
          </a:p>
          <a:p>
            <a:r>
              <a:rPr lang="en-US" sz="1400" b="1" dirty="0"/>
              <a:t>3   FROM  "</a:t>
            </a:r>
            <a:r>
              <a:rPr lang="en-US" sz="1400" b="1" dirty="0" err="1"/>
              <a:t>test_counts</a:t>
            </a:r>
            <a:r>
              <a:rPr lang="en-US" sz="1400" b="1" dirty="0"/>
              <a:t>"</a:t>
            </a:r>
            <a:endParaRPr lang="en-US" sz="1400" dirty="0"/>
          </a:p>
          <a:p>
            <a:r>
              <a:rPr lang="en-US" sz="1400" dirty="0"/>
              <a:t> </a:t>
            </a:r>
          </a:p>
          <a:p>
            <a:r>
              <a:rPr lang="ru-RU" sz="1400" b="1" dirty="0"/>
              <a:t>1   -- Вариант 5: </a:t>
            </a:r>
            <a:r>
              <a:rPr lang="en-US" sz="1400" b="1" dirty="0"/>
              <a:t>COUNT</a:t>
            </a:r>
            <a:r>
              <a:rPr lang="ru-RU" sz="1400" b="1" dirty="0"/>
              <a:t>(поле_с_индексом)</a:t>
            </a:r>
            <a:endParaRPr lang="en-US" sz="1400" dirty="0"/>
          </a:p>
          <a:p>
            <a:r>
              <a:rPr lang="en-US" sz="1400" b="1" dirty="0"/>
              <a:t>2   SELECT COUNT("</a:t>
            </a:r>
            <a:r>
              <a:rPr lang="en-US" sz="1400" b="1" dirty="0" err="1"/>
              <a:t>fwi</a:t>
            </a:r>
            <a:r>
              <a:rPr lang="en-US" sz="1400" b="1" dirty="0"/>
              <a:t>")</a:t>
            </a:r>
            <a:endParaRPr lang="en-US" sz="1400" dirty="0"/>
          </a:p>
          <a:p>
            <a:r>
              <a:rPr lang="en-US" sz="1400" b="1" dirty="0"/>
              <a:t>3   FROM  "</a:t>
            </a:r>
            <a:r>
              <a:rPr lang="en-US" sz="1400" b="1" dirty="0" err="1"/>
              <a:t>test_counts</a:t>
            </a:r>
            <a:r>
              <a:rPr lang="en-US" sz="1400" b="1" dirty="0"/>
              <a:t>"</a:t>
            </a:r>
            <a:endParaRPr lang="en-US" sz="1400" dirty="0"/>
          </a:p>
          <a:p>
            <a:r>
              <a:rPr lang="en-US" sz="1400" dirty="0"/>
              <a:t> </a:t>
            </a:r>
          </a:p>
          <a:p>
            <a:r>
              <a:rPr lang="ru-RU" sz="1400" b="1" dirty="0"/>
              <a:t>1   -- Вариант 6: </a:t>
            </a:r>
            <a:r>
              <a:rPr lang="en-US" sz="1400" b="1" dirty="0"/>
              <a:t>COUNT</a:t>
            </a:r>
            <a:r>
              <a:rPr lang="ru-RU" sz="1400" b="1" dirty="0"/>
              <a:t>(</a:t>
            </a:r>
            <a:r>
              <a:rPr lang="en-US" sz="1400" b="1" dirty="0"/>
              <a:t>DISTINCT </a:t>
            </a:r>
            <a:r>
              <a:rPr lang="ru-RU" sz="1400" b="1" dirty="0"/>
              <a:t>поле_без_индекса)</a:t>
            </a:r>
            <a:endParaRPr lang="en-US" sz="1400" dirty="0"/>
          </a:p>
          <a:p>
            <a:r>
              <a:rPr lang="en-US" sz="1400" b="1" dirty="0"/>
              <a:t>2   SELECT COUNT(DISTINCT "</a:t>
            </a:r>
            <a:r>
              <a:rPr lang="en-US" sz="1400" b="1" dirty="0" err="1"/>
              <a:t>fni</a:t>
            </a:r>
            <a:r>
              <a:rPr lang="en-US" sz="1400" b="1" dirty="0"/>
              <a:t>")</a:t>
            </a:r>
            <a:endParaRPr lang="en-US" sz="1400" dirty="0"/>
          </a:p>
          <a:p>
            <a:r>
              <a:rPr lang="en-US" sz="1400" b="1" dirty="0"/>
              <a:t>3   FROM  "</a:t>
            </a:r>
            <a:r>
              <a:rPr lang="en-US" sz="1400" b="1" dirty="0" err="1"/>
              <a:t>test_counts</a:t>
            </a:r>
            <a:r>
              <a:rPr lang="en-US" sz="1400" b="1" dirty="0"/>
              <a:t>"</a:t>
            </a:r>
            <a:endParaRPr lang="en-US" sz="1400" dirty="0"/>
          </a:p>
          <a:p>
            <a:r>
              <a:rPr lang="en-US" sz="1400" dirty="0"/>
              <a:t> </a:t>
            </a:r>
          </a:p>
          <a:p>
            <a:r>
              <a:rPr lang="ru-RU" sz="1400" b="1" dirty="0"/>
              <a:t>1   -- Вариант 7: </a:t>
            </a:r>
            <a:r>
              <a:rPr lang="en-US" sz="1400" b="1" dirty="0"/>
              <a:t>COUNT</a:t>
            </a:r>
            <a:r>
              <a:rPr lang="ru-RU" sz="1400" b="1" dirty="0"/>
              <a:t>(</a:t>
            </a:r>
            <a:r>
              <a:rPr lang="en-US" sz="1400" b="1" dirty="0"/>
              <a:t>DISTINCT </a:t>
            </a:r>
            <a:r>
              <a:rPr lang="ru-RU" sz="1400" b="1" dirty="0"/>
              <a:t>поле_с_индексом)</a:t>
            </a:r>
            <a:endParaRPr lang="en-US" sz="1400" dirty="0"/>
          </a:p>
          <a:p>
            <a:r>
              <a:rPr lang="en-US" sz="1400" b="1" dirty="0"/>
              <a:t>2   SELECT COUNT(DISTINCT "</a:t>
            </a:r>
            <a:r>
              <a:rPr lang="en-US" sz="1400" b="1" dirty="0" err="1"/>
              <a:t>fwi</a:t>
            </a:r>
            <a:r>
              <a:rPr lang="en-US" sz="1400" b="1" dirty="0"/>
              <a:t>")</a:t>
            </a:r>
            <a:endParaRPr lang="en-US" sz="1400" dirty="0"/>
          </a:p>
          <a:p>
            <a:r>
              <a:rPr lang="en-US" sz="1400" b="1" dirty="0"/>
              <a:t>3   FROM  "</a:t>
            </a:r>
            <a:r>
              <a:rPr lang="en-US" sz="1400" b="1" dirty="0" err="1"/>
              <a:t>test_counts</a:t>
            </a:r>
            <a:r>
              <a:rPr lang="en-US" sz="1400" b="1" dirty="0"/>
              <a:t>"</a:t>
            </a:r>
            <a:endParaRPr lang="en-US" sz="1400" dirty="0"/>
          </a:p>
          <a:p>
            <a:r>
              <a:rPr lang="ka-GE" sz="1400" dirty="0"/>
              <a:t/>
            </a:r>
            <a:br>
              <a:rPr lang="ka-GE" sz="1400" dirty="0"/>
            </a:br>
            <a:endParaRPr lang="en-US" sz="1400" dirty="0"/>
          </a:p>
        </p:txBody>
      </p:sp>
    </p:spTree>
    <p:extLst>
      <p:ext uri="{BB962C8B-B14F-4D97-AF65-F5344CB8AC3E}">
        <p14:creationId xmlns:p14="http://schemas.microsoft.com/office/powerpoint/2010/main" val="1623299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332656"/>
            <a:ext cx="8064896" cy="1200329"/>
          </a:xfrm>
          <a:prstGeom prst="rect">
            <a:avLst/>
          </a:prstGeom>
        </p:spPr>
        <p:txBody>
          <a:bodyPr wrap="square">
            <a:spAutoFit/>
          </a:bodyPr>
          <a:lstStyle/>
          <a:p>
            <a:r>
              <a:rPr lang="ka-GE" dirty="0"/>
              <a:t>უპირველეს ყოვლისა, მოდით შევხედოთ დრო, რომელიც დახარჯულია თითოეული </a:t>
            </a:r>
            <a:r>
              <a:rPr lang="ka-GE" b="1" dirty="0"/>
              <a:t>მბმს</a:t>
            </a:r>
            <a:r>
              <a:rPr lang="ka-GE" dirty="0"/>
              <a:t>- ით  ათასობით ჩანაწერის ჩასმაზე, და ამ დროის დამოკიდებულება ცხრილში უკვე არსებული ჩანაწერების რაოდენობაზე. შესაბამისი მონაცემები წარმოდგენილია სურათზე 4.</a:t>
            </a: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532985"/>
            <a:ext cx="5757545" cy="3120151"/>
          </a:xfrm>
          <a:prstGeom prst="rect">
            <a:avLst/>
          </a:prstGeom>
          <a:noFill/>
          <a:ln>
            <a:noFill/>
          </a:ln>
        </p:spPr>
      </p:pic>
      <p:sp>
        <p:nvSpPr>
          <p:cNvPr id="4" name="Rectangle 3"/>
          <p:cNvSpPr/>
          <p:nvPr/>
        </p:nvSpPr>
        <p:spPr>
          <a:xfrm>
            <a:off x="7284621" y="2506548"/>
            <a:ext cx="862737" cy="369332"/>
          </a:xfrm>
          <a:prstGeom prst="rect">
            <a:avLst/>
          </a:prstGeom>
        </p:spPr>
        <p:txBody>
          <a:bodyPr wrap="none">
            <a:spAutoFit/>
          </a:bodyPr>
          <a:lstStyle/>
          <a:p>
            <a:r>
              <a:rPr lang="ka-GE" dirty="0" smtClean="0"/>
              <a:t>სურ.6 </a:t>
            </a:r>
            <a:endParaRPr lang="en-US" dirty="0"/>
          </a:p>
        </p:txBody>
      </p:sp>
      <p:sp>
        <p:nvSpPr>
          <p:cNvPr id="5" name="Rectangle 4"/>
          <p:cNvSpPr/>
          <p:nvPr/>
        </p:nvSpPr>
        <p:spPr>
          <a:xfrm>
            <a:off x="544166" y="4725144"/>
            <a:ext cx="8208912" cy="1754326"/>
          </a:xfrm>
          <a:prstGeom prst="rect">
            <a:avLst/>
          </a:prstGeom>
        </p:spPr>
        <p:txBody>
          <a:bodyPr wrap="square">
            <a:spAutoFit/>
          </a:bodyPr>
          <a:lstStyle/>
          <a:p>
            <a:pPr algn="just"/>
            <a:r>
              <a:rPr lang="ka-GE" dirty="0"/>
              <a:t>როგორც გრაფიკიდან ჩანს, ასეთი შედარებით მცირე რაოდენობით მონაცემებიც კი, სამივე </a:t>
            </a:r>
            <a:r>
              <a:rPr lang="ka-GE" b="1" dirty="0"/>
              <a:t>მბმს</a:t>
            </a:r>
            <a:r>
              <a:rPr lang="ka-GE" dirty="0"/>
              <a:t>- ი აჩვენა ექსპერიმენტის დასასრულს ჩასმის ოპერაციის შესრულების ვარდნა. ეს ეფექტი ყველაზე გამოხატული იყო </a:t>
            </a:r>
            <a:r>
              <a:rPr lang="ka-GE" b="1" dirty="0"/>
              <a:t>Oracle</a:t>
            </a:r>
            <a:r>
              <a:rPr lang="ka-GE" dirty="0"/>
              <a:t>- ში. </a:t>
            </a:r>
            <a:r>
              <a:rPr lang="ka-GE" b="1" dirty="0"/>
              <a:t>MySQL</a:t>
            </a:r>
            <a:r>
              <a:rPr lang="ka-GE" dirty="0"/>
              <a:t>- მა აჩვენა, რომ ექსპერიმენტში მთელი ექსპერიმენტის ჩატარების ყველაზე მოკლე დროა (ასევე MySQL- ის შედეგი იყო ყველაზე სტაბილური).</a:t>
            </a:r>
            <a:endParaRPr lang="en-US" dirty="0"/>
          </a:p>
        </p:txBody>
      </p:sp>
    </p:spTree>
    <p:extLst>
      <p:ext uri="{BB962C8B-B14F-4D97-AF65-F5344CB8AC3E}">
        <p14:creationId xmlns:p14="http://schemas.microsoft.com/office/powerpoint/2010/main" val="16426400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88640"/>
            <a:ext cx="8280920" cy="1200329"/>
          </a:xfrm>
          <a:prstGeom prst="rect">
            <a:avLst/>
          </a:prstGeom>
        </p:spPr>
        <p:txBody>
          <a:bodyPr wrap="square">
            <a:spAutoFit/>
          </a:bodyPr>
          <a:lstStyle/>
          <a:p>
            <a:r>
              <a:rPr lang="ka-GE" dirty="0"/>
              <a:t>ახლა მოდით შევხედოთ ცხრილების მონაცემების რაოდენობას ზემოთ განხილული ყოველი შვიდი მოთხოვნის კვლევა 1- ის აღსრულების გრაფიკის დამოკიდებულება. გრაფიკები  </a:t>
            </a:r>
            <a:r>
              <a:rPr lang="ka-GE" dirty="0" smtClean="0"/>
              <a:t>6., 7.,8.  </a:t>
            </a:r>
            <a:r>
              <a:rPr lang="ka-GE" dirty="0"/>
              <a:t>აჩვენებს გრაფიკებს MySQL, MS SQL Server და Or</a:t>
            </a:r>
            <a:r>
              <a:rPr lang="en-US" dirty="0"/>
              <a:t>a</a:t>
            </a:r>
            <a:r>
              <a:rPr lang="ka-GE" dirty="0"/>
              <a:t>cle, შესაბამისად.</a:t>
            </a: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08401"/>
            <a:ext cx="7416824" cy="4180839"/>
          </a:xfrm>
          <a:prstGeom prst="rect">
            <a:avLst/>
          </a:prstGeom>
          <a:noFill/>
          <a:ln>
            <a:noFill/>
          </a:ln>
        </p:spPr>
      </p:pic>
      <p:sp>
        <p:nvSpPr>
          <p:cNvPr id="4" name="Rectangle 3"/>
          <p:cNvSpPr/>
          <p:nvPr/>
        </p:nvSpPr>
        <p:spPr>
          <a:xfrm>
            <a:off x="1266498" y="5733256"/>
            <a:ext cx="6192688" cy="646331"/>
          </a:xfrm>
          <a:prstGeom prst="rect">
            <a:avLst/>
          </a:prstGeom>
        </p:spPr>
        <p:txBody>
          <a:bodyPr wrap="square">
            <a:spAutoFit/>
          </a:bodyPr>
          <a:lstStyle/>
          <a:p>
            <a:pPr algn="ctr"/>
            <a:r>
              <a:rPr lang="ka-GE" dirty="0" smtClean="0"/>
              <a:t>ნახ.6. </a:t>
            </a:r>
            <a:r>
              <a:rPr lang="ka-GE" dirty="0"/>
              <a:t>დრო, რომელიც დახარჯულია MySQL  </a:t>
            </a:r>
            <a:r>
              <a:rPr lang="en-US" dirty="0"/>
              <a:t>COUNT </a:t>
            </a:r>
            <a:r>
              <a:rPr lang="ka-GE" dirty="0"/>
              <a:t>შესრულებაზე</a:t>
            </a:r>
            <a:endParaRPr lang="en-US" dirty="0"/>
          </a:p>
        </p:txBody>
      </p:sp>
    </p:spTree>
    <p:extLst>
      <p:ext uri="{BB962C8B-B14F-4D97-AF65-F5344CB8AC3E}">
        <p14:creationId xmlns:p14="http://schemas.microsoft.com/office/powerpoint/2010/main" val="3710195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647564" y="332656"/>
            <a:ext cx="7848872" cy="4083914"/>
          </a:xfrm>
          <a:prstGeom prst="rect">
            <a:avLst/>
          </a:prstGeom>
          <a:noFill/>
          <a:ln>
            <a:noFill/>
          </a:ln>
        </p:spPr>
      </p:pic>
      <p:sp>
        <p:nvSpPr>
          <p:cNvPr id="3" name="Rectangle 2"/>
          <p:cNvSpPr/>
          <p:nvPr/>
        </p:nvSpPr>
        <p:spPr>
          <a:xfrm>
            <a:off x="1619672" y="4797152"/>
            <a:ext cx="6264696" cy="646331"/>
          </a:xfrm>
          <a:prstGeom prst="rect">
            <a:avLst/>
          </a:prstGeom>
        </p:spPr>
        <p:txBody>
          <a:bodyPr wrap="square">
            <a:spAutoFit/>
          </a:bodyPr>
          <a:lstStyle/>
          <a:p>
            <a:pPr algn="ctr"/>
            <a:r>
              <a:rPr lang="ka-GE" dirty="0" smtClean="0"/>
              <a:t>ნახ.7. </a:t>
            </a:r>
            <a:r>
              <a:rPr lang="ka-GE" dirty="0"/>
              <a:t>დრო, რომელიც დახარჯულია MS SQL Server </a:t>
            </a:r>
            <a:r>
              <a:rPr lang="en-US" dirty="0"/>
              <a:t>COUNT </a:t>
            </a:r>
            <a:r>
              <a:rPr lang="ka-GE" dirty="0"/>
              <a:t>შესრულებაზე</a:t>
            </a:r>
            <a:endParaRPr lang="en-US" dirty="0"/>
          </a:p>
        </p:txBody>
      </p:sp>
    </p:spTree>
    <p:extLst>
      <p:ext uri="{BB962C8B-B14F-4D97-AF65-F5344CB8AC3E}">
        <p14:creationId xmlns:p14="http://schemas.microsoft.com/office/powerpoint/2010/main" val="35538828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71474"/>
            <a:ext cx="8208912" cy="4857726"/>
          </a:xfrm>
          <a:prstGeom prst="rect">
            <a:avLst/>
          </a:prstGeom>
          <a:noFill/>
          <a:ln>
            <a:noFill/>
          </a:ln>
        </p:spPr>
      </p:pic>
      <p:sp>
        <p:nvSpPr>
          <p:cNvPr id="3" name="Rectangle 2"/>
          <p:cNvSpPr/>
          <p:nvPr/>
        </p:nvSpPr>
        <p:spPr>
          <a:xfrm>
            <a:off x="1835696" y="5445224"/>
            <a:ext cx="6192688" cy="646331"/>
          </a:xfrm>
          <a:prstGeom prst="rect">
            <a:avLst/>
          </a:prstGeom>
        </p:spPr>
        <p:txBody>
          <a:bodyPr wrap="square">
            <a:spAutoFit/>
          </a:bodyPr>
          <a:lstStyle/>
          <a:p>
            <a:pPr algn="ctr"/>
            <a:r>
              <a:rPr lang="ka-GE" dirty="0" smtClean="0"/>
              <a:t>ნახ.8. </a:t>
            </a:r>
            <a:r>
              <a:rPr lang="ka-GE" dirty="0"/>
              <a:t>დრო, რომელიც დახარჯულია Or</a:t>
            </a:r>
            <a:r>
              <a:rPr lang="en-US" dirty="0"/>
              <a:t>a</a:t>
            </a:r>
            <a:r>
              <a:rPr lang="ka-GE" dirty="0"/>
              <a:t>cle  </a:t>
            </a:r>
            <a:r>
              <a:rPr lang="en-US" dirty="0"/>
              <a:t>COUNT </a:t>
            </a:r>
            <a:r>
              <a:rPr lang="ka-GE" dirty="0"/>
              <a:t>შესრულებაზე</a:t>
            </a:r>
            <a:endParaRPr lang="en-US" dirty="0"/>
          </a:p>
        </p:txBody>
      </p:sp>
    </p:spTree>
    <p:extLst>
      <p:ext uri="{BB962C8B-B14F-4D97-AF65-F5344CB8AC3E}">
        <p14:creationId xmlns:p14="http://schemas.microsoft.com/office/powerpoint/2010/main" val="38020218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71816334"/>
              </p:ext>
            </p:extLst>
          </p:nvPr>
        </p:nvGraphicFramePr>
        <p:xfrm>
          <a:off x="755576" y="404664"/>
          <a:ext cx="7848872" cy="3312367"/>
        </p:xfrm>
        <a:graphic>
          <a:graphicData uri="http://schemas.openxmlformats.org/drawingml/2006/table">
            <a:tbl>
              <a:tblPr firstRow="1" firstCol="1" lastRow="1" lastCol="1" bandRow="1" bandCol="1">
                <a:tableStyleId>{5940675A-B579-460E-94D1-54222C63F5DA}</a:tableStyleId>
              </a:tblPr>
              <a:tblGrid>
                <a:gridCol w="2377250"/>
                <a:gridCol w="1823874"/>
                <a:gridCol w="1823874"/>
                <a:gridCol w="1823874"/>
              </a:tblGrid>
              <a:tr h="413504">
                <a:tc>
                  <a:txBody>
                    <a:bodyPr/>
                    <a:lstStyle/>
                    <a:p>
                      <a:pPr algn="l">
                        <a:lnSpc>
                          <a:spcPct val="115000"/>
                        </a:lnSpc>
                        <a:spcAft>
                          <a:spcPts val="1000"/>
                        </a:spcAft>
                      </a:pPr>
                      <a:r>
                        <a:rPr lang="ru-RU" sz="1100" dirty="0">
                          <a:effectLst/>
                        </a:rPr>
                        <a:t> </a:t>
                      </a:r>
                      <a:endParaRPr lang="en-US" sz="1100" dirty="0">
                        <a:effectLst/>
                        <a:latin typeface="Calibri"/>
                        <a:ea typeface="Calibri"/>
                        <a:cs typeface="Times New Roman"/>
                      </a:endParaRPr>
                    </a:p>
                  </a:txBody>
                  <a:tcPr marL="0" marR="0" marT="0" marB="0" anchor="ctr"/>
                </a:tc>
                <a:tc>
                  <a:txBody>
                    <a:bodyPr/>
                    <a:lstStyle/>
                    <a:p>
                      <a:pPr marL="422275" algn="ctr">
                        <a:lnSpc>
                          <a:spcPts val="1300"/>
                        </a:lnSpc>
                        <a:spcAft>
                          <a:spcPts val="1000"/>
                        </a:spcAft>
                      </a:pPr>
                      <a:r>
                        <a:rPr lang="en-US" sz="1400" b="1" spc="5" dirty="0">
                          <a:effectLst/>
                        </a:rPr>
                        <a:t>M</a:t>
                      </a:r>
                      <a:r>
                        <a:rPr lang="en-US" sz="1400" b="1" spc="-15" dirty="0">
                          <a:effectLst/>
                        </a:rPr>
                        <a:t>y</a:t>
                      </a:r>
                      <a:r>
                        <a:rPr lang="en-US" sz="1400" b="1" dirty="0">
                          <a:effectLst/>
                        </a:rPr>
                        <a:t>SQL</a:t>
                      </a:r>
                      <a:endParaRPr lang="en-US" sz="1200" b="1" dirty="0">
                        <a:effectLst/>
                        <a:latin typeface="Calibri"/>
                        <a:ea typeface="Calibri"/>
                        <a:cs typeface="Times New Roman"/>
                      </a:endParaRPr>
                    </a:p>
                  </a:txBody>
                  <a:tcPr marL="0" marR="0" marT="0" marB="0" anchor="ctr"/>
                </a:tc>
                <a:tc>
                  <a:txBody>
                    <a:bodyPr/>
                    <a:lstStyle/>
                    <a:p>
                      <a:pPr marL="134620" algn="ctr">
                        <a:lnSpc>
                          <a:spcPts val="1300"/>
                        </a:lnSpc>
                        <a:spcAft>
                          <a:spcPts val="1000"/>
                        </a:spcAft>
                      </a:pPr>
                      <a:r>
                        <a:rPr lang="en-US" sz="1400" b="1" dirty="0">
                          <a:effectLst/>
                        </a:rPr>
                        <a:t>MS SQL</a:t>
                      </a:r>
                      <a:r>
                        <a:rPr lang="en-US" sz="1400" b="1" spc="5" dirty="0">
                          <a:effectLst/>
                        </a:rPr>
                        <a:t> </a:t>
                      </a:r>
                      <a:r>
                        <a:rPr lang="en-US" sz="1400" b="1" dirty="0">
                          <a:effectLst/>
                        </a:rPr>
                        <a:t>S</a:t>
                      </a:r>
                      <a:r>
                        <a:rPr lang="en-US" sz="1400" b="1" spc="-5" dirty="0">
                          <a:effectLst/>
                        </a:rPr>
                        <a:t>e</a:t>
                      </a:r>
                      <a:r>
                        <a:rPr lang="en-US" sz="1400" b="1" dirty="0">
                          <a:effectLst/>
                        </a:rPr>
                        <a:t>rver</a:t>
                      </a:r>
                      <a:endParaRPr lang="en-US" sz="1200" b="1" dirty="0">
                        <a:effectLst/>
                        <a:latin typeface="Calibri"/>
                        <a:ea typeface="Calibri"/>
                        <a:cs typeface="Times New Roman"/>
                      </a:endParaRPr>
                    </a:p>
                  </a:txBody>
                  <a:tcPr marL="0" marR="0" marT="0" marB="0" anchor="ctr"/>
                </a:tc>
                <a:tc>
                  <a:txBody>
                    <a:bodyPr/>
                    <a:lstStyle/>
                    <a:p>
                      <a:pPr marL="448310" algn="ctr">
                        <a:lnSpc>
                          <a:spcPts val="1300"/>
                        </a:lnSpc>
                        <a:spcAft>
                          <a:spcPts val="1000"/>
                        </a:spcAft>
                      </a:pPr>
                      <a:r>
                        <a:rPr lang="en-US" sz="1400" b="1" dirty="0">
                          <a:effectLst/>
                        </a:rPr>
                        <a:t>Oracle</a:t>
                      </a:r>
                      <a:endParaRPr lang="en-US" sz="1200" b="1" dirty="0">
                        <a:effectLst/>
                        <a:latin typeface="Calibri"/>
                        <a:ea typeface="Calibri"/>
                        <a:cs typeface="Times New Roman"/>
                      </a:endParaRPr>
                    </a:p>
                  </a:txBody>
                  <a:tcPr marL="0" marR="0" marT="0" marB="0" anchor="ctr"/>
                </a:tc>
              </a:tr>
              <a:tr h="414949">
                <a:tc>
                  <a:txBody>
                    <a:bodyPr/>
                    <a:lstStyle/>
                    <a:p>
                      <a:pPr marL="64770" algn="l">
                        <a:lnSpc>
                          <a:spcPts val="1300"/>
                        </a:lnSpc>
                        <a:spcAft>
                          <a:spcPts val="1000"/>
                        </a:spcAft>
                      </a:pPr>
                      <a:r>
                        <a:rPr lang="en-US" sz="1200" dirty="0">
                          <a:effectLst/>
                        </a:rPr>
                        <a:t>COU</a:t>
                      </a:r>
                      <a:r>
                        <a:rPr lang="en-US" sz="1200" spc="-5" dirty="0">
                          <a:effectLst/>
                        </a:rPr>
                        <a:t>N</a:t>
                      </a:r>
                      <a:r>
                        <a:rPr lang="en-US" sz="1200" dirty="0">
                          <a:effectLst/>
                        </a:rPr>
                        <a:t>T(*)</a:t>
                      </a:r>
                      <a:endParaRPr lang="en-US" sz="1100" dirty="0">
                        <a:effectLst/>
                        <a:latin typeface="Calibri"/>
                        <a:ea typeface="Calibri"/>
                        <a:cs typeface="Times New Roman"/>
                      </a:endParaRPr>
                    </a:p>
                  </a:txBody>
                  <a:tcPr marL="0" marR="0" marT="0" marB="0" anchor="ctr"/>
                </a:tc>
                <a:tc>
                  <a:txBody>
                    <a:bodyPr/>
                    <a:lstStyle/>
                    <a:p>
                      <a:pPr marL="64135" algn="ctr">
                        <a:lnSpc>
                          <a:spcPts val="1300"/>
                        </a:lnSpc>
                        <a:spcAft>
                          <a:spcPts val="1000"/>
                        </a:spcAft>
                      </a:pPr>
                      <a:r>
                        <a:rPr lang="en-US" sz="2000" b="1" dirty="0">
                          <a:solidFill>
                            <a:srgbClr val="FF0000"/>
                          </a:solidFill>
                          <a:effectLst/>
                        </a:rPr>
                        <a:t>36.662</a:t>
                      </a:r>
                      <a:endParaRPr lang="en-US" sz="1800" b="1" dirty="0">
                        <a:solidFill>
                          <a:srgbClr val="FF0000"/>
                        </a:solidFill>
                        <a:effectLst/>
                        <a:latin typeface="Calibri"/>
                        <a:ea typeface="Calibri"/>
                        <a:cs typeface="Times New Roman"/>
                      </a:endParaRPr>
                    </a:p>
                  </a:txBody>
                  <a:tcPr marL="0" marR="0" marT="0" marB="0" anchor="ctr"/>
                </a:tc>
                <a:tc>
                  <a:txBody>
                    <a:bodyPr/>
                    <a:lstStyle/>
                    <a:p>
                      <a:pPr marL="64135" algn="ctr">
                        <a:lnSpc>
                          <a:spcPts val="1300"/>
                        </a:lnSpc>
                        <a:spcAft>
                          <a:spcPts val="1000"/>
                        </a:spcAft>
                      </a:pPr>
                      <a:r>
                        <a:rPr lang="en-US" sz="1200">
                          <a:effectLst/>
                        </a:rPr>
                        <a:t>0.702</a:t>
                      </a:r>
                      <a:endParaRPr lang="en-US" sz="1100">
                        <a:effectLst/>
                        <a:latin typeface="Calibri"/>
                        <a:ea typeface="Calibri"/>
                        <a:cs typeface="Times New Roman"/>
                      </a:endParaRPr>
                    </a:p>
                  </a:txBody>
                  <a:tcPr marL="0" marR="0" marT="0" marB="0" anchor="ctr"/>
                </a:tc>
                <a:tc>
                  <a:txBody>
                    <a:bodyPr/>
                    <a:lstStyle/>
                    <a:p>
                      <a:pPr marL="64135" algn="ctr">
                        <a:lnSpc>
                          <a:spcPts val="1300"/>
                        </a:lnSpc>
                        <a:spcAft>
                          <a:spcPts val="1000"/>
                        </a:spcAft>
                      </a:pPr>
                      <a:r>
                        <a:rPr lang="en-US" sz="2000" b="1" dirty="0">
                          <a:solidFill>
                            <a:srgbClr val="FF0000"/>
                          </a:solidFill>
                          <a:effectLst/>
                        </a:rPr>
                        <a:t>0.541</a:t>
                      </a:r>
                      <a:endParaRPr lang="en-US" sz="1800" b="1" dirty="0">
                        <a:solidFill>
                          <a:srgbClr val="FF0000"/>
                        </a:solidFill>
                        <a:effectLst/>
                        <a:latin typeface="Calibri"/>
                        <a:ea typeface="Calibri"/>
                        <a:cs typeface="Times New Roman"/>
                      </a:endParaRPr>
                    </a:p>
                  </a:txBody>
                  <a:tcPr marL="0" marR="0" marT="0" marB="0" anchor="ctr"/>
                </a:tc>
              </a:tr>
              <a:tr h="413504">
                <a:tc>
                  <a:txBody>
                    <a:bodyPr/>
                    <a:lstStyle/>
                    <a:p>
                      <a:pPr marL="64770" algn="l">
                        <a:lnSpc>
                          <a:spcPts val="1300"/>
                        </a:lnSpc>
                        <a:spcAft>
                          <a:spcPts val="1000"/>
                        </a:spcAft>
                      </a:pPr>
                      <a:r>
                        <a:rPr lang="en-US" sz="1200" dirty="0">
                          <a:effectLst/>
                        </a:rPr>
                        <a:t>COU</a:t>
                      </a:r>
                      <a:r>
                        <a:rPr lang="en-US" sz="1200" spc="-5" dirty="0">
                          <a:effectLst/>
                        </a:rPr>
                        <a:t>N</a:t>
                      </a:r>
                      <a:r>
                        <a:rPr lang="en-US" sz="1200" dirty="0">
                          <a:effectLst/>
                        </a:rPr>
                        <a:t>T(id)</a:t>
                      </a:r>
                      <a:endParaRPr lang="en-US" sz="1100" dirty="0">
                        <a:effectLst/>
                        <a:latin typeface="Calibri"/>
                        <a:ea typeface="Calibri"/>
                        <a:cs typeface="Times New Roman"/>
                      </a:endParaRPr>
                    </a:p>
                  </a:txBody>
                  <a:tcPr marL="0" marR="0" marT="0" marB="0" anchor="ctr"/>
                </a:tc>
                <a:tc>
                  <a:txBody>
                    <a:bodyPr/>
                    <a:lstStyle/>
                    <a:p>
                      <a:pPr marL="64135" algn="ctr">
                        <a:lnSpc>
                          <a:spcPts val="1300"/>
                        </a:lnSpc>
                        <a:spcAft>
                          <a:spcPts val="1000"/>
                        </a:spcAft>
                      </a:pPr>
                      <a:r>
                        <a:rPr lang="en-US" sz="1200">
                          <a:effectLst/>
                        </a:rPr>
                        <a:t>11.120</a:t>
                      </a:r>
                      <a:endParaRPr lang="en-US" sz="1100">
                        <a:effectLst/>
                        <a:latin typeface="Calibri"/>
                        <a:ea typeface="Calibri"/>
                        <a:cs typeface="Times New Roman"/>
                      </a:endParaRPr>
                    </a:p>
                  </a:txBody>
                  <a:tcPr marL="0" marR="0" marT="0" marB="0" anchor="ctr"/>
                </a:tc>
                <a:tc>
                  <a:txBody>
                    <a:bodyPr/>
                    <a:lstStyle/>
                    <a:p>
                      <a:pPr marL="64135" algn="ctr">
                        <a:lnSpc>
                          <a:spcPts val="1300"/>
                        </a:lnSpc>
                        <a:spcAft>
                          <a:spcPts val="1000"/>
                        </a:spcAft>
                      </a:pPr>
                      <a:r>
                        <a:rPr lang="en-US" sz="1600" b="1" dirty="0">
                          <a:solidFill>
                            <a:srgbClr val="00B050"/>
                          </a:solidFill>
                          <a:effectLst/>
                        </a:rPr>
                        <a:t>0.679</a:t>
                      </a:r>
                      <a:endParaRPr lang="en-US" sz="1400" b="1" dirty="0">
                        <a:solidFill>
                          <a:srgbClr val="00B050"/>
                        </a:solidFill>
                        <a:effectLst/>
                        <a:latin typeface="Calibri"/>
                        <a:ea typeface="Calibri"/>
                        <a:cs typeface="Times New Roman"/>
                      </a:endParaRPr>
                    </a:p>
                  </a:txBody>
                  <a:tcPr marL="0" marR="0" marT="0" marB="0" anchor="ctr"/>
                </a:tc>
                <a:tc>
                  <a:txBody>
                    <a:bodyPr/>
                    <a:lstStyle/>
                    <a:p>
                      <a:pPr marL="64135" algn="ctr">
                        <a:lnSpc>
                          <a:spcPts val="1300"/>
                        </a:lnSpc>
                        <a:spcAft>
                          <a:spcPts val="1000"/>
                        </a:spcAft>
                      </a:pPr>
                      <a:r>
                        <a:rPr lang="en-US" sz="1600" b="1" dirty="0">
                          <a:solidFill>
                            <a:srgbClr val="00B050"/>
                          </a:solidFill>
                          <a:effectLst/>
                        </a:rPr>
                        <a:t>0.001</a:t>
                      </a:r>
                      <a:endParaRPr lang="en-US" sz="1400" b="1" dirty="0">
                        <a:solidFill>
                          <a:srgbClr val="00B050"/>
                        </a:solidFill>
                        <a:effectLst/>
                        <a:latin typeface="Calibri"/>
                        <a:ea typeface="Calibri"/>
                        <a:cs typeface="Times New Roman"/>
                      </a:endParaRPr>
                    </a:p>
                  </a:txBody>
                  <a:tcPr marL="0" marR="0" marT="0" marB="0" anchor="ctr"/>
                </a:tc>
              </a:tr>
              <a:tr h="413504">
                <a:tc>
                  <a:txBody>
                    <a:bodyPr/>
                    <a:lstStyle/>
                    <a:p>
                      <a:pPr marL="64770" algn="l">
                        <a:lnSpc>
                          <a:spcPts val="1300"/>
                        </a:lnSpc>
                        <a:spcAft>
                          <a:spcPts val="1000"/>
                        </a:spcAft>
                      </a:pPr>
                      <a:r>
                        <a:rPr lang="en-US" sz="1200" dirty="0">
                          <a:effectLst/>
                        </a:rPr>
                        <a:t>COU</a:t>
                      </a:r>
                      <a:r>
                        <a:rPr lang="en-US" sz="1200" spc="-5" dirty="0">
                          <a:effectLst/>
                        </a:rPr>
                        <a:t>N</a:t>
                      </a:r>
                      <a:r>
                        <a:rPr lang="en-US" sz="1200" dirty="0">
                          <a:effectLst/>
                        </a:rPr>
                        <a:t>T(1)</a:t>
                      </a:r>
                      <a:endParaRPr lang="en-US" sz="1100" dirty="0">
                        <a:effectLst/>
                        <a:latin typeface="Calibri"/>
                        <a:ea typeface="Calibri"/>
                        <a:cs typeface="Times New Roman"/>
                      </a:endParaRPr>
                    </a:p>
                  </a:txBody>
                  <a:tcPr marL="0" marR="0" marT="0" marB="0" anchor="ctr"/>
                </a:tc>
                <a:tc>
                  <a:txBody>
                    <a:bodyPr/>
                    <a:lstStyle/>
                    <a:p>
                      <a:pPr marL="64135" algn="ctr">
                        <a:lnSpc>
                          <a:spcPts val="1300"/>
                        </a:lnSpc>
                        <a:spcAft>
                          <a:spcPts val="1000"/>
                        </a:spcAft>
                      </a:pPr>
                      <a:r>
                        <a:rPr lang="en-US" sz="1200" dirty="0">
                          <a:effectLst/>
                        </a:rPr>
                        <a:t>9.995</a:t>
                      </a:r>
                      <a:endParaRPr lang="en-US" sz="1100" dirty="0">
                        <a:effectLst/>
                        <a:latin typeface="Calibri"/>
                        <a:ea typeface="Calibri"/>
                        <a:cs typeface="Times New Roman"/>
                      </a:endParaRPr>
                    </a:p>
                  </a:txBody>
                  <a:tcPr marL="0" marR="0" marT="0" marB="0" anchor="ctr"/>
                </a:tc>
                <a:tc>
                  <a:txBody>
                    <a:bodyPr/>
                    <a:lstStyle/>
                    <a:p>
                      <a:pPr marL="64135" algn="ctr">
                        <a:lnSpc>
                          <a:spcPts val="1300"/>
                        </a:lnSpc>
                        <a:spcAft>
                          <a:spcPts val="1000"/>
                        </a:spcAft>
                      </a:pPr>
                      <a:r>
                        <a:rPr lang="en-US" sz="1200">
                          <a:effectLst/>
                        </a:rPr>
                        <a:t>0.681</a:t>
                      </a:r>
                      <a:endParaRPr lang="en-US" sz="1100">
                        <a:effectLst/>
                        <a:latin typeface="Calibri"/>
                        <a:ea typeface="Calibri"/>
                        <a:cs typeface="Times New Roman"/>
                      </a:endParaRPr>
                    </a:p>
                  </a:txBody>
                  <a:tcPr marL="0" marR="0" marT="0" marB="0" anchor="ctr"/>
                </a:tc>
                <a:tc>
                  <a:txBody>
                    <a:bodyPr/>
                    <a:lstStyle/>
                    <a:p>
                      <a:pPr marL="64135" algn="ctr">
                        <a:lnSpc>
                          <a:spcPts val="1300"/>
                        </a:lnSpc>
                        <a:spcAft>
                          <a:spcPts val="1000"/>
                        </a:spcAft>
                      </a:pPr>
                      <a:r>
                        <a:rPr lang="en-US" sz="1600" b="1" dirty="0">
                          <a:solidFill>
                            <a:srgbClr val="00B050"/>
                          </a:solidFill>
                          <a:effectLst/>
                        </a:rPr>
                        <a:t>0.001</a:t>
                      </a:r>
                      <a:endParaRPr lang="en-US" sz="1400" b="1" dirty="0">
                        <a:solidFill>
                          <a:srgbClr val="00B050"/>
                        </a:solidFill>
                        <a:effectLst/>
                        <a:latin typeface="Calibri"/>
                        <a:ea typeface="Calibri"/>
                        <a:cs typeface="Times New Roman"/>
                      </a:endParaRPr>
                    </a:p>
                  </a:txBody>
                  <a:tcPr marL="0" marR="0" marT="0" marB="0" anchor="ctr"/>
                </a:tc>
              </a:tr>
              <a:tr h="414949">
                <a:tc>
                  <a:txBody>
                    <a:bodyPr/>
                    <a:lstStyle/>
                    <a:p>
                      <a:pPr marL="64770" algn="l">
                        <a:lnSpc>
                          <a:spcPts val="1300"/>
                        </a:lnSpc>
                        <a:spcAft>
                          <a:spcPts val="1000"/>
                        </a:spcAft>
                      </a:pPr>
                      <a:r>
                        <a:rPr lang="en-US" sz="1200" dirty="0">
                          <a:effectLst/>
                        </a:rPr>
                        <a:t>COU</a:t>
                      </a:r>
                      <a:r>
                        <a:rPr lang="en-US" sz="1200" spc="-5" dirty="0">
                          <a:effectLst/>
                        </a:rPr>
                        <a:t>N</a:t>
                      </a:r>
                      <a:r>
                        <a:rPr lang="en-US" sz="1200" dirty="0">
                          <a:effectLst/>
                        </a:rPr>
                        <a:t>T(</a:t>
                      </a:r>
                      <a:r>
                        <a:rPr lang="en-US" sz="1200" dirty="0" err="1">
                          <a:effectLst/>
                        </a:rPr>
                        <a:t>fni</a:t>
                      </a:r>
                      <a:r>
                        <a:rPr lang="en-US" sz="1200" dirty="0">
                          <a:effectLst/>
                        </a:rPr>
                        <a:t>)</a:t>
                      </a:r>
                      <a:endParaRPr lang="en-US" sz="1100" dirty="0">
                        <a:effectLst/>
                        <a:latin typeface="Calibri"/>
                        <a:ea typeface="Calibri"/>
                        <a:cs typeface="Times New Roman"/>
                      </a:endParaRPr>
                    </a:p>
                  </a:txBody>
                  <a:tcPr marL="0" marR="0" marT="0" marB="0" anchor="ctr"/>
                </a:tc>
                <a:tc>
                  <a:txBody>
                    <a:bodyPr/>
                    <a:lstStyle/>
                    <a:p>
                      <a:pPr marL="64135" algn="ctr">
                        <a:lnSpc>
                          <a:spcPts val="1300"/>
                        </a:lnSpc>
                        <a:spcAft>
                          <a:spcPts val="1000"/>
                        </a:spcAft>
                      </a:pPr>
                      <a:r>
                        <a:rPr lang="en-US" sz="1600" b="1" dirty="0">
                          <a:solidFill>
                            <a:srgbClr val="00B050"/>
                          </a:solidFill>
                          <a:effectLst/>
                        </a:rPr>
                        <a:t>6.999</a:t>
                      </a:r>
                      <a:endParaRPr lang="en-US" sz="1400" b="1" dirty="0">
                        <a:solidFill>
                          <a:srgbClr val="00B050"/>
                        </a:solidFill>
                        <a:effectLst/>
                        <a:latin typeface="Calibri"/>
                        <a:ea typeface="Calibri"/>
                        <a:cs typeface="Times New Roman"/>
                      </a:endParaRPr>
                    </a:p>
                  </a:txBody>
                  <a:tcPr marL="0" marR="0" marT="0" marB="0" anchor="ctr"/>
                </a:tc>
                <a:tc>
                  <a:txBody>
                    <a:bodyPr/>
                    <a:lstStyle/>
                    <a:p>
                      <a:pPr marL="64135" algn="ctr">
                        <a:lnSpc>
                          <a:spcPts val="1300"/>
                        </a:lnSpc>
                        <a:spcAft>
                          <a:spcPts val="1000"/>
                        </a:spcAft>
                      </a:pPr>
                      <a:r>
                        <a:rPr lang="en-US" sz="1200" dirty="0">
                          <a:effectLst/>
                        </a:rPr>
                        <a:t>1.494</a:t>
                      </a:r>
                      <a:endParaRPr lang="en-US" sz="1100" dirty="0">
                        <a:effectLst/>
                        <a:latin typeface="Calibri"/>
                        <a:ea typeface="Calibri"/>
                        <a:cs typeface="Times New Roman"/>
                      </a:endParaRPr>
                    </a:p>
                  </a:txBody>
                  <a:tcPr marL="0" marR="0" marT="0" marB="0" anchor="ctr"/>
                </a:tc>
                <a:tc>
                  <a:txBody>
                    <a:bodyPr/>
                    <a:lstStyle/>
                    <a:p>
                      <a:pPr marL="64135" algn="ctr">
                        <a:lnSpc>
                          <a:spcPts val="1300"/>
                        </a:lnSpc>
                        <a:spcAft>
                          <a:spcPts val="1000"/>
                        </a:spcAft>
                      </a:pPr>
                      <a:r>
                        <a:rPr lang="en-US" sz="1600" b="1" dirty="0">
                          <a:solidFill>
                            <a:srgbClr val="00B050"/>
                          </a:solidFill>
                          <a:effectLst/>
                        </a:rPr>
                        <a:t>0.001</a:t>
                      </a:r>
                      <a:endParaRPr lang="en-US" sz="1400" b="1" dirty="0">
                        <a:solidFill>
                          <a:srgbClr val="00B050"/>
                        </a:solidFill>
                        <a:effectLst/>
                        <a:latin typeface="Calibri"/>
                        <a:ea typeface="Calibri"/>
                        <a:cs typeface="Times New Roman"/>
                      </a:endParaRPr>
                    </a:p>
                  </a:txBody>
                  <a:tcPr marL="0" marR="0" marT="0" marB="0" anchor="ctr"/>
                </a:tc>
              </a:tr>
              <a:tr h="413504">
                <a:tc>
                  <a:txBody>
                    <a:bodyPr/>
                    <a:lstStyle/>
                    <a:p>
                      <a:pPr marL="64770" algn="l">
                        <a:lnSpc>
                          <a:spcPts val="1300"/>
                        </a:lnSpc>
                        <a:spcAft>
                          <a:spcPts val="1000"/>
                        </a:spcAft>
                      </a:pPr>
                      <a:r>
                        <a:rPr lang="en-US" sz="1200" dirty="0">
                          <a:effectLst/>
                        </a:rPr>
                        <a:t>COU</a:t>
                      </a:r>
                      <a:r>
                        <a:rPr lang="en-US" sz="1200" spc="-5" dirty="0">
                          <a:effectLst/>
                        </a:rPr>
                        <a:t>N</a:t>
                      </a:r>
                      <a:r>
                        <a:rPr lang="en-US" sz="1200" dirty="0">
                          <a:effectLst/>
                        </a:rPr>
                        <a:t>T(</a:t>
                      </a:r>
                      <a:r>
                        <a:rPr lang="en-US" sz="1200" dirty="0" err="1">
                          <a:effectLst/>
                        </a:rPr>
                        <a:t>fwi</a:t>
                      </a:r>
                      <a:r>
                        <a:rPr lang="en-US" sz="1200" dirty="0">
                          <a:effectLst/>
                        </a:rPr>
                        <a:t>)</a:t>
                      </a:r>
                      <a:endParaRPr lang="en-US" sz="1100" dirty="0">
                        <a:effectLst/>
                        <a:latin typeface="Calibri"/>
                        <a:ea typeface="Calibri"/>
                        <a:cs typeface="Times New Roman"/>
                      </a:endParaRPr>
                    </a:p>
                  </a:txBody>
                  <a:tcPr marL="0" marR="0" marT="0" marB="0" anchor="ctr"/>
                </a:tc>
                <a:tc>
                  <a:txBody>
                    <a:bodyPr/>
                    <a:lstStyle/>
                    <a:p>
                      <a:pPr marL="64135" algn="ctr">
                        <a:lnSpc>
                          <a:spcPts val="1300"/>
                        </a:lnSpc>
                        <a:spcAft>
                          <a:spcPts val="1000"/>
                        </a:spcAft>
                      </a:pPr>
                      <a:r>
                        <a:rPr lang="en-US" sz="1200">
                          <a:effectLst/>
                        </a:rPr>
                        <a:t>12.333</a:t>
                      </a:r>
                      <a:endParaRPr lang="en-US" sz="1100">
                        <a:effectLst/>
                        <a:latin typeface="Calibri"/>
                        <a:ea typeface="Calibri"/>
                        <a:cs typeface="Times New Roman"/>
                      </a:endParaRPr>
                    </a:p>
                  </a:txBody>
                  <a:tcPr marL="0" marR="0" marT="0" marB="0" anchor="ctr"/>
                </a:tc>
                <a:tc>
                  <a:txBody>
                    <a:bodyPr/>
                    <a:lstStyle/>
                    <a:p>
                      <a:pPr marL="64135" algn="ctr">
                        <a:lnSpc>
                          <a:spcPts val="1300"/>
                        </a:lnSpc>
                        <a:spcAft>
                          <a:spcPts val="1000"/>
                        </a:spcAft>
                      </a:pPr>
                      <a:r>
                        <a:rPr lang="en-US" sz="1200">
                          <a:effectLst/>
                        </a:rPr>
                        <a:t>1.475</a:t>
                      </a:r>
                      <a:endParaRPr lang="en-US" sz="1100">
                        <a:effectLst/>
                        <a:latin typeface="Calibri"/>
                        <a:ea typeface="Calibri"/>
                        <a:cs typeface="Times New Roman"/>
                      </a:endParaRPr>
                    </a:p>
                  </a:txBody>
                  <a:tcPr marL="0" marR="0" marT="0" marB="0" anchor="ctr"/>
                </a:tc>
                <a:tc>
                  <a:txBody>
                    <a:bodyPr/>
                    <a:lstStyle/>
                    <a:p>
                      <a:pPr marL="64135" algn="ctr">
                        <a:lnSpc>
                          <a:spcPts val="1300"/>
                        </a:lnSpc>
                        <a:spcAft>
                          <a:spcPts val="1000"/>
                        </a:spcAft>
                      </a:pPr>
                      <a:r>
                        <a:rPr lang="en-US" sz="1600" b="1" dirty="0">
                          <a:solidFill>
                            <a:srgbClr val="00B050"/>
                          </a:solidFill>
                          <a:effectLst/>
                        </a:rPr>
                        <a:t>0.001</a:t>
                      </a:r>
                      <a:endParaRPr lang="en-US" sz="1400" b="1" dirty="0">
                        <a:solidFill>
                          <a:srgbClr val="00B050"/>
                        </a:solidFill>
                        <a:effectLst/>
                        <a:latin typeface="Calibri"/>
                        <a:ea typeface="Calibri"/>
                        <a:cs typeface="Times New Roman"/>
                      </a:endParaRPr>
                    </a:p>
                  </a:txBody>
                  <a:tcPr marL="0" marR="0" marT="0" marB="0" anchor="ctr"/>
                </a:tc>
              </a:tr>
              <a:tr h="413504">
                <a:tc>
                  <a:txBody>
                    <a:bodyPr/>
                    <a:lstStyle/>
                    <a:p>
                      <a:pPr marL="64770" algn="l">
                        <a:lnSpc>
                          <a:spcPts val="1300"/>
                        </a:lnSpc>
                        <a:spcAft>
                          <a:spcPts val="1000"/>
                        </a:spcAft>
                      </a:pPr>
                      <a:r>
                        <a:rPr lang="en-US" sz="1200">
                          <a:effectLst/>
                        </a:rPr>
                        <a:t>COU</a:t>
                      </a:r>
                      <a:r>
                        <a:rPr lang="en-US" sz="1200" spc="-5">
                          <a:effectLst/>
                        </a:rPr>
                        <a:t>N</a:t>
                      </a:r>
                      <a:r>
                        <a:rPr lang="en-US" sz="1200">
                          <a:effectLst/>
                        </a:rPr>
                        <a:t>T(D</a:t>
                      </a:r>
                      <a:r>
                        <a:rPr lang="en-US" sz="1200" spc="5">
                          <a:effectLst/>
                        </a:rPr>
                        <a:t>I</a:t>
                      </a:r>
                      <a:r>
                        <a:rPr lang="en-US" sz="1200">
                          <a:effectLst/>
                        </a:rPr>
                        <a:t>STIN</a:t>
                      </a:r>
                      <a:r>
                        <a:rPr lang="en-US" sz="1200" spc="-5">
                          <a:effectLst/>
                        </a:rPr>
                        <a:t>C</a:t>
                      </a:r>
                      <a:r>
                        <a:rPr lang="en-US" sz="1200">
                          <a:effectLst/>
                        </a:rPr>
                        <a:t>T fn</a:t>
                      </a:r>
                      <a:r>
                        <a:rPr lang="en-US" sz="1200" spc="5">
                          <a:effectLst/>
                        </a:rPr>
                        <a:t>i</a:t>
                      </a:r>
                      <a:r>
                        <a:rPr lang="en-US" sz="1200">
                          <a:effectLst/>
                        </a:rPr>
                        <a:t>)</a:t>
                      </a:r>
                      <a:endParaRPr lang="en-US" sz="1100">
                        <a:effectLst/>
                        <a:latin typeface="Calibri"/>
                        <a:ea typeface="Calibri"/>
                        <a:cs typeface="Times New Roman"/>
                      </a:endParaRPr>
                    </a:p>
                  </a:txBody>
                  <a:tcPr marL="0" marR="0" marT="0" marB="0" anchor="ctr"/>
                </a:tc>
                <a:tc>
                  <a:txBody>
                    <a:bodyPr/>
                    <a:lstStyle/>
                    <a:p>
                      <a:pPr marL="64135" algn="ctr">
                        <a:lnSpc>
                          <a:spcPts val="1300"/>
                        </a:lnSpc>
                        <a:spcAft>
                          <a:spcPts val="1000"/>
                        </a:spcAft>
                      </a:pPr>
                      <a:r>
                        <a:rPr lang="en-US" sz="1200">
                          <a:effectLst/>
                        </a:rPr>
                        <a:t>9.252</a:t>
                      </a:r>
                      <a:endParaRPr lang="en-US" sz="1100">
                        <a:effectLst/>
                        <a:latin typeface="Calibri"/>
                        <a:ea typeface="Calibri"/>
                        <a:cs typeface="Times New Roman"/>
                      </a:endParaRPr>
                    </a:p>
                  </a:txBody>
                  <a:tcPr marL="0" marR="0" marT="0" marB="0" anchor="ctr"/>
                </a:tc>
                <a:tc>
                  <a:txBody>
                    <a:bodyPr/>
                    <a:lstStyle/>
                    <a:p>
                      <a:pPr marL="64135" algn="ctr">
                        <a:lnSpc>
                          <a:spcPts val="1300"/>
                        </a:lnSpc>
                        <a:spcAft>
                          <a:spcPts val="1000"/>
                        </a:spcAft>
                      </a:pPr>
                      <a:r>
                        <a:rPr lang="en-US" sz="2000" b="1" dirty="0">
                          <a:solidFill>
                            <a:srgbClr val="FF0000"/>
                          </a:solidFill>
                          <a:effectLst/>
                        </a:rPr>
                        <a:t>6.300</a:t>
                      </a:r>
                      <a:endParaRPr lang="en-US" sz="1800" b="1" dirty="0">
                        <a:solidFill>
                          <a:srgbClr val="FF0000"/>
                        </a:solidFill>
                        <a:effectLst/>
                        <a:latin typeface="Calibri"/>
                        <a:ea typeface="Calibri"/>
                        <a:cs typeface="Times New Roman"/>
                      </a:endParaRPr>
                    </a:p>
                  </a:txBody>
                  <a:tcPr marL="0" marR="0" marT="0" marB="0" anchor="ctr"/>
                </a:tc>
                <a:tc>
                  <a:txBody>
                    <a:bodyPr/>
                    <a:lstStyle/>
                    <a:p>
                      <a:pPr marL="64135" algn="ctr">
                        <a:lnSpc>
                          <a:spcPts val="1300"/>
                        </a:lnSpc>
                        <a:spcAft>
                          <a:spcPts val="1000"/>
                        </a:spcAft>
                      </a:pPr>
                      <a:r>
                        <a:rPr lang="en-US" sz="1600" b="1" dirty="0">
                          <a:solidFill>
                            <a:srgbClr val="00B050"/>
                          </a:solidFill>
                          <a:effectLst/>
                        </a:rPr>
                        <a:t>0.001</a:t>
                      </a:r>
                      <a:endParaRPr lang="en-US" sz="1400" b="1" dirty="0">
                        <a:solidFill>
                          <a:srgbClr val="00B050"/>
                        </a:solidFill>
                        <a:effectLst/>
                        <a:latin typeface="Calibri"/>
                        <a:ea typeface="Calibri"/>
                        <a:cs typeface="Times New Roman"/>
                      </a:endParaRPr>
                    </a:p>
                  </a:txBody>
                  <a:tcPr marL="0" marR="0" marT="0" marB="0" anchor="ctr"/>
                </a:tc>
              </a:tr>
              <a:tr h="414949">
                <a:tc>
                  <a:txBody>
                    <a:bodyPr/>
                    <a:lstStyle/>
                    <a:p>
                      <a:pPr marL="64770" algn="l">
                        <a:lnSpc>
                          <a:spcPts val="1300"/>
                        </a:lnSpc>
                        <a:spcAft>
                          <a:spcPts val="1000"/>
                        </a:spcAft>
                      </a:pPr>
                      <a:r>
                        <a:rPr lang="en-US" sz="1200" dirty="0">
                          <a:effectLst/>
                        </a:rPr>
                        <a:t>COU</a:t>
                      </a:r>
                      <a:r>
                        <a:rPr lang="en-US" sz="1200" spc="-5" dirty="0">
                          <a:effectLst/>
                        </a:rPr>
                        <a:t>N</a:t>
                      </a:r>
                      <a:r>
                        <a:rPr lang="en-US" sz="1200" dirty="0">
                          <a:effectLst/>
                        </a:rPr>
                        <a:t>T(D</a:t>
                      </a:r>
                      <a:r>
                        <a:rPr lang="en-US" sz="1200" spc="5" dirty="0">
                          <a:effectLst/>
                        </a:rPr>
                        <a:t>I</a:t>
                      </a:r>
                      <a:r>
                        <a:rPr lang="en-US" sz="1200" dirty="0">
                          <a:effectLst/>
                        </a:rPr>
                        <a:t>STIN</a:t>
                      </a:r>
                      <a:r>
                        <a:rPr lang="en-US" sz="1200" spc="-5" dirty="0">
                          <a:effectLst/>
                        </a:rPr>
                        <a:t>C</a:t>
                      </a:r>
                      <a:r>
                        <a:rPr lang="en-US" sz="1200" dirty="0">
                          <a:effectLst/>
                        </a:rPr>
                        <a:t>T </a:t>
                      </a:r>
                      <a:r>
                        <a:rPr lang="en-US" sz="1200" dirty="0" err="1">
                          <a:effectLst/>
                        </a:rPr>
                        <a:t>fw</a:t>
                      </a:r>
                      <a:r>
                        <a:rPr lang="en-US" sz="1200" spc="5" dirty="0" err="1">
                          <a:effectLst/>
                        </a:rPr>
                        <a:t>i</a:t>
                      </a:r>
                      <a:r>
                        <a:rPr lang="en-US" sz="1200" dirty="0">
                          <a:effectLst/>
                        </a:rPr>
                        <a:t>)</a:t>
                      </a:r>
                      <a:endParaRPr lang="en-US" sz="1100" dirty="0">
                        <a:effectLst/>
                        <a:latin typeface="Calibri"/>
                        <a:ea typeface="Calibri"/>
                        <a:cs typeface="Times New Roman"/>
                      </a:endParaRPr>
                    </a:p>
                  </a:txBody>
                  <a:tcPr marL="0" marR="0" marT="0" marB="0" anchor="ctr"/>
                </a:tc>
                <a:tc>
                  <a:txBody>
                    <a:bodyPr/>
                    <a:lstStyle/>
                    <a:p>
                      <a:pPr marL="64135" algn="ctr">
                        <a:lnSpc>
                          <a:spcPts val="1300"/>
                        </a:lnSpc>
                        <a:spcAft>
                          <a:spcPts val="1000"/>
                        </a:spcAft>
                      </a:pPr>
                      <a:r>
                        <a:rPr lang="en-US" sz="1200" dirty="0">
                          <a:effectLst/>
                        </a:rPr>
                        <a:t>9.626</a:t>
                      </a:r>
                      <a:endParaRPr lang="en-US" sz="1100" dirty="0">
                        <a:effectLst/>
                        <a:latin typeface="Calibri"/>
                        <a:ea typeface="Calibri"/>
                        <a:cs typeface="Times New Roman"/>
                      </a:endParaRPr>
                    </a:p>
                  </a:txBody>
                  <a:tcPr marL="0" marR="0" marT="0" marB="0" anchor="ctr"/>
                </a:tc>
                <a:tc>
                  <a:txBody>
                    <a:bodyPr/>
                    <a:lstStyle/>
                    <a:p>
                      <a:pPr marL="64135" algn="ctr">
                        <a:lnSpc>
                          <a:spcPts val="1300"/>
                        </a:lnSpc>
                        <a:spcAft>
                          <a:spcPts val="1000"/>
                        </a:spcAft>
                      </a:pPr>
                      <a:r>
                        <a:rPr lang="en-US" sz="1200">
                          <a:effectLst/>
                        </a:rPr>
                        <a:t>1.743</a:t>
                      </a:r>
                      <a:endParaRPr lang="en-US" sz="1100">
                        <a:effectLst/>
                        <a:latin typeface="Calibri"/>
                        <a:ea typeface="Calibri"/>
                        <a:cs typeface="Times New Roman"/>
                      </a:endParaRPr>
                    </a:p>
                  </a:txBody>
                  <a:tcPr marL="0" marR="0" marT="0" marB="0" anchor="ctr"/>
                </a:tc>
                <a:tc>
                  <a:txBody>
                    <a:bodyPr/>
                    <a:lstStyle/>
                    <a:p>
                      <a:pPr marL="64135" algn="ctr">
                        <a:lnSpc>
                          <a:spcPts val="1300"/>
                        </a:lnSpc>
                        <a:spcAft>
                          <a:spcPts val="1000"/>
                        </a:spcAft>
                      </a:pPr>
                      <a:r>
                        <a:rPr lang="en-US" sz="1600" b="1" dirty="0">
                          <a:solidFill>
                            <a:srgbClr val="00B050"/>
                          </a:solidFill>
                          <a:effectLst/>
                        </a:rPr>
                        <a:t>0.001</a:t>
                      </a:r>
                      <a:endParaRPr lang="en-US" sz="1400" b="1" dirty="0">
                        <a:solidFill>
                          <a:srgbClr val="00B050"/>
                        </a:solidFill>
                        <a:effectLst/>
                        <a:latin typeface="Calibri"/>
                        <a:ea typeface="Calibri"/>
                        <a:cs typeface="Times New Roman"/>
                      </a:endParaRPr>
                    </a:p>
                  </a:txBody>
                  <a:tcPr marL="0" marR="0" marT="0" marB="0" anchor="ctr"/>
                </a:tc>
              </a:tr>
            </a:tbl>
          </a:graphicData>
        </a:graphic>
      </p:graphicFrame>
      <p:sp>
        <p:nvSpPr>
          <p:cNvPr id="3" name="Rectangle 2"/>
          <p:cNvSpPr/>
          <p:nvPr/>
        </p:nvSpPr>
        <p:spPr>
          <a:xfrm>
            <a:off x="395536" y="4437112"/>
            <a:ext cx="8424936" cy="1477328"/>
          </a:xfrm>
          <a:prstGeom prst="rect">
            <a:avLst/>
          </a:prstGeom>
        </p:spPr>
        <p:txBody>
          <a:bodyPr wrap="square">
            <a:spAutoFit/>
          </a:bodyPr>
          <a:lstStyle/>
          <a:p>
            <a:pPr algn="just"/>
            <a:r>
              <a:rPr lang="en-US" dirty="0" err="1"/>
              <a:t>ახლა</a:t>
            </a:r>
            <a:r>
              <a:rPr lang="en-US" dirty="0"/>
              <a:t> </a:t>
            </a:r>
            <a:r>
              <a:rPr lang="en-US" dirty="0" err="1"/>
              <a:t>ყველაზე</a:t>
            </a:r>
            <a:r>
              <a:rPr lang="en-US" dirty="0"/>
              <a:t> </a:t>
            </a:r>
            <a:r>
              <a:rPr lang="en-US" dirty="0" err="1"/>
              <a:t>საინტერესოა</a:t>
            </a:r>
            <a:r>
              <a:rPr lang="en-US" dirty="0"/>
              <a:t> Oracle- </a:t>
            </a:r>
            <a:r>
              <a:rPr lang="en-US" dirty="0" err="1"/>
              <a:t>ის</a:t>
            </a:r>
            <a:r>
              <a:rPr lang="en-US" dirty="0"/>
              <a:t> </a:t>
            </a:r>
            <a:r>
              <a:rPr lang="en-US" dirty="0" err="1"/>
              <a:t>შედეგები</a:t>
            </a:r>
            <a:r>
              <a:rPr lang="en-US" dirty="0"/>
              <a:t>: </a:t>
            </a:r>
            <a:r>
              <a:rPr lang="en-US" dirty="0" err="1"/>
              <a:t>აქ</a:t>
            </a:r>
            <a:r>
              <a:rPr lang="en-US" dirty="0"/>
              <a:t> </a:t>
            </a:r>
            <a:r>
              <a:rPr lang="en-US" dirty="0" err="1"/>
              <a:t>კიდევ</a:t>
            </a:r>
            <a:r>
              <a:rPr lang="en-US" dirty="0"/>
              <a:t> </a:t>
            </a:r>
            <a:r>
              <a:rPr lang="en-US" dirty="0" err="1"/>
              <a:t>ერთხელ</a:t>
            </a:r>
            <a:r>
              <a:rPr lang="en-US" dirty="0"/>
              <a:t> </a:t>
            </a:r>
            <a:r>
              <a:rPr lang="en-US" dirty="0" err="1"/>
              <a:t>დადასტურდა</a:t>
            </a:r>
            <a:r>
              <a:rPr lang="en-US" dirty="0"/>
              <a:t> COUNT (*) </a:t>
            </a:r>
            <a:r>
              <a:rPr lang="en-US" dirty="0" err="1"/>
              <a:t>ნელი</a:t>
            </a:r>
            <a:r>
              <a:rPr lang="en-US" dirty="0"/>
              <a:t> </a:t>
            </a:r>
            <a:r>
              <a:rPr lang="en-US" dirty="0" err="1"/>
              <a:t>მუშაობის</a:t>
            </a:r>
            <a:r>
              <a:rPr lang="en-US" dirty="0"/>
              <a:t> </a:t>
            </a:r>
            <a:r>
              <a:rPr lang="en-US" dirty="0" err="1"/>
              <a:t>შესახებ</a:t>
            </a:r>
            <a:r>
              <a:rPr lang="en-US" dirty="0"/>
              <a:t> </a:t>
            </a:r>
            <a:r>
              <a:rPr lang="ka-GE" dirty="0"/>
              <a:t>ინფორმაცია</a:t>
            </a:r>
            <a:r>
              <a:rPr lang="en-US" dirty="0"/>
              <a:t>, </a:t>
            </a:r>
            <a:r>
              <a:rPr lang="en-US" dirty="0" err="1"/>
              <a:t>მაგრამ</a:t>
            </a:r>
            <a:r>
              <a:rPr lang="en-US" dirty="0"/>
              <a:t> </a:t>
            </a:r>
            <a:r>
              <a:rPr lang="en-US" dirty="0" err="1"/>
              <a:t>ყველა</a:t>
            </a:r>
            <a:r>
              <a:rPr lang="en-US" dirty="0"/>
              <a:t> </a:t>
            </a:r>
            <a:r>
              <a:rPr lang="en-US" dirty="0" err="1"/>
              <a:t>სხვა</a:t>
            </a:r>
            <a:r>
              <a:rPr lang="en-US" dirty="0"/>
              <a:t> </a:t>
            </a:r>
            <a:r>
              <a:rPr lang="en-US" dirty="0" err="1"/>
              <a:t>მოთხოვნა</a:t>
            </a:r>
            <a:r>
              <a:rPr lang="en-US" dirty="0"/>
              <a:t> </a:t>
            </a:r>
            <a:r>
              <a:rPr lang="en-US" dirty="0" err="1"/>
              <a:t>აჩვენებს</a:t>
            </a:r>
            <a:r>
              <a:rPr lang="en-US" dirty="0"/>
              <a:t> </a:t>
            </a:r>
            <a:r>
              <a:rPr lang="en-US" dirty="0" err="1"/>
              <a:t>შე</a:t>
            </a:r>
            <a:r>
              <a:rPr lang="ka-GE" dirty="0" smtClean="0"/>
              <a:t>სანი</a:t>
            </a:r>
            <a:r>
              <a:rPr lang="ka-GE" dirty="0"/>
              <a:t>შ</a:t>
            </a:r>
            <a:r>
              <a:rPr lang="ka-GE" dirty="0" smtClean="0"/>
              <a:t>ნავ </a:t>
            </a:r>
            <a:r>
              <a:rPr lang="en-US" dirty="0" err="1"/>
              <a:t>შედეგს</a:t>
            </a:r>
            <a:r>
              <a:rPr lang="en-US" dirty="0"/>
              <a:t>, </a:t>
            </a:r>
            <a:r>
              <a:rPr lang="en-US" dirty="0" err="1"/>
              <a:t>ამ</a:t>
            </a:r>
            <a:r>
              <a:rPr lang="en-US" dirty="0"/>
              <a:t> </a:t>
            </a:r>
            <a:r>
              <a:rPr lang="en-US" dirty="0" err="1"/>
              <a:t>შედეგის</a:t>
            </a:r>
            <a:r>
              <a:rPr lang="en-US" dirty="0"/>
              <a:t> </a:t>
            </a:r>
            <a:r>
              <a:rPr lang="en-US" dirty="0" err="1"/>
              <a:t>ძალიან</a:t>
            </a:r>
            <a:r>
              <a:rPr lang="en-US" dirty="0"/>
              <a:t> </a:t>
            </a:r>
            <a:r>
              <a:rPr lang="en-US" dirty="0" err="1"/>
              <a:t>მაღალი</a:t>
            </a:r>
            <a:r>
              <a:rPr lang="en-US" dirty="0"/>
              <a:t> </a:t>
            </a:r>
            <a:r>
              <a:rPr lang="en-US" dirty="0" err="1"/>
              <a:t>სტაბილურობას</a:t>
            </a:r>
            <a:r>
              <a:rPr lang="en-US" dirty="0"/>
              <a:t> </a:t>
            </a:r>
            <a:r>
              <a:rPr lang="en-US" dirty="0" err="1"/>
              <a:t>და</a:t>
            </a:r>
            <a:r>
              <a:rPr lang="en-US" dirty="0"/>
              <a:t> </a:t>
            </a:r>
            <a:r>
              <a:rPr lang="en-US" dirty="0" err="1"/>
              <a:t>სრულ</a:t>
            </a:r>
            <a:r>
              <a:rPr lang="en-US" dirty="0"/>
              <a:t> </a:t>
            </a:r>
            <a:r>
              <a:rPr lang="en-US" dirty="0" err="1"/>
              <a:t>დამოუკიდებლობას</a:t>
            </a:r>
            <a:r>
              <a:rPr lang="en-US" dirty="0"/>
              <a:t> </a:t>
            </a:r>
            <a:r>
              <a:rPr lang="en-US" dirty="0" err="1"/>
              <a:t>ანალიზის</a:t>
            </a:r>
            <a:r>
              <a:rPr lang="en-US" dirty="0"/>
              <a:t> </a:t>
            </a:r>
            <a:r>
              <a:rPr lang="en-US" dirty="0" err="1"/>
              <a:t>მონაცემების</a:t>
            </a:r>
            <a:r>
              <a:rPr lang="en-US" dirty="0"/>
              <a:t> </a:t>
            </a:r>
            <a:r>
              <a:rPr lang="en-US" dirty="0" err="1"/>
              <a:t>მოცულობიდან</a:t>
            </a:r>
            <a:r>
              <a:rPr lang="en-US" dirty="0"/>
              <a:t>. </a:t>
            </a:r>
          </a:p>
        </p:txBody>
      </p:sp>
    </p:spTree>
    <p:extLst>
      <p:ext uri="{BB962C8B-B14F-4D97-AF65-F5344CB8AC3E}">
        <p14:creationId xmlns:p14="http://schemas.microsoft.com/office/powerpoint/2010/main" val="11614635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908720"/>
            <a:ext cx="6480048" cy="1584176"/>
          </a:xfrm>
        </p:spPr>
        <p:txBody>
          <a:bodyPr>
            <a:normAutofit/>
          </a:bodyPr>
          <a:lstStyle/>
          <a:p>
            <a:pPr algn="ctr"/>
            <a:r>
              <a:rPr lang="ka-GE" sz="4400" dirty="0" smtClean="0">
                <a:solidFill>
                  <a:srgbClr val="FF0000"/>
                </a:solidFill>
              </a:rPr>
              <a:t> </a:t>
            </a:r>
            <a:r>
              <a:rPr lang="ka-GE" sz="4400" dirty="0">
                <a:solidFill>
                  <a:srgbClr val="FF0000"/>
                </a:solidFill>
              </a:rPr>
              <a:t>გმადლობთ </a:t>
            </a:r>
            <a:r>
              <a:rPr lang="ka-GE" sz="4400" dirty="0" smtClean="0">
                <a:solidFill>
                  <a:srgbClr val="FF0000"/>
                </a:solidFill>
              </a:rPr>
              <a:t>ყურადღებისთვის</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7548" y="3429463"/>
            <a:ext cx="1944216" cy="1944216"/>
          </a:xfrm>
          <a:prstGeom prst="rect">
            <a:avLst/>
          </a:prstGeom>
        </p:spPr>
      </p:pic>
    </p:spTree>
    <p:extLst>
      <p:ext uri="{BB962C8B-B14F-4D97-AF65-F5344CB8AC3E}">
        <p14:creationId xmlns:p14="http://schemas.microsoft.com/office/powerpoint/2010/main" val="162895529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92696"/>
            <a:ext cx="8445624" cy="1368152"/>
          </a:xfrm>
        </p:spPr>
        <p:txBody>
          <a:bodyPr>
            <a:normAutofit/>
          </a:bodyPr>
          <a:lstStyle/>
          <a:p>
            <a:r>
              <a:rPr lang="en-US" sz="2400" dirty="0" smtClean="0">
                <a:latin typeface="Sylfaen" panose="010A0502050306030303" pitchFamily="18" charset="0"/>
              </a:rPr>
              <a:t>თანამედროვე </a:t>
            </a:r>
            <a:r>
              <a:rPr lang="en-US" sz="2400" dirty="0">
                <a:latin typeface="Sylfaen" panose="010A0502050306030303" pitchFamily="18" charset="0"/>
              </a:rPr>
              <a:t>საინფორმაციო ტექნოლოგიებში ფართოდაა გავრცელებული </a:t>
            </a:r>
            <a:r>
              <a:rPr lang="ka-GE" sz="2400" dirty="0" smtClean="0">
                <a:latin typeface="Sylfaen" panose="010A0502050306030303" pitchFamily="18" charset="0"/>
              </a:rPr>
              <a:t> </a:t>
            </a:r>
            <a:r>
              <a:rPr lang="en-US" sz="2400" dirty="0" smtClean="0">
                <a:latin typeface="Sylfaen" panose="010A0502050306030303" pitchFamily="18" charset="0"/>
              </a:rPr>
              <a:t>მონაცემთა </a:t>
            </a:r>
            <a:r>
              <a:rPr lang="en-US" sz="2400" dirty="0">
                <a:latin typeface="Sylfaen" panose="010A0502050306030303" pitchFamily="18" charset="0"/>
              </a:rPr>
              <a:t>ბაზები და </a:t>
            </a:r>
            <a:r>
              <a:rPr lang="ka-GE" sz="2400" dirty="0" smtClean="0">
                <a:latin typeface="Sylfaen" panose="010A0502050306030303" pitchFamily="18" charset="0"/>
              </a:rPr>
              <a:t> </a:t>
            </a:r>
            <a:r>
              <a:rPr lang="en-US" sz="2400" dirty="0" smtClean="0">
                <a:latin typeface="Sylfaen" panose="010A0502050306030303" pitchFamily="18" charset="0"/>
              </a:rPr>
              <a:t>მათთან</a:t>
            </a:r>
            <a:r>
              <a:rPr lang="ka-GE" sz="2400" dirty="0" smtClean="0">
                <a:latin typeface="Sylfaen" panose="010A0502050306030303" pitchFamily="18" charset="0"/>
              </a:rPr>
              <a:t> </a:t>
            </a:r>
            <a:r>
              <a:rPr lang="en-US" sz="2400" dirty="0" smtClean="0">
                <a:latin typeface="Sylfaen" panose="010A0502050306030303" pitchFamily="18" charset="0"/>
              </a:rPr>
              <a:t> </a:t>
            </a:r>
            <a:r>
              <a:rPr lang="en-US" sz="2400" dirty="0">
                <a:latin typeface="Sylfaen" panose="010A0502050306030303" pitchFamily="18" charset="0"/>
              </a:rPr>
              <a:t>მომუშავე </a:t>
            </a:r>
            <a:r>
              <a:rPr lang="en-US" sz="2400" dirty="0" smtClean="0">
                <a:latin typeface="Sylfaen" panose="010A0502050306030303" pitchFamily="18" charset="0"/>
              </a:rPr>
              <a:t>პროგრამ</a:t>
            </a:r>
            <a:r>
              <a:rPr lang="ka-GE" sz="2400" dirty="0" smtClean="0">
                <a:latin typeface="Sylfaen" panose="010A0502050306030303" pitchFamily="18" charset="0"/>
              </a:rPr>
              <a:t>ული საშუალეებ</a:t>
            </a:r>
            <a:r>
              <a:rPr lang="en-US" sz="2400" dirty="0" smtClean="0">
                <a:latin typeface="Sylfaen" panose="010A0502050306030303" pitchFamily="18" charset="0"/>
              </a:rPr>
              <a:t>ები.</a:t>
            </a:r>
            <a:endParaRPr lang="en-US" sz="2400" dirty="0">
              <a:latin typeface="Sylfaen" panose="010A0502050306030303" pitchFamily="18" charset="0"/>
            </a:endParaRPr>
          </a:p>
        </p:txBody>
      </p:sp>
      <p:sp>
        <p:nvSpPr>
          <p:cNvPr id="3" name="Rectangle 2"/>
          <p:cNvSpPr/>
          <p:nvPr/>
        </p:nvSpPr>
        <p:spPr>
          <a:xfrm>
            <a:off x="323528" y="2420888"/>
            <a:ext cx="8445624" cy="3046988"/>
          </a:xfrm>
          <a:prstGeom prst="rect">
            <a:avLst/>
          </a:prstGeom>
        </p:spPr>
        <p:txBody>
          <a:bodyPr wrap="square">
            <a:spAutoFit/>
          </a:bodyPr>
          <a:lstStyle/>
          <a:p>
            <a:pPr algn="just"/>
            <a:r>
              <a:rPr lang="en-US" sz="2400" dirty="0">
                <a:latin typeface="Sylfaen" panose="010A0502050306030303" pitchFamily="18" charset="0"/>
              </a:rPr>
              <a:t>პრაქტიკულად, უმეტესი  პროგრამული  დანართი (Application) მონაცემთა  ბაზებთან  სამუშაოდ  იქმნება </a:t>
            </a:r>
            <a:r>
              <a:rPr lang="en-US" sz="2400" dirty="0" smtClean="0">
                <a:latin typeface="Sylfaen" panose="010A0502050306030303" pitchFamily="18" charset="0"/>
              </a:rPr>
              <a:t>ნახ.1</a:t>
            </a:r>
            <a:r>
              <a:rPr lang="ka-GE" sz="2400" dirty="0" smtClean="0">
                <a:latin typeface="Sylfaen" panose="010A0502050306030303" pitchFamily="18" charset="0"/>
              </a:rPr>
              <a:t>-ზე წარმოდგენილი სრუქტურის მიხედვით</a:t>
            </a:r>
            <a:r>
              <a:rPr lang="en-US" sz="2400" dirty="0" smtClean="0">
                <a:latin typeface="Sylfaen" panose="010A0502050306030303" pitchFamily="18" charset="0"/>
              </a:rPr>
              <a:t>. </a:t>
            </a:r>
            <a:r>
              <a:rPr lang="ka-GE" sz="2400" dirty="0"/>
              <a:t/>
            </a:r>
            <a:br>
              <a:rPr lang="ka-GE" sz="2400" dirty="0"/>
            </a:br>
            <a:endParaRPr lang="ka-GE" sz="2400" dirty="0" smtClean="0"/>
          </a:p>
          <a:p>
            <a:pPr algn="just"/>
            <a:r>
              <a:rPr lang="en-US" sz="2400" dirty="0" smtClean="0">
                <a:latin typeface="Sylfaen" panose="010A0502050306030303" pitchFamily="18" charset="0"/>
              </a:rPr>
              <a:t>მომხმარებელს   </a:t>
            </a:r>
            <a:r>
              <a:rPr lang="en-US" sz="2400" dirty="0">
                <a:latin typeface="Sylfaen" panose="010A0502050306030303" pitchFamily="18" charset="0"/>
              </a:rPr>
              <a:t>ან   პროგრამისტს, თავის პროფესიულ  საქმიანობაში,  ადრე  თუ  გვიან,  მოუხდება მონაცემთა ბაზის  გამოყენება, ან  </a:t>
            </a:r>
            <a:r>
              <a:rPr lang="en-US" sz="2400" dirty="0" smtClean="0">
                <a:latin typeface="Sylfaen" panose="010A0502050306030303" pitchFamily="18" charset="0"/>
              </a:rPr>
              <a:t>ბაზასთან </a:t>
            </a:r>
            <a:r>
              <a:rPr lang="en-US" sz="2400" dirty="0">
                <a:latin typeface="Sylfaen" panose="010A0502050306030303" pitchFamily="18" charset="0"/>
              </a:rPr>
              <a:t>სამუშაო რაიმე დანართის დაპროექტება.</a:t>
            </a:r>
            <a:endParaRPr lang="en-US" sz="2400" dirty="0"/>
          </a:p>
        </p:txBody>
      </p:sp>
    </p:spTree>
    <p:extLst>
      <p:ext uri="{BB962C8B-B14F-4D97-AF65-F5344CB8AC3E}">
        <p14:creationId xmlns:p14="http://schemas.microsoft.com/office/powerpoint/2010/main" val="176017522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21684"/>
            <a:ext cx="7632848" cy="5040560"/>
          </a:xfrm>
          <a:prstGeom prst="rect">
            <a:avLst/>
          </a:prstGeom>
          <a:noFill/>
          <a:ln>
            <a:noFill/>
          </a:ln>
        </p:spPr>
      </p:pic>
      <p:sp>
        <p:nvSpPr>
          <p:cNvPr id="3" name="Rectangle 2"/>
          <p:cNvSpPr/>
          <p:nvPr/>
        </p:nvSpPr>
        <p:spPr>
          <a:xfrm>
            <a:off x="4108694" y="5674464"/>
            <a:ext cx="821059" cy="369332"/>
          </a:xfrm>
          <a:prstGeom prst="rect">
            <a:avLst/>
          </a:prstGeom>
        </p:spPr>
        <p:txBody>
          <a:bodyPr wrap="none">
            <a:spAutoFit/>
          </a:bodyPr>
          <a:lstStyle/>
          <a:p>
            <a:r>
              <a:rPr lang="en-US" dirty="0" smtClean="0"/>
              <a:t>ნახ</a:t>
            </a:r>
            <a:r>
              <a:rPr lang="ka-GE" dirty="0" smtClean="0"/>
              <a:t>. </a:t>
            </a:r>
            <a:r>
              <a:rPr lang="en-US" dirty="0" smtClean="0"/>
              <a:t>1</a:t>
            </a:r>
            <a:r>
              <a:rPr lang="ka-GE" dirty="0" smtClean="0"/>
              <a:t>.</a:t>
            </a:r>
            <a:endParaRPr lang="en-US" dirty="0"/>
          </a:p>
        </p:txBody>
      </p:sp>
    </p:spTree>
    <p:extLst>
      <p:ext uri="{BB962C8B-B14F-4D97-AF65-F5344CB8AC3E}">
        <p14:creationId xmlns:p14="http://schemas.microsoft.com/office/powerpoint/2010/main" val="28741519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8568952" cy="2862322"/>
          </a:xfrm>
          <a:prstGeom prst="rect">
            <a:avLst/>
          </a:prstGeom>
          <a:noFill/>
        </p:spPr>
        <p:txBody>
          <a:bodyPr wrap="square" rtlCol="0">
            <a:spAutoFit/>
          </a:bodyPr>
          <a:lstStyle/>
          <a:p>
            <a:r>
              <a:rPr lang="en-US" dirty="0" smtClean="0">
                <a:latin typeface="Sylfaen" panose="010A0502050306030303" pitchFamily="18" charset="0"/>
              </a:rPr>
              <a:t>დღეისათვის   </a:t>
            </a:r>
            <a:r>
              <a:rPr lang="en-US" dirty="0">
                <a:latin typeface="Sylfaen" panose="010A0502050306030303" pitchFamily="18" charset="0"/>
              </a:rPr>
              <a:t>ერთ–ერთი ყველაზე   მძლავრი და   მოქნილი მონაცემთა ბაზების მართვის სისტემაა Oracle, </a:t>
            </a:r>
            <a:r>
              <a:rPr lang="ka-GE" dirty="0" smtClean="0">
                <a:latin typeface="Sylfaen" panose="010A0502050306030303" pitchFamily="18" charset="0"/>
              </a:rPr>
              <a:t>მისი</a:t>
            </a:r>
            <a:r>
              <a:rPr lang="en-US" dirty="0" smtClean="0">
                <a:latin typeface="Sylfaen" panose="010A0502050306030303" pitchFamily="18" charset="0"/>
              </a:rPr>
              <a:t> </a:t>
            </a:r>
            <a:r>
              <a:rPr lang="en-US" dirty="0">
                <a:latin typeface="Sylfaen" panose="010A0502050306030303" pitchFamily="18" charset="0"/>
              </a:rPr>
              <a:t>ეფექტურობა მით უფრო მაღალია რაც მეტი კომპიუტერიაგაერთიანებული </a:t>
            </a:r>
            <a:r>
              <a:rPr lang="en-US" dirty="0" smtClean="0">
                <a:latin typeface="Sylfaen" panose="010A0502050306030303" pitchFamily="18" charset="0"/>
              </a:rPr>
              <a:t>მის </a:t>
            </a:r>
            <a:r>
              <a:rPr lang="en-US" dirty="0">
                <a:latin typeface="Sylfaen" panose="010A0502050306030303" pitchFamily="18" charset="0"/>
              </a:rPr>
              <a:t>ქსელში </a:t>
            </a:r>
            <a:r>
              <a:rPr lang="en-US" dirty="0" smtClean="0">
                <a:latin typeface="Sylfaen" panose="010A0502050306030303" pitchFamily="18" charset="0"/>
              </a:rPr>
              <a:t>(</a:t>
            </a:r>
            <a:r>
              <a:rPr lang="en-US" dirty="0">
                <a:latin typeface="Sylfaen" panose="010A0502050306030303" pitchFamily="18" charset="0"/>
              </a:rPr>
              <a:t>1000 ან მეტი). </a:t>
            </a:r>
            <a:endParaRPr lang="ka-GE" dirty="0" smtClean="0">
              <a:latin typeface="Sylfaen" panose="010A0502050306030303" pitchFamily="18" charset="0"/>
            </a:endParaRPr>
          </a:p>
          <a:p>
            <a:endParaRPr lang="ka-GE" dirty="0" smtClean="0">
              <a:latin typeface="Sylfaen" panose="010A0502050306030303" pitchFamily="18" charset="0"/>
            </a:endParaRPr>
          </a:p>
          <a:p>
            <a:r>
              <a:rPr lang="en-US" dirty="0" smtClean="0">
                <a:latin typeface="Sylfaen" panose="010A0502050306030303" pitchFamily="18" charset="0"/>
              </a:rPr>
              <a:t>განვიხილოთ  </a:t>
            </a:r>
            <a:r>
              <a:rPr lang="en-US" dirty="0">
                <a:latin typeface="Sylfaen" panose="010A0502050306030303" pitchFamily="18" charset="0"/>
              </a:rPr>
              <a:t>მბ–ორაკლეს ძირითადი ელემენტები</a:t>
            </a:r>
            <a:r>
              <a:rPr lang="en-US" dirty="0" smtClean="0">
                <a:latin typeface="Sylfaen" panose="010A0502050306030303" pitchFamily="18" charset="0"/>
              </a:rPr>
              <a:t>:</a:t>
            </a:r>
            <a:endParaRPr lang="ka-GE" dirty="0" smtClean="0">
              <a:latin typeface="Sylfaen" panose="010A0502050306030303" pitchFamily="18" charset="0"/>
            </a:endParaRPr>
          </a:p>
          <a:p>
            <a:endParaRPr lang="en-US" dirty="0">
              <a:latin typeface="Sylfaen" panose="010A0502050306030303" pitchFamily="18" charset="0"/>
            </a:endParaRPr>
          </a:p>
          <a:p>
            <a:r>
              <a:rPr lang="en-US" b="1" i="1" dirty="0" smtClean="0">
                <a:latin typeface="Sylfaen" panose="010A0502050306030303" pitchFamily="18" charset="0"/>
              </a:rPr>
              <a:t>ეგზემპლიარი</a:t>
            </a:r>
            <a:r>
              <a:rPr lang="en-US" dirty="0" smtClean="0">
                <a:latin typeface="Sylfaen" panose="010A0502050306030303" pitchFamily="18" charset="0"/>
              </a:rPr>
              <a:t>    </a:t>
            </a:r>
            <a:r>
              <a:rPr lang="en-US" dirty="0">
                <a:latin typeface="Sylfaen" panose="010A0502050306030303" pitchFamily="18" charset="0"/>
              </a:rPr>
              <a:t>-    ესაა    პროცესებისა    და    </a:t>
            </a:r>
            <a:r>
              <a:rPr lang="en-US" dirty="0" smtClean="0">
                <a:latin typeface="Sylfaen" panose="010A0502050306030303" pitchFamily="18" charset="0"/>
              </a:rPr>
              <a:t>კომპიუტერის</a:t>
            </a:r>
            <a:r>
              <a:rPr lang="ka-GE" dirty="0" smtClean="0">
                <a:latin typeface="Sylfaen" panose="010A0502050306030303" pitchFamily="18" charset="0"/>
              </a:rPr>
              <a:t> </a:t>
            </a:r>
            <a:r>
              <a:rPr lang="en-US" dirty="0" smtClean="0">
                <a:latin typeface="Sylfaen" panose="010A0502050306030303" pitchFamily="18" charset="0"/>
              </a:rPr>
              <a:t>მეხსიერების </a:t>
            </a:r>
            <a:r>
              <a:rPr lang="en-US" dirty="0">
                <a:latin typeface="Sylfaen" panose="010A0502050306030303" pitchFamily="18" charset="0"/>
              </a:rPr>
              <a:t>არეები, რომლებიც უზრუნველყოფს მონაცემებთან მიმართვას. </a:t>
            </a:r>
            <a:r>
              <a:rPr lang="ka-GE" dirty="0" smtClean="0">
                <a:latin typeface="Sylfaen" panose="010A0502050306030303" pitchFamily="18" charset="0"/>
              </a:rPr>
              <a:t>მე-2</a:t>
            </a:r>
            <a:r>
              <a:rPr lang="en-US" dirty="0" smtClean="0">
                <a:latin typeface="Sylfaen" panose="010A0502050306030303" pitchFamily="18" charset="0"/>
              </a:rPr>
              <a:t> </a:t>
            </a:r>
            <a:r>
              <a:rPr lang="en-US" dirty="0">
                <a:latin typeface="Sylfaen" panose="010A0502050306030303" pitchFamily="18" charset="0"/>
              </a:rPr>
              <a:t>ნახაზზე მოცემულია ამ მონაცემთა ბაზის სისტემის ძირითადი კომპონენტები</a:t>
            </a:r>
            <a:r>
              <a:rPr lang="en-US" dirty="0" smtClean="0">
                <a:latin typeface="Sylfaen" panose="010A0502050306030303" pitchFamily="18" charset="0"/>
              </a:rPr>
              <a:t>.</a:t>
            </a:r>
            <a:r>
              <a:rPr lang="en-US" dirty="0">
                <a:latin typeface="Sylfaen" panose="010A0502050306030303" pitchFamily="18" charset="0"/>
              </a:rPr>
              <a:t> </a:t>
            </a:r>
          </a:p>
          <a:p>
            <a:endParaRPr lang="en-US" dirty="0">
              <a:latin typeface="Sylfaen" panose="010A0502050306030303" pitchFamily="18" charset="0"/>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835694" y="3429000"/>
            <a:ext cx="5256585" cy="2136626"/>
          </a:xfrm>
          <a:prstGeom prst="rect">
            <a:avLst/>
          </a:prstGeom>
          <a:noFill/>
          <a:ln>
            <a:noFill/>
          </a:ln>
        </p:spPr>
      </p:pic>
      <p:sp>
        <p:nvSpPr>
          <p:cNvPr id="4" name="Rectangle 3"/>
          <p:cNvSpPr/>
          <p:nvPr/>
        </p:nvSpPr>
        <p:spPr>
          <a:xfrm>
            <a:off x="2946585" y="5975022"/>
            <a:ext cx="3034805" cy="369332"/>
          </a:xfrm>
          <a:prstGeom prst="rect">
            <a:avLst/>
          </a:prstGeom>
        </p:spPr>
        <p:txBody>
          <a:bodyPr wrap="none">
            <a:spAutoFit/>
          </a:bodyPr>
          <a:lstStyle/>
          <a:p>
            <a:r>
              <a:rPr lang="en-US" dirty="0">
                <a:latin typeface="Sylfaen" panose="010A0502050306030303" pitchFamily="18" charset="0"/>
              </a:rPr>
              <a:t>ნახ.</a:t>
            </a:r>
            <a:r>
              <a:rPr lang="ka-GE" dirty="0"/>
              <a:t>2</a:t>
            </a:r>
            <a:r>
              <a:rPr lang="en-US" dirty="0">
                <a:latin typeface="Sylfaen" panose="010A0502050306030303" pitchFamily="18" charset="0"/>
              </a:rPr>
              <a:t>. Oracle-ს სტრუქტურა</a:t>
            </a:r>
          </a:p>
        </p:txBody>
      </p:sp>
    </p:spTree>
    <p:extLst>
      <p:ext uri="{BB962C8B-B14F-4D97-AF65-F5344CB8AC3E}">
        <p14:creationId xmlns:p14="http://schemas.microsoft.com/office/powerpoint/2010/main" val="381207065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836712"/>
            <a:ext cx="8388424" cy="1477328"/>
          </a:xfrm>
          <a:prstGeom prst="rect">
            <a:avLst/>
          </a:prstGeom>
          <a:noFill/>
        </p:spPr>
        <p:txBody>
          <a:bodyPr wrap="square" rtlCol="0">
            <a:spAutoFit/>
          </a:bodyPr>
          <a:lstStyle/>
          <a:p>
            <a:pPr algn="just"/>
            <a:r>
              <a:rPr lang="en-US" dirty="0" smtClean="0">
                <a:latin typeface="Sylfaen" panose="010A0502050306030303" pitchFamily="18" charset="0"/>
              </a:rPr>
              <a:t>როგორც </a:t>
            </a:r>
            <a:r>
              <a:rPr lang="en-US" dirty="0">
                <a:latin typeface="Sylfaen" panose="010A0502050306030303" pitchFamily="18" charset="0"/>
              </a:rPr>
              <a:t>ყველა თანამედროვე მონაცემთა ბაზების სისტემა</a:t>
            </a:r>
            <a:r>
              <a:rPr lang="en-US" dirty="0" smtClean="0">
                <a:latin typeface="Sylfaen" panose="010A0502050306030303" pitchFamily="18" charset="0"/>
              </a:rPr>
              <a:t>,</a:t>
            </a:r>
            <a:r>
              <a:rPr lang="ka-GE" dirty="0" smtClean="0">
                <a:latin typeface="Sylfaen" panose="010A0502050306030303" pitchFamily="18" charset="0"/>
              </a:rPr>
              <a:t> </a:t>
            </a:r>
            <a:r>
              <a:rPr lang="en-US" b="1" dirty="0" smtClean="0">
                <a:latin typeface="Sylfaen" panose="010A0502050306030303" pitchFamily="18" charset="0"/>
              </a:rPr>
              <a:t>Oracle   </a:t>
            </a:r>
            <a:r>
              <a:rPr lang="en-US" dirty="0">
                <a:latin typeface="Sylfaen" panose="010A0502050306030303" pitchFamily="18" charset="0"/>
              </a:rPr>
              <a:t>უზრუნველყოფს </a:t>
            </a:r>
            <a:r>
              <a:rPr lang="en-US" dirty="0" smtClean="0">
                <a:latin typeface="Sylfaen" panose="010A0502050306030303" pitchFamily="18" charset="0"/>
              </a:rPr>
              <a:t>მონაცემთა   </a:t>
            </a:r>
            <a:r>
              <a:rPr lang="en-US" dirty="0">
                <a:latin typeface="Sylfaen" panose="010A0502050306030303" pitchFamily="18" charset="0"/>
              </a:rPr>
              <a:t>ბაზაში  </a:t>
            </a:r>
            <a:r>
              <a:rPr lang="en-US" dirty="0" smtClean="0">
                <a:latin typeface="Sylfaen" panose="010A0502050306030303" pitchFamily="18" charset="0"/>
              </a:rPr>
              <a:t>ე.წ</a:t>
            </a:r>
            <a:r>
              <a:rPr lang="en-US" dirty="0">
                <a:latin typeface="Sylfaen" panose="010A0502050306030303" pitchFamily="18" charset="0"/>
              </a:rPr>
              <a:t>. </a:t>
            </a:r>
            <a:r>
              <a:rPr lang="en-US" dirty="0" smtClean="0">
                <a:latin typeface="Sylfaen" panose="010A0502050306030303" pitchFamily="18" charset="0"/>
              </a:rPr>
              <a:t>შენახვადი </a:t>
            </a:r>
            <a:r>
              <a:rPr lang="en-US" dirty="0">
                <a:latin typeface="Sylfaen" panose="010A0502050306030303" pitchFamily="18" charset="0"/>
              </a:rPr>
              <a:t>პროცედურების     (Stored_Procedures)    განთავსებას,  რომლებიც მაკროსების და  ქვეპროგრამების სახითაა წარმოდგენილი</a:t>
            </a:r>
            <a:r>
              <a:rPr lang="en-US" dirty="0" smtClean="0">
                <a:latin typeface="Sylfaen" panose="010A0502050306030303" pitchFamily="18" charset="0"/>
              </a:rPr>
              <a:t>.</a:t>
            </a:r>
            <a:endParaRPr lang="ka-GE" dirty="0" smtClean="0">
              <a:latin typeface="Sylfaen" panose="010A0502050306030303" pitchFamily="18" charset="0"/>
            </a:endParaRPr>
          </a:p>
          <a:p>
            <a:pPr algn="just"/>
            <a:endParaRPr lang="en-US" dirty="0">
              <a:latin typeface="Sylfaen" panose="010A0502050306030303" pitchFamily="18" charset="0"/>
            </a:endParaRPr>
          </a:p>
        </p:txBody>
      </p:sp>
      <p:sp>
        <p:nvSpPr>
          <p:cNvPr id="2" name="Rectangle 1"/>
          <p:cNvSpPr/>
          <p:nvPr/>
        </p:nvSpPr>
        <p:spPr>
          <a:xfrm>
            <a:off x="1070484" y="3140968"/>
            <a:ext cx="7038528" cy="2031325"/>
          </a:xfrm>
          <a:prstGeom prst="rect">
            <a:avLst/>
          </a:prstGeom>
        </p:spPr>
        <p:txBody>
          <a:bodyPr wrap="square">
            <a:spAutoFit/>
          </a:bodyPr>
          <a:lstStyle/>
          <a:p>
            <a:pPr algn="ctr"/>
            <a:r>
              <a:rPr lang="en-US" b="1" dirty="0">
                <a:latin typeface="Sylfaen" panose="010A0502050306030303" pitchFamily="18" charset="0"/>
              </a:rPr>
              <a:t>პროცესები</a:t>
            </a:r>
            <a:r>
              <a:rPr lang="ka-GE" b="1" dirty="0"/>
              <a:t> </a:t>
            </a:r>
            <a:r>
              <a:rPr lang="en-US" b="1" dirty="0">
                <a:latin typeface="Sylfaen" panose="010A0502050306030303" pitchFamily="18" charset="0"/>
              </a:rPr>
              <a:t> </a:t>
            </a:r>
            <a:r>
              <a:rPr lang="ka-GE" b="1" dirty="0"/>
              <a:t>  </a:t>
            </a:r>
            <a:r>
              <a:rPr lang="en-US" b="1" dirty="0">
                <a:latin typeface="Sylfaen" panose="010A0502050306030303" pitchFamily="18" charset="0"/>
              </a:rPr>
              <a:t>ოთხი </a:t>
            </a:r>
            <a:r>
              <a:rPr lang="ka-GE" b="1" dirty="0"/>
              <a:t>  </a:t>
            </a:r>
            <a:r>
              <a:rPr lang="en-US" b="1" dirty="0">
                <a:latin typeface="Sylfaen" panose="010A0502050306030303" pitchFamily="18" charset="0"/>
              </a:rPr>
              <a:t>კატეგორიით </a:t>
            </a:r>
            <a:r>
              <a:rPr lang="ka-GE" b="1" dirty="0"/>
              <a:t>  </a:t>
            </a:r>
            <a:r>
              <a:rPr lang="en-US" b="1" dirty="0">
                <a:latin typeface="Sylfaen" panose="010A0502050306030303" pitchFamily="18" charset="0"/>
              </a:rPr>
              <a:t>განიხილება:</a:t>
            </a:r>
            <a:endParaRPr lang="ka-GE" b="1" dirty="0"/>
          </a:p>
          <a:p>
            <a:pPr algn="just"/>
            <a:endParaRPr lang="ka-GE" dirty="0"/>
          </a:p>
          <a:p>
            <a:pPr algn="just"/>
            <a:endParaRPr lang="en-US" dirty="0">
              <a:latin typeface="Sylfaen" panose="010A0502050306030303" pitchFamily="18" charset="0"/>
            </a:endParaRPr>
          </a:p>
          <a:p>
            <a:pPr algn="just"/>
            <a:r>
              <a:rPr lang="en-US" dirty="0">
                <a:latin typeface="Sylfaen" panose="010A0502050306030303" pitchFamily="18" charset="0"/>
              </a:rPr>
              <a:t>- მომხმარებელთა მოთხოვნების დამუშავების პროცესები;</a:t>
            </a:r>
          </a:p>
          <a:p>
            <a:pPr algn="just"/>
            <a:r>
              <a:rPr lang="en-US" dirty="0">
                <a:latin typeface="Sylfaen" panose="010A0502050306030303" pitchFamily="18" charset="0"/>
              </a:rPr>
              <a:t>- მონაცემთა ჩაწერის პროცესები ფაილებში;</a:t>
            </a:r>
          </a:p>
          <a:p>
            <a:pPr algn="just"/>
            <a:r>
              <a:rPr lang="en-US" dirty="0">
                <a:latin typeface="Sylfaen" panose="010A0502050306030303" pitchFamily="18" charset="0"/>
              </a:rPr>
              <a:t>- ტრანზაქციების ჟურნალში რეგისტრაციის პროცესები;</a:t>
            </a:r>
          </a:p>
          <a:p>
            <a:pPr algn="just"/>
            <a:r>
              <a:rPr lang="en-US" dirty="0">
                <a:latin typeface="Sylfaen" panose="010A0502050306030303" pitchFamily="18" charset="0"/>
              </a:rPr>
              <a:t>- მონაცემთა ბაზის მუშაობის კონტროლის პროცესები.</a:t>
            </a:r>
          </a:p>
        </p:txBody>
      </p:sp>
    </p:spTree>
    <p:extLst>
      <p:ext uri="{BB962C8B-B14F-4D97-AF65-F5344CB8AC3E}">
        <p14:creationId xmlns:p14="http://schemas.microsoft.com/office/powerpoint/2010/main" val="2976236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332656"/>
            <a:ext cx="7467600" cy="651691"/>
          </a:xfrm>
        </p:spPr>
        <p:txBody>
          <a:bodyPr>
            <a:normAutofit fontScale="90000"/>
          </a:bodyPr>
          <a:lstStyle/>
          <a:p>
            <a:pPr algn="ctr"/>
            <a:r>
              <a:rPr lang="en-US" sz="3600" b="1" dirty="0" smtClean="0">
                <a:latin typeface="Sylfaen" panose="010A0502050306030303" pitchFamily="18" charset="0"/>
              </a:rPr>
              <a:t>Oracle </a:t>
            </a:r>
            <a:r>
              <a:rPr lang="en-US" sz="3600" dirty="0" smtClean="0">
                <a:latin typeface="Sylfaen" panose="010A0502050306030303" pitchFamily="18" charset="0"/>
              </a:rPr>
              <a:t>მონაცემთა ბაზის ობიექტები</a:t>
            </a:r>
            <a:endParaRPr lang="en-US" dirty="0">
              <a:latin typeface="Sylfaen" panose="010A0502050306030303" pitchFamily="18" charset="0"/>
            </a:endParaRPr>
          </a:p>
        </p:txBody>
      </p:sp>
      <p:sp>
        <p:nvSpPr>
          <p:cNvPr id="3" name="Content Placeholder 2"/>
          <p:cNvSpPr>
            <a:spLocks noGrp="1"/>
          </p:cNvSpPr>
          <p:nvPr>
            <p:ph sz="half" idx="1"/>
          </p:nvPr>
        </p:nvSpPr>
        <p:spPr>
          <a:xfrm>
            <a:off x="179512" y="1124744"/>
            <a:ext cx="4248472" cy="3274555"/>
          </a:xfrm>
        </p:spPr>
        <p:txBody>
          <a:bodyPr>
            <a:normAutofit fontScale="40000" lnSpcReduction="20000"/>
          </a:bodyPr>
          <a:lstStyle/>
          <a:p>
            <a:pPr marL="0" indent="0">
              <a:buNone/>
            </a:pPr>
            <a:r>
              <a:rPr lang="en-US" sz="1400" dirty="0"/>
              <a:t> </a:t>
            </a:r>
            <a:endParaRPr lang="en-US" sz="1400" b="1" dirty="0"/>
          </a:p>
          <a:p>
            <a:pPr marL="36576" indent="0" algn="ctr">
              <a:buNone/>
            </a:pPr>
            <a:r>
              <a:rPr lang="en-US" sz="4200" b="1" dirty="0">
                <a:latin typeface="Sylfaen" pitchFamily="18" charset="0"/>
              </a:rPr>
              <a:t>მონაცემთა ბაზის ობიექტებია</a:t>
            </a:r>
            <a:r>
              <a:rPr lang="en-US" sz="4200" b="1" dirty="0" smtClean="0">
                <a:latin typeface="Sylfaen" pitchFamily="18" charset="0"/>
              </a:rPr>
              <a:t>:</a:t>
            </a:r>
            <a:endParaRPr lang="ka-GE" sz="4200" b="1" dirty="0" smtClean="0">
              <a:latin typeface="Sylfaen" pitchFamily="18" charset="0"/>
            </a:endParaRPr>
          </a:p>
          <a:p>
            <a:pPr marL="36576" indent="0" algn="ctr">
              <a:buNone/>
            </a:pPr>
            <a:endParaRPr lang="en-US" sz="4200" b="1" dirty="0" smtClean="0">
              <a:latin typeface="Sylfaen" pitchFamily="18" charset="0"/>
            </a:endParaRPr>
          </a:p>
          <a:p>
            <a:r>
              <a:rPr lang="en-US" sz="2900" dirty="0" smtClean="0">
                <a:latin typeface="Sylfaen" pitchFamily="18" charset="0"/>
              </a:rPr>
              <a:t>ცხრილები</a:t>
            </a:r>
            <a:r>
              <a:rPr lang="en-US" sz="2900" dirty="0">
                <a:latin typeface="Sylfaen" pitchFamily="18" charset="0"/>
              </a:rPr>
              <a:t>, </a:t>
            </a:r>
            <a:endParaRPr lang="en-US" sz="2900" dirty="0" smtClean="0">
              <a:latin typeface="Sylfaen" pitchFamily="18" charset="0"/>
            </a:endParaRPr>
          </a:p>
          <a:p>
            <a:r>
              <a:rPr lang="en-US" sz="2900" dirty="0" err="1" smtClean="0">
                <a:latin typeface="Sylfaen" pitchFamily="18" charset="0"/>
              </a:rPr>
              <a:t>ინდექსები</a:t>
            </a:r>
            <a:r>
              <a:rPr lang="en-US" sz="2900" dirty="0">
                <a:latin typeface="Sylfaen" pitchFamily="18" charset="0"/>
              </a:rPr>
              <a:t>, </a:t>
            </a:r>
            <a:endParaRPr lang="en-US" sz="2900" dirty="0" smtClean="0">
              <a:latin typeface="Sylfaen" pitchFamily="18" charset="0"/>
            </a:endParaRPr>
          </a:p>
          <a:p>
            <a:r>
              <a:rPr lang="en-US" sz="2900" dirty="0" err="1" smtClean="0">
                <a:latin typeface="Sylfaen" pitchFamily="18" charset="0"/>
              </a:rPr>
              <a:t>წარმოდგენები</a:t>
            </a:r>
            <a:r>
              <a:rPr lang="en-US" sz="2900" dirty="0">
                <a:latin typeface="Sylfaen" pitchFamily="18" charset="0"/>
              </a:rPr>
              <a:t>, </a:t>
            </a:r>
            <a:endParaRPr lang="en-US" sz="2900" dirty="0" smtClean="0">
              <a:latin typeface="Sylfaen" pitchFamily="18" charset="0"/>
            </a:endParaRPr>
          </a:p>
          <a:p>
            <a:r>
              <a:rPr lang="en-US" sz="2900" dirty="0" err="1" smtClean="0">
                <a:latin typeface="Sylfaen" pitchFamily="18" charset="0"/>
              </a:rPr>
              <a:t>სინონიმები</a:t>
            </a:r>
            <a:r>
              <a:rPr lang="en-US" sz="2900" dirty="0" smtClean="0">
                <a:latin typeface="Sylfaen" pitchFamily="18" charset="0"/>
              </a:rPr>
              <a:t>,</a:t>
            </a:r>
          </a:p>
          <a:p>
            <a:r>
              <a:rPr lang="en-US" sz="2900" dirty="0" smtClean="0">
                <a:latin typeface="Sylfaen" pitchFamily="18" charset="0"/>
              </a:rPr>
              <a:t>მიმდევრობითობები</a:t>
            </a:r>
            <a:r>
              <a:rPr lang="en-US" sz="2900" dirty="0">
                <a:latin typeface="Sylfaen" pitchFamily="18" charset="0"/>
              </a:rPr>
              <a:t>, </a:t>
            </a:r>
            <a:endParaRPr lang="en-US" sz="2900" dirty="0" smtClean="0">
              <a:latin typeface="Sylfaen" pitchFamily="18" charset="0"/>
            </a:endParaRPr>
          </a:p>
          <a:p>
            <a:r>
              <a:rPr lang="en-US" sz="2900" dirty="0" err="1" smtClean="0">
                <a:latin typeface="Sylfaen" pitchFamily="18" charset="0"/>
              </a:rPr>
              <a:t>დანაყოფები</a:t>
            </a:r>
            <a:r>
              <a:rPr lang="en-US" sz="2900" dirty="0">
                <a:latin typeface="Sylfaen" pitchFamily="18" charset="0"/>
              </a:rPr>
              <a:t>, </a:t>
            </a:r>
            <a:endParaRPr lang="en-US" sz="2900" dirty="0" smtClean="0">
              <a:latin typeface="Sylfaen" pitchFamily="18" charset="0"/>
            </a:endParaRPr>
          </a:p>
          <a:p>
            <a:r>
              <a:rPr lang="en-US" sz="2900" dirty="0" err="1" smtClean="0">
                <a:latin typeface="Sylfaen" pitchFamily="18" charset="0"/>
              </a:rPr>
              <a:t>კლასტერები</a:t>
            </a:r>
            <a:r>
              <a:rPr lang="en-US" sz="2900" dirty="0" smtClean="0">
                <a:latin typeface="Sylfaen" pitchFamily="18" charset="0"/>
              </a:rPr>
              <a:t>,</a:t>
            </a:r>
          </a:p>
          <a:p>
            <a:r>
              <a:rPr lang="en-US" sz="2900" dirty="0" smtClean="0">
                <a:latin typeface="Sylfaen" pitchFamily="18" charset="0"/>
              </a:rPr>
              <a:t>ფუნქციები</a:t>
            </a:r>
            <a:r>
              <a:rPr lang="en-US" sz="2900" dirty="0">
                <a:latin typeface="Sylfaen" pitchFamily="18" charset="0"/>
              </a:rPr>
              <a:t>, </a:t>
            </a:r>
            <a:endParaRPr lang="en-US" sz="2900" dirty="0" smtClean="0">
              <a:latin typeface="Sylfaen" pitchFamily="18" charset="0"/>
            </a:endParaRPr>
          </a:p>
          <a:p>
            <a:r>
              <a:rPr lang="en-US" sz="2900" dirty="0" err="1" smtClean="0">
                <a:latin typeface="Sylfaen" pitchFamily="18" charset="0"/>
              </a:rPr>
              <a:t>ტრიგერები</a:t>
            </a:r>
            <a:r>
              <a:rPr lang="en-US" sz="2900" dirty="0">
                <a:latin typeface="Sylfaen" pitchFamily="18" charset="0"/>
              </a:rPr>
              <a:t>, </a:t>
            </a:r>
            <a:endParaRPr lang="en-US" sz="2900" dirty="0" smtClean="0">
              <a:latin typeface="Sylfaen" pitchFamily="18" charset="0"/>
            </a:endParaRPr>
          </a:p>
          <a:p>
            <a:r>
              <a:rPr lang="en-US" sz="2900" dirty="0" err="1" smtClean="0">
                <a:latin typeface="Sylfaen" pitchFamily="18" charset="0"/>
              </a:rPr>
              <a:t>პროცედურები</a:t>
            </a:r>
            <a:r>
              <a:rPr lang="en-US" sz="2900" dirty="0" smtClean="0">
                <a:latin typeface="Sylfaen" pitchFamily="18" charset="0"/>
              </a:rPr>
              <a:t>,</a:t>
            </a:r>
          </a:p>
          <a:p>
            <a:r>
              <a:rPr lang="en-US" sz="2900" dirty="0" smtClean="0">
                <a:latin typeface="Sylfaen" pitchFamily="18" charset="0"/>
              </a:rPr>
              <a:t>პაკეტები,</a:t>
            </a:r>
          </a:p>
          <a:p>
            <a:r>
              <a:rPr lang="en-US" sz="2900" dirty="0" smtClean="0">
                <a:latin typeface="Sylfaen" pitchFamily="18" charset="0"/>
              </a:rPr>
              <a:t>მომხმარებელთა </a:t>
            </a:r>
            <a:r>
              <a:rPr lang="en-US" sz="2900" dirty="0">
                <a:latin typeface="Sylfaen" pitchFamily="18" charset="0"/>
              </a:rPr>
              <a:t>მონაცემთა ტიპები, ცხრილური სივრცეები და შეზღუდვები</a:t>
            </a:r>
            <a:r>
              <a:rPr lang="en-US" sz="2900" dirty="0" smtClean="0">
                <a:latin typeface="Sylfaen" pitchFamily="18" charset="0"/>
              </a:rPr>
              <a:t>.</a:t>
            </a:r>
            <a:endParaRPr lang="en-US" sz="2900" dirty="0">
              <a:latin typeface="Sylfaen" pitchFamily="18" charset="0"/>
            </a:endParaRPr>
          </a:p>
        </p:txBody>
      </p:sp>
      <p:sp>
        <p:nvSpPr>
          <p:cNvPr id="4" name="Content Placeholder 3"/>
          <p:cNvSpPr>
            <a:spLocks noGrp="1"/>
          </p:cNvSpPr>
          <p:nvPr>
            <p:ph sz="half" idx="2"/>
          </p:nvPr>
        </p:nvSpPr>
        <p:spPr>
          <a:xfrm>
            <a:off x="4067944" y="1196752"/>
            <a:ext cx="4876800" cy="1900807"/>
          </a:xfrm>
        </p:spPr>
        <p:txBody>
          <a:bodyPr>
            <a:normAutofit fontScale="40000" lnSpcReduction="20000"/>
          </a:bodyPr>
          <a:lstStyle/>
          <a:p>
            <a:pPr marL="36576" indent="0" algn="ctr">
              <a:buNone/>
            </a:pPr>
            <a:r>
              <a:rPr lang="en-US" sz="4500" b="1" dirty="0" err="1">
                <a:latin typeface="Sylfaen" panose="010A0502050306030303" pitchFamily="18" charset="0"/>
              </a:rPr>
              <a:t>ცხრილები</a:t>
            </a:r>
            <a:r>
              <a:rPr lang="en-US" sz="4500" b="1" dirty="0">
                <a:latin typeface="Sylfaen" panose="010A0502050306030303" pitchFamily="18" charset="0"/>
              </a:rPr>
              <a:t> (Tables)</a:t>
            </a:r>
          </a:p>
          <a:p>
            <a:pPr marL="0" indent="0">
              <a:buNone/>
            </a:pPr>
            <a:r>
              <a:rPr lang="en-US" dirty="0">
                <a:latin typeface="Sylfaen" panose="010A0502050306030303" pitchFamily="18" charset="0"/>
              </a:rPr>
              <a:t> </a:t>
            </a:r>
          </a:p>
          <a:p>
            <a:pPr algn="just"/>
            <a:r>
              <a:rPr lang="en-US" sz="3500" dirty="0" err="1">
                <a:latin typeface="Sylfaen" panose="010A0502050306030303" pitchFamily="18" charset="0"/>
              </a:rPr>
              <a:t>მონაცემთა</a:t>
            </a:r>
            <a:r>
              <a:rPr lang="en-US" sz="3500" dirty="0">
                <a:latin typeface="Sylfaen" panose="010A0502050306030303" pitchFamily="18" charset="0"/>
              </a:rPr>
              <a:t> </a:t>
            </a:r>
            <a:r>
              <a:rPr lang="en-US" sz="3500" dirty="0" err="1">
                <a:latin typeface="Sylfaen" panose="010A0502050306030303" pitchFamily="18" charset="0"/>
              </a:rPr>
              <a:t>ბაზაში</a:t>
            </a:r>
            <a:r>
              <a:rPr lang="en-US" sz="3500" dirty="0">
                <a:latin typeface="Sylfaen" panose="010A0502050306030303" pitchFamily="18" charset="0"/>
              </a:rPr>
              <a:t> </a:t>
            </a:r>
            <a:r>
              <a:rPr lang="en-US" sz="3500" dirty="0" err="1">
                <a:latin typeface="Sylfaen" panose="010A0502050306030303" pitchFamily="18" charset="0"/>
              </a:rPr>
              <a:t>ინფორმაციის</a:t>
            </a:r>
            <a:r>
              <a:rPr lang="en-US" sz="3500" dirty="0">
                <a:latin typeface="Sylfaen" panose="010A0502050306030303" pitchFamily="18" charset="0"/>
              </a:rPr>
              <a:t> </a:t>
            </a:r>
            <a:r>
              <a:rPr lang="en-US" sz="3500" dirty="0" err="1">
                <a:latin typeface="Sylfaen" panose="010A0502050306030303" pitchFamily="18" charset="0"/>
              </a:rPr>
              <a:t>შენახვის</a:t>
            </a:r>
            <a:r>
              <a:rPr lang="en-US" sz="3500" dirty="0">
                <a:latin typeface="Sylfaen" panose="010A0502050306030303" pitchFamily="18" charset="0"/>
              </a:rPr>
              <a:t> </a:t>
            </a:r>
            <a:r>
              <a:rPr lang="en-US" sz="3500" dirty="0" err="1">
                <a:latin typeface="Sylfaen" panose="010A0502050306030303" pitchFamily="18" charset="0"/>
              </a:rPr>
              <a:t>ძირითადი</a:t>
            </a:r>
            <a:r>
              <a:rPr lang="en-US" sz="3500" dirty="0">
                <a:latin typeface="Sylfaen" panose="010A0502050306030303" pitchFamily="18" charset="0"/>
              </a:rPr>
              <a:t> </a:t>
            </a:r>
            <a:r>
              <a:rPr lang="en-US" sz="3500" dirty="0" err="1">
                <a:latin typeface="Sylfaen" panose="010A0502050306030303" pitchFamily="18" charset="0"/>
              </a:rPr>
              <a:t>კომპონენტი</a:t>
            </a:r>
            <a:r>
              <a:rPr lang="en-US" sz="3500" dirty="0">
                <a:latin typeface="Sylfaen" panose="010A0502050306030303" pitchFamily="18" charset="0"/>
              </a:rPr>
              <a:t> </a:t>
            </a:r>
            <a:r>
              <a:rPr lang="en-US" sz="3500" dirty="0" err="1">
                <a:latin typeface="Sylfaen" panose="010A0502050306030303" pitchFamily="18" charset="0"/>
              </a:rPr>
              <a:t>არის</a:t>
            </a:r>
            <a:r>
              <a:rPr lang="en-US" sz="3500" dirty="0">
                <a:latin typeface="Sylfaen" panose="010A0502050306030303" pitchFamily="18" charset="0"/>
              </a:rPr>
              <a:t>  </a:t>
            </a:r>
            <a:r>
              <a:rPr lang="en-US" sz="3500" dirty="0" err="1">
                <a:latin typeface="Sylfaen" panose="010A0502050306030303" pitchFamily="18" charset="0"/>
              </a:rPr>
              <a:t>ცხრილი</a:t>
            </a:r>
            <a:r>
              <a:rPr lang="en-US" sz="3500" dirty="0">
                <a:latin typeface="Sylfaen" panose="010A0502050306030303" pitchFamily="18" charset="0"/>
              </a:rPr>
              <a:t>. </a:t>
            </a:r>
            <a:r>
              <a:rPr lang="en-US" sz="3500" dirty="0" err="1">
                <a:latin typeface="Sylfaen" panose="010A0502050306030303" pitchFamily="18" charset="0"/>
              </a:rPr>
              <a:t>იგი</a:t>
            </a:r>
            <a:r>
              <a:rPr lang="en-US" sz="3500" dirty="0">
                <a:latin typeface="Sylfaen" panose="010A0502050306030303" pitchFamily="18" charset="0"/>
              </a:rPr>
              <a:t>  </a:t>
            </a:r>
            <a:r>
              <a:rPr lang="en-US" sz="3500" dirty="0" err="1">
                <a:latin typeface="Sylfaen" panose="010A0502050306030303" pitchFamily="18" charset="0"/>
              </a:rPr>
              <a:t>შედგება</a:t>
            </a:r>
            <a:r>
              <a:rPr lang="en-US" sz="3500" dirty="0">
                <a:latin typeface="Sylfaen" panose="010A0502050306030303" pitchFamily="18" charset="0"/>
              </a:rPr>
              <a:t> </a:t>
            </a:r>
            <a:r>
              <a:rPr lang="en-US" sz="3500" dirty="0" err="1">
                <a:latin typeface="Sylfaen" panose="010A0502050306030303" pitchFamily="18" charset="0"/>
              </a:rPr>
              <a:t>რეალური</a:t>
            </a:r>
            <a:r>
              <a:rPr lang="en-US" sz="3500" dirty="0">
                <a:latin typeface="Sylfaen" panose="010A0502050306030303" pitchFamily="18" charset="0"/>
              </a:rPr>
              <a:t> </a:t>
            </a:r>
            <a:r>
              <a:rPr lang="en-US" sz="3500" dirty="0" err="1">
                <a:latin typeface="Sylfaen" panose="010A0502050306030303" pitchFamily="18" charset="0"/>
              </a:rPr>
              <a:t>ობიექტის</a:t>
            </a:r>
            <a:r>
              <a:rPr lang="en-US" sz="3500" dirty="0">
                <a:latin typeface="Sylfaen" panose="010A0502050306030303" pitchFamily="18" charset="0"/>
              </a:rPr>
              <a:t> (</a:t>
            </a:r>
            <a:r>
              <a:rPr lang="en-US" sz="3500" dirty="0" err="1">
                <a:latin typeface="Sylfaen" panose="010A0502050306030303" pitchFamily="18" charset="0"/>
              </a:rPr>
              <a:t>არსის</a:t>
            </a:r>
            <a:r>
              <a:rPr lang="en-US" sz="3500" dirty="0">
                <a:latin typeface="Sylfaen" panose="010A0502050306030303" pitchFamily="18" charset="0"/>
              </a:rPr>
              <a:t>) </a:t>
            </a:r>
            <a:r>
              <a:rPr lang="en-US" sz="3500" dirty="0" err="1">
                <a:latin typeface="Sylfaen" panose="010A0502050306030303" pitchFamily="18" charset="0"/>
              </a:rPr>
              <a:t>ატრიბუტების</a:t>
            </a:r>
            <a:r>
              <a:rPr lang="en-US" sz="3500" dirty="0">
                <a:latin typeface="Sylfaen" panose="010A0502050306030303" pitchFamily="18" charset="0"/>
              </a:rPr>
              <a:t> (</a:t>
            </a:r>
            <a:r>
              <a:rPr lang="en-US" sz="3500" dirty="0" err="1">
                <a:latin typeface="Sylfaen" panose="010A0502050306030303" pitchFamily="18" charset="0"/>
              </a:rPr>
              <a:t>ველების</a:t>
            </a:r>
            <a:r>
              <a:rPr lang="en-US" sz="3500" dirty="0">
                <a:latin typeface="Sylfaen" panose="010A0502050306030303" pitchFamily="18" charset="0"/>
              </a:rPr>
              <a:t>) </a:t>
            </a:r>
            <a:r>
              <a:rPr lang="en-US" sz="3500" dirty="0" err="1">
                <a:latin typeface="Sylfaen" panose="010A0502050306030303" pitchFamily="18" charset="0"/>
              </a:rPr>
              <a:t>და</a:t>
            </a:r>
            <a:r>
              <a:rPr lang="en-US" sz="3500" dirty="0">
                <a:latin typeface="Sylfaen" panose="010A0502050306030303" pitchFamily="18" charset="0"/>
              </a:rPr>
              <a:t>  </a:t>
            </a:r>
            <a:r>
              <a:rPr lang="en-US" sz="3500" dirty="0" err="1">
                <a:latin typeface="Sylfaen" panose="010A0502050306030303" pitchFamily="18" charset="0"/>
              </a:rPr>
              <a:t>სტრიქონებისაგან</a:t>
            </a:r>
            <a:r>
              <a:rPr lang="en-US" sz="3500" dirty="0">
                <a:latin typeface="Sylfaen" panose="010A0502050306030303" pitchFamily="18" charset="0"/>
              </a:rPr>
              <a:t> (</a:t>
            </a:r>
            <a:r>
              <a:rPr lang="en-US" sz="3500" dirty="0" err="1">
                <a:latin typeface="Sylfaen" panose="010A0502050306030303" pitchFamily="18" charset="0"/>
              </a:rPr>
              <a:t>ჩანაწერებისაგან</a:t>
            </a:r>
            <a:r>
              <a:rPr lang="en-US" sz="3500" dirty="0">
                <a:latin typeface="Sylfaen" panose="010A0502050306030303" pitchFamily="18" charset="0"/>
              </a:rPr>
              <a:t>). ატრიბუტთა მნიშვნელობის (მონაცემები) ტიპები Oracle-ბაზაში მრავალფეროვანია, რიცხვითი, სტრიქონული, თარიღის, ლოგიკური, </a:t>
            </a:r>
            <a:r>
              <a:rPr lang="en-US" sz="3500" dirty="0" smtClean="0">
                <a:latin typeface="Sylfaen" panose="010A0502050306030303" pitchFamily="18" charset="0"/>
              </a:rPr>
              <a:t>აუდიო- ვიზუალური </a:t>
            </a:r>
            <a:r>
              <a:rPr lang="en-US" sz="3500" dirty="0">
                <a:latin typeface="Sylfaen" panose="010A0502050306030303" pitchFamily="18" charset="0"/>
              </a:rPr>
              <a:t>და სხვ. </a:t>
            </a:r>
          </a:p>
        </p:txBody>
      </p:sp>
      <p:sp>
        <p:nvSpPr>
          <p:cNvPr id="5" name="Rectangle 4"/>
          <p:cNvSpPr/>
          <p:nvPr/>
        </p:nvSpPr>
        <p:spPr>
          <a:xfrm>
            <a:off x="1393032" y="4443682"/>
            <a:ext cx="6624736" cy="2062103"/>
          </a:xfrm>
          <a:prstGeom prst="rect">
            <a:avLst/>
          </a:prstGeom>
        </p:spPr>
        <p:txBody>
          <a:bodyPr wrap="square">
            <a:spAutoFit/>
          </a:bodyPr>
          <a:lstStyle/>
          <a:p>
            <a:r>
              <a:rPr lang="en-US" sz="1600" dirty="0">
                <a:latin typeface="Sylfaen" panose="010A0502050306030303" pitchFamily="18" charset="0"/>
              </a:rPr>
              <a:t>მაგალითად:</a:t>
            </a:r>
            <a:endParaRPr lang="ka-GE" sz="1600" dirty="0">
              <a:latin typeface="Sylfaen" panose="010A0502050306030303" pitchFamily="18" charset="0"/>
            </a:endParaRPr>
          </a:p>
          <a:p>
            <a:endParaRPr lang="en-US" sz="1600" dirty="0">
              <a:latin typeface="Sylfaen" panose="010A0502050306030303" pitchFamily="18" charset="0"/>
            </a:endParaRPr>
          </a:p>
          <a:p>
            <a:r>
              <a:rPr lang="en-US" sz="1600" dirty="0">
                <a:latin typeface="Sylfaen" panose="010A0502050306030303" pitchFamily="18" charset="0"/>
              </a:rPr>
              <a:t>- char(n) - სიმბოლური ტიპის მუდმივი სიგრძით (n);</a:t>
            </a:r>
          </a:p>
          <a:p>
            <a:r>
              <a:rPr lang="en-US" sz="1600" dirty="0">
                <a:latin typeface="Sylfaen" panose="010A0502050306030303" pitchFamily="18" charset="0"/>
              </a:rPr>
              <a:t>- varchar2(n) - სიმბოლური ტიპის ცვლადი სიგრძით (n);</a:t>
            </a:r>
          </a:p>
          <a:p>
            <a:r>
              <a:rPr lang="en-US" sz="1600" dirty="0">
                <a:latin typeface="Sylfaen" panose="010A0502050306030303" pitchFamily="18" charset="0"/>
              </a:rPr>
              <a:t>- number(n,m) - რიცხვითი ტიპის ცვლადი სიგრძით;</a:t>
            </a:r>
          </a:p>
          <a:p>
            <a:r>
              <a:rPr lang="en-US" sz="1600" dirty="0">
                <a:latin typeface="Sylfaen" panose="010A0502050306030303" pitchFamily="18" charset="0"/>
              </a:rPr>
              <a:t>- date - თარიღისა და დროის ტიპი;</a:t>
            </a:r>
          </a:p>
          <a:p>
            <a:r>
              <a:rPr lang="en-US" sz="1600" dirty="0">
                <a:latin typeface="Sylfaen" panose="010A0502050306030303" pitchFamily="18" charset="0"/>
              </a:rPr>
              <a:t>- raw(n) - ნებისმიერი ტიპის ცვლადი სიგრძით (2000 ბაიტამდე);</a:t>
            </a:r>
          </a:p>
          <a:p>
            <a:r>
              <a:rPr lang="en-US" sz="1600" dirty="0">
                <a:latin typeface="Sylfaen" panose="010A0502050306030303" pitchFamily="18" charset="0"/>
              </a:rPr>
              <a:t>- rowid - ორობითი ტიპის (6 ბაიტი სტრიქონზე);</a:t>
            </a:r>
          </a:p>
        </p:txBody>
      </p:sp>
    </p:spTree>
    <p:extLst>
      <p:ext uri="{BB962C8B-B14F-4D97-AF65-F5344CB8AC3E}">
        <p14:creationId xmlns:p14="http://schemas.microsoft.com/office/powerpoint/2010/main" val="28459519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23528" y="1412776"/>
            <a:ext cx="8568952" cy="4464496"/>
          </a:xfrm>
        </p:spPr>
        <p:txBody>
          <a:bodyPr>
            <a:normAutofit fontScale="55000" lnSpcReduction="20000"/>
          </a:bodyPr>
          <a:lstStyle/>
          <a:p>
            <a:pPr algn="just"/>
            <a:r>
              <a:rPr lang="en-US" sz="3500" dirty="0" err="1" smtClean="0">
                <a:latin typeface="Sylfaen" panose="010A0502050306030303" pitchFamily="18" charset="0"/>
              </a:rPr>
              <a:t>ინდექსი</a:t>
            </a:r>
            <a:r>
              <a:rPr lang="en-US" sz="3500" dirty="0" smtClean="0">
                <a:latin typeface="Sylfaen" panose="010A0502050306030303" pitchFamily="18" charset="0"/>
              </a:rPr>
              <a:t> </a:t>
            </a:r>
            <a:r>
              <a:rPr lang="en-US" sz="3500" dirty="0" err="1" smtClean="0">
                <a:latin typeface="Sylfaen" panose="010A0502050306030303" pitchFamily="18" charset="0"/>
              </a:rPr>
              <a:t>არის</a:t>
            </a:r>
            <a:r>
              <a:rPr lang="en-US" sz="3500" dirty="0" smtClean="0">
                <a:latin typeface="Sylfaen" panose="010A0502050306030303" pitchFamily="18" charset="0"/>
              </a:rPr>
              <a:t>  </a:t>
            </a:r>
            <a:r>
              <a:rPr lang="en-US" sz="3500" dirty="0" err="1" smtClean="0">
                <a:latin typeface="Sylfaen" panose="010A0502050306030303" pitchFamily="18" charset="0"/>
              </a:rPr>
              <a:t>მოწესრიგებულ</a:t>
            </a:r>
            <a:r>
              <a:rPr lang="en-US" sz="3500" dirty="0" smtClean="0">
                <a:latin typeface="Sylfaen" panose="010A0502050306030303" pitchFamily="18" charset="0"/>
              </a:rPr>
              <a:t> </a:t>
            </a:r>
            <a:r>
              <a:rPr lang="en-US" sz="3500" dirty="0" err="1" smtClean="0">
                <a:latin typeface="Sylfaen" panose="010A0502050306030303" pitchFamily="18" charset="0"/>
              </a:rPr>
              <a:t>მონაცემთა</a:t>
            </a:r>
            <a:r>
              <a:rPr lang="en-US" sz="3500" dirty="0" smtClean="0">
                <a:latin typeface="Sylfaen" panose="010A0502050306030303" pitchFamily="18" charset="0"/>
              </a:rPr>
              <a:t> </a:t>
            </a:r>
            <a:r>
              <a:rPr lang="en-US" sz="3500" dirty="0" err="1" smtClean="0">
                <a:latin typeface="Sylfaen" panose="010A0502050306030303" pitchFamily="18" charset="0"/>
              </a:rPr>
              <a:t>სია</a:t>
            </a:r>
            <a:r>
              <a:rPr lang="en-US" sz="3500" dirty="0" smtClean="0">
                <a:latin typeface="Sylfaen" panose="010A0502050306030303" pitchFamily="18" charset="0"/>
              </a:rPr>
              <a:t>, </a:t>
            </a:r>
            <a:r>
              <a:rPr lang="en-US" sz="3500" dirty="0" err="1" smtClean="0">
                <a:latin typeface="Sylfaen" panose="010A0502050306030303" pitchFamily="18" charset="0"/>
              </a:rPr>
              <a:t>რომელიც</a:t>
            </a:r>
            <a:r>
              <a:rPr lang="en-US" sz="3500" dirty="0" smtClean="0">
                <a:latin typeface="Sylfaen" panose="010A0502050306030303" pitchFamily="18" charset="0"/>
              </a:rPr>
              <a:t> </a:t>
            </a:r>
            <a:r>
              <a:rPr lang="en-US" sz="3500" dirty="0" err="1" smtClean="0">
                <a:latin typeface="Sylfaen" panose="010A0502050306030303" pitchFamily="18" charset="0"/>
              </a:rPr>
              <a:t>ცხრილის</a:t>
            </a:r>
            <a:r>
              <a:rPr lang="en-US" sz="3500" dirty="0" smtClean="0">
                <a:latin typeface="Sylfaen" panose="010A0502050306030303" pitchFamily="18" charset="0"/>
              </a:rPr>
              <a:t> </a:t>
            </a:r>
            <a:r>
              <a:rPr lang="en-US" sz="3500" dirty="0" err="1" smtClean="0">
                <a:latin typeface="Sylfaen" panose="010A0502050306030303" pitchFamily="18" charset="0"/>
              </a:rPr>
              <a:t>სახით</a:t>
            </a:r>
            <a:r>
              <a:rPr lang="en-US" sz="3500" dirty="0" smtClean="0">
                <a:latin typeface="Sylfaen" panose="010A0502050306030303" pitchFamily="18" charset="0"/>
              </a:rPr>
              <a:t> </a:t>
            </a:r>
            <a:r>
              <a:rPr lang="en-US" sz="3500" dirty="0" err="1" smtClean="0">
                <a:latin typeface="Sylfaen" panose="010A0502050306030303" pitchFamily="18" charset="0"/>
              </a:rPr>
              <a:t>რამდენიმე</a:t>
            </a:r>
            <a:r>
              <a:rPr lang="en-US" sz="3500" dirty="0" smtClean="0">
                <a:latin typeface="Sylfaen" panose="010A0502050306030303" pitchFamily="18" charset="0"/>
              </a:rPr>
              <a:t> </a:t>
            </a:r>
            <a:r>
              <a:rPr lang="en-US" sz="3500" dirty="0" err="1" smtClean="0">
                <a:latin typeface="Sylfaen" panose="010A0502050306030303" pitchFamily="18" charset="0"/>
              </a:rPr>
              <a:t>სვეტითაა</a:t>
            </a:r>
            <a:r>
              <a:rPr lang="en-US" sz="3500" dirty="0" smtClean="0">
                <a:latin typeface="Sylfaen" panose="010A0502050306030303" pitchFamily="18" charset="0"/>
              </a:rPr>
              <a:t> </a:t>
            </a:r>
            <a:r>
              <a:rPr lang="en-US" sz="3500" dirty="0" err="1" smtClean="0">
                <a:latin typeface="Sylfaen" panose="010A0502050306030303" pitchFamily="18" charset="0"/>
              </a:rPr>
              <a:t>წარმოდგენილი</a:t>
            </a:r>
            <a:r>
              <a:rPr lang="en-US" sz="3500" dirty="0" smtClean="0">
                <a:latin typeface="Sylfaen" panose="010A0502050306030303" pitchFamily="18" charset="0"/>
              </a:rPr>
              <a:t>.</a:t>
            </a:r>
          </a:p>
          <a:p>
            <a:pPr algn="just"/>
            <a:r>
              <a:rPr lang="en-US" sz="3500" dirty="0" err="1" smtClean="0">
                <a:latin typeface="Sylfaen" panose="010A0502050306030303" pitchFamily="18" charset="0"/>
              </a:rPr>
              <a:t>მონაცემთა</a:t>
            </a:r>
            <a:r>
              <a:rPr lang="en-US" sz="3500" dirty="0" smtClean="0">
                <a:latin typeface="Sylfaen" panose="010A0502050306030303" pitchFamily="18" charset="0"/>
              </a:rPr>
              <a:t> </a:t>
            </a:r>
            <a:r>
              <a:rPr lang="en-US" sz="3500" dirty="0" err="1" smtClean="0">
                <a:latin typeface="Sylfaen" panose="010A0502050306030303" pitchFamily="18" charset="0"/>
              </a:rPr>
              <a:t>ბაზის</a:t>
            </a:r>
            <a:r>
              <a:rPr lang="en-US" sz="3500" dirty="0" smtClean="0">
                <a:latin typeface="Sylfaen" panose="010A0502050306030303" pitchFamily="18" charset="0"/>
              </a:rPr>
              <a:t> </a:t>
            </a:r>
            <a:r>
              <a:rPr lang="en-US" sz="3500" dirty="0" err="1" smtClean="0">
                <a:latin typeface="Sylfaen" panose="010A0502050306030303" pitchFamily="18" charset="0"/>
              </a:rPr>
              <a:t>მომხმარებელი</a:t>
            </a:r>
            <a:r>
              <a:rPr lang="en-US" sz="3500" dirty="0" smtClean="0">
                <a:latin typeface="Sylfaen" panose="010A0502050306030303" pitchFamily="18" charset="0"/>
              </a:rPr>
              <a:t> </a:t>
            </a:r>
            <a:r>
              <a:rPr lang="en-US" sz="3500" dirty="0" err="1" smtClean="0">
                <a:latin typeface="Sylfaen" panose="010A0502050306030303" pitchFamily="18" charset="0"/>
              </a:rPr>
              <a:t>გარკვეული</a:t>
            </a:r>
            <a:r>
              <a:rPr lang="en-US" sz="3500" dirty="0" smtClean="0">
                <a:latin typeface="Sylfaen" panose="010A0502050306030303" pitchFamily="18" charset="0"/>
              </a:rPr>
              <a:t> </a:t>
            </a:r>
            <a:r>
              <a:rPr lang="en-US" sz="3500" dirty="0" err="1" smtClean="0">
                <a:latin typeface="Sylfaen" panose="010A0502050306030303" pitchFamily="18" charset="0"/>
              </a:rPr>
              <a:t>კრიტერიუმით</a:t>
            </a:r>
            <a:r>
              <a:rPr lang="en-US" sz="3500" dirty="0" smtClean="0">
                <a:latin typeface="Sylfaen" panose="010A0502050306030303" pitchFamily="18" charset="0"/>
              </a:rPr>
              <a:t> </a:t>
            </a:r>
            <a:r>
              <a:rPr lang="en-US" sz="3500" dirty="0" err="1" smtClean="0">
                <a:latin typeface="Sylfaen" panose="010A0502050306030303" pitchFamily="18" charset="0"/>
              </a:rPr>
              <a:t>ეძებს</a:t>
            </a:r>
            <a:r>
              <a:rPr lang="en-US" sz="3500" dirty="0" smtClean="0">
                <a:latin typeface="Sylfaen" panose="010A0502050306030303" pitchFamily="18" charset="0"/>
              </a:rPr>
              <a:t>  </a:t>
            </a:r>
            <a:r>
              <a:rPr lang="en-US" sz="3500" dirty="0" err="1" smtClean="0">
                <a:latin typeface="Sylfaen" panose="010A0502050306030303" pitchFamily="18" charset="0"/>
              </a:rPr>
              <a:t>მონაცემთა</a:t>
            </a:r>
            <a:r>
              <a:rPr lang="en-US" sz="3500" dirty="0" smtClean="0">
                <a:latin typeface="Sylfaen" panose="010A0502050306030303" pitchFamily="18" charset="0"/>
              </a:rPr>
              <a:t> </a:t>
            </a:r>
            <a:r>
              <a:rPr lang="en-US" sz="3500" dirty="0" err="1" smtClean="0">
                <a:latin typeface="Sylfaen" panose="010A0502050306030303" pitchFamily="18" charset="0"/>
              </a:rPr>
              <a:t>ჩანაწერებს</a:t>
            </a:r>
            <a:r>
              <a:rPr lang="en-US" sz="3500" dirty="0" smtClean="0">
                <a:latin typeface="Sylfaen" panose="010A0502050306030303" pitchFamily="18" charset="0"/>
              </a:rPr>
              <a:t>. ეს  კრიტერიუმი  შეიძლება  შედგებოდეს ერთი ან მეტი სვეტისაგან (ან მათი კონკრეტული მნიშვნელობებისგან).</a:t>
            </a:r>
          </a:p>
          <a:p>
            <a:pPr algn="just"/>
            <a:r>
              <a:rPr lang="en-US" sz="3500" dirty="0" smtClean="0">
                <a:latin typeface="Sylfaen" panose="010A0502050306030303" pitchFamily="18" charset="0"/>
              </a:rPr>
              <a:t>ძირითადი  იდეაა  -</a:t>
            </a:r>
            <a:r>
              <a:rPr lang="ka-GE" sz="3500" dirty="0" smtClean="0">
                <a:latin typeface="Sylfaen" panose="010A0502050306030303" pitchFamily="18" charset="0"/>
              </a:rPr>
              <a:t> </a:t>
            </a:r>
            <a:r>
              <a:rPr lang="en-US" sz="3500" dirty="0" smtClean="0">
                <a:latin typeface="Sylfaen" panose="010A0502050306030303" pitchFamily="18" charset="0"/>
              </a:rPr>
              <a:t> ძებნის  პროცესის  დროის  შემცირება</a:t>
            </a:r>
          </a:p>
          <a:p>
            <a:pPr algn="just"/>
            <a:r>
              <a:rPr lang="en-US" sz="3500" dirty="0" err="1" smtClean="0">
                <a:latin typeface="Sylfaen" panose="010A0502050306030303" pitchFamily="18" charset="0"/>
              </a:rPr>
              <a:t>ინდექსის</a:t>
            </a:r>
            <a:r>
              <a:rPr lang="en-US" sz="3500" dirty="0" smtClean="0">
                <a:latin typeface="Sylfaen" panose="010A0502050306030303" pitchFamily="18" charset="0"/>
              </a:rPr>
              <a:t> </a:t>
            </a:r>
            <a:r>
              <a:rPr lang="en-US" sz="3500" dirty="0" err="1" smtClean="0">
                <a:latin typeface="Sylfaen" panose="010A0502050306030303" pitchFamily="18" charset="0"/>
              </a:rPr>
              <a:t>საფუძველზე</a:t>
            </a:r>
            <a:r>
              <a:rPr lang="en-US" sz="3500" dirty="0" smtClean="0">
                <a:latin typeface="Sylfaen" panose="010A0502050306030303" pitchFamily="18" charset="0"/>
              </a:rPr>
              <a:t>. </a:t>
            </a:r>
            <a:r>
              <a:rPr lang="en-US" sz="3500" dirty="0" err="1" smtClean="0">
                <a:latin typeface="Sylfaen" panose="010A0502050306030303" pitchFamily="18" charset="0"/>
              </a:rPr>
              <a:t>ანუ</a:t>
            </a:r>
            <a:r>
              <a:rPr lang="en-US" sz="3500" dirty="0" smtClean="0">
                <a:latin typeface="Sylfaen" panose="010A0502050306030303" pitchFamily="18" charset="0"/>
              </a:rPr>
              <a:t> </a:t>
            </a:r>
            <a:r>
              <a:rPr lang="en-US" sz="3500" dirty="0" err="1" smtClean="0">
                <a:latin typeface="Sylfaen" panose="010A0502050306030303" pitchFamily="18" charset="0"/>
              </a:rPr>
              <a:t>წინასწარ</a:t>
            </a:r>
            <a:r>
              <a:rPr lang="en-US" sz="3500" dirty="0" smtClean="0">
                <a:latin typeface="Sylfaen" panose="010A0502050306030303" pitchFamily="18" charset="0"/>
              </a:rPr>
              <a:t> </a:t>
            </a:r>
            <a:r>
              <a:rPr lang="en-US" sz="3500" dirty="0" err="1" smtClean="0">
                <a:latin typeface="Sylfaen" panose="010A0502050306030303" pitchFamily="18" charset="0"/>
              </a:rPr>
              <a:t>მოწესრიგებული</a:t>
            </a:r>
            <a:r>
              <a:rPr lang="en-US" sz="3500" dirty="0" smtClean="0">
                <a:latin typeface="Sylfaen" panose="010A0502050306030303" pitchFamily="18" charset="0"/>
              </a:rPr>
              <a:t> </a:t>
            </a:r>
            <a:r>
              <a:rPr lang="en-US" sz="3500" dirty="0" err="1" smtClean="0">
                <a:latin typeface="Sylfaen" panose="010A0502050306030303" pitchFamily="18" charset="0"/>
              </a:rPr>
              <a:t>ინდექსის</a:t>
            </a:r>
            <a:r>
              <a:rPr lang="en-US" sz="3500" dirty="0" smtClean="0">
                <a:latin typeface="Sylfaen" panose="010A0502050306030303" pitchFamily="18" charset="0"/>
              </a:rPr>
              <a:t> </a:t>
            </a:r>
            <a:r>
              <a:rPr lang="en-US" sz="3500" dirty="0" err="1" smtClean="0">
                <a:latin typeface="Sylfaen" panose="010A0502050306030303" pitchFamily="18" charset="0"/>
              </a:rPr>
              <a:t>ცხრილში</a:t>
            </a:r>
            <a:r>
              <a:rPr lang="en-US" sz="3500" dirty="0" smtClean="0">
                <a:latin typeface="Sylfaen" panose="010A0502050306030303" pitchFamily="18" charset="0"/>
              </a:rPr>
              <a:t>  </a:t>
            </a:r>
            <a:r>
              <a:rPr lang="en-US" sz="3500" dirty="0" err="1" smtClean="0">
                <a:latin typeface="Sylfaen" panose="010A0502050306030303" pitchFamily="18" charset="0"/>
              </a:rPr>
              <a:t>გადაისინჯება</a:t>
            </a:r>
            <a:r>
              <a:rPr lang="en-US" sz="3500" dirty="0" smtClean="0">
                <a:latin typeface="Sylfaen" panose="010A0502050306030303" pitchFamily="18" charset="0"/>
              </a:rPr>
              <a:t>  </a:t>
            </a:r>
            <a:r>
              <a:rPr lang="en-US" sz="3500" dirty="0" err="1" smtClean="0">
                <a:latin typeface="Sylfaen" panose="010A0502050306030303" pitchFamily="18" charset="0"/>
              </a:rPr>
              <a:t>არა</a:t>
            </a:r>
            <a:r>
              <a:rPr lang="en-US" sz="3500" dirty="0" smtClean="0">
                <a:latin typeface="Sylfaen" panose="010A0502050306030303" pitchFamily="18" charset="0"/>
              </a:rPr>
              <a:t>  </a:t>
            </a:r>
            <a:r>
              <a:rPr lang="en-US" sz="3500" dirty="0" err="1" smtClean="0">
                <a:latin typeface="Sylfaen" panose="010A0502050306030303" pitchFamily="18" charset="0"/>
              </a:rPr>
              <a:t>ყველა</a:t>
            </a:r>
            <a:r>
              <a:rPr lang="en-US" sz="3500" dirty="0" smtClean="0">
                <a:latin typeface="Sylfaen" panose="010A0502050306030303" pitchFamily="18" charset="0"/>
              </a:rPr>
              <a:t>  </a:t>
            </a:r>
            <a:r>
              <a:rPr lang="en-US" sz="3500" dirty="0" err="1" smtClean="0">
                <a:latin typeface="Sylfaen" panose="010A0502050306030303" pitchFamily="18" charset="0"/>
              </a:rPr>
              <a:t>ჩანაწერი</a:t>
            </a:r>
            <a:r>
              <a:rPr lang="en-US" sz="3500" dirty="0" smtClean="0">
                <a:latin typeface="Sylfaen" panose="010A0502050306030303" pitchFamily="18" charset="0"/>
              </a:rPr>
              <a:t>, </a:t>
            </a:r>
            <a:r>
              <a:rPr lang="en-US" sz="3500" dirty="0" err="1" smtClean="0">
                <a:latin typeface="Sylfaen" panose="010A0502050306030303" pitchFamily="18" charset="0"/>
              </a:rPr>
              <a:t>არამედ</a:t>
            </a:r>
            <a:r>
              <a:rPr lang="en-US" sz="3500" dirty="0" smtClean="0">
                <a:latin typeface="Sylfaen" panose="010A0502050306030303" pitchFamily="18" charset="0"/>
              </a:rPr>
              <a:t>  </a:t>
            </a:r>
            <a:r>
              <a:rPr lang="en-US" sz="3500" dirty="0" err="1" smtClean="0">
                <a:latin typeface="Sylfaen" panose="010A0502050306030303" pitchFamily="18" charset="0"/>
              </a:rPr>
              <a:t>მხოლოდ</a:t>
            </a:r>
            <a:r>
              <a:rPr lang="en-US" sz="3500" dirty="0" smtClean="0">
                <a:latin typeface="Sylfaen" panose="010A0502050306030303" pitchFamily="18" charset="0"/>
              </a:rPr>
              <a:t> </a:t>
            </a:r>
            <a:r>
              <a:rPr lang="en-US" sz="3500" dirty="0" err="1" smtClean="0">
                <a:latin typeface="Sylfaen" panose="010A0502050306030303" pitchFamily="18" charset="0"/>
              </a:rPr>
              <a:t>მითითებული</a:t>
            </a:r>
            <a:r>
              <a:rPr lang="en-US" sz="3500" dirty="0" smtClean="0">
                <a:latin typeface="Sylfaen" panose="010A0502050306030303" pitchFamily="18" charset="0"/>
              </a:rPr>
              <a:t>   </a:t>
            </a:r>
            <a:r>
              <a:rPr lang="en-US" sz="3500" dirty="0" err="1" smtClean="0">
                <a:latin typeface="Sylfaen" panose="010A0502050306030303" pitchFamily="18" charset="0"/>
              </a:rPr>
              <a:t>კრიტერიუმისა</a:t>
            </a:r>
            <a:r>
              <a:rPr lang="en-US" sz="3500" dirty="0" smtClean="0">
                <a:latin typeface="Sylfaen" panose="010A0502050306030303" pitchFamily="18" charset="0"/>
              </a:rPr>
              <a:t>. </a:t>
            </a:r>
            <a:r>
              <a:rPr lang="en-US" sz="3500" dirty="0" err="1" smtClean="0">
                <a:latin typeface="Sylfaen" panose="010A0502050306030303" pitchFamily="18" charset="0"/>
              </a:rPr>
              <a:t>თუ</a:t>
            </a:r>
            <a:r>
              <a:rPr lang="en-US" sz="3500" dirty="0" smtClean="0">
                <a:latin typeface="Sylfaen" panose="010A0502050306030303" pitchFamily="18" charset="0"/>
              </a:rPr>
              <a:t>   </a:t>
            </a:r>
            <a:r>
              <a:rPr lang="en-US" sz="3500" dirty="0" err="1" smtClean="0">
                <a:latin typeface="Sylfaen" panose="010A0502050306030303" pitchFamily="18" charset="0"/>
              </a:rPr>
              <a:t>ასეთი</a:t>
            </a:r>
            <a:r>
              <a:rPr lang="en-US" sz="3500" dirty="0" smtClean="0">
                <a:latin typeface="Sylfaen" panose="010A0502050306030303" pitchFamily="18" charset="0"/>
              </a:rPr>
              <a:t>   </a:t>
            </a:r>
            <a:r>
              <a:rPr lang="en-US" sz="3500" dirty="0" err="1" smtClean="0">
                <a:latin typeface="Sylfaen" panose="010A0502050306030303" pitchFamily="18" charset="0"/>
              </a:rPr>
              <a:t>ჩანაწერი</a:t>
            </a:r>
            <a:r>
              <a:rPr lang="en-US" sz="3500" dirty="0" smtClean="0">
                <a:latin typeface="Sylfaen" panose="010A0502050306030303" pitchFamily="18" charset="0"/>
              </a:rPr>
              <a:t>   </a:t>
            </a:r>
            <a:r>
              <a:rPr lang="en-US" sz="3500" dirty="0" err="1" smtClean="0">
                <a:latin typeface="Sylfaen" panose="010A0502050306030303" pitchFamily="18" charset="0"/>
              </a:rPr>
              <a:t>ნაპოვნია</a:t>
            </a:r>
            <a:r>
              <a:rPr lang="en-US" sz="3500" dirty="0" smtClean="0">
                <a:latin typeface="Sylfaen" panose="010A0502050306030303" pitchFamily="18" charset="0"/>
              </a:rPr>
              <a:t>, </a:t>
            </a:r>
            <a:r>
              <a:rPr lang="en-US" sz="3500" dirty="0" err="1" smtClean="0">
                <a:latin typeface="Sylfaen" panose="010A0502050306030303" pitchFamily="18" charset="0"/>
              </a:rPr>
              <a:t>მაშინ</a:t>
            </a:r>
            <a:r>
              <a:rPr lang="en-US" sz="3500" dirty="0" smtClean="0">
                <a:latin typeface="Sylfaen" panose="010A0502050306030303" pitchFamily="18" charset="0"/>
              </a:rPr>
              <a:t> </a:t>
            </a:r>
            <a:r>
              <a:rPr lang="en-US" sz="3500" dirty="0" err="1" smtClean="0">
                <a:latin typeface="Sylfaen" panose="010A0502050306030303" pitchFamily="18" charset="0"/>
              </a:rPr>
              <a:t>აქედან</a:t>
            </a:r>
            <a:r>
              <a:rPr lang="en-US" sz="3500" dirty="0" smtClean="0">
                <a:latin typeface="Sylfaen" panose="010A0502050306030303" pitchFamily="18" charset="0"/>
              </a:rPr>
              <a:t> </a:t>
            </a:r>
            <a:r>
              <a:rPr lang="en-US" sz="3500" dirty="0" err="1" smtClean="0">
                <a:latin typeface="Sylfaen" panose="010A0502050306030303" pitchFamily="18" charset="0"/>
              </a:rPr>
              <a:t>ხდება</a:t>
            </a:r>
            <a:r>
              <a:rPr lang="en-US" sz="3500" dirty="0" smtClean="0">
                <a:latin typeface="Sylfaen" panose="010A0502050306030303" pitchFamily="18" charset="0"/>
              </a:rPr>
              <a:t> </a:t>
            </a:r>
            <a:r>
              <a:rPr lang="en-US" sz="3500" dirty="0" err="1" smtClean="0">
                <a:latin typeface="Sylfaen" panose="010A0502050306030303" pitchFamily="18" charset="0"/>
              </a:rPr>
              <a:t>მიმართვა</a:t>
            </a:r>
            <a:r>
              <a:rPr lang="en-US" sz="3500" dirty="0" smtClean="0">
                <a:latin typeface="Sylfaen" panose="010A0502050306030303" pitchFamily="18" charset="0"/>
              </a:rPr>
              <a:t> </a:t>
            </a:r>
            <a:r>
              <a:rPr lang="en-US" sz="3500" dirty="0" err="1" smtClean="0">
                <a:latin typeface="Sylfaen" panose="010A0502050306030303" pitchFamily="18" charset="0"/>
              </a:rPr>
              <a:t>უშუალოდ</a:t>
            </a:r>
            <a:r>
              <a:rPr lang="en-US" sz="3500" dirty="0" smtClean="0">
                <a:latin typeface="Sylfaen" panose="010A0502050306030303" pitchFamily="18" charset="0"/>
              </a:rPr>
              <a:t> </a:t>
            </a:r>
            <a:r>
              <a:rPr lang="en-US" sz="3500" dirty="0" err="1" smtClean="0">
                <a:latin typeface="Sylfaen" panose="010A0502050306030303" pitchFamily="18" charset="0"/>
              </a:rPr>
              <a:t>შესაბამის</a:t>
            </a:r>
            <a:r>
              <a:rPr lang="en-US" sz="3500" dirty="0" smtClean="0">
                <a:latin typeface="Sylfaen" panose="010A0502050306030303" pitchFamily="18" charset="0"/>
              </a:rPr>
              <a:t> </a:t>
            </a:r>
            <a:r>
              <a:rPr lang="en-US" sz="3500" dirty="0" err="1" smtClean="0">
                <a:latin typeface="Sylfaen" panose="010A0502050306030303" pitchFamily="18" charset="0"/>
              </a:rPr>
              <a:t>მონაცემთა</a:t>
            </a:r>
            <a:r>
              <a:rPr lang="en-US" sz="3500" dirty="0" smtClean="0">
                <a:latin typeface="Sylfaen" panose="010A0502050306030303" pitchFamily="18" charset="0"/>
              </a:rPr>
              <a:t> </a:t>
            </a:r>
            <a:r>
              <a:rPr lang="en-US" sz="3500" dirty="0" err="1" smtClean="0">
                <a:latin typeface="Sylfaen" panose="010A0502050306030303" pitchFamily="18" charset="0"/>
              </a:rPr>
              <a:t>ცხრილის</a:t>
            </a:r>
            <a:r>
              <a:rPr lang="en-US" sz="3500" dirty="0" smtClean="0">
                <a:latin typeface="Sylfaen" panose="010A0502050306030303" pitchFamily="18" charset="0"/>
              </a:rPr>
              <a:t> </a:t>
            </a:r>
            <a:r>
              <a:rPr lang="en-US" sz="3500" dirty="0" err="1" smtClean="0">
                <a:latin typeface="Sylfaen" panose="010A0502050306030303" pitchFamily="18" charset="0"/>
              </a:rPr>
              <a:t>კონკრეტულ</a:t>
            </a:r>
            <a:r>
              <a:rPr lang="en-US" sz="3500" dirty="0" smtClean="0">
                <a:latin typeface="Sylfaen" panose="010A0502050306030303" pitchFamily="18" charset="0"/>
              </a:rPr>
              <a:t> </a:t>
            </a:r>
            <a:r>
              <a:rPr lang="en-US" sz="3500" dirty="0" err="1" smtClean="0">
                <a:latin typeface="Sylfaen" panose="010A0502050306030303" pitchFamily="18" charset="0"/>
              </a:rPr>
              <a:t>ჩანაწერზე</a:t>
            </a:r>
            <a:r>
              <a:rPr lang="en-US" sz="3500" dirty="0" smtClean="0">
                <a:latin typeface="Sylfaen" panose="010A0502050306030303" pitchFamily="18" charset="0"/>
              </a:rPr>
              <a:t>. </a:t>
            </a:r>
            <a:r>
              <a:rPr lang="en-US" sz="3500" dirty="0" err="1" smtClean="0">
                <a:latin typeface="Sylfaen" panose="010A0502050306030303" pitchFamily="18" charset="0"/>
              </a:rPr>
              <a:t>მისი</a:t>
            </a:r>
            <a:r>
              <a:rPr lang="en-US" sz="3500" dirty="0" smtClean="0">
                <a:latin typeface="Sylfaen" panose="010A0502050306030303" pitchFamily="18" charset="0"/>
              </a:rPr>
              <a:t> </a:t>
            </a:r>
            <a:r>
              <a:rPr lang="en-US" sz="3500" dirty="0" err="1" smtClean="0">
                <a:latin typeface="Sylfaen" panose="010A0502050306030303" pitchFamily="18" charset="0"/>
              </a:rPr>
              <a:t>სტრუქტურა</a:t>
            </a:r>
            <a:r>
              <a:rPr lang="en-US" sz="3500" dirty="0" smtClean="0">
                <a:latin typeface="Sylfaen" panose="010A0502050306030303" pitchFamily="18" charset="0"/>
              </a:rPr>
              <a:t> </a:t>
            </a:r>
            <a:r>
              <a:rPr lang="en-US" sz="3500" dirty="0" err="1" smtClean="0">
                <a:latin typeface="Sylfaen" panose="010A0502050306030303" pitchFamily="18" charset="0"/>
              </a:rPr>
              <a:t>ასეთია</a:t>
            </a:r>
            <a:r>
              <a:rPr lang="en-US" sz="3500" dirty="0" smtClean="0">
                <a:latin typeface="Sylfaen" panose="010A0502050306030303" pitchFamily="18" charset="0"/>
              </a:rPr>
              <a:t>:</a:t>
            </a:r>
          </a:p>
          <a:p>
            <a:pPr marL="0" indent="0">
              <a:buNone/>
            </a:pPr>
            <a:r>
              <a:rPr lang="en-US" sz="3500" dirty="0" smtClean="0">
                <a:latin typeface="Sylfaen" panose="010A0502050306030303" pitchFamily="18" charset="0"/>
              </a:rPr>
              <a:t> </a:t>
            </a:r>
            <a:endParaRPr lang="en-US" dirty="0" smtClean="0">
              <a:latin typeface="Sylfaen" panose="010A0502050306030303" pitchFamily="18" charset="0"/>
            </a:endParaRPr>
          </a:p>
          <a:p>
            <a:pPr marL="0" indent="0" algn="ctr">
              <a:buNone/>
            </a:pPr>
            <a:r>
              <a:rPr lang="en-US" sz="3000" b="1" dirty="0" smtClean="0">
                <a:latin typeface="Sylfaen" panose="010A0502050306030303" pitchFamily="18" charset="0"/>
              </a:rPr>
              <a:t>CREATE [UNIQUE] INDEX </a:t>
            </a:r>
            <a:r>
              <a:rPr lang="en-US" sz="3000" b="1" dirty="0" err="1" smtClean="0">
                <a:latin typeface="Sylfaen" panose="010A0502050306030303" pitchFamily="18" charset="0"/>
              </a:rPr>
              <a:t>index_name</a:t>
            </a:r>
            <a:r>
              <a:rPr lang="en-US" sz="3000" b="1" dirty="0" smtClean="0">
                <a:latin typeface="Sylfaen" panose="010A0502050306030303" pitchFamily="18" charset="0"/>
              </a:rPr>
              <a:t> ON </a:t>
            </a:r>
            <a:r>
              <a:rPr lang="en-US" sz="3000" b="1" dirty="0" err="1" smtClean="0">
                <a:latin typeface="Sylfaen" panose="010A0502050306030303" pitchFamily="18" charset="0"/>
              </a:rPr>
              <a:t>table_name</a:t>
            </a:r>
            <a:r>
              <a:rPr lang="en-US" sz="3000" b="1" dirty="0" smtClean="0">
                <a:latin typeface="Sylfaen" panose="010A0502050306030303" pitchFamily="18" charset="0"/>
              </a:rPr>
              <a:t>(</a:t>
            </a:r>
            <a:r>
              <a:rPr lang="en-US" sz="3000" b="1" dirty="0" err="1" smtClean="0">
                <a:latin typeface="Sylfaen" panose="010A0502050306030303" pitchFamily="18" charset="0"/>
              </a:rPr>
              <a:t>column_name</a:t>
            </a:r>
            <a:r>
              <a:rPr lang="en-US" sz="3000" b="1" dirty="0" smtClean="0">
                <a:latin typeface="Sylfaen" panose="010A0502050306030303" pitchFamily="18" charset="0"/>
              </a:rPr>
              <a:t>[, </a:t>
            </a:r>
            <a:r>
              <a:rPr lang="en-US" sz="3000" b="1" dirty="0" err="1" smtClean="0">
                <a:latin typeface="Sylfaen" panose="010A0502050306030303" pitchFamily="18" charset="0"/>
              </a:rPr>
              <a:t>column_name</a:t>
            </a:r>
            <a:r>
              <a:rPr lang="en-US" sz="3000" b="1" dirty="0" smtClean="0">
                <a:latin typeface="Sylfaen" panose="010A0502050306030303" pitchFamily="18" charset="0"/>
              </a:rPr>
              <a:t>...]) TABLESPACE </a:t>
            </a:r>
            <a:r>
              <a:rPr lang="en-US" sz="3000" b="1" dirty="0" err="1" smtClean="0">
                <a:latin typeface="Sylfaen" panose="010A0502050306030303" pitchFamily="18" charset="0"/>
              </a:rPr>
              <a:t>tab_space</a:t>
            </a:r>
            <a:r>
              <a:rPr lang="en-US" sz="3000" b="1" dirty="0" smtClean="0">
                <a:latin typeface="Sylfaen" panose="010A0502050306030303" pitchFamily="18" charset="0"/>
              </a:rPr>
              <a:t>;</a:t>
            </a:r>
            <a:endParaRPr lang="en-US" sz="3000" b="1" dirty="0">
              <a:latin typeface="Sylfaen" panose="010A0502050306030303" pitchFamily="18" charset="0"/>
            </a:endParaRPr>
          </a:p>
        </p:txBody>
      </p:sp>
      <p:sp>
        <p:nvSpPr>
          <p:cNvPr id="2" name="Rectangle 1"/>
          <p:cNvSpPr/>
          <p:nvPr/>
        </p:nvSpPr>
        <p:spPr>
          <a:xfrm>
            <a:off x="3347864" y="620688"/>
            <a:ext cx="2547492" cy="400110"/>
          </a:xfrm>
          <a:prstGeom prst="rect">
            <a:avLst/>
          </a:prstGeom>
        </p:spPr>
        <p:txBody>
          <a:bodyPr wrap="none">
            <a:spAutoFit/>
          </a:bodyPr>
          <a:lstStyle/>
          <a:p>
            <a:r>
              <a:rPr lang="en-US" sz="2000" b="1" dirty="0">
                <a:latin typeface="Sylfaen" panose="010A0502050306030303" pitchFamily="18" charset="0"/>
              </a:rPr>
              <a:t>ინდექსები </a:t>
            </a:r>
            <a:r>
              <a:rPr lang="ka-GE" sz="2000" b="1" dirty="0">
                <a:latin typeface="Sylfaen" panose="010A0502050306030303" pitchFamily="18" charset="0"/>
              </a:rPr>
              <a:t> (</a:t>
            </a:r>
            <a:r>
              <a:rPr lang="en-US" sz="2000" b="1" dirty="0">
                <a:latin typeface="Sylfaen" panose="010A0502050306030303" pitchFamily="18" charset="0"/>
              </a:rPr>
              <a:t>Indexes</a:t>
            </a:r>
            <a:r>
              <a:rPr lang="ka-GE" b="1" dirty="0">
                <a:latin typeface="Sylfaen" panose="010A0502050306030303" pitchFamily="18" charset="0"/>
              </a:rPr>
              <a:t>)</a:t>
            </a:r>
            <a:endParaRPr lang="en-US" dirty="0">
              <a:latin typeface="Sylfaen" panose="010A0502050306030303" pitchFamily="18" charset="0"/>
            </a:endParaRPr>
          </a:p>
        </p:txBody>
      </p:sp>
    </p:spTree>
    <p:extLst>
      <p:ext uri="{BB962C8B-B14F-4D97-AF65-F5344CB8AC3E}">
        <p14:creationId xmlns:p14="http://schemas.microsoft.com/office/powerpoint/2010/main" val="184878942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396</TotalTime>
  <Words>1375</Words>
  <Application>Microsoft Office PowerPoint</Application>
  <PresentationFormat>On-screen Show (4:3)</PresentationFormat>
  <Paragraphs>418</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Technic</vt:lpstr>
      <vt:lpstr>თანამედროვე მონაცემთა ბაზების მართვის სისტემები</vt:lpstr>
      <vt:lpstr>PowerPoint Presentation</vt:lpstr>
      <vt:lpstr>Oracle  მონაცემთა ბაზის მართვის სისტემა  ORACLE  სისტემის არქიტექტურა  შედარებითი ანალიზი MySQL,  MS SQL Server და Oracle შორის </vt:lpstr>
      <vt:lpstr>თანამედროვე საინფორმაციო ტექნოლოგიებში ფართოდაა გავრცელებული  მონაცემთა ბაზები და  მათთან  მომუშავე პროგრამული საშუალეებები.</vt:lpstr>
      <vt:lpstr>PowerPoint Presentation</vt:lpstr>
      <vt:lpstr>PowerPoint Presentation</vt:lpstr>
      <vt:lpstr>PowerPoint Presentation</vt:lpstr>
      <vt:lpstr>Oracle მონაცემთა ბაზის ობიექტები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გმადლობთ ყურადღებისთვის</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მონაცემთა ბაზების მართვის სისტემები</dc:title>
  <dc:creator>Admin</dc:creator>
  <cp:lastModifiedBy>Admin</cp:lastModifiedBy>
  <cp:revision>27</cp:revision>
  <dcterms:created xsi:type="dcterms:W3CDTF">2018-06-13T08:33:59Z</dcterms:created>
  <dcterms:modified xsi:type="dcterms:W3CDTF">2018-06-19T10:43:14Z</dcterms:modified>
</cp:coreProperties>
</file>