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80" r:id="rId4"/>
    <p:sldId id="281" r:id="rId5"/>
    <p:sldId id="282" r:id="rId6"/>
    <p:sldId id="285" r:id="rId7"/>
    <p:sldId id="286" r:id="rId8"/>
    <p:sldId id="259" r:id="rId9"/>
    <p:sldId id="272" r:id="rId10"/>
    <p:sldId id="260" r:id="rId11"/>
    <p:sldId id="288" r:id="rId12"/>
    <p:sldId id="289" r:id="rId13"/>
    <p:sldId id="262" r:id="rId14"/>
    <p:sldId id="274" r:id="rId15"/>
    <p:sldId id="267" r:id="rId16"/>
    <p:sldId id="290" r:id="rId17"/>
    <p:sldId id="29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272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ჩრდილოეთ ამერიკა 37,5 %</c:v>
                </c:pt>
                <c:pt idx="1">
                  <c:v>პოსტსაბჭორი ქვეყნები 33,6 %</c:v>
                </c:pt>
                <c:pt idx="2">
                  <c:v>ავსტრალია და ოკეანეთი  27,8 %</c:v>
                </c:pt>
                <c:pt idx="3">
                  <c:v>აფრიკა 27,5 %</c:v>
                </c:pt>
                <c:pt idx="4">
                  <c:v>სამხრეთ ამერიკა 20,8 %</c:v>
                </c:pt>
                <c:pt idx="5">
                  <c:v>აზია 18,6 %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80362350539517"/>
          <c:y val="0.15346166317359891"/>
          <c:w val="0.33270450568678955"/>
          <c:h val="0.79595059848319083"/>
        </c:manualLayout>
      </c:layout>
      <c:txPr>
        <a:bodyPr/>
        <a:lstStyle/>
        <a:p>
          <a:pPr>
            <a:defRPr lang="ru-R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სათაურ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17" name="სუბტიტრ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a-GE" smtClean="0"/>
              <a:t>დააწკაპუნეთ მთავარი ქვესათაურის სტილის რედაქტირებისთვის</a:t>
            </a:r>
            <a:endParaRPr kumimoji="0" lang="en-US"/>
          </a:p>
        </p:txBody>
      </p:sp>
      <p:sp>
        <p:nvSpPr>
          <p:cNvPr id="30" name="თარიღის ჩანაცვლების ველი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19" name="ქვედა კოლონტიტულის ჩანაცვლების ველი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სლაიდის რიცხვის ჩანაცვლების ველი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ვერტიკალურ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ვერტიკალურ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ვერტიკალური სათაურ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ვერტიკალურ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შიგთავსის ჩანაცვლების ველი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lang="ka-GE" smtClean="0"/>
              <a:t>მეორე დონე</a:t>
            </a:r>
          </a:p>
          <a:p>
            <a:pPr lvl="2" eaLnBrk="1" latinLnBrk="0" hangingPunct="1"/>
            <a:r>
              <a:rPr lang="ka-GE" smtClean="0"/>
              <a:t>მესამე დონე</a:t>
            </a:r>
          </a:p>
          <a:p>
            <a:pPr lvl="3" eaLnBrk="1" latinLnBrk="0" hangingPunct="1"/>
            <a:r>
              <a:rPr lang="ka-GE" smtClean="0"/>
              <a:t>მეოთხე დონე</a:t>
            </a:r>
          </a:p>
          <a:p>
            <a:pPr lvl="4" eaLnBrk="1" latinLnBrk="0" hangingPunct="1"/>
            <a:r>
              <a:rPr lang="ka-GE" smtClean="0"/>
              <a:t>მეხუთე დონე</a:t>
            </a:r>
            <a:endParaRPr kumimoji="0" lang="en-US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a-GE" smtClean="0"/>
              <a:t>სურათის დასამატებლად დააწკაპუნეთ ხატულაზე</a:t>
            </a:r>
            <a:endParaRPr kumimoji="0" lang="en-US" dirty="0"/>
          </a:p>
        </p:txBody>
      </p:sp>
      <p:sp>
        <p:nvSpPr>
          <p:cNvPr id="10" name="თავისუფალი ფორმა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თავისუფალი ფორმა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თავისუფალი ფორმა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თავისუფალი ფორმა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სათაურის ჩანაცვლების ველი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a-GE" smtClean="0"/>
              <a:t>დააწკაპ. მთ. სათაურის სტილის შეცვლისათვის</a:t>
            </a:r>
            <a:endParaRPr kumimoji="0" lang="en-US"/>
          </a:p>
        </p:txBody>
      </p:sp>
      <p:sp>
        <p:nvSpPr>
          <p:cNvPr id="30" name="ტექსტის ჩანაცვლების ველ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a-GE" smtClean="0"/>
              <a:t>დააწკაპ. მთ. სათაურის სტილის შეცვლისათვის</a:t>
            </a:r>
          </a:p>
          <a:p>
            <a:pPr lvl="1" eaLnBrk="1" latinLnBrk="0" hangingPunct="1"/>
            <a:r>
              <a:rPr kumimoji="0" lang="ka-GE" smtClean="0"/>
              <a:t>მეორე დონე</a:t>
            </a:r>
          </a:p>
          <a:p>
            <a:pPr lvl="2" eaLnBrk="1" latinLnBrk="0" hangingPunct="1"/>
            <a:r>
              <a:rPr kumimoji="0" lang="ka-GE" smtClean="0"/>
              <a:t>მესამე დონე</a:t>
            </a:r>
          </a:p>
          <a:p>
            <a:pPr lvl="3" eaLnBrk="1" latinLnBrk="0" hangingPunct="1"/>
            <a:r>
              <a:rPr kumimoji="0" lang="ka-GE" smtClean="0"/>
              <a:t>მეოთხე დონე</a:t>
            </a:r>
          </a:p>
          <a:p>
            <a:pPr lvl="4" eaLnBrk="1" latinLnBrk="0" hangingPunct="1"/>
            <a:r>
              <a:rPr kumimoji="0" lang="ka-GE" smtClean="0"/>
              <a:t>მეხუთე დონე</a:t>
            </a:r>
            <a:endParaRPr kumimoji="0" lang="en-US"/>
          </a:p>
        </p:txBody>
      </p:sp>
      <p:sp>
        <p:nvSpPr>
          <p:cNvPr id="10" name="თარიღის ჩანაცვლების ველი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22" name="ქვედა კოლონტიტულის ჩანაცვლების ველი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სლაიდის რიცხვის ჩანაცვლების ველი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ჯგუფი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თავისუფალი ფორმა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თავისუფალი ფორმა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857232"/>
            <a:ext cx="7854696" cy="5286412"/>
          </a:xfrm>
        </p:spPr>
        <p:txBody>
          <a:bodyPr>
            <a:normAutofit fontScale="92500"/>
          </a:bodyPr>
          <a:lstStyle/>
          <a:p>
            <a:pPr algn="ctr"/>
            <a:r>
              <a:rPr lang="ka-GE" b="1" dirty="0" smtClean="0"/>
              <a:t>ტექნოლოგიური ფაკულტეტი</a:t>
            </a:r>
          </a:p>
          <a:p>
            <a:r>
              <a:rPr lang="ka-GE" b="1" dirty="0" err="1" smtClean="0"/>
              <a:t>აგროეკოლოგიისა</a:t>
            </a:r>
            <a:r>
              <a:rPr lang="ka-GE" b="1" dirty="0" smtClean="0"/>
              <a:t> და სატყეო საქმის დეპარტამენტი</a:t>
            </a:r>
          </a:p>
          <a:p>
            <a:endParaRPr lang="ka-GE" b="1" dirty="0" smtClean="0"/>
          </a:p>
          <a:p>
            <a:pPr algn="ctr"/>
            <a:endParaRPr lang="ka-GE" b="1" dirty="0" smtClean="0"/>
          </a:p>
          <a:p>
            <a:pPr algn="ctr"/>
            <a:r>
              <a:rPr lang="ka-GE" b="1" dirty="0" smtClean="0"/>
              <a:t>გარემოს </a:t>
            </a:r>
            <a:r>
              <a:rPr lang="ka-GE" b="1" dirty="0" smtClean="0"/>
              <a:t>დაბინძურების ეკოლოგიური პრობლემები </a:t>
            </a:r>
            <a:r>
              <a:rPr lang="en-US" b="1" dirty="0" smtClean="0"/>
              <a:t> </a:t>
            </a:r>
            <a:endParaRPr lang="ka-GE" b="1" dirty="0" smtClean="0"/>
          </a:p>
          <a:p>
            <a:pPr algn="ctr"/>
            <a:endParaRPr lang="ka-GE" b="1" dirty="0" smtClean="0"/>
          </a:p>
          <a:p>
            <a:pPr algn="ctr"/>
            <a:endParaRPr lang="ka-GE" b="1" dirty="0" smtClean="0"/>
          </a:p>
          <a:p>
            <a:pPr algn="ctr"/>
            <a:endParaRPr lang="ka-GE" b="1" dirty="0" smtClean="0"/>
          </a:p>
          <a:p>
            <a:pPr algn="l"/>
            <a:r>
              <a:rPr lang="ka-GE" b="1" dirty="0" smtClean="0"/>
              <a:t>ასოცირებული პროფესორი დარეჯან ჯაში</a:t>
            </a:r>
          </a:p>
          <a:p>
            <a:pPr algn="l"/>
            <a:endParaRPr lang="ka-GE" b="1" dirty="0" smtClean="0"/>
          </a:p>
          <a:p>
            <a:pPr algn="ctr"/>
            <a:r>
              <a:rPr lang="ka-GE" b="1" smtClean="0"/>
              <a:t>2018   </a:t>
            </a:r>
            <a:endParaRPr lang="en-US" dirty="0" smtClean="0"/>
          </a:p>
          <a:p>
            <a:r>
              <a:rPr lang="en-US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429396"/>
          </a:xfrm>
        </p:spPr>
        <p:txBody>
          <a:bodyPr>
            <a:normAutofit fontScale="77500" lnSpcReduction="20000"/>
          </a:bodyPr>
          <a:lstStyle/>
          <a:p>
            <a:endParaRPr lang="ka-GE" dirty="0" smtClean="0"/>
          </a:p>
          <a:p>
            <a:r>
              <a:rPr lang="ka-GE" dirty="0" smtClean="0"/>
              <a:t>ფართო გაგებით გაჭუჭყიანება არის გარემოს არასასურველი შეცვლა, რომელიც მთლიანად ან ნაწილობრივ წარმოადგენს ადამიანის საქმიანობის შედეგს, ცვლის მოსული ენერგიის განაწილებას, რადიაციის დონეებს, გარემოს ქიმიურ - ფიზიკურ თვისებეს და ცოცხალი პრგანიზმების არსებობის პირობებს.  </a:t>
            </a:r>
          </a:p>
          <a:p>
            <a:r>
              <a:rPr lang="ka-GE" dirty="0" smtClean="0"/>
              <a:t> ეს პირობები შეიძლება მოქმედებდეს უშუალოდ ადამიანზე ან სასოფლო - სამეურნეო რესურსებით, წყლით ან სხვა ბიოლოგიური პროდუქტებით ( ნივთიერებებით).  </a:t>
            </a:r>
          </a:p>
          <a:p>
            <a:pPr>
              <a:buNone/>
            </a:pPr>
            <a:r>
              <a:rPr lang="ka-GE" dirty="0" smtClean="0"/>
              <a:t> </a:t>
            </a:r>
          </a:p>
          <a:p>
            <a:r>
              <a:rPr lang="ka-GE" dirty="0" smtClean="0"/>
              <a:t> მათ აგრეთვე შეუძლიათ ზემოქმედება მოახდინონ ადამიანზე მის საკუთრებაში არსებული საგნების ფიზიკური თვისებების და ბუნების წიაღში დასვენების პირობების გაუარესებით. თავისი არსით  გაჭუჭყიანება არის ნივთიერებების, ენერგიის, შრომის და სახსრების არასასურველი დანაკარგი. </a:t>
            </a:r>
            <a:endParaRPr lang="en-US" dirty="0" smtClean="0"/>
          </a:p>
          <a:p>
            <a:endParaRPr lang="ka-GE" dirty="0" smtClean="0"/>
          </a:p>
          <a:p>
            <a:r>
              <a:rPr lang="ka-GE" dirty="0" smtClean="0"/>
              <a:t>  გაჭუჭყიანება ხდება ეკოლოგიური სისტემების შეუქცევადი დაშლის მიზეზი. </a:t>
            </a:r>
            <a:r>
              <a:rPr lang="en-US" dirty="0" smtClean="0"/>
              <a:t>    </a:t>
            </a:r>
            <a:r>
              <a:rPr lang="ka-GE" dirty="0" smtClean="0"/>
              <a:t>ის ცვლის გარემოს გლობალურ ფიზიკურ - ქიმიურ პარამეტრებს. </a:t>
            </a:r>
          </a:p>
          <a:p>
            <a:pPr>
              <a:buNone/>
            </a:pPr>
            <a:r>
              <a:rPr lang="ka-GE" dirty="0" smtClean="0"/>
              <a:t>    გაჭუჭყიანების შედეგად ხდება ნაყოფიერი მიწების დაკარგვა, ეცემა ეკოლოგიური სისტემების და ბიოსფეროს პროდუქტიულობა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918418"/>
          </a:xfrm>
        </p:spPr>
        <p:txBody>
          <a:bodyPr>
            <a:normAutofit fontScale="90000"/>
          </a:bodyPr>
          <a:lstStyle/>
          <a:p>
            <a:pPr algn="just"/>
            <a:r>
              <a:rPr lang="ka-GE" sz="2800" b="1" dirty="0" smtClean="0">
                <a:solidFill>
                  <a:srgbClr val="002060"/>
                </a:solidFill>
              </a:rPr>
              <a:t/>
            </a:r>
            <a:br>
              <a:rPr lang="ka-GE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ka-GE" sz="2200" b="1" dirty="0" smtClean="0">
                <a:solidFill>
                  <a:srgbClr val="002060"/>
                </a:solidFill>
              </a:rPr>
              <a:t>გარემოზე ზემოქმედების თვალსაზრისით საერთაშორისო კონვენციის თანახმად ეკოლოგიურად საშიშ წარმოებებსა და ობიექტებს მიეკუთვნება: ატომური მრეწველობა, ენერგეტიკა, ნავთობქიმია,  ტოქსიკური ნივთიერებების ტრანსპორტირება და სხვა. </a:t>
            </a:r>
            <a:endParaRPr lang="ru-RU" sz="2200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imgpreview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357430"/>
            <a:ext cx="2976567" cy="2286016"/>
          </a:xfrm>
        </p:spPr>
      </p:pic>
      <p:pic>
        <p:nvPicPr>
          <p:cNvPr id="7" name="Содержимое 5" descr="imgpreview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1928802"/>
            <a:ext cx="2928958" cy="2500330"/>
          </a:xfrm>
          <a:prstGeom prst="rect">
            <a:avLst/>
          </a:prstGeom>
        </p:spPr>
      </p:pic>
      <p:pic>
        <p:nvPicPr>
          <p:cNvPr id="8" name="Содержимое 5" descr="imgpreview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2214554"/>
            <a:ext cx="2643206" cy="1552575"/>
          </a:xfrm>
          <a:prstGeom prst="rect">
            <a:avLst/>
          </a:prstGeom>
        </p:spPr>
      </p:pic>
      <p:pic>
        <p:nvPicPr>
          <p:cNvPr id="9" name="Содержимое 5" descr="imgpreview (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4071942"/>
            <a:ext cx="3500430" cy="2286016"/>
          </a:xfrm>
          <a:prstGeom prst="rect">
            <a:avLst/>
          </a:prstGeom>
        </p:spPr>
      </p:pic>
      <p:pic>
        <p:nvPicPr>
          <p:cNvPr id="10" name="Содержимое 5" descr="imgpreview (7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868" y="3902886"/>
            <a:ext cx="3644727" cy="2418773"/>
          </a:xfrm>
          <a:prstGeom prst="rect">
            <a:avLst/>
          </a:prstGeom>
        </p:spPr>
      </p:pic>
      <p:pic>
        <p:nvPicPr>
          <p:cNvPr id="11" name="Содержимое 5" descr="imgpreview (7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2199" y="3643314"/>
            <a:ext cx="3071802" cy="292895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\Desktop\ლექციები  -  ახალი გამზადებული სალექციო კურსები\teqnogenezi\12769466_10154027617487474_1461470903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642918"/>
            <a:ext cx="7500990" cy="5653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35798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      </a:t>
            </a:r>
            <a:endParaRPr lang="ka-GE" dirty="0" smtClean="0"/>
          </a:p>
          <a:p>
            <a:pPr algn="just">
              <a:buNone/>
            </a:pPr>
            <a:endParaRPr lang="ka-GE" dirty="0" smtClean="0"/>
          </a:p>
          <a:p>
            <a:pPr algn="just">
              <a:buNone/>
            </a:pPr>
            <a:r>
              <a:rPr lang="ka-GE" dirty="0" smtClean="0"/>
              <a:t>        </a:t>
            </a:r>
            <a:r>
              <a:rPr lang="en-US" dirty="0" smtClean="0"/>
              <a:t>  </a:t>
            </a:r>
            <a:r>
              <a:rPr lang="ka-GE" dirty="0" smtClean="0"/>
              <a:t>გარემოზე შესაძლებელი ნეგატიური ზემოქმედების სტაციონალური წყაროების გარდა დიდ ეკოლოგიურ საშიშროებას, განსაკუთრებით მსხვილ ქალაქებში, წარმოადგენს ავტოტრანსპორტი. მანქანების გაზისებრი გამონაბოლქვები ყოველწლიურად იზრდება და შეადგენს მოსული გამჭუჭყიანებლების მნიშვნელოვან ნაწილს.</a:t>
            </a:r>
            <a:endParaRPr lang="ru-RU" dirty="0" smtClean="0"/>
          </a:p>
          <a:p>
            <a:pPr algn="just">
              <a:buNone/>
            </a:pPr>
            <a:r>
              <a:rPr lang="en-US" b="1" dirty="0" smtClean="0"/>
              <a:t>                                      </a:t>
            </a:r>
          </a:p>
          <a:p>
            <a:pPr algn="just">
              <a:buNone/>
            </a:pPr>
            <a:r>
              <a:rPr lang="en-US" b="1" dirty="0" smtClean="0"/>
              <a:t>           </a:t>
            </a:r>
            <a:r>
              <a:rPr lang="ka-GE" b="1" dirty="0" smtClean="0"/>
              <a:t>გამჭუჭყიანებელი ფაქტორები</a:t>
            </a:r>
            <a:endParaRPr lang="ru-RU" b="1" dirty="0" smtClean="0"/>
          </a:p>
          <a:p>
            <a:pPr algn="just">
              <a:buNone/>
            </a:pPr>
            <a:r>
              <a:rPr lang="en-US" dirty="0" smtClean="0"/>
              <a:t>       </a:t>
            </a:r>
            <a:r>
              <a:rPr lang="ka-GE" dirty="0" smtClean="0"/>
              <a:t>გამჭუჭყიანებელი ფაქტორები ფიზიკური და ქიმიური პარამეტრების მიხედვით შეიძლება იყოს: </a:t>
            </a:r>
            <a:r>
              <a:rPr lang="ka-GE" b="1" dirty="0" smtClean="0"/>
              <a:t>მექანიკური, ფიზიკური (ენერგეტიკული), ქიმიური და ბიოლოგიური</a:t>
            </a:r>
            <a:r>
              <a:rPr lang="ka-GE" dirty="0" smtClean="0"/>
              <a:t>.   </a:t>
            </a:r>
          </a:p>
          <a:p>
            <a:pPr algn="just">
              <a:buNone/>
            </a:pPr>
            <a:endParaRPr lang="ka-GE" dirty="0" smtClean="0"/>
          </a:p>
          <a:p>
            <a:pPr algn="just">
              <a:buNone/>
            </a:pPr>
            <a:r>
              <a:rPr lang="ka-GE" dirty="0" smtClean="0"/>
              <a:t>- გაჭუჭყიანების მექანიკური წყაროები წარმოდგენილია ატმოსფეროში ინერტული მტვრიანი ნაწილაკებით, მყარი ნაწილაკებით და სხვადასხვა საგნებით წყალსა და ნიადაგში. </a:t>
            </a:r>
          </a:p>
          <a:p>
            <a:pPr algn="just">
              <a:buNone/>
            </a:pPr>
            <a:r>
              <a:rPr lang="ka-GE" dirty="0" smtClean="0"/>
              <a:t>  </a:t>
            </a:r>
          </a:p>
          <a:p>
            <a:pPr algn="just">
              <a:buNone/>
            </a:pPr>
            <a:r>
              <a:rPr lang="ka-GE" dirty="0" smtClean="0"/>
              <a:t>- გაბინძურების </a:t>
            </a:r>
            <a:r>
              <a:rPr lang="ka-GE" b="1" dirty="0" smtClean="0"/>
              <a:t>ქიმიურ წყაროებს </a:t>
            </a:r>
            <a:r>
              <a:rPr lang="ka-GE" dirty="0" smtClean="0"/>
              <a:t>მიეკუთვნება გაზისებრი, თხევადი და მყარი ქიმიური ელემენტები და ნაერთები, რომლებიც ხვდება ატმოსფეროში და ურთიერთქმედებს გარემოს კომპონენტებთან.</a:t>
            </a:r>
          </a:p>
          <a:p>
            <a:pPr algn="just">
              <a:buNone/>
            </a:pPr>
            <a:r>
              <a:rPr lang="ka-GE" dirty="0" smtClean="0"/>
              <a:t> 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ka-GE" b="1" dirty="0" smtClean="0"/>
              <a:t> </a:t>
            </a:r>
            <a:r>
              <a:rPr lang="ka-GE" dirty="0" smtClean="0"/>
              <a:t>      გაჭუჭყიანების </a:t>
            </a:r>
            <a:r>
              <a:rPr lang="ka-GE" b="1" dirty="0" smtClean="0"/>
              <a:t>ფიზიკურ (ენერგეტიკულ)  წყაროებს </a:t>
            </a:r>
            <a:r>
              <a:rPr lang="ka-GE" dirty="0" smtClean="0"/>
              <a:t>მიეკუთვნება სითბო, ხმაური, ვიბრაცია, ულტრაბგერა, სინათლის სპექტრის ენერგიის ხილული, ინფრაწითელი და ულტრაიისფერი ნაწილები, ელექტრომაგნიტური ველები, </a:t>
            </a:r>
            <a:r>
              <a:rPr lang="ka-GE" dirty="0" err="1" smtClean="0"/>
              <a:t>იონიზირებული</a:t>
            </a:r>
            <a:r>
              <a:rPr lang="ka-GE" dirty="0" smtClean="0"/>
              <a:t> გამოსხივებები.</a:t>
            </a:r>
          </a:p>
          <a:p>
            <a:pPr algn="just">
              <a:buNone/>
            </a:pPr>
            <a:r>
              <a:rPr lang="ka-GE" b="1" dirty="0" smtClean="0"/>
              <a:t>  </a:t>
            </a:r>
          </a:p>
          <a:p>
            <a:pPr algn="just">
              <a:buNone/>
            </a:pPr>
            <a:r>
              <a:rPr lang="ka-GE" b="1" dirty="0" smtClean="0"/>
              <a:t>        ბიოლოგიური გაჭუჭყიანება </a:t>
            </a:r>
            <a:r>
              <a:rPr lang="ka-GE" dirty="0" smtClean="0"/>
              <a:t>დაკავშირებულია სხვადასხვა ორგანიზმებთან, რომლებიც ჩნდება ადამიანის მონაწილეობით და ვნებენ თავად მასაც და ცოცხალ ბუნებას. ბოლო დროს გაჭუჭყიანებას მიაკუთვნებენ ლანდშაფტების და პეიზაჟების დარღვევას, ურბანიზაციას და ა. შ.</a:t>
            </a:r>
            <a:endParaRPr lang="ru-RU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 </a:t>
            </a:r>
            <a:r>
              <a:rPr lang="ka-GE" dirty="0" smtClean="0"/>
              <a:t>გაჭუჭყიანების პრობლემების განხილვისას მეტად მნიშვნელოვანია მისი გავრცელება ბუნებრივ გარემოში 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892480" cy="621510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ka-GE" b="1" dirty="0" smtClean="0"/>
              <a:t>                </a:t>
            </a:r>
          </a:p>
          <a:p>
            <a:pPr algn="just">
              <a:buNone/>
            </a:pPr>
            <a:r>
              <a:rPr lang="ka-GE" b="1" dirty="0" smtClean="0"/>
              <a:t>                      </a:t>
            </a:r>
            <a:endParaRPr lang="ru-RU" dirty="0" smtClean="0"/>
          </a:p>
          <a:p>
            <a:pPr algn="just">
              <a:buNone/>
            </a:pPr>
            <a:r>
              <a:rPr lang="ka-GE" dirty="0" smtClean="0"/>
              <a:t> 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        </a:t>
            </a:r>
            <a:r>
              <a:rPr lang="ka-GE" dirty="0" smtClean="0"/>
              <a:t>   </a:t>
            </a:r>
            <a:r>
              <a:rPr lang="en-US" dirty="0" smtClean="0"/>
              <a:t>  </a:t>
            </a:r>
            <a:r>
              <a:rPr lang="ka-GE" dirty="0" smtClean="0"/>
              <a:t>სხვადასხვა არახელსაყრელი ზემოქმედების დასახასიათებლად იყენებენ გამჭუჭყიანებლების ნივთიერებების  სტრეს - ინდექსებს, რომლებიც ასახავს ეკოლოგიური საშიშროების სიდიდეს. </a:t>
            </a:r>
            <a:endParaRPr lang="ru-RU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ka-GE" dirty="0" smtClean="0"/>
              <a:t>        ყველაზე დიდ  ეკოლოგიური საშიშროებას წარმოადგენს პესტიციდები და მძიმე ლითონები.</a:t>
            </a:r>
            <a:endParaRPr lang="ru-RU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ka-GE" dirty="0" smtClean="0"/>
              <a:t>     </a:t>
            </a:r>
            <a:r>
              <a:rPr lang="en-US" dirty="0" smtClean="0"/>
              <a:t> </a:t>
            </a:r>
            <a:r>
              <a:rPr lang="ka-GE" dirty="0" smtClean="0"/>
              <a:t>აგროსისტემები, ისევე როგორც სხვა</a:t>
            </a:r>
            <a:r>
              <a:rPr lang="en-US" dirty="0" smtClean="0"/>
              <a:t> </a:t>
            </a:r>
            <a:r>
              <a:rPr lang="ka-GE" dirty="0" smtClean="0"/>
              <a:t>ეკოსისტემები, </a:t>
            </a: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ka-GE" dirty="0" smtClean="0"/>
              <a:t>    განიცდიან მუდმივ ტექნოგენურ ზემოქმედებას, რომელსაც აქვთ </a:t>
            </a:r>
            <a:r>
              <a:rPr lang="ka-GE" b="1" dirty="0" smtClean="0"/>
              <a:t>ლოკალური, რეგიონალური და გლობალური</a:t>
            </a:r>
            <a:r>
              <a:rPr lang="ka-GE" dirty="0" smtClean="0"/>
              <a:t> ხასიათი. </a:t>
            </a:r>
          </a:p>
          <a:p>
            <a:pPr algn="just">
              <a:buNone/>
            </a:pPr>
            <a:endParaRPr lang="ka-GE" dirty="0" smtClean="0"/>
          </a:p>
          <a:p>
            <a:pPr algn="just">
              <a:buNone/>
            </a:pPr>
            <a:r>
              <a:rPr lang="ka-GE" dirty="0" smtClean="0"/>
              <a:t>         გარემოს გაჭუჭყიანება იწვევს აგროსისტემებში ენერგოცვლის პროცესების დარღვევას, იცვლება რაოდენობრივი და ხარისხობრივი მახასიათებლები, მცირდება მდგრადობა და ქვეითდება სასოფლო - სამეურნეო პროდუქტიულობა.</a:t>
            </a:r>
          </a:p>
          <a:p>
            <a:pPr algn="just">
              <a:buNone/>
            </a:pPr>
            <a:r>
              <a:rPr lang="ka-GE" dirty="0" smtClean="0"/>
              <a:t>           ყოველივე ამის შედეგად შეუძლებელია სასოფლო - სამეურნეო პროდუქციის სტაბილური წარმოება.  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შიგთავსის ჩანაცვლების ველი 4"/>
          <p:cNvGraphicFramePr>
            <a:graphicFrameLocks noGrp="1"/>
          </p:cNvGraphicFramePr>
          <p:nvPr>
            <p:ph idx="1"/>
          </p:nvPr>
        </p:nvGraphicFramePr>
        <p:xfrm>
          <a:off x="142840" y="214291"/>
          <a:ext cx="8786880" cy="6909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  <a:gridCol w="878688"/>
              </a:tblGrid>
              <a:tr h="642941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დაკვირვების პუნქტი და დრო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NO</a:t>
                      </a:r>
                      <a:r>
                        <a:rPr lang="en-US" sz="1200" baseline="-25000">
                          <a:latin typeface="Sylfae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ka-GE" sz="1200" baseline="-25000">
                          <a:latin typeface="Sylfaen"/>
                          <a:ea typeface="Times New Roman"/>
                          <a:cs typeface="Times New Roman"/>
                        </a:rPr>
                        <a:t>   (მგ/მ</a:t>
                      </a:r>
                      <a:r>
                        <a:rPr lang="ka-GE" sz="1200" baseline="30000">
                          <a:latin typeface="Sylfaen"/>
                          <a:ea typeface="Times New Roman"/>
                          <a:cs typeface="Times New Roman"/>
                        </a:rPr>
                        <a:t>3)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Sylfaen"/>
                          <a:ea typeface="Times New Roman"/>
                          <a:cs typeface="Times New Roman"/>
                        </a:rPr>
                        <a:t>SO</a:t>
                      </a:r>
                      <a:r>
                        <a:rPr lang="en-US" sz="1200" baseline="-25000" dirty="0">
                          <a:latin typeface="Sylfae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PM</a:t>
                      </a:r>
                      <a:r>
                        <a:rPr lang="en-US" sz="1200" baseline="-25000">
                          <a:latin typeface="Sylfae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PM</a:t>
                      </a:r>
                      <a:r>
                        <a:rPr lang="ka-GE" sz="1200" baseline="-25000">
                          <a:latin typeface="Sylfae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Sylfae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 baseline="-25000">
                          <a:latin typeface="Sylfae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Sylfaen"/>
                          <a:ea typeface="Times New Roman"/>
                          <a:cs typeface="Times New Roman"/>
                        </a:rPr>
                        <a:t>CO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აბუსერიძის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 ქუჩა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1.02. 2018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0.047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0.096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0.0022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0.015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0.027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1.03.2018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0.093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0.104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0.0012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0.095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0.045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0.026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4.9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1.04.2018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0.060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0.0006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0.040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2.0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1.05.2018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0.046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0.024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0.0004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0.022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0.066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ჯემალ ქათამაძის ქუჩა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1.02. 2018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0.185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1.720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1.03.2018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0.212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0.023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0.016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0.015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3.588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1.04.2018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0.024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1.555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1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1.05.2018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0.051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3.440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227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ზღვრულად დასაშვები საშუალო სადღეღამისო კონცენტრაცია (საქართველოს ნორმატივი) 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022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საშუალო სადღეღამისო კონცენტრაცია (ევროკავშირის ნორმატივი) 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0.125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0.05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200" dirty="0">
                          <a:latin typeface="Sylfaen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1200" dirty="0">
                        <a:latin typeface="Sylfae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       </a:t>
            </a:r>
            <a:r>
              <a:rPr lang="ka-GE" b="1" dirty="0" smtClean="0"/>
              <a:t> </a:t>
            </a:r>
            <a:r>
              <a:rPr lang="ka-GE" dirty="0" smtClean="0"/>
              <a:t>როგორც ცხრილიდან ჩანს  აზოტის ოქსიდების რაოდენობა განხილულ ვადებში ზღვრულად დასაშვები საშუალო სადღეღამისო კონცენტრაციას არ აღემატება.</a:t>
            </a:r>
            <a:endParaRPr lang="en-US" dirty="0" smtClean="0"/>
          </a:p>
          <a:p>
            <a:pPr>
              <a:buNone/>
            </a:pPr>
            <a:r>
              <a:rPr lang="en-US" smtClean="0"/>
              <a:t>           </a:t>
            </a:r>
            <a:r>
              <a:rPr lang="ka-GE" smtClean="0"/>
              <a:t>ასევე </a:t>
            </a:r>
            <a:r>
              <a:rPr lang="ka-GE" dirty="0" smtClean="0"/>
              <a:t>არ არის მომატება გოგირდის </a:t>
            </a:r>
            <a:r>
              <a:rPr lang="ka-GE" dirty="0" err="1" smtClean="0"/>
              <a:t>დიოქსიდის</a:t>
            </a:r>
            <a:r>
              <a:rPr lang="ka-GE" dirty="0" smtClean="0"/>
              <a:t>,   მტვრის და ოზონს შემცველობის მონაცემების მიხედვით.   რაც შეეხება </a:t>
            </a:r>
            <a:r>
              <a:rPr lang="en-US" dirty="0" smtClean="0"/>
              <a:t>CO</a:t>
            </a:r>
            <a:r>
              <a:rPr lang="ka-GE" dirty="0" smtClean="0"/>
              <a:t> -ს ზღვრულად დასაშვები საშუალო სადღეღამისო ნორმატივებს  აღემატება  1 მარტის  მონაცემების მიხედვით და შეესაბამება 4,9 </a:t>
            </a:r>
            <a:r>
              <a:rPr lang="ka-GE" baseline="-25000" dirty="0" smtClean="0"/>
              <a:t>მგ/მ</a:t>
            </a:r>
            <a:r>
              <a:rPr lang="ka-GE" baseline="30000" dirty="0" smtClean="0"/>
              <a:t>3   </a:t>
            </a:r>
            <a:r>
              <a:rPr lang="ka-GE" dirty="0" smtClean="0"/>
              <a:t>-აბუსერიძის ქუჩა და    </a:t>
            </a:r>
            <a:r>
              <a:rPr lang="ka-GE" dirty="0" err="1" smtClean="0"/>
              <a:t>და</a:t>
            </a:r>
            <a:r>
              <a:rPr lang="ka-GE" dirty="0" smtClean="0"/>
              <a:t> 3.58</a:t>
            </a:r>
            <a:r>
              <a:rPr lang="ka-GE" baseline="-25000" dirty="0" smtClean="0"/>
              <a:t>მგ/მ</a:t>
            </a:r>
            <a:r>
              <a:rPr lang="ka-GE" baseline="30000" dirty="0" smtClean="0"/>
              <a:t>3</a:t>
            </a:r>
            <a:r>
              <a:rPr lang="ka-GE" dirty="0" smtClean="0"/>
              <a:t> -ჯემალ ქათამაძის ქუჩა.  მაშინ როცა </a:t>
            </a:r>
            <a:r>
              <a:rPr lang="ka-GE" dirty="0" err="1" smtClean="0"/>
              <a:t>ზდკ</a:t>
            </a:r>
            <a:r>
              <a:rPr lang="ka-GE" dirty="0" smtClean="0"/>
              <a:t>     საქართველოს ნორმატივებით 3 -ს ტოლია.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     </a:t>
            </a:r>
            <a:r>
              <a:rPr lang="ka-GE" dirty="0" smtClean="0"/>
              <a:t>ადამიანის სამრეწველო, სასოფლო - სამეურნეო და  სხვა საქმიანობის შედეგად ხდება სხვადასხვა ნივთიერებების ტექნოლოგიური მიგრაცია. ამ ნივთიერებების უმრავლესობა იწვევს გარემოს გაჭუჭყიანებას.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ka-GE" dirty="0" smtClean="0"/>
              <a:t>მათ შორის გაზისებრ ნივთიერებებზე მოდის 40 %, მყარ ნარჩენებზე 15 %, ფეკალურ ნარჩენებზე 25 %, ორგანულ ნარჩენებზე 10 % და ა. შ. სოფლის მეურნეობაზე მოდის ნარჩენების 40 % - ზე მეტი. ეს ნარჩენები სასოფლო - სამეურნეო წარმოების სპეციფიკის გამო უაღრესად ურთიერთქმედებენ ბუნებრივ კომპონენტებთან  ( ნიადაგი, წყალი და სხვა).</a:t>
            </a:r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მსოფლიოში საშუალოდ წელიწადში წარმოიქმნება       40 000მლნ ტონა ნარჩენი, მათ შორის:  მყარ ნარჩენებზე მოდის  15 %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3" y="2071678"/>
            <a:ext cx="8358247" cy="478632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გაზისებრ ნივთიერებებზე მოდის  40 %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43116"/>
            <a:ext cx="9144000" cy="471488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ფეკალურ ნარჩენებზე  მოდის  25  %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485776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ორგანულ ნარჩენებზე 10%, სოფლის მეურნეობაზე მოდის  40  %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28802"/>
            <a:ext cx="4286280" cy="1785950"/>
          </a:xfrm>
        </p:spPr>
      </p:pic>
      <p:pic>
        <p:nvPicPr>
          <p:cNvPr id="7" name="Содержимое 4" descr="images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643050"/>
            <a:ext cx="4214842" cy="2714644"/>
          </a:xfrm>
          <a:prstGeom prst="rect">
            <a:avLst/>
          </a:prstGeom>
        </p:spPr>
      </p:pic>
      <p:pic>
        <p:nvPicPr>
          <p:cNvPr id="8" name="Содержимое 4" descr="images (8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857496"/>
            <a:ext cx="4714908" cy="3429024"/>
          </a:xfrm>
          <a:prstGeom prst="rect">
            <a:avLst/>
          </a:prstGeom>
        </p:spPr>
      </p:pic>
      <p:pic>
        <p:nvPicPr>
          <p:cNvPr id="9" name="Содержимое 4" descr="images (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3870498"/>
            <a:ext cx="4214842" cy="29031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 fontScale="90000"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ხმელეთის  1/3 ნაწილზე ადამიანის საქმიანობა არ მჟღავნდება, ასეთი ტერიტორიები შეადგენენ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ka-GE" sz="2400" dirty="0" smtClean="0"/>
              <a:t>პრაქტიკულად მხოლოდ ანტარქტიდა არ განიცდის </a:t>
            </a:r>
            <a:r>
              <a:rPr lang="ka-GE" sz="2400" dirty="0" err="1" smtClean="0"/>
              <a:t>ანთროპოგენულ</a:t>
            </a:r>
            <a:r>
              <a:rPr lang="ka-GE" sz="2400" dirty="0" smtClean="0"/>
              <a:t> ზემოქმედებას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419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7929618" cy="5786478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 </a:t>
            </a:r>
            <a:r>
              <a:rPr lang="ka-GE" dirty="0" smtClean="0"/>
              <a:t> გაჭუჭყიანება წარმოადგენს რომელიმე გარემოში მათთვის ახალ, უცხო ფიზიკური, ქიმიური და ბიოლოგიური აგენტების შეტანას, ან მათი ბუნებრივ, საშუალო მრავალწლიური შემცველობის დონის გადაჭარბებას.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    </a:t>
            </a:r>
            <a:r>
              <a:rPr lang="ka-GE" dirty="0" smtClean="0"/>
              <a:t>გაჭუჭყიანება შეიძლება იყოს გამოწვეული ნებისმიერი, მათ შორის   ბუნებრივი მიზეზებით ან ადამიანის საქმიანობით  (ანთროპოგენული).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a-GE" dirty="0" smtClean="0"/>
              <a:t>               ყველა შემთხვევაში გაჭუჭყიანების ობიექტს წარმოადგენს ბიოსფეროს ელემენტარული სტრუქტურული ერთეული - ეკოსისტემა. </a:t>
            </a:r>
          </a:p>
          <a:p>
            <a:pPr>
              <a:buNone/>
            </a:pPr>
            <a:r>
              <a:rPr lang="ka-GE" dirty="0" smtClean="0"/>
              <a:t>             უცხო ნივთიერებების არსებობა განაპირობებს ეკოლოგიური ფაქტორების ევოლუციურად ჩამოყალიბებული რეჟიმის შეცვლას. </a:t>
            </a:r>
          </a:p>
          <a:p>
            <a:pPr>
              <a:buNone/>
            </a:pPr>
            <a:r>
              <a:rPr lang="ka-GE" dirty="0" smtClean="0"/>
              <a:t>       ყოველივე ეს იწვევს გაცვლითი და </a:t>
            </a:r>
            <a:r>
              <a:rPr lang="ka-GE" dirty="0" err="1" smtClean="0"/>
              <a:t>პროდუქციული</a:t>
            </a:r>
            <a:r>
              <a:rPr lang="ka-GE" dirty="0" smtClean="0"/>
              <a:t> პროცესების დარღვევას და საბოლოო შედეგად გვაძლევს ეკოსისტემების  დაქვეითებას. </a:t>
            </a:r>
          </a:p>
          <a:p>
            <a:pPr>
              <a:buNone/>
            </a:pPr>
            <a:endParaRPr lang="ka-GE" dirty="0" smtClean="0"/>
          </a:p>
          <a:p>
            <a:pPr>
              <a:buNone/>
            </a:pPr>
            <a:r>
              <a:rPr lang="ka-GE" dirty="0" smtClean="0"/>
              <a:t>         გაჭუჭყიანება  წარმოადგენს </a:t>
            </a:r>
            <a:r>
              <a:rPr lang="ka-GE" dirty="0" err="1" smtClean="0"/>
              <a:t>„ხარვეზების“</a:t>
            </a:r>
            <a:r>
              <a:rPr lang="ka-GE" dirty="0" smtClean="0"/>
              <a:t> კომპლექსს ეკოლოგიურ სისტემაში, რაც საბოლოოდ იწვევს მათ დეგრადაციას. 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ნაკადი">
  <a:themeElements>
    <a:clrScheme name="ნაკადი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ნაკადი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ნაკადი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737</Words>
  <Application>Microsoft Office PowerPoint</Application>
  <PresentationFormat>ეკრანი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17</vt:i4>
      </vt:variant>
    </vt:vector>
  </HeadingPairs>
  <TitlesOfParts>
    <vt:vector size="18" baseType="lpstr">
      <vt:lpstr>ნაკადი</vt:lpstr>
      <vt:lpstr>სლაიდი 1</vt:lpstr>
      <vt:lpstr>სლაიდი 2</vt:lpstr>
      <vt:lpstr>მსოფლიოში საშუალოდ წელიწადში წარმოიქმნება       40 000მლნ ტონა ნარჩენი, მათ შორის:  მყარ ნარჩენებზე მოდის  15 % </vt:lpstr>
      <vt:lpstr>გაზისებრ ნივთიერებებზე მოდის  40 % </vt:lpstr>
      <vt:lpstr>ფეკალურ ნარჩენებზე  მოდის  25  % </vt:lpstr>
      <vt:lpstr>ორგანულ ნარჩენებზე 10%, სოფლის მეურნეობაზე მოდის  40  % </vt:lpstr>
      <vt:lpstr>ხმელეთის  1/3 ნაწილზე ადამიანის საქმიანობა არ მჟღავნდება, ასეთი ტერიტორიები შეადგენენ  პრაქტიკულად მხოლოდ ანტარქტიდა არ განიცდის ანთროპოგენულ ზემოქმედებას   </vt:lpstr>
      <vt:lpstr>სლაიდი 8</vt:lpstr>
      <vt:lpstr>სლაიდი 9</vt:lpstr>
      <vt:lpstr>სლაიდი 10</vt:lpstr>
      <vt:lpstr>  გარემოზე ზემოქმედების თვალსაზრისით საერთაშორისო კონვენციის თანახმად ეკოლოგიურად საშიშ წარმოებებსა და ობიექტებს მიეკუთვნება: ატომური მრეწველობა, ენერგეტიკა, ნავთობქიმია,  ტოქსიკური ნივთიერებების ტრანსპორტირება და სხვა. </vt:lpstr>
      <vt:lpstr>სლაიდი 12</vt:lpstr>
      <vt:lpstr>სლაიდი 13</vt:lpstr>
      <vt:lpstr>სლაიდი 14</vt:lpstr>
      <vt:lpstr>სლაიდი 15</vt:lpstr>
      <vt:lpstr>სლაიდი 16</vt:lpstr>
      <vt:lpstr>სლაიდი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ტექნოგენეზი და აგროეკოსისტემები </dc:title>
  <dc:creator>DELL</dc:creator>
  <cp:lastModifiedBy>admin</cp:lastModifiedBy>
  <cp:revision>31</cp:revision>
  <dcterms:created xsi:type="dcterms:W3CDTF">2014-04-09T10:40:40Z</dcterms:created>
  <dcterms:modified xsi:type="dcterms:W3CDTF">2018-06-22T08:51:03Z</dcterms:modified>
</cp:coreProperties>
</file>