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524000" y="1122363"/>
            <a:ext cx="9144000" cy="2387600"/>
          </a:xfrm>
        </p:spPr>
        <p:txBody>
          <a:bodyPr anchor="b"/>
          <a:lstStyle>
            <a:lvl1pPr algn="ctr">
              <a:defRPr sz="6000"/>
            </a:lvl1pPr>
          </a:lstStyle>
          <a:p>
            <a:r>
              <a:rPr lang="ka-GE" smtClean="0"/>
              <a:t>დააწკაპ. მთ. სათაურის სტილის შეცვლისათვის</a:t>
            </a:r>
            <a:endParaRPr lang="ka-GE"/>
          </a:p>
        </p:txBody>
      </p:sp>
      <p:sp>
        <p:nvSpPr>
          <p:cNvPr id="3" name="სუბტიტრ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a-GE" smtClean="0"/>
              <a:t>დააწკაპუნეთ მთავარი ქვესათაურის სტილის რედაქტირებისთვის</a:t>
            </a:r>
            <a:endParaRPr lang="ka-GE"/>
          </a:p>
        </p:txBody>
      </p:sp>
      <p:sp>
        <p:nvSpPr>
          <p:cNvPr id="4" name="თარიღის ჩანაცვლების ველი 3"/>
          <p:cNvSpPr>
            <a:spLocks noGrp="1"/>
          </p:cNvSpPr>
          <p:nvPr>
            <p:ph type="dt" sz="half" idx="10"/>
          </p:nvPr>
        </p:nvSpPr>
        <p:spPr/>
        <p:txBody>
          <a:bodyPr/>
          <a:lstStyle/>
          <a:p>
            <a:fld id="{1C484E0E-608E-406F-B553-BBDD1C0E9C16}" type="datetimeFigureOut">
              <a:rPr lang="ka-GE" smtClean="0"/>
              <a:t>22.06.2018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5097FA9D-9867-4E3C-A5D8-93E0AFCE8D36}" type="slidenum">
              <a:rPr lang="ka-GE" smtClean="0"/>
              <a:t>‹#›</a:t>
            </a:fld>
            <a:endParaRPr lang="ka-GE"/>
          </a:p>
        </p:txBody>
      </p:sp>
    </p:spTree>
    <p:extLst>
      <p:ext uri="{BB962C8B-B14F-4D97-AF65-F5344CB8AC3E}">
        <p14:creationId xmlns:p14="http://schemas.microsoft.com/office/powerpoint/2010/main" val="3775854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შვეული ტექსტის ჩანაცვლების ველი 2"/>
          <p:cNvSpPr>
            <a:spLocks noGrp="1"/>
          </p:cNvSpPr>
          <p:nvPr>
            <p:ph type="body" orient="vert" idx="1"/>
          </p:nvPr>
        </p:nvSpPr>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10"/>
          </p:nvPr>
        </p:nvSpPr>
        <p:spPr/>
        <p:txBody>
          <a:bodyPr/>
          <a:lstStyle/>
          <a:p>
            <a:fld id="{1C484E0E-608E-406F-B553-BBDD1C0E9C16}" type="datetimeFigureOut">
              <a:rPr lang="ka-GE" smtClean="0"/>
              <a:t>22.06.2018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5097FA9D-9867-4E3C-A5D8-93E0AFCE8D36}" type="slidenum">
              <a:rPr lang="ka-GE" smtClean="0"/>
              <a:t>‹#›</a:t>
            </a:fld>
            <a:endParaRPr lang="ka-GE"/>
          </a:p>
        </p:txBody>
      </p:sp>
    </p:spTree>
    <p:extLst>
      <p:ext uri="{BB962C8B-B14F-4D97-AF65-F5344CB8AC3E}">
        <p14:creationId xmlns:p14="http://schemas.microsoft.com/office/powerpoint/2010/main" val="3663085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შვეული სათაური 1"/>
          <p:cNvSpPr>
            <a:spLocks noGrp="1"/>
          </p:cNvSpPr>
          <p:nvPr>
            <p:ph type="title" orient="vert"/>
          </p:nvPr>
        </p:nvSpPr>
        <p:spPr>
          <a:xfrm>
            <a:off x="8724900" y="365125"/>
            <a:ext cx="2628900" cy="5811838"/>
          </a:xfrm>
        </p:spPr>
        <p:txBody>
          <a:bodyPr vert="eaVert"/>
          <a:lstStyle/>
          <a:p>
            <a:r>
              <a:rPr lang="ka-GE" smtClean="0"/>
              <a:t>დააწკაპ. მთ. სათაურის სტილის შეცვლისათვის</a:t>
            </a:r>
            <a:endParaRPr lang="ka-GE"/>
          </a:p>
        </p:txBody>
      </p:sp>
      <p:sp>
        <p:nvSpPr>
          <p:cNvPr id="3" name="შვეული ტექსტის ჩანაცვლების ველი 2"/>
          <p:cNvSpPr>
            <a:spLocks noGrp="1"/>
          </p:cNvSpPr>
          <p:nvPr>
            <p:ph type="body" orient="vert" idx="1"/>
          </p:nvPr>
        </p:nvSpPr>
        <p:spPr>
          <a:xfrm>
            <a:off x="838200" y="365125"/>
            <a:ext cx="7734300" cy="5811838"/>
          </a:xfrm>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10"/>
          </p:nvPr>
        </p:nvSpPr>
        <p:spPr/>
        <p:txBody>
          <a:bodyPr/>
          <a:lstStyle/>
          <a:p>
            <a:fld id="{1C484E0E-608E-406F-B553-BBDD1C0E9C16}" type="datetimeFigureOut">
              <a:rPr lang="ka-GE" smtClean="0"/>
              <a:t>22.06.2018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5097FA9D-9867-4E3C-A5D8-93E0AFCE8D36}" type="slidenum">
              <a:rPr lang="ka-GE" smtClean="0"/>
              <a:t>‹#›</a:t>
            </a:fld>
            <a:endParaRPr lang="ka-GE"/>
          </a:p>
        </p:txBody>
      </p:sp>
    </p:spTree>
    <p:extLst>
      <p:ext uri="{BB962C8B-B14F-4D97-AF65-F5344CB8AC3E}">
        <p14:creationId xmlns:p14="http://schemas.microsoft.com/office/powerpoint/2010/main" val="2852246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შიგთავსის ჩანაცვლების ველი 2"/>
          <p:cNvSpPr>
            <a:spLocks noGrp="1"/>
          </p:cNvSpPr>
          <p:nvPr>
            <p:ph idx="1"/>
          </p:nvPr>
        </p:nvSpPr>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10"/>
          </p:nvPr>
        </p:nvSpPr>
        <p:spPr/>
        <p:txBody>
          <a:bodyPr/>
          <a:lstStyle/>
          <a:p>
            <a:fld id="{1C484E0E-608E-406F-B553-BBDD1C0E9C16}" type="datetimeFigureOut">
              <a:rPr lang="ka-GE" smtClean="0"/>
              <a:t>22.06.2018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5097FA9D-9867-4E3C-A5D8-93E0AFCE8D36}" type="slidenum">
              <a:rPr lang="ka-GE" smtClean="0"/>
              <a:t>‹#›</a:t>
            </a:fld>
            <a:endParaRPr lang="ka-GE"/>
          </a:p>
        </p:txBody>
      </p:sp>
    </p:spTree>
    <p:extLst>
      <p:ext uri="{BB962C8B-B14F-4D97-AF65-F5344CB8AC3E}">
        <p14:creationId xmlns:p14="http://schemas.microsoft.com/office/powerpoint/2010/main" val="218911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1850" y="1709738"/>
            <a:ext cx="10515600" cy="2852737"/>
          </a:xfrm>
        </p:spPr>
        <p:txBody>
          <a:bodyPr anchor="b"/>
          <a:lstStyle>
            <a:lvl1pPr>
              <a:defRPr sz="6000"/>
            </a:lvl1pPr>
          </a:lstStyle>
          <a:p>
            <a:r>
              <a:rPr lang="ka-GE" smtClean="0"/>
              <a:t>დააწკაპ. მთ. სათაურის სტილის შეცვლისათვის</a:t>
            </a:r>
            <a:endParaRPr lang="ka-GE"/>
          </a:p>
        </p:txBody>
      </p:sp>
      <p:sp>
        <p:nvSpPr>
          <p:cNvPr id="3" name="ტექსტის ჩანაცვლების ველ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p:txBody>
          <a:bodyPr/>
          <a:lstStyle/>
          <a:p>
            <a:fld id="{1C484E0E-608E-406F-B553-BBDD1C0E9C16}" type="datetimeFigureOut">
              <a:rPr lang="ka-GE" smtClean="0"/>
              <a:t>22.06.2018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5097FA9D-9867-4E3C-A5D8-93E0AFCE8D36}" type="slidenum">
              <a:rPr lang="ka-GE" smtClean="0"/>
              <a:t>‹#›</a:t>
            </a:fld>
            <a:endParaRPr lang="ka-GE"/>
          </a:p>
        </p:txBody>
      </p:sp>
    </p:spTree>
    <p:extLst>
      <p:ext uri="{BB962C8B-B14F-4D97-AF65-F5344CB8AC3E}">
        <p14:creationId xmlns:p14="http://schemas.microsoft.com/office/powerpoint/2010/main" val="616786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შიგთავსის ჩანაცვლების ველი 2"/>
          <p:cNvSpPr>
            <a:spLocks noGrp="1"/>
          </p:cNvSpPr>
          <p:nvPr>
            <p:ph sz="half" idx="1"/>
          </p:nvPr>
        </p:nvSpPr>
        <p:spPr>
          <a:xfrm>
            <a:off x="838200" y="1825625"/>
            <a:ext cx="5181600" cy="435133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შიგთავსის ჩანაცვლების ველი 3"/>
          <p:cNvSpPr>
            <a:spLocks noGrp="1"/>
          </p:cNvSpPr>
          <p:nvPr>
            <p:ph sz="half" idx="2"/>
          </p:nvPr>
        </p:nvSpPr>
        <p:spPr>
          <a:xfrm>
            <a:off x="6172200" y="1825625"/>
            <a:ext cx="5181600" cy="435133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5" name="თარიღის ჩანაცვლების ველი 4"/>
          <p:cNvSpPr>
            <a:spLocks noGrp="1"/>
          </p:cNvSpPr>
          <p:nvPr>
            <p:ph type="dt" sz="half" idx="10"/>
          </p:nvPr>
        </p:nvSpPr>
        <p:spPr/>
        <p:txBody>
          <a:bodyPr/>
          <a:lstStyle/>
          <a:p>
            <a:fld id="{1C484E0E-608E-406F-B553-BBDD1C0E9C16}" type="datetimeFigureOut">
              <a:rPr lang="ka-GE" smtClean="0"/>
              <a:t>22.06.2018</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5097FA9D-9867-4E3C-A5D8-93E0AFCE8D36}" type="slidenum">
              <a:rPr lang="ka-GE" smtClean="0"/>
              <a:t>‹#›</a:t>
            </a:fld>
            <a:endParaRPr lang="ka-GE"/>
          </a:p>
        </p:txBody>
      </p:sp>
    </p:spTree>
    <p:extLst>
      <p:ext uri="{BB962C8B-B14F-4D97-AF65-F5344CB8AC3E}">
        <p14:creationId xmlns:p14="http://schemas.microsoft.com/office/powerpoint/2010/main" val="3394158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365125"/>
            <a:ext cx="10515600" cy="1325563"/>
          </a:xfrm>
        </p:spPr>
        <p:txBody>
          <a:bodyPr/>
          <a:lstStyle/>
          <a:p>
            <a:r>
              <a:rPr lang="ka-GE" smtClean="0"/>
              <a:t>დააწკაპ. მთ. სათაურის სტილის შეცვლისათვის</a:t>
            </a:r>
            <a:endParaRPr lang="ka-GE"/>
          </a:p>
        </p:txBody>
      </p:sp>
      <p:sp>
        <p:nvSpPr>
          <p:cNvPr id="3" name="ტექსტის ჩანაცვლების ველ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შიგთავსის ჩანაცვლების ველი 3"/>
          <p:cNvSpPr>
            <a:spLocks noGrp="1"/>
          </p:cNvSpPr>
          <p:nvPr>
            <p:ph sz="half" idx="2"/>
          </p:nvPr>
        </p:nvSpPr>
        <p:spPr>
          <a:xfrm>
            <a:off x="839788" y="2505075"/>
            <a:ext cx="5157787" cy="368458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5" name="ტექსტის ჩანაცვლების ველ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შიგთავსის ჩანაცვლების ველი 5"/>
          <p:cNvSpPr>
            <a:spLocks noGrp="1"/>
          </p:cNvSpPr>
          <p:nvPr>
            <p:ph sz="quarter" idx="4"/>
          </p:nvPr>
        </p:nvSpPr>
        <p:spPr>
          <a:xfrm>
            <a:off x="6172200" y="2505075"/>
            <a:ext cx="5183188" cy="368458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7" name="თარიღის ჩანაცვლების ველი 6"/>
          <p:cNvSpPr>
            <a:spLocks noGrp="1"/>
          </p:cNvSpPr>
          <p:nvPr>
            <p:ph type="dt" sz="half" idx="10"/>
          </p:nvPr>
        </p:nvSpPr>
        <p:spPr/>
        <p:txBody>
          <a:bodyPr/>
          <a:lstStyle/>
          <a:p>
            <a:fld id="{1C484E0E-608E-406F-B553-BBDD1C0E9C16}" type="datetimeFigureOut">
              <a:rPr lang="ka-GE" smtClean="0"/>
              <a:t>22.06.2018</a:t>
            </a:fld>
            <a:endParaRPr lang="ka-GE"/>
          </a:p>
        </p:txBody>
      </p:sp>
      <p:sp>
        <p:nvSpPr>
          <p:cNvPr id="8" name="ქვედა კოლონტიტულის ჩანაცვლების ველი 7"/>
          <p:cNvSpPr>
            <a:spLocks noGrp="1"/>
          </p:cNvSpPr>
          <p:nvPr>
            <p:ph type="ftr" sz="quarter" idx="11"/>
          </p:nvPr>
        </p:nvSpPr>
        <p:spPr/>
        <p:txBody>
          <a:bodyPr/>
          <a:lstStyle/>
          <a:p>
            <a:endParaRPr lang="ka-GE"/>
          </a:p>
        </p:txBody>
      </p:sp>
      <p:sp>
        <p:nvSpPr>
          <p:cNvPr id="9" name="სლაიდის რიცხვის ჩანაცვლების ველი 8"/>
          <p:cNvSpPr>
            <a:spLocks noGrp="1"/>
          </p:cNvSpPr>
          <p:nvPr>
            <p:ph type="sldNum" sz="quarter" idx="12"/>
          </p:nvPr>
        </p:nvSpPr>
        <p:spPr/>
        <p:txBody>
          <a:bodyPr/>
          <a:lstStyle/>
          <a:p>
            <a:fld id="{5097FA9D-9867-4E3C-A5D8-93E0AFCE8D36}" type="slidenum">
              <a:rPr lang="ka-GE" smtClean="0"/>
              <a:t>‹#›</a:t>
            </a:fld>
            <a:endParaRPr lang="ka-GE"/>
          </a:p>
        </p:txBody>
      </p:sp>
    </p:spTree>
    <p:extLst>
      <p:ext uri="{BB962C8B-B14F-4D97-AF65-F5344CB8AC3E}">
        <p14:creationId xmlns:p14="http://schemas.microsoft.com/office/powerpoint/2010/main" val="930385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თარიღის ჩანაცვლების ველი 2"/>
          <p:cNvSpPr>
            <a:spLocks noGrp="1"/>
          </p:cNvSpPr>
          <p:nvPr>
            <p:ph type="dt" sz="half" idx="10"/>
          </p:nvPr>
        </p:nvSpPr>
        <p:spPr/>
        <p:txBody>
          <a:bodyPr/>
          <a:lstStyle/>
          <a:p>
            <a:fld id="{1C484E0E-608E-406F-B553-BBDD1C0E9C16}" type="datetimeFigureOut">
              <a:rPr lang="ka-GE" smtClean="0"/>
              <a:t>22.06.2018</a:t>
            </a:fld>
            <a:endParaRPr lang="ka-GE"/>
          </a:p>
        </p:txBody>
      </p:sp>
      <p:sp>
        <p:nvSpPr>
          <p:cNvPr id="4" name="ქვედა კოლონტიტულის ჩანაცვლების ველი 3"/>
          <p:cNvSpPr>
            <a:spLocks noGrp="1"/>
          </p:cNvSpPr>
          <p:nvPr>
            <p:ph type="ftr" sz="quarter" idx="11"/>
          </p:nvPr>
        </p:nvSpPr>
        <p:spPr/>
        <p:txBody>
          <a:bodyPr/>
          <a:lstStyle/>
          <a:p>
            <a:endParaRPr lang="ka-GE"/>
          </a:p>
        </p:txBody>
      </p:sp>
      <p:sp>
        <p:nvSpPr>
          <p:cNvPr id="5" name="სლაიდის რიცხვის ჩანაცვლების ველი 4"/>
          <p:cNvSpPr>
            <a:spLocks noGrp="1"/>
          </p:cNvSpPr>
          <p:nvPr>
            <p:ph type="sldNum" sz="quarter" idx="12"/>
          </p:nvPr>
        </p:nvSpPr>
        <p:spPr/>
        <p:txBody>
          <a:bodyPr/>
          <a:lstStyle/>
          <a:p>
            <a:fld id="{5097FA9D-9867-4E3C-A5D8-93E0AFCE8D36}" type="slidenum">
              <a:rPr lang="ka-GE" smtClean="0"/>
              <a:t>‹#›</a:t>
            </a:fld>
            <a:endParaRPr lang="ka-GE"/>
          </a:p>
        </p:txBody>
      </p:sp>
    </p:spTree>
    <p:extLst>
      <p:ext uri="{BB962C8B-B14F-4D97-AF65-F5344CB8AC3E}">
        <p14:creationId xmlns:p14="http://schemas.microsoft.com/office/powerpoint/2010/main" val="3004462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p>
            <a:fld id="{1C484E0E-608E-406F-B553-BBDD1C0E9C16}" type="datetimeFigureOut">
              <a:rPr lang="ka-GE" smtClean="0"/>
              <a:t>22.06.2018</a:t>
            </a:fld>
            <a:endParaRPr lang="ka-GE"/>
          </a:p>
        </p:txBody>
      </p:sp>
      <p:sp>
        <p:nvSpPr>
          <p:cNvPr id="3" name="ქვედა კოლონტიტულის ჩანაცვლების ველი 2"/>
          <p:cNvSpPr>
            <a:spLocks noGrp="1"/>
          </p:cNvSpPr>
          <p:nvPr>
            <p:ph type="ftr" sz="quarter" idx="11"/>
          </p:nvPr>
        </p:nvSpPr>
        <p:spPr/>
        <p:txBody>
          <a:bodyPr/>
          <a:lstStyle/>
          <a:p>
            <a:endParaRPr lang="ka-GE"/>
          </a:p>
        </p:txBody>
      </p:sp>
      <p:sp>
        <p:nvSpPr>
          <p:cNvPr id="4" name="სლაიდის რიცხვის ჩანაცვლების ველი 3"/>
          <p:cNvSpPr>
            <a:spLocks noGrp="1"/>
          </p:cNvSpPr>
          <p:nvPr>
            <p:ph type="sldNum" sz="quarter" idx="12"/>
          </p:nvPr>
        </p:nvSpPr>
        <p:spPr/>
        <p:txBody>
          <a:bodyPr/>
          <a:lstStyle/>
          <a:p>
            <a:fld id="{5097FA9D-9867-4E3C-A5D8-93E0AFCE8D36}" type="slidenum">
              <a:rPr lang="ka-GE" smtClean="0"/>
              <a:t>‹#›</a:t>
            </a:fld>
            <a:endParaRPr lang="ka-GE"/>
          </a:p>
        </p:txBody>
      </p:sp>
    </p:spTree>
    <p:extLst>
      <p:ext uri="{BB962C8B-B14F-4D97-AF65-F5344CB8AC3E}">
        <p14:creationId xmlns:p14="http://schemas.microsoft.com/office/powerpoint/2010/main" val="3517173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457200"/>
            <a:ext cx="3932237" cy="1600200"/>
          </a:xfrm>
        </p:spPr>
        <p:txBody>
          <a:bodyPr anchor="b"/>
          <a:lstStyle>
            <a:lvl1pPr>
              <a:defRPr sz="3200"/>
            </a:lvl1pPr>
          </a:lstStyle>
          <a:p>
            <a:r>
              <a:rPr lang="ka-GE" smtClean="0"/>
              <a:t>დააწკაპ. მთ. სათაურის სტილის შეცვლისათვის</a:t>
            </a:r>
            <a:endParaRPr lang="ka-GE"/>
          </a:p>
        </p:txBody>
      </p:sp>
      <p:sp>
        <p:nvSpPr>
          <p:cNvPr id="3" name="შიგთავსის ჩანაცვლების ველი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ტექსტის ჩანაცვლების ველ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1C484E0E-608E-406F-B553-BBDD1C0E9C16}" type="datetimeFigureOut">
              <a:rPr lang="ka-GE" smtClean="0"/>
              <a:t>22.06.2018</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5097FA9D-9867-4E3C-A5D8-93E0AFCE8D36}" type="slidenum">
              <a:rPr lang="ka-GE" smtClean="0"/>
              <a:t>‹#›</a:t>
            </a:fld>
            <a:endParaRPr lang="ka-GE"/>
          </a:p>
        </p:txBody>
      </p:sp>
    </p:spTree>
    <p:extLst>
      <p:ext uri="{BB962C8B-B14F-4D97-AF65-F5344CB8AC3E}">
        <p14:creationId xmlns:p14="http://schemas.microsoft.com/office/powerpoint/2010/main" val="3613015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457200"/>
            <a:ext cx="3932237" cy="1600200"/>
          </a:xfrm>
        </p:spPr>
        <p:txBody>
          <a:bodyPr anchor="b"/>
          <a:lstStyle>
            <a:lvl1pPr>
              <a:defRPr sz="3200"/>
            </a:lvl1pPr>
          </a:lstStyle>
          <a:p>
            <a:r>
              <a:rPr lang="ka-GE" smtClean="0"/>
              <a:t>დააწკაპ. მთ. სათაურის სტილის შეცვლისათვის</a:t>
            </a:r>
            <a:endParaRPr lang="ka-GE"/>
          </a:p>
        </p:txBody>
      </p:sp>
      <p:sp>
        <p:nvSpPr>
          <p:cNvPr id="3" name="სურათის ჩანაცვლების ველი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a-GE"/>
          </a:p>
        </p:txBody>
      </p:sp>
      <p:sp>
        <p:nvSpPr>
          <p:cNvPr id="4" name="ტექსტის ჩანაცვლების ველ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1C484E0E-608E-406F-B553-BBDD1C0E9C16}" type="datetimeFigureOut">
              <a:rPr lang="ka-GE" smtClean="0"/>
              <a:t>22.06.2018</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5097FA9D-9867-4E3C-A5D8-93E0AFCE8D36}" type="slidenum">
              <a:rPr lang="ka-GE" smtClean="0"/>
              <a:t>‹#›</a:t>
            </a:fld>
            <a:endParaRPr lang="ka-GE"/>
          </a:p>
        </p:txBody>
      </p:sp>
    </p:spTree>
    <p:extLst>
      <p:ext uri="{BB962C8B-B14F-4D97-AF65-F5344CB8AC3E}">
        <p14:creationId xmlns:p14="http://schemas.microsoft.com/office/powerpoint/2010/main" val="1293235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სათაურის ჩანაცვლების ველი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a-GE" smtClean="0"/>
              <a:t>დააწკაპ. მთ. სათაურის სტილის შეცვლისათვის</a:t>
            </a:r>
            <a:endParaRPr lang="ka-GE"/>
          </a:p>
        </p:txBody>
      </p:sp>
      <p:sp>
        <p:nvSpPr>
          <p:cNvPr id="3" name="ტექსტის ჩანაცვლების ველი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84E0E-608E-406F-B553-BBDD1C0E9C16}" type="datetimeFigureOut">
              <a:rPr lang="ka-GE" smtClean="0"/>
              <a:t>22.06.2018</a:t>
            </a:fld>
            <a:endParaRPr lang="ka-GE"/>
          </a:p>
        </p:txBody>
      </p:sp>
      <p:sp>
        <p:nvSpPr>
          <p:cNvPr id="5" name="ქვედა კოლონტიტულის ჩანაცვლების ველი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a-GE"/>
          </a:p>
        </p:txBody>
      </p:sp>
      <p:sp>
        <p:nvSpPr>
          <p:cNvPr id="6" name="სლაიდის რიცხვის ჩანაცვლების ველი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97FA9D-9867-4E3C-A5D8-93E0AFCE8D36}" type="slidenum">
              <a:rPr lang="ka-GE" smtClean="0"/>
              <a:t>‹#›</a:t>
            </a:fld>
            <a:endParaRPr lang="ka-GE"/>
          </a:p>
        </p:txBody>
      </p:sp>
    </p:spTree>
    <p:extLst>
      <p:ext uri="{BB962C8B-B14F-4D97-AF65-F5344CB8AC3E}">
        <p14:creationId xmlns:p14="http://schemas.microsoft.com/office/powerpoint/2010/main" val="3489147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p:txBody>
          <a:bodyPr>
            <a:normAutofit fontScale="90000"/>
          </a:bodyPr>
          <a:lstStyle/>
          <a:p>
            <a:r>
              <a:rPr lang="ka-GE" b="1" dirty="0"/>
              <a:t>უცხოელების ახალშენები საქართველოში</a:t>
            </a:r>
            <a:r>
              <a:rPr lang="ka-GE" dirty="0"/>
              <a:t/>
            </a:r>
            <a:br>
              <a:rPr lang="ka-GE" dirty="0"/>
            </a:br>
            <a:endParaRPr lang="ka-GE" dirty="0"/>
          </a:p>
        </p:txBody>
      </p:sp>
      <p:sp>
        <p:nvSpPr>
          <p:cNvPr id="3" name="სუბტიტრი 2"/>
          <p:cNvSpPr>
            <a:spLocks noGrp="1"/>
          </p:cNvSpPr>
          <p:nvPr>
            <p:ph type="subTitle" idx="1"/>
          </p:nvPr>
        </p:nvSpPr>
        <p:spPr/>
        <p:txBody>
          <a:bodyPr/>
          <a:lstStyle/>
          <a:p>
            <a:r>
              <a:rPr lang="en-US" dirty="0"/>
              <a:t>.</a:t>
            </a:r>
            <a:endParaRPr lang="ka-GE" dirty="0"/>
          </a:p>
        </p:txBody>
      </p:sp>
    </p:spTree>
    <p:extLst>
      <p:ext uri="{BB962C8B-B14F-4D97-AF65-F5344CB8AC3E}">
        <p14:creationId xmlns:p14="http://schemas.microsoft.com/office/powerpoint/2010/main" val="1790085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0000" lnSpcReduction="20000"/>
          </a:bodyPr>
          <a:lstStyle/>
          <a:p>
            <a:r>
              <a:rPr lang="ka-GE" dirty="0"/>
              <a:t>1992-1993 წლების კონფლიქტის შედეგად აფხაზეთიდან ქართველების დეპორტაცია განხორციელდა. უცხოელების ნაწილმაც დატოვა აფხაზეთი. 2015 წლის დასასრულს აფხაზეთში 243,6 ათასი კაცი ითვლებოდა, თითქმის 2-ჯერ ნაკლები, ვიდრე 1989 წელს. მათგან ქართველია 19,2% (46,8 ათასი), აფხაზი – 51,1% (124,5 ათასი), სომეხი-17,2% (41,9 ათასი), რუსები–9,2% (22,3 ათასი), უკრაინელები – 0,72% (!&amp;^!), ბერძნები –0,55% (1351).</a:t>
            </a:r>
          </a:p>
          <a:p>
            <a:r>
              <a:rPr lang="ka-GE" dirty="0"/>
              <a:t>აჭარაში სომხების ახალშენები არ იყო. სომხები ძირითადად ქ. ბათუმში ცხოვრობდნენ და ქალაქის არაქართველებს შორის XX საუკუნის 20-იან წლებში რაოდენობრივად პირველი ადგილი ეკავათ. აჭარის სოფლად სომხები სპონტანურად დასახლდნენ </a:t>
            </a:r>
            <a:r>
              <a:rPr lang="ka-GE" dirty="0" err="1"/>
              <a:t>მახინჯაურში</a:t>
            </a:r>
            <a:r>
              <a:rPr lang="ka-GE" dirty="0"/>
              <a:t>, ჩაქვსა და </a:t>
            </a:r>
            <a:r>
              <a:rPr lang="ka-GE" dirty="0" err="1"/>
              <a:t>ოჩხამურში</a:t>
            </a:r>
            <a:r>
              <a:rPr lang="ka-GE" dirty="0"/>
              <a:t>. სომხების ახალშენები შეიქმნა აგრეთვე სამხრეთ-დასავლეთ საქართველოს ისეთ რეგიონებში, როგორიცაა ართვინი, ოლთისი და არტაანი, რუსეთ-ოსმალეთის 1877-1878 წლების ომის შემდეგ იმ რეგიონების მუსლიმანი ქართველების მნიშვნელოვანი ნაწილი </a:t>
            </a:r>
            <a:r>
              <a:rPr lang="ka-GE" dirty="0" err="1"/>
              <a:t>მუჰაჯირად</a:t>
            </a:r>
            <a:r>
              <a:rPr lang="ka-GE" dirty="0"/>
              <a:t> წავიდა და დაცარიელებული სოფლები სომხებმა დაიკავეს. ისეთი შემთხვევებიც იყო, როდესაც ქართველ მუჰაჯირთა მიტოვებულ მიწებს სომხები თვითნებურად ისაკუთრებდნენ, სხვა შემთხვევაში ყიდულობდნენ და ამისათვის დიდ ფულსაც იხდიდნენ. მაგალითად, 1889 წელს სომხებმა ართვინის </a:t>
            </a:r>
            <a:r>
              <a:rPr lang="ka-GE" dirty="0" err="1"/>
              <a:t>ოკრუგის</a:t>
            </a:r>
            <a:r>
              <a:rPr lang="ka-GE" dirty="0"/>
              <a:t> სოფლებში (</a:t>
            </a:r>
            <a:r>
              <a:rPr lang="ka-GE" dirty="0" err="1"/>
              <a:t>სვეტიბარი</a:t>
            </a:r>
            <a:r>
              <a:rPr lang="ka-GE" dirty="0"/>
              <a:t>, </a:t>
            </a:r>
            <a:r>
              <a:rPr lang="ka-GE" dirty="0" err="1"/>
              <a:t>ლომაშენი</a:t>
            </a:r>
            <a:r>
              <a:rPr lang="ka-GE" dirty="0"/>
              <a:t>, ორსა,  </a:t>
            </a:r>
            <a:r>
              <a:rPr lang="ka-GE" dirty="0" err="1"/>
              <a:t>თოლგომი</a:t>
            </a:r>
            <a:r>
              <a:rPr lang="ka-GE" dirty="0"/>
              <a:t>,  </a:t>
            </a:r>
            <a:r>
              <a:rPr lang="ka-GE" dirty="0" err="1"/>
              <a:t>კვარცხანა</a:t>
            </a:r>
            <a:r>
              <a:rPr lang="ka-GE" dirty="0"/>
              <a:t>, </a:t>
            </a:r>
            <a:r>
              <a:rPr lang="ka-GE" dirty="0" err="1"/>
              <a:t>სათლელ-ჩაბათი</a:t>
            </a:r>
            <a:r>
              <a:rPr lang="ka-GE" dirty="0"/>
              <a:t>, </a:t>
            </a:r>
            <a:r>
              <a:rPr lang="ka-GE" dirty="0" err="1"/>
              <a:t>ოქრობაგეთი</a:t>
            </a:r>
            <a:r>
              <a:rPr lang="ka-GE" dirty="0"/>
              <a:t>, </a:t>
            </a:r>
            <a:r>
              <a:rPr lang="ka-GE" dirty="0" err="1"/>
              <a:t>სინგოთი</a:t>
            </a:r>
            <a:r>
              <a:rPr lang="ka-GE" dirty="0"/>
              <a:t>, დაბა ართვინის შემოგარენი) მუჰაჯირების 495 ადგილ-მამული იყიდეს (აცსა, ფ.ი-81, ან. 1, ს. 25, </a:t>
            </a:r>
            <a:r>
              <a:rPr lang="ka-GE" dirty="0" err="1"/>
              <a:t>ფურც</a:t>
            </a:r>
            <a:r>
              <a:rPr lang="ka-GE" dirty="0"/>
              <a:t>. 8-25, 55-64). სომხებმა მუჰაჯირთა მიწები იყიდეს შავშეთ-</a:t>
            </a:r>
            <a:r>
              <a:rPr lang="ka-GE" dirty="0" err="1"/>
              <a:t>იმერხევისა</a:t>
            </a:r>
            <a:r>
              <a:rPr lang="ka-GE" dirty="0"/>
              <a:t> და არტანუჯის საპოლიციო უბნებშიც. პროცესი გაგრძელდა მომდევნო წლებშიც. თუ 1897 წელს ართვინის </a:t>
            </a:r>
            <a:r>
              <a:rPr lang="ka-GE" dirty="0" err="1"/>
              <a:t>ოკრუგში</a:t>
            </a:r>
            <a:r>
              <a:rPr lang="ka-GE" dirty="0"/>
              <a:t> 3173 სომეხი სახლობდა, 1913 წლის ბოლოს მათი რიცხოვნება 5,7-ჯერ–17815-მდე გაიზარდა.  (КК </a:t>
            </a:r>
            <a:r>
              <a:rPr lang="ka-GE" dirty="0" err="1"/>
              <a:t>на</a:t>
            </a:r>
            <a:r>
              <a:rPr lang="ka-GE" dirty="0"/>
              <a:t> 1907 </a:t>
            </a:r>
            <a:r>
              <a:rPr lang="ka-GE" dirty="0" err="1"/>
              <a:t>год</a:t>
            </a:r>
            <a:r>
              <a:rPr lang="ka-GE" dirty="0"/>
              <a:t>: 97; КК </a:t>
            </a:r>
            <a:r>
              <a:rPr lang="ka-GE" dirty="0" err="1"/>
              <a:t>на</a:t>
            </a:r>
            <a:r>
              <a:rPr lang="ka-GE" dirty="0"/>
              <a:t> 1915 </a:t>
            </a:r>
            <a:r>
              <a:rPr lang="ka-GE" dirty="0" err="1"/>
              <a:t>год</a:t>
            </a:r>
            <a:r>
              <a:rPr lang="ka-GE" dirty="0"/>
              <a:t>: 224-225, 234-235).</a:t>
            </a:r>
          </a:p>
          <a:p>
            <a:r>
              <a:rPr lang="ka-GE" dirty="0"/>
              <a:t>ოსების ჩასახლება საქართველოს ტერიტორიაზე XIII საუკუნის შუა ხანაში იწყება. თათარ-მონღოლთა შემოსევების შედეგად ოსები ჩრდილოეთ  კავკასიის მთებში გაიხიზნენ, სადაც ცხოვრების მძიმე პირობები იყო. მონღოლებმა ოსებისაგან ლაშქარიც კი შეადგინეს, რომელიც მონღოლთა ბრძოლებში მონაწილეობდა. იგი დარუბანდიდან საქართველოში შემოვიდა და შიდა ქართლში დასახლდა. მაგრამ მაშინ საქართველოში ოსების ახალშენები არ შექმნილა, რადგან მათი ქართველებში ასიმილაცია მოხდა. საქართველოში ოსების ახალშენები XVI-XVIII საუკუნეებში იქმნება. იგი განპირობებული იყო ორი ფაქტორით: პირველი, ოსების მძიმე საცხოვრებელი  პირობით და ამის გამო უკეთეს სასიცოცხლო სივრცეს ეძებდნენ. მეორე, ქართლის სამეფო ხელისუფლებისა და ქართველი ფეოდალების სწრაფვით შეევსოთ მოსახლეობისაგან დაცარიელებული სოფლები, რათა გადასახადების  გადამხდელები და ლაშქრის გამოყვანის საშუალება ჰქონოდათ. მაგალითად, შიდა ქართლის ფეოდალები მაჩაბლები ოსებს იწვევდნენ დაცარიელებული სოფლების შესავსებად.</a:t>
            </a:r>
          </a:p>
          <a:p>
            <a:r>
              <a:rPr lang="ka-GE" dirty="0"/>
              <a:t>ამასთან ერთად შიდა ქართლის ჩრდილოეთ ნაწილში, კერძოდ, ლიახვისა და ქსნის ხეობებში ოსების სტიქიური, თვითნებური ჩამოსახლებაც მიმდინარეობდა. ისეთი შემთხვევებიც იყო, როდესაც ოსები ქართულ მიწა-წყალს ბრძოლით იკავებდნენ. ისინი თანდათანობით აფართოებდნენ  თავიანთი დასახლების სივრცეს და XVIII საუკუნის დასასრულს შიდა ქართლის ტერიტორიაზე რამდენიმე ათეული ახალშენი მოაწყვეს. XIX საუკუნეში  ოსების ჩამოსახლება უფრო ფართო მასშტაბით გაგრძელდა. 1897 წლისათვის შიდა ქართლის სამ მაზრაში (გორი, დუშეთი, თიანეთი) 64531 ოსი სახლობდა. მათგან გორის მაზრაში – 49 852, დუშეთის – 14462, ხოლო თიანეთის მაზრაში – 227 (КК </a:t>
            </a:r>
            <a:r>
              <a:rPr lang="ka-GE" dirty="0" err="1"/>
              <a:t>на</a:t>
            </a:r>
            <a:r>
              <a:rPr lang="ka-GE" dirty="0"/>
              <a:t> 1907 </a:t>
            </a:r>
            <a:r>
              <a:rPr lang="ka-GE" dirty="0" err="1"/>
              <a:t>год</a:t>
            </a:r>
            <a:r>
              <a:rPr lang="ka-GE" dirty="0"/>
              <a:t>: 131-132).</a:t>
            </a:r>
          </a:p>
          <a:p>
            <a:endParaRPr lang="ka-GE" dirty="0"/>
          </a:p>
        </p:txBody>
      </p:sp>
    </p:spTree>
    <p:extLst>
      <p:ext uri="{BB962C8B-B14F-4D97-AF65-F5344CB8AC3E}">
        <p14:creationId xmlns:p14="http://schemas.microsoft.com/office/powerpoint/2010/main" val="2137035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7500" lnSpcReduction="20000"/>
          </a:bodyPr>
          <a:lstStyle/>
          <a:p>
            <a:r>
              <a:rPr lang="ka-GE" dirty="0"/>
              <a:t>რუსეთის 1917 წლის თებერვლის რევოლუციის შემდეგ ოსების პოლიტიკოსები შიდა ქართლის ოსი ეროვნების ახალშენების ბაზაზე ცალკე, დამოუკიდებელი </a:t>
            </a:r>
            <a:r>
              <a:rPr lang="ka-GE" dirty="0" err="1"/>
              <a:t>სამაზრო</a:t>
            </a:r>
            <a:r>
              <a:rPr lang="ka-GE" dirty="0"/>
              <a:t> ადმინისტრაციის შექმნას მოითხოვდნენ. 1917 წლის დეკემბერში ცხინვალში გაიმართა ოსების წარმომადგენლობითი ყრილობა, რომელმაც აირჩია „სამხრეთ ოსეთის“ ეროვნული საბჭო. ყრილობაზე ერთხელ კიდევ გახმოვანდა შიდა ქართლში ოსებისათვის განსაკუთრებული </a:t>
            </a:r>
            <a:r>
              <a:rPr lang="ka-GE" dirty="0" err="1"/>
              <a:t>სამაზრო</a:t>
            </a:r>
            <a:r>
              <a:rPr lang="ka-GE" dirty="0"/>
              <a:t> მმართველობის შემოღების საკითხი (ლ. თოიძე, 1993:13-16). პირველად 1918 წელს გაჩნდა ტერმინი „სამხრეთი ოსეთი“ და სეპარატისტული მოძრაობაც  ახალ სტადიაში შევიდა. „სამხრეთ ოსეთის“ ეროვნული საბჭო არ ცნობდა საქართველოს დემოკრატიულ რესპუბლიკას. 1918-1920 წლებში, ბოლშევიკების წაქეზებითა და დახმარებით სამჯერ მოაწყვეს აჯანყება საქართველოს დემოკრატიული რესპუბლიკის წინააღმდეგ, რომელიც ქართულმა გვარდიამ ჩააქრო.</a:t>
            </a:r>
          </a:p>
          <a:p>
            <a:r>
              <a:rPr lang="ka-GE" dirty="0"/>
              <a:t>სამხრეთ ოსეთის ეროვნულმა საბჭომ 1919 წლის იანვარში მიიღო გადაწყვეტილება სამაჩაბლოს ოსების </a:t>
            </a:r>
            <a:r>
              <a:rPr lang="ka-GE" dirty="0" err="1"/>
              <a:t>ახალშენებისათვის</a:t>
            </a:r>
            <a:r>
              <a:rPr lang="ka-GE" dirty="0"/>
              <a:t> საგანგებო სასამართლოების შემოღების შესახებ, მაგრამ საქართველოს დამფუძნებელმა კრებამ არ დაამტკიცა. 1919-1920 წლების აჯანყების დროს ოსები მოითხოვდნენ რუსეთის საბჭოთა რესპუბლიკასთან შეერთებას. „სამხრეთ ოსეთის“ რევკომმა 1921 წლის სექტემბერში მიიღო დადგენილება „სამხრეთ ოსეთის“ საბჭოთა სოციალისტური რესპუბლიკის შექმნის შესახებ. ამ იდეის ავტორები ცდილობდნენ დაესაბუთებინათ, თითქოს „სამხრეთ ოსეთი“ გეოგრაფიულად ერთიანი და განუყოფელია. ადმინისტრაციულ-ტერიტორიული მოწყობის გეგმაში ქართული სოფლებიც მოაქციეს. სეპარატისტებმა შეიმუშავეს „სამხრეთ-ოსეთის“ რესპუბლიკის კონსტიტუციის პროექტი, დედაქალაქად ცხინვალი გამოაცხადეს. კონსტიტუციის პროექტის მიხედვით „სამხრეთ ოსეთის საბჭოთა სოციალისტური რესპუბლიკა ფედერაციის საწყისით შედიოდა საქართველოს შემადგენლობაში (ლ. თოიძე, 1991:30, 50, 63).</a:t>
            </a:r>
          </a:p>
          <a:p>
            <a:r>
              <a:rPr lang="ka-GE" dirty="0"/>
              <a:t>საბჭოთა ხელისუფლების დამყარების შემდეგ „სამხრეთ ოსეთის“ სეპარატისტულ მოძრაობას ოფიციალურად თუ არაოფიციალურად მხარს უჭერდა საბჭოთა რუსეთის პოლიტიკური ხელმძღვანელობა. არასწორია და, შეიძლება ითქვას, გამაოგნებელია </a:t>
            </a:r>
            <a:r>
              <a:rPr lang="ka-GE" dirty="0" err="1"/>
              <a:t>ი.ბ</a:t>
            </a:r>
            <a:r>
              <a:rPr lang="ka-GE" dirty="0"/>
              <a:t>. სტალინის შეხედულება საქართველოს დემოკრატიული რესპუბლიკის მთავრობის მიმართ </a:t>
            </a:r>
            <a:r>
              <a:rPr lang="ka-GE" dirty="0" err="1"/>
              <a:t>ი.ბ</a:t>
            </a:r>
            <a:r>
              <a:rPr lang="ka-GE" dirty="0"/>
              <a:t>. სტალინი 1921 წელს სტატიაში „პარტიის მორიგი ამოცანები ნაციონალურ საკითხში“ წერდა:  საქართველო ჩაგრავს ოსებს, აფხაზებს. თითქოს საქართველო სომხეთისა და თურქეთის ხარჯზე ცდილობდა თავისი ტერიტორიის გაფართოებას (</a:t>
            </a:r>
            <a:r>
              <a:rPr lang="ka-GE" dirty="0" err="1"/>
              <a:t>ი.ბ</a:t>
            </a:r>
            <a:r>
              <a:rPr lang="ka-GE" dirty="0"/>
              <a:t>. სტალინი, თხზულებანი, ტ.5, გვ. 19). რუსეთის კომპარტიის ამიერკავკასიის სამხარეო კომიტეტის ხელმძღვანელი სერგო ორჯონიკიძე ოსების წისქვილზე წყალს ასხამდა. ამის შედეგად საქართველოს ცენტრალურმა აღმასრულებელმა კომიტეტმა და სახალხო კომისართა საბჭომ 1922 წლის 20 აპრილს მიიღეს N2 დეკრეტი „სამხრეთ ოსეთის ავტონომიური ოლქის მოწყობის შესახებ“. დეკრეტით განისაზღვრა ავტონომიური ოლქის ტერიტორია, რომელშიც 40 ქართული სოფელი და 1 ქალაქი მოაქციეს,. სადაც ოცი ათასამდე ქართველი და 11 ათასი ოსი ითვლებოდა. ქ. ცხინვალში, რომელიც „სამხრეთ ოსეთის“ დედაქალაქად გამოცხადდა, არცერთი ოსი არ სახლობდა (ლ. თოიძე, 1991:90).</a:t>
            </a:r>
          </a:p>
          <a:p>
            <a:endParaRPr lang="ka-GE" dirty="0"/>
          </a:p>
        </p:txBody>
      </p:sp>
    </p:spTree>
    <p:extLst>
      <p:ext uri="{BB962C8B-B14F-4D97-AF65-F5344CB8AC3E}">
        <p14:creationId xmlns:p14="http://schemas.microsoft.com/office/powerpoint/2010/main" val="3667982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55000" lnSpcReduction="20000"/>
          </a:bodyPr>
          <a:lstStyle/>
          <a:p>
            <a:r>
              <a:rPr lang="ka-GE" dirty="0"/>
              <a:t>ქართველი ბოლშევიკების ასეთი დამთმობი და შემრიგებელი პოლიტიკის მიუხედავად ოს მოსახლეობაში სეპარატიზმი კვლავ მძლავრობდა. 1925 წლის მარტში „სამხრეთ ოსეთის“ ავტონომიური ოლქის საბჭოების V ყრილობა მიესალმა ჩრდილოეთ ოსეთის წინადადებას გაერთიანებისა და საქართველოს რესპუბლიკის შემადგენლობაში შესვლის თაობაზე, მაგრამ ამ სურვილმაც წინააღმდეგობას წააწყდა და აღარ განხორციელდა. ქართველი ხალხი ყოველთვის ითვალისწინებდა ეროვნულ უმცირესობათა ინტერესებს. ამას ისიც მოწმობს, რომ „სამხრეთ ოსეთში“ 1926 წელს 87747 მაცხოვრებელი ითვლებოდა. მათგან ოსი–60351, ხოლო ქართველი–23538 ადამიანი (ჯაოშვილი, 1984:126; ლ. თოიძე, 1991:105). ამ მცირერიცხოვან არაქართველ მოსახლეობას ადმინისტრაციული ოლქის ფარგლებში გამოეყო 3,8 ათასი კვ კმ ტერიტორია, გადაეცა ქართველებით დასახლებული სოფლები. ოსების მცირერიცხოვნობის მიუხედავად სამხრეთ ოსეთის ავტონომიურ ოლქში გაიხსნა პედაგოგიური და სამეცნიერო-კვლევითი ინსტიტუტები, ოსური თეატრი, სახელმწიფო გამომცემლობა, სხვა კულტურულ-საგანმა­ნათ­ლებლო დაწესებულებები.</a:t>
            </a:r>
          </a:p>
          <a:p>
            <a:r>
              <a:rPr lang="ka-GE" dirty="0"/>
              <a:t>XX საუკუნის 30-80-იან წლებში სამხრეთ ოსეთის ავტონომიურ ოლქში შედიოდა ერთი ქალაქი და ოთხი რაიონი.  ოლქის მოსახლეობა 1959 წელს 96807, ხოლო 1989 წელს – 98544 სულამდე გაიზარდა. ქართველი იყო 27,6% და 29,05%. ოსები შეადგენდნენ 65,8% და 66,2%-ს (</a:t>
            </a:r>
            <a:r>
              <a:rPr lang="ka-GE" dirty="0" err="1"/>
              <a:t>სმეშ</a:t>
            </a:r>
            <a:r>
              <a:rPr lang="ka-GE" dirty="0"/>
              <a:t>, 1991:10-11)). 1989 წლისათვის სამხრეთ ოსეთის ავტონომიურ ოლქში 478 სოფელი ითვლებოდა, რომელთაგან დასახლებული იყო 417 ოსების ახალშენი იყო 306  (</a:t>
            </a:r>
            <a:r>
              <a:rPr lang="ka-GE" dirty="0" err="1"/>
              <a:t>სდპმ</a:t>
            </a:r>
            <a:r>
              <a:rPr lang="ka-GE" dirty="0"/>
              <a:t>, 1991:61-81).</a:t>
            </a:r>
          </a:p>
          <a:p>
            <a:r>
              <a:rPr lang="ka-GE" dirty="0"/>
              <a:t>ოსების ახალშენები, ავტონომიური ოლქის გარდა, საქართველოს სხვა რაიონებშიც არსებობდა. მაგალითად, შიდა ქართლის 7 რაიონის 753 სოფლიდან ოსების ახალშენები იყო 115. მათგან გორის რაიონში – 29, დუშეთის–11, კასპის–16, ქარელის–26, ყაზბეგის–22, ხაშურის–10, ხოლო მცხეთის რაიონში – 1 ახალშენი. ბორჯომის რაიონში 11 სოფელი ოსების ახალშენი იყო,  ხოლო თეთრიწყაროს რაიონში – 10.  კახეთის 6 რაიონის 240 სოფლიდან ოსების ახალშენი იყო 18 სოფელი. დასავლეთ საქართველოში ოსების 2 ახალშენი იყო ონის რაიონში (სოფლები </a:t>
            </a:r>
            <a:r>
              <a:rPr lang="ka-GE" dirty="0" err="1"/>
              <a:t>გადამში</a:t>
            </a:r>
            <a:r>
              <a:rPr lang="ka-GE" dirty="0"/>
              <a:t> და </a:t>
            </a:r>
            <a:r>
              <a:rPr lang="ka-GE" dirty="0" err="1"/>
              <a:t>ჭვებარი</a:t>
            </a:r>
            <a:r>
              <a:rPr lang="ka-GE" dirty="0"/>
              <a:t>), რომლებშიც 188 ოსი სახლობდა (</a:t>
            </a:r>
            <a:r>
              <a:rPr lang="ka-GE" dirty="0" err="1"/>
              <a:t>სდპმ</a:t>
            </a:r>
            <a:r>
              <a:rPr lang="ka-GE" dirty="0"/>
              <a:t>, 1991:213).</a:t>
            </a:r>
          </a:p>
          <a:p>
            <a:endParaRPr lang="ka-GE" dirty="0"/>
          </a:p>
        </p:txBody>
      </p:sp>
    </p:spTree>
    <p:extLst>
      <p:ext uri="{BB962C8B-B14F-4D97-AF65-F5344CB8AC3E}">
        <p14:creationId xmlns:p14="http://schemas.microsoft.com/office/powerpoint/2010/main" val="3715419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7500" lnSpcReduction="20000"/>
          </a:bodyPr>
          <a:lstStyle/>
          <a:p>
            <a:r>
              <a:rPr lang="ka-GE" dirty="0"/>
              <a:t>საქართველოში ოსების უმეტესობა ავტონომიური ოლქის ადმინისტრაციული საზღვრის გარეთ სახლობს, მაგრამ მათგან სეპარატისტული გამოსვლები ნაკლებად შეიმჩნეოდა. სეპარატიზმს აშკარად გამოხატავდა სამხრეთ ოსეთის ავტონომიური ოლქის მოსახლეობის მცირე ჯგუფი. ამიტომ საქართველოს ბოლშევიკი ხელმძღვანელების დიდ შეცდომად მიგვაჩნია საქართველოში მცხოვრები ოსებისათვის ავტონომიური ოლქის შექმნა და კიდევ  მეტი–ქართველებით დასახლებული სოფლების ამ ოლქში მოქცევა. ეს არის ქართველი ხალხის დიდი ტკივილი, რომელიც დღემდე გრძელდება.</a:t>
            </a:r>
          </a:p>
          <a:p>
            <a:r>
              <a:rPr lang="ka-GE" dirty="0"/>
              <a:t>საქართველოში ბერძენთა კოლონიები ჩვენს ერამდე არსებობდა, ძირითადად შავი ზღვის სანაპიროებზე, მაგრამ ისინი დროთა განმავლობაში მოიშალა. საქართველოში ბერძენთა ახალშენების დაარსება XVIII საუკუნის მეორე ნახევრიდან იწყება. 1763 წელს ერეკლე მეორემ </a:t>
            </a:r>
            <a:r>
              <a:rPr lang="ka-GE" dirty="0" err="1"/>
              <a:t>გიუმიშხანიდან</a:t>
            </a:r>
            <a:r>
              <a:rPr lang="ka-GE" dirty="0"/>
              <a:t> (თურქეთი) ჩამოიყვანა 800 კომლამდე ბერძენი და ახტალას მიდამოებში ჩაასახლა სამთამადნო წარმოების განვითარების მიზნით.  ადგილი ჰქონდა ბერძნების სტიქიურ მოძრაობასაც. მაგალითად, 1813 წელს საქართველოში თურქეთიდან ჩამოსახლდა 120 კომლი ბერძენი და თეთრიწყაროს სოფელ წინწყაროში დასახლდა. 1830 წელს თრიალეთში დასახლდა 7 ათასამდე ბერძენი, რომლებმაც ქართველების ნასახლარებზე 18 ახალშენი შექმნეს. XIX საუკუნის 30-50-იან წლებში ბერძენთა სტიქიური ჩამოსახლება გრძელდებოდა. მათ დაიკავეს ქართველებისაგან დაცარიელებული სოფლები შიდა ქართლში და საქართველოს სხვა რეგიონებში (ჯაოშვილი, 1984:112, 233).</a:t>
            </a:r>
          </a:p>
          <a:p>
            <a:r>
              <a:rPr lang="ka-GE" dirty="0"/>
              <a:t>XIX საუკუნის მეორე ნახევარში მნიშვნელოვნად გაიზარდა ბერძენთა ახალშენები </a:t>
            </a:r>
            <a:r>
              <a:rPr lang="ka-GE" dirty="0" err="1"/>
              <a:t>ბორჩხალოს</a:t>
            </a:r>
            <a:r>
              <a:rPr lang="ka-GE" dirty="0"/>
              <a:t> მაზრაში, აფხაზეთსა და აჭარაში,. 1897 წელს საქართველოში მცხოვრები 38,5 ათასი ბერძენიდან </a:t>
            </a:r>
            <a:r>
              <a:rPr lang="ka-GE" dirty="0" err="1"/>
              <a:t>ბორჩხალოს</a:t>
            </a:r>
            <a:r>
              <a:rPr lang="ka-GE" dirty="0"/>
              <a:t> მაზრაში სახლობდა 21,4 ათასი (55%). აფხაზეთში–5393, აჭარაში – 4650 სული, გორის მაზრაში–912, მესხეთ-ჯავახეთში–224 სული და </a:t>
            </a:r>
            <a:r>
              <a:rPr lang="ka-GE" dirty="0" err="1"/>
              <a:t>ა.შ</a:t>
            </a:r>
            <a:r>
              <a:rPr lang="ka-GE" dirty="0"/>
              <a:t>. (КК  1907 </a:t>
            </a:r>
            <a:r>
              <a:rPr lang="ka-GE" dirty="0" err="1"/>
              <a:t>год</a:t>
            </a:r>
            <a:r>
              <a:rPr lang="ka-GE" dirty="0"/>
              <a:t>: 130-132).  XIX საუკუნის 70-80-იან წლებში აჭარაში ბერძნებმა სამი ახალშენი შექმნეს (კვირიკე, დაგვა, </a:t>
            </a:r>
            <a:r>
              <a:rPr lang="ka-GE" dirty="0" err="1"/>
              <a:t>აჭყვა</a:t>
            </a:r>
            <a:r>
              <a:rPr lang="ka-GE" dirty="0"/>
              <a:t>), სადაც 1889 წელს 103 კომლი (524 სული) ცხოვრობდა. ბერძნები, სომხებთან და ქართველებთან ერთად, ცხოვრობდნენ ახალშენში და სხვა სოფლებში (აცსა, </a:t>
            </a:r>
            <a:r>
              <a:rPr lang="ka-GE" dirty="0" err="1"/>
              <a:t>ფ.ი</a:t>
            </a:r>
            <a:r>
              <a:rPr lang="ka-GE" dirty="0"/>
              <a:t>–81, ან. 1, ს. 25, </a:t>
            </a:r>
            <a:r>
              <a:rPr lang="ka-GE" dirty="0" err="1"/>
              <a:t>ფურც</a:t>
            </a:r>
            <a:r>
              <a:rPr lang="ka-GE" dirty="0"/>
              <a:t>. 97-98).</a:t>
            </a:r>
          </a:p>
          <a:p>
            <a:r>
              <a:rPr lang="ka-GE" dirty="0"/>
              <a:t>საბჭოთა ხელისუფლების დროს საქართველოში ბერძენთა მასობრივი ჩამოსახლება აღარ ყოფილა. მათი რაოდენობრივი ზრდა მიმდინარეობდა ბუნებრივი მატების გზით. ამის შედეგად 1926-1989 წლებში ბერძენთა რიცხოვნობა თითქმის ორჯერ გაიზარდა (54,1 ათასიდან 100,3 ათასამდე). ცვლილებები აღინიშნა ბერძენთა განსახლების </a:t>
            </a:r>
            <a:r>
              <a:rPr lang="ka-GE" dirty="0" err="1"/>
              <a:t>გეოგრაფიაშიც</a:t>
            </a:r>
            <a:r>
              <a:rPr lang="ka-GE" dirty="0"/>
              <a:t>. მართალია, მათი ძირითადი საცხოვრისი ქვემო ქართლი დარჩა, სადაც 1969 წელს სახლობდნენ საქართველოში მცხოვრები ბერძნების ნახევარზე მეტი (51018), ძირითადი იყო წალკის რაიონი, სადაც 27127 ბერძენი ცხოვრობდა. შემდეგ აღსანიშნავია თეთრიწყარო (8413), დმანისი (3174), ბოლნისი (2343). ქვემო ქართლში მრავალეროვნულ სოფლებთან ერთად არსებობდა მხოლოდ ბერძნებით დასახლებული ახალშენები. 1989 წლისათვის ბერძნების 38 ახალშენი იყო. მათგან წალკის რაიონში–21, თეთრიწყაროს–7, დმანისის–6,. მარნეულის–3. ახალშენების უმრავლესობა საშუალო სიდიდის იყო.  ბერძნების ერთი ახალშენი (</a:t>
            </a:r>
            <a:r>
              <a:rPr lang="ka-GE" dirty="0" err="1"/>
              <a:t>ციხისჯვარი</a:t>
            </a:r>
            <a:r>
              <a:rPr lang="ka-GE" dirty="0"/>
              <a:t>) არსებობდა ბორჯომის რაიონშიც (</a:t>
            </a:r>
            <a:r>
              <a:rPr lang="ka-GE" dirty="0" err="1"/>
              <a:t>სდპმ</a:t>
            </a:r>
            <a:r>
              <a:rPr lang="ka-GE" dirty="0"/>
              <a:t>, 1991:162-165, 251-253).</a:t>
            </a:r>
          </a:p>
          <a:p>
            <a:endParaRPr lang="ka-GE" dirty="0"/>
          </a:p>
        </p:txBody>
      </p:sp>
    </p:spTree>
    <p:extLst>
      <p:ext uri="{BB962C8B-B14F-4D97-AF65-F5344CB8AC3E}">
        <p14:creationId xmlns:p14="http://schemas.microsoft.com/office/powerpoint/2010/main" val="1699645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0000" lnSpcReduction="20000"/>
          </a:bodyPr>
          <a:lstStyle/>
          <a:p>
            <a:r>
              <a:rPr lang="ka-GE" dirty="0"/>
              <a:t>საქართველოში ბერძენთა განსახლების მეორე რეგიონი იყო აფხაზეთი, სადაც 1959 წელს 12242, ხოლო 1989 წელს – 22019 ბერძენი სახლობდა. მათგან სოხუმში იყო შესაბამისი წლების მიხედვით 3141 და 7355 ბერძენი (</a:t>
            </a:r>
            <a:r>
              <a:rPr lang="ka-GE" dirty="0" err="1"/>
              <a:t>სმეშ</a:t>
            </a:r>
            <a:r>
              <a:rPr lang="ka-GE" dirty="0"/>
              <a:t>, 1991: 6,7). აფხაზეთში ბერძნები ძირითად სოფლად ცხოვრობდნენ. აღსანიშნავია გულრიფშის რაიონი, სადაც 13876 ბერძენი ითვლებოდა (</a:t>
            </a:r>
            <a:r>
              <a:rPr lang="ka-GE" dirty="0" err="1"/>
              <a:t>სმეშ</a:t>
            </a:r>
            <a:r>
              <a:rPr lang="ka-GE" dirty="0"/>
              <a:t>, 1991:30-31). ბერძნები ცხოვრობდნენ როგორც ქართველებთან ერთად, ისე ბერძნულ ახალშენებში (</a:t>
            </a:r>
            <a:r>
              <a:rPr lang="ka-GE" dirty="0" err="1"/>
              <a:t>სდპმ</a:t>
            </a:r>
            <a:r>
              <a:rPr lang="ka-GE" dirty="0"/>
              <a:t>, 1991:29-41). </a:t>
            </a:r>
          </a:p>
          <a:p>
            <a:r>
              <a:rPr lang="ka-GE" dirty="0"/>
              <a:t>აჭარაში საბჭოთა ხელისუფლების დროს ასევე საგრძნობი ცვლილებები მოხდა ბერძენი ეროვნების რაოდენობრივ შემადგენლობაში. 1897-1939 წლებში აჭარაში ბერძენთა რიცხოვნობა 1,6-ჯერ და მეტად (4650-დან 7959 სულამდე გაიზარდა (КК </a:t>
            </a:r>
            <a:r>
              <a:rPr lang="ka-GE" dirty="0" err="1"/>
              <a:t>на</a:t>
            </a:r>
            <a:r>
              <a:rPr lang="ka-GE" dirty="0"/>
              <a:t> 1907 </a:t>
            </a:r>
            <a:r>
              <a:rPr lang="ka-GE" dirty="0" err="1"/>
              <a:t>год</a:t>
            </a:r>
            <a:r>
              <a:rPr lang="ka-GE" dirty="0"/>
              <a:t>: 97, </a:t>
            </a:r>
            <a:r>
              <a:rPr lang="ka-GE" dirty="0" err="1"/>
              <a:t>სსსდა</a:t>
            </a:r>
            <a:r>
              <a:rPr lang="ka-GE" dirty="0"/>
              <a:t>). 1989 წლისათვის აჭარაში 10143 ბერძენი სახლობდა. მათგან ქ. ბათუმში–2747), რაც რაოდენობრივად მნიშვნელოვნად აღემატებოდა წინანდელ მაჩვენებლებს (</a:t>
            </a:r>
            <a:r>
              <a:rPr lang="ka-GE" dirty="0" err="1"/>
              <a:t>სდპმ</a:t>
            </a:r>
            <a:r>
              <a:rPr lang="ka-GE" dirty="0"/>
              <a:t>, 199!1:8-9). მართალია, 1897 წლის შემდეგ აჭარაში ბერძენთა ახალშენები აღარ შექმნილა, მაგრამ მოახალშენეთა სოფლებში გაიზარდა ბერძენი მოსახლეობის რაოდენობა. მაგალითად, 1917 წელს </a:t>
            </a:r>
            <a:r>
              <a:rPr lang="ka-GE" dirty="0" err="1"/>
              <a:t>კინტრიშის</a:t>
            </a:r>
            <a:r>
              <a:rPr lang="ka-GE" dirty="0"/>
              <a:t> უბნის სოფელ დაგვაში ბერძენების კომლები, 117, ხოლო კვირიკეში–75 კომლამდე გაიზარდა (</a:t>
            </a:r>
            <a:r>
              <a:rPr lang="ka-GE" dirty="0" err="1"/>
              <a:t>ასმახფ</a:t>
            </a:r>
            <a:r>
              <a:rPr lang="ka-GE" dirty="0"/>
              <a:t>, ს. 216). 1989 წელს სოფელ დაგვაში ბერძნები, ქართველებთან ერთად, 4196 სულს, კვირიკეში – 3462, ხოლო ქვედა </a:t>
            </a:r>
            <a:r>
              <a:rPr lang="ka-GE" dirty="0" err="1"/>
              <a:t>აჭყვაში</a:t>
            </a:r>
            <a:r>
              <a:rPr lang="ka-GE" dirty="0"/>
              <a:t>–1586  სულს შეადგენდნენ (</a:t>
            </a:r>
            <a:r>
              <a:rPr lang="ka-GE" dirty="0" err="1"/>
              <a:t>სდმპმ</a:t>
            </a:r>
            <a:r>
              <a:rPr lang="ka-GE" dirty="0"/>
              <a:t>, 1991:47-48).</a:t>
            </a:r>
          </a:p>
          <a:p>
            <a:r>
              <a:rPr lang="ka-GE" dirty="0"/>
              <a:t>საქართველოს დამოუკიდებლობის აღდგენის შემდეგ ბერძნები თავიანთ ისტორიულ სამშობლოში--–საბერძნეთში ბრუნდებიან. ამ მიგრაციის შედეგად საქართველოში 2002 წლისათვის ბერძნების რიცხოვნობა 6-ჯერ და მეტად – 100,3 ათასიდან 15,2 ათასამდე შემცირდა (</a:t>
            </a:r>
            <a:r>
              <a:rPr lang="ka-GE" dirty="0" err="1"/>
              <a:t>სმპეაშ</a:t>
            </a:r>
            <a:r>
              <a:rPr lang="ka-GE" dirty="0"/>
              <a:t>, ტ. 2, 2002:110). ბერძნებისაგან განთავისუფლებულ სოფლებში ქართველების ჩასახლება დაიწყო, რაც ეროვნული და სოციალური მდგომარეობის გათვალისწინებით დადებით შეფასებას იმსახურებს. მაგრამ ეროვნული ხელისუფლება ნაკლებ ყურადღებას იჩენს ახალმოსახლე ქართველებს სოციალურ-ეკონომიკური პრობლემებისადმი.</a:t>
            </a:r>
          </a:p>
          <a:p>
            <a:r>
              <a:rPr lang="ka-GE" dirty="0"/>
              <a:t>საქართველოში რუსებისა და გერმანელების ახალშენების შექმნა ცარიზმის ბატონობის დამყარებისთანავე იწყება. პირველი ნაბიჯი ამ  მიმართულებით ციციანოვის მმართველობის დროს გადაიდგა და ფართო მასშტაბით გაგრძელდა მომდევნო პერიოდში. რუსების პირველი ახალშენი სამეგრელოში შეიქმნა მდინარე ენგურის მახლობლად, სადაც დონელი კაზაკები ჩამოასახლეს. ამავე დროს იმერეთში ჩამოასახლეს ჩეხი სექტანტები. 1806 წელს კავკასიაში, მათ შორის საქართველოში ჩამოასახლეს 2000-ზე მეტი რუსი მოახალშენე (მანჯგალაძე:5).</a:t>
            </a:r>
          </a:p>
          <a:p>
            <a:r>
              <a:rPr lang="ka-GE" dirty="0"/>
              <a:t>XIX საუკუნის დასაწყისში რუსეთის მთავრობის გადაწყვეტილებით კავკასიის კოლონიზაციის პროგრამა შეიმუშავეს და სათანადო კომისიაც შეიქმნა. ამ პროგრამით საქართველოში იქმნებოდა რუსული ახალშენები. პროგრამა ითვალისწინებდა რუსი მოახალშენეებისათვის სახელმწიფო მხრიდან ფინანსურ და მატერიალურ დახმარებას. 30-იან წლებში საქართველოში ჩამოასახლეს თადარიგში მყოფი სამხედრო პირები და მათგან შეიქმნა სამხედრო ახალშენები. 1856 წლისათვის თბილისისა და ქუთაისის გუბერნიებში 21 ათასი ახალშენი ითვლებოდა, სადაც 1133 კომლი (6000 სული) სახლობდა. გარდა ამისა, საქართვე­ლოში ჩამოასახლეს გლეხური მოსახლეობა და მათგან შეიქმნა რუსული სამიწათმოქმედო ახალშენები. რუსეთის ხელისუფლება მეტროპოლიაში საშიშროებას ხედავდა </a:t>
            </a:r>
            <a:r>
              <a:rPr lang="ka-GE" dirty="0" err="1"/>
              <a:t>რასკოლნიკების</a:t>
            </a:r>
            <a:r>
              <a:rPr lang="ka-GE" dirty="0"/>
              <a:t> (სექტანტები) სახით. ისინი იყვნენ მორწმუნეები, რომლებიც განუდგნენ მართლმადიდებლობას და მათგან განსხვავებული რელიგიური წესები დ რიტუალები ირწმუნეს. </a:t>
            </a:r>
            <a:r>
              <a:rPr lang="ka-GE" dirty="0" err="1"/>
              <a:t>რასკოლნიკები</a:t>
            </a:r>
            <a:r>
              <a:rPr lang="ka-GE" dirty="0"/>
              <a:t> (დუხობორები, </a:t>
            </a:r>
            <a:r>
              <a:rPr lang="ka-GE" dirty="0" err="1"/>
              <a:t>მალაკნები</a:t>
            </a:r>
            <a:r>
              <a:rPr lang="ka-GE" dirty="0"/>
              <a:t>, </a:t>
            </a:r>
            <a:r>
              <a:rPr lang="ka-GE" dirty="0" err="1"/>
              <a:t>სკოპები</a:t>
            </a:r>
            <a:r>
              <a:rPr lang="ka-GE" dirty="0"/>
              <a:t>, </a:t>
            </a:r>
            <a:r>
              <a:rPr lang="ka-GE" dirty="0" err="1"/>
              <a:t>სუბოტნიკები</a:t>
            </a:r>
            <a:r>
              <a:rPr lang="ka-GE" dirty="0"/>
              <a:t>) ძალით ჩამოასახლეს საქართველოში.</a:t>
            </a:r>
          </a:p>
          <a:p>
            <a:endParaRPr lang="ka-GE" dirty="0"/>
          </a:p>
        </p:txBody>
      </p:sp>
    </p:spTree>
    <p:extLst>
      <p:ext uri="{BB962C8B-B14F-4D97-AF65-F5344CB8AC3E}">
        <p14:creationId xmlns:p14="http://schemas.microsoft.com/office/powerpoint/2010/main" val="2918638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0000" lnSpcReduction="20000"/>
          </a:bodyPr>
          <a:lstStyle/>
          <a:p>
            <a:r>
              <a:rPr lang="ka-GE" dirty="0"/>
              <a:t>რუსეთ-თურქეთის 1877-1878 წლების ომის შემდეგ, როდესაც სამხრეთ-დასავლეთ საქართველოს მნიშვნელოვანი ტერიტორია რუსეთის მფლობელობაში მოექცა, რუსეთის ხელისუფლება მაშინვე შეუდგა საქართველოს ამ ნაწილის კოლონიზაციას. მიწით შედარებით მდიდარი იყო ყარსის ოლქის არტაანის </a:t>
            </a:r>
            <a:r>
              <a:rPr lang="ka-GE" dirty="0" err="1"/>
              <a:t>ოკრუგი</a:t>
            </a:r>
            <a:r>
              <a:rPr lang="ka-GE" dirty="0"/>
              <a:t>. აქ XIX საუკუნის 80-იან წლებში 5 რუსული ახალშენი შეიქმნა. 1365 მოახალშენე რუსებს 8558 დესეტინა  გამოუყვეს.  თითო კომლზე საშუალოდ 61,3 დესეტინა მოდიოდა. ამ </a:t>
            </a:r>
            <a:r>
              <a:rPr lang="ka-GE" dirty="0" err="1"/>
              <a:t>ახალშენებს</a:t>
            </a:r>
            <a:r>
              <a:rPr lang="ka-GE" dirty="0"/>
              <a:t>  რუსული სახელწოდება ეწოდა:  </a:t>
            </a:r>
            <a:r>
              <a:rPr lang="ka-GE" dirty="0" err="1"/>
              <a:t>გიულგერანი</a:t>
            </a:r>
            <a:r>
              <a:rPr lang="ka-GE" dirty="0"/>
              <a:t>, </a:t>
            </a:r>
            <a:r>
              <a:rPr lang="ka-GE" dirty="0" err="1"/>
              <a:t>ოდინცოვსკი</a:t>
            </a:r>
            <a:r>
              <a:rPr lang="ka-GE" dirty="0"/>
              <a:t>, </a:t>
            </a:r>
            <a:r>
              <a:rPr lang="ka-GE" dirty="0" err="1"/>
              <a:t>პლოდოროდნენსკი</a:t>
            </a:r>
            <a:r>
              <a:rPr lang="ka-GE" dirty="0"/>
              <a:t>,  გოლიცინსკი, </a:t>
            </a:r>
            <a:r>
              <a:rPr lang="ka-GE" dirty="0" err="1"/>
              <a:t>პეტროპავლოვსკი</a:t>
            </a:r>
            <a:r>
              <a:rPr lang="ka-GE" dirty="0"/>
              <a:t>. აღნიშნული ახალშენები სახელმწიფო დაახლოებას </a:t>
            </a:r>
            <a:r>
              <a:rPr lang="ka-GE" dirty="0" err="1"/>
              <a:t>წრმოადგენდა</a:t>
            </a:r>
            <a:r>
              <a:rPr lang="ka-GE" dirty="0"/>
              <a:t> (</a:t>
            </a:r>
            <a:r>
              <a:rPr lang="ka-GE" dirty="0" err="1"/>
              <a:t>სცსსა</a:t>
            </a:r>
            <a:r>
              <a:rPr lang="ka-GE" dirty="0"/>
              <a:t>, ფ. 12, ან. 3, ს. 147, </a:t>
            </a:r>
            <a:r>
              <a:rPr lang="ka-GE" dirty="0" err="1"/>
              <a:t>ფურც</a:t>
            </a:r>
            <a:r>
              <a:rPr lang="ka-GE" dirty="0"/>
              <a:t>. 229).</a:t>
            </a:r>
          </a:p>
          <a:p>
            <a:r>
              <a:rPr lang="ka-GE" dirty="0"/>
              <a:t>მართალია, ბათუმის ოლქი მცირემიწიანობით გამოირჩეოდა, მაგრამ რუსეთის ხელისუფლებამ აჭარაში შეარჩია 2440 დესეტინა. ეს იყო </a:t>
            </a:r>
            <a:r>
              <a:rPr lang="ka-GE" dirty="0" err="1"/>
              <a:t>კინტრიშის</a:t>
            </a:r>
            <a:r>
              <a:rPr lang="ka-GE" dirty="0"/>
              <a:t> საპოლიციო უბნის სოფელი ფიჭვნარი, სადაც 1881 წელს პირველი რუსული ახალშენი შეიქმნა, რომელსაც </a:t>
            </a:r>
            <a:r>
              <a:rPr lang="ka-GE" dirty="0" err="1"/>
              <a:t>სმეკალოვკა</a:t>
            </a:r>
            <a:r>
              <a:rPr lang="ka-GE" dirty="0"/>
              <a:t> ეწოდა. ახალშენში 114 გლეხი დაასახლეს,  თითო ოჯახზე 14 დესეტინა სავარგული მოდიოდა. ამასთან გამოუყვეს საერთო საძოვრები და ტყის მასივი. მოახალშენეებს საჩუქრად ფულიც გადაეცათ. რუსი გლეხები ვერ შეეგუენ ადგილობრივ კლიმატურ პირობებს და ნაწილი რუსეთში დაბრუნდა. ამის შედეგად </a:t>
            </a:r>
            <a:r>
              <a:rPr lang="ka-GE" dirty="0" err="1"/>
              <a:t>სმეკალოვკაში</a:t>
            </a:r>
            <a:r>
              <a:rPr lang="ka-GE" dirty="0"/>
              <a:t> 1897 წლისათვის 49 კომლიღა დარჩა. მომდევნო წლებში ახალშენს რუსი გლეხების ახალი ნაკადი მოაწყდა და 1917 წელს </a:t>
            </a:r>
            <a:r>
              <a:rPr lang="ka-GE" dirty="0" err="1"/>
              <a:t>სმეკალოვკაში</a:t>
            </a:r>
            <a:r>
              <a:rPr lang="ka-GE" dirty="0"/>
              <a:t> 234 კომლი (1031 სული) მოახალშენე ითვლებოდა (ასმა, ს. 172, </a:t>
            </a:r>
            <a:r>
              <a:rPr lang="ka-GE" dirty="0" err="1"/>
              <a:t>ფურც</a:t>
            </a:r>
            <a:r>
              <a:rPr lang="ka-GE" dirty="0"/>
              <a:t>. 12-15, 186; ს. 216, </a:t>
            </a:r>
            <a:r>
              <a:rPr lang="ka-GE" dirty="0" err="1"/>
              <a:t>ფურც</a:t>
            </a:r>
            <a:r>
              <a:rPr lang="ka-GE" dirty="0"/>
              <a:t>. 72). აჭარაში მეორე რუსული ახალშენი 1892 წელს შეიქმნა ბათუმის შემოგარენში (</a:t>
            </a:r>
            <a:r>
              <a:rPr lang="ka-GE" dirty="0" err="1"/>
              <a:t>ბარცხანა</a:t>
            </a:r>
            <a:r>
              <a:rPr lang="ka-GE" dirty="0"/>
              <a:t>), რომელსაც „</a:t>
            </a:r>
            <a:r>
              <a:rPr lang="ka-GE" dirty="0" err="1"/>
              <a:t>ხოლოდნაია</a:t>
            </a:r>
            <a:r>
              <a:rPr lang="ka-GE" dirty="0"/>
              <a:t> </a:t>
            </a:r>
            <a:r>
              <a:rPr lang="ka-GE" dirty="0" err="1"/>
              <a:t>სლობოდა</a:t>
            </a:r>
            <a:r>
              <a:rPr lang="ka-GE" dirty="0"/>
              <a:t>“ ეწოდა. აქ დასახლებულ რუს მოახალშენეებს </a:t>
            </a:r>
            <a:r>
              <a:rPr lang="ka-GE" dirty="0" err="1"/>
              <a:t>მუჰაჯირებისა</a:t>
            </a:r>
            <a:r>
              <a:rPr lang="ka-GE" dirty="0"/>
              <a:t> და სახაზინო მიწები გამოუყვეს (ო. თურმანიძე, 2009:88).</a:t>
            </a:r>
          </a:p>
          <a:p>
            <a:r>
              <a:rPr lang="ka-GE" dirty="0"/>
              <a:t>რუსეთის მიერ საქართველოს კოლონიზაცია დაჩქარდა XX საუკუნის დასაწყისიდან და გაგრძელდა 1917 წლამდე. ჯერ კიდევ 1899 წელს კავკასიის მთავარმართებლის ადმინისტრაციასთან  შეიქმნა </a:t>
            </a:r>
            <a:r>
              <a:rPr lang="ka-GE" dirty="0" err="1"/>
              <a:t>საგადასახლებლო</a:t>
            </a:r>
            <a:r>
              <a:rPr lang="ka-GE" dirty="0"/>
              <a:t> სამმართველო, რომელსაც დაევალა მხარის კოლონიზაციისათვის ახალი მიწების გამოძებნა. რუსული ახალშენების შექმნისათვის ხუთწლიანი პროგრამაც შეიმუშავეს (1908-1912). საქართველოში ახალშენები იქმნებოდა სოხუმის, არტაანისა და ბათუმის </a:t>
            </a:r>
            <a:r>
              <a:rPr lang="ka-GE" dirty="0" err="1"/>
              <a:t>ოკრუგებში</a:t>
            </a:r>
            <a:r>
              <a:rPr lang="ka-GE" dirty="0"/>
              <a:t>. ამისათვის აფხაზეთში 31 ათასი დესეტინა სავარგული შეარჩიეს, სადაც 38 რუსული დასახელება შეიქმნა. 1913 წლის ბოლოს აფხაზეთში 11589 რუსი მოახალშენე სახლობდა (უკრაინელებთან დ ბელორუსებთან ერთად), რაც 1897 წლის მაჩვენებლის 1,9-ჯერ და მეტად აღემატებოდა  (КК </a:t>
            </a:r>
            <a:r>
              <a:rPr lang="ka-GE" dirty="0" err="1"/>
              <a:t>на</a:t>
            </a:r>
            <a:r>
              <a:rPr lang="ka-GE" dirty="0"/>
              <a:t> 1907 </a:t>
            </a:r>
            <a:r>
              <a:rPr lang="ka-GE" dirty="0" err="1"/>
              <a:t>год</a:t>
            </a:r>
            <a:r>
              <a:rPr lang="ka-GE" dirty="0"/>
              <a:t>: 124-125; КК  1915 </a:t>
            </a:r>
            <a:r>
              <a:rPr lang="ka-GE" dirty="0" err="1"/>
              <a:t>год</a:t>
            </a:r>
            <a:r>
              <a:rPr lang="ka-GE" dirty="0"/>
              <a:t>: 242). აჭარაში რუსული ახალი დასახლების შექმნისათვის  გამოიყო. 580 დესეტინა, რომელსაც  ალექსეევკა  ეწოდა. იგი  მდებარეობდა ჭოროხის მარცხენა სანაპიროზე ზღვის შესართავთან. ფაქტობრივად ახალშენი ალექსეევკა მოიცავდა </a:t>
            </a:r>
            <a:r>
              <a:rPr lang="ka-GE" dirty="0" err="1"/>
              <a:t>ახალისოფლისა</a:t>
            </a:r>
            <a:r>
              <a:rPr lang="ka-GE" dirty="0"/>
              <a:t> და  </a:t>
            </a:r>
            <a:r>
              <a:rPr lang="ka-GE" dirty="0" err="1"/>
              <a:t>ერგენლის</a:t>
            </a:r>
            <a:r>
              <a:rPr lang="ka-GE" dirty="0"/>
              <a:t> (</a:t>
            </a:r>
            <a:r>
              <a:rPr lang="ka-GE" dirty="0" err="1"/>
              <a:t>დონღუს</a:t>
            </a:r>
            <a:r>
              <a:rPr lang="ka-GE" dirty="0"/>
              <a:t> ადა) ტერიტორიას. 1917 წელს ალექსეევკაში 46 კომლი (117 სული) სახლობდა. ამავე ხანაში </a:t>
            </a:r>
            <a:r>
              <a:rPr lang="ka-GE" dirty="0" err="1"/>
              <a:t>კინტრიშის</a:t>
            </a:r>
            <a:r>
              <a:rPr lang="ka-GE" dirty="0"/>
              <a:t> საპოლიციო უბნის ქობულეთის სასოფლო  </a:t>
            </a:r>
            <a:r>
              <a:rPr lang="ka-GE" dirty="0" err="1"/>
              <a:t>ოკრუგში</a:t>
            </a:r>
            <a:r>
              <a:rPr lang="ka-GE" dirty="0"/>
              <a:t> ახალი რუსული დასახლება მოეწყო, რომელსაც </a:t>
            </a:r>
            <a:r>
              <a:rPr lang="ka-GE" dirty="0" err="1"/>
              <a:t>კომაროვკა</a:t>
            </a:r>
            <a:r>
              <a:rPr lang="ka-GE" dirty="0"/>
              <a:t> ეწოდა (ბათუმის ოლქის პირველი გუბერნატორის გენერალ კ. </a:t>
            </a:r>
            <a:r>
              <a:rPr lang="ka-GE" dirty="0" err="1"/>
              <a:t>კომაროვის</a:t>
            </a:r>
            <a:r>
              <a:rPr lang="ka-GE" dirty="0"/>
              <a:t> პატივსაცემად). იგი შედარებით მოზრდილი ახალშენი იყო, </a:t>
            </a:r>
            <a:r>
              <a:rPr lang="ka-GE" dirty="0" err="1"/>
              <a:t>სადც</a:t>
            </a:r>
            <a:r>
              <a:rPr lang="ka-GE" dirty="0"/>
              <a:t> 1917 წელს 106 კომლი (362 სული) ცხოვრობდა. 1912 წელს ქობულეთის სასოფლო </a:t>
            </a:r>
            <a:r>
              <a:rPr lang="ka-GE" dirty="0" err="1"/>
              <a:t>ოკრუგში</a:t>
            </a:r>
            <a:r>
              <a:rPr lang="ka-GE" dirty="0"/>
              <a:t> შეიქმნა კიდევ ერთი რუსული ახალშენი  </a:t>
            </a:r>
            <a:r>
              <a:rPr lang="ka-GE" dirty="0" err="1"/>
              <a:t>რომანოვკა</a:t>
            </a:r>
            <a:r>
              <a:rPr lang="ka-GE" dirty="0"/>
              <a:t>, სადაც კომლი (72 სული) ცხოვრობდა. ეს სახელი ეწოდა ბათუმის ოლქის  სამხედრო გუბერნატორის </a:t>
            </a:r>
            <a:r>
              <a:rPr lang="ka-GE" dirty="0" err="1"/>
              <a:t>რომანოვსკი</a:t>
            </a:r>
            <a:r>
              <a:rPr lang="ka-GE" dirty="0"/>
              <a:t> -</a:t>
            </a:r>
            <a:r>
              <a:rPr lang="ka-GE" dirty="0" err="1"/>
              <a:t>რომანკოს</a:t>
            </a:r>
            <a:r>
              <a:rPr lang="ka-GE" dirty="0"/>
              <a:t> პატივსაცემად (თურმანიძე: 92-93). ფაქტობრივად უცხოელების დასახლებას წარმოადგენდა სოფელი </a:t>
            </a:r>
            <a:r>
              <a:rPr lang="ka-GE" dirty="0" err="1"/>
              <a:t>მახინჯაური</a:t>
            </a:r>
            <a:r>
              <a:rPr lang="ka-GE" dirty="0"/>
              <a:t> მწვანე კონცხთან ერთად, სადაც 1917 წელს 146 კომლიდან (741 სული) 85 უცხოელები იყვნენ (ასმა, ს. 216, </a:t>
            </a:r>
            <a:r>
              <a:rPr lang="ka-GE" dirty="0" err="1"/>
              <a:t>ფურც</a:t>
            </a:r>
            <a:r>
              <a:rPr lang="ka-GE" dirty="0"/>
              <a:t>. 13-14).</a:t>
            </a:r>
          </a:p>
          <a:p>
            <a:endParaRPr lang="ka-GE" dirty="0"/>
          </a:p>
        </p:txBody>
      </p:sp>
    </p:spTree>
    <p:extLst>
      <p:ext uri="{BB962C8B-B14F-4D97-AF65-F5344CB8AC3E}">
        <p14:creationId xmlns:p14="http://schemas.microsoft.com/office/powerpoint/2010/main" val="1494742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0000" lnSpcReduction="20000"/>
          </a:bodyPr>
          <a:lstStyle/>
          <a:p>
            <a:r>
              <a:rPr lang="ka-GE" dirty="0"/>
              <a:t>პირველი მსოფლიო ომისა და საქართველოს დემოკრატიული რესპუბლიკის დროს  რუსების მასობრივი ჩამოსახლება აღარ ყოფილა. რუსების ჩამოსახლება საქართველოს ტერიტორიაზე მასობრივი იყო საბჭოთა ხელისუფლების დროს. იგი დაკავშირებულია ინდუსტრიისა და სახელმწიფო მეურნეობების მშენებლობასთან. საბჭოთა  ხელისუფლების ეკონომიკური პოლიტიკა მიზნად ისახავდა მრავალეროვნული ინდუსტრიული კადრების შექმნას. ამ მიზანში მოიაზრებოდა რუსიფიკაციის ფარული გეგმა. მართალია, რუსების 80-85% საქართველოს ქალაქებში სახლობდნენ. მათგან აღსანიშნავია თბილისი (124 825), სოხუმი (25739), რუსთავი (21267), ბათუმი (21 112), ქუთაისი  (10273), ფოთი (10098), გაგრა (7333) და </a:t>
            </a:r>
            <a:r>
              <a:rPr lang="ka-GE" dirty="0" err="1"/>
              <a:t>ა.შ</a:t>
            </a:r>
            <a:r>
              <a:rPr lang="ka-GE" dirty="0"/>
              <a:t>., მაგრამ საქართველოს სოფლად 1989 წელს 18 რუსული ახალშენი არსებობდა. მათგან  ბოგდანოვის რაიონში იყო 6 რუსული ახალშენი:  გორელოვკა, კალინინი, </a:t>
            </a:r>
            <a:r>
              <a:rPr lang="ka-GE" dirty="0" err="1"/>
              <a:t>ეფრემოვკა</a:t>
            </a:r>
            <a:r>
              <a:rPr lang="ka-GE" dirty="0"/>
              <a:t>, </a:t>
            </a:r>
            <a:r>
              <a:rPr lang="ka-GE" dirty="0" err="1"/>
              <a:t>ორლოვკა</a:t>
            </a:r>
            <a:r>
              <a:rPr lang="ka-GE" dirty="0"/>
              <a:t>, სპასოვკა, </a:t>
            </a:r>
            <a:r>
              <a:rPr lang="ka-GE" dirty="0" err="1"/>
              <a:t>როდიონოვკა</a:t>
            </a:r>
            <a:r>
              <a:rPr lang="ka-GE" dirty="0"/>
              <a:t>. მათ შორის მსხვილი დასახლება იყო გორელოვკა, სადაც 1594 სული ცხოვრობდა (</a:t>
            </a:r>
            <a:r>
              <a:rPr lang="ka-GE" dirty="0" err="1"/>
              <a:t>სდპმ</a:t>
            </a:r>
            <a:r>
              <a:rPr lang="ka-GE" dirty="0"/>
              <a:t>, 1991:117).</a:t>
            </a:r>
          </a:p>
          <a:p>
            <a:r>
              <a:rPr lang="ka-GE" dirty="0"/>
              <a:t>საქართველოში იყო საზიარო სოფლები, სადაც რუსები ქართველებთან, სომხებთან და სხვა ეროვნებასთან ერთად ცხოვრობდნენ. ასეთი დასახლება იყო გარდაბნის რაიონის სოფელი ვაზიანი, სადაც 3340 სულიდან 54% რუსი ეროვნება იყო (</a:t>
            </a:r>
            <a:r>
              <a:rPr lang="ka-GE" dirty="0" err="1"/>
              <a:t>სდპმ</a:t>
            </a:r>
            <a:r>
              <a:rPr lang="ka-GE" dirty="0"/>
              <a:t>, 1991:128). აფხაზეთში 1989 წელს 6 რუსული ახალშენიდან 5 არსებობდა სოხუმის რაიონში, ხოლო ერთი გაგრის საქალაქო საბჭოს ზონაში (</a:t>
            </a:r>
            <a:r>
              <a:rPr lang="ka-GE" dirty="0" err="1"/>
              <a:t>ხოლოდნაია</a:t>
            </a:r>
            <a:r>
              <a:rPr lang="ka-GE" dirty="0"/>
              <a:t> </a:t>
            </a:r>
            <a:r>
              <a:rPr lang="ka-GE" dirty="0" err="1"/>
              <a:t>რეჩკა</a:t>
            </a:r>
            <a:r>
              <a:rPr lang="ka-GE" dirty="0"/>
              <a:t>). თითო რუსული ახალშენი არსებობდა ლანჩხუთის რაიონში – გრიგოლეთი, მცხეთის – </a:t>
            </a:r>
            <a:r>
              <a:rPr lang="ka-GE" dirty="0" err="1"/>
              <a:t>კარსანი</a:t>
            </a:r>
            <a:r>
              <a:rPr lang="ka-GE" dirty="0"/>
              <a:t>, ოზურგეთის–შეკვეთილი, საგარეჯოს–კრასნოგორსკი, სიღნა­ღის რაიონში–ულიანოვკა (</a:t>
            </a:r>
            <a:r>
              <a:rPr lang="ka-GE" dirty="0" err="1"/>
              <a:t>სდპმ</a:t>
            </a:r>
            <a:r>
              <a:rPr lang="ka-GE" dirty="0"/>
              <a:t>, 1991:14, 39, 185, 204, 217, 221).  საქართველოს დამოუკი­დებლობის ­აღდგენის შემდეგ რუსეთის ნაწილი თავიანთ ისტორიულ  სამშობლოში  დაბრუნდა.</a:t>
            </a:r>
          </a:p>
          <a:p>
            <a:r>
              <a:rPr lang="ka-GE" dirty="0"/>
              <a:t>გერმანელთა ახალშენები საქართველოში 1817-1919 წლებში შეიქმნა და 1941 წლამდე არსებობდნენ. მათი ჩამოსახლება გადაწყდა რუსეთის იმპერატორის ალექსანდრე პირველის გერმანიაში ყოფნის დროს. ნაპოლეონის მიერ გაჩაღებული ომების შედეგად გერმანელი გლეხები გაღატაკებული და გაწამებული იყვნენ, ეძებდნენ ახალ სასიცოცხლო სივრცეს. საქართველოში მათ ჩამოსახლებას მხარს უჭერდა მთავარმართებელი გენერალი ერმოლოვი, რომელსაც მიაჩნდა, რომი გერმანელი მოახალშენეები ხელს შეუწყობდნენ აქაური მხარის ეკონომიკის განვითარებას და პოლიტიკურადაც სასარგებლო იქნებოდა.</a:t>
            </a:r>
          </a:p>
          <a:p>
            <a:r>
              <a:rPr lang="ka-GE" dirty="0"/>
              <a:t>გერმანელთა პირველი ჯგუფი საქართველოში ჩამოვიდა 1817 წელს და დასახლდა სართიჭალის მახლობლად (თბილისის შემოგარენი). ახალშენს </a:t>
            </a:r>
            <a:r>
              <a:rPr lang="ka-GE" dirty="0" err="1"/>
              <a:t>მარიენფელდი</a:t>
            </a:r>
            <a:r>
              <a:rPr lang="ka-GE" dirty="0"/>
              <a:t> შეარქვეს. 1818-1819 წლებში საქართველოში ჩამოვიდნენ გერმანელთა ახალი ჯგუფები, რომლებიც ჩაასახლეს თბილისის შემოგარენში სახაზინო მიწებზე. 1919 წლის ბოლოს საქართველოში ჩამოსახლებული იყო გერმანელთა 524 კომლი. თითოეულ კომლს გამოუყვეს 35 დესეტინა სავარგული. ეს მაშინ, როდესაც საქართველოში თითო გლეხის ოჯახზე 2-5 დესეტინა მოდიოდა. გერმანელებს გადაეცათ საერთო საძოვრები და ტყე.</a:t>
            </a:r>
          </a:p>
          <a:p>
            <a:r>
              <a:rPr lang="ka-GE" dirty="0"/>
              <a:t>გერმანელი კოლონისტების ჩამოსახლება საქართველოში მომდევნო წლებშიც გაგრძელდა, რის შედეგად მათი ახალი დასახლებანი შეიქმნა აბასთუმნის მახლობლად, </a:t>
            </a:r>
            <a:r>
              <a:rPr lang="ka-GE" dirty="0" err="1"/>
              <a:t>ბორჩხალოს</a:t>
            </a:r>
            <a:r>
              <a:rPr lang="ka-GE" dirty="0"/>
              <a:t> მაზრაში (წალკა), აფხაზეთში. 1884 წლისათვის საქართველოში გერმანელთა 10 ახალ­შენი ითვლებოდა: </a:t>
            </a:r>
            <a:r>
              <a:rPr lang="ka-GE" dirty="0" err="1"/>
              <a:t>მარიენფელდი</a:t>
            </a:r>
            <a:r>
              <a:rPr lang="ka-GE" dirty="0"/>
              <a:t>, თბილისის კოლონია (პლეხანოვის გამზირი), </a:t>
            </a:r>
            <a:r>
              <a:rPr lang="ka-GE" dirty="0" err="1"/>
              <a:t>ალექსან­დერს­დორფი</a:t>
            </a:r>
            <a:r>
              <a:rPr lang="ka-GE" dirty="0"/>
              <a:t>, </a:t>
            </a:r>
            <a:r>
              <a:rPr lang="ka-GE" dirty="0" err="1"/>
              <a:t>პეტერსდორფი</a:t>
            </a:r>
            <a:r>
              <a:rPr lang="ka-GE" dirty="0"/>
              <a:t>, </a:t>
            </a:r>
            <a:r>
              <a:rPr lang="ka-GE" dirty="0" err="1"/>
              <a:t>ელიზავეტალი</a:t>
            </a:r>
            <a:r>
              <a:rPr lang="ka-GE" dirty="0"/>
              <a:t>, </a:t>
            </a:r>
            <a:r>
              <a:rPr lang="ka-GE" dirty="0" err="1"/>
              <a:t>ეკატერინედორფი</a:t>
            </a:r>
            <a:r>
              <a:rPr lang="ka-GE" dirty="0"/>
              <a:t>, </a:t>
            </a:r>
            <a:r>
              <a:rPr lang="ka-GE" dirty="0" err="1"/>
              <a:t>ფრაიდენტალი</a:t>
            </a:r>
            <a:r>
              <a:rPr lang="ka-GE" dirty="0"/>
              <a:t>, </a:t>
            </a:r>
            <a:r>
              <a:rPr lang="ka-GE" dirty="0" err="1"/>
              <a:t>ალექ­სანდერსჰილფი</a:t>
            </a:r>
            <a:r>
              <a:rPr lang="ka-GE" dirty="0"/>
              <a:t>, </a:t>
            </a:r>
            <a:r>
              <a:rPr lang="ka-GE" dirty="0" err="1"/>
              <a:t>ნაიდორფი</a:t>
            </a:r>
            <a:r>
              <a:rPr lang="ka-GE" dirty="0"/>
              <a:t>, </a:t>
            </a:r>
            <a:r>
              <a:rPr lang="ka-GE" dirty="0" err="1"/>
              <a:t>გნადენბერგი</a:t>
            </a:r>
            <a:r>
              <a:rPr lang="ka-GE" dirty="0"/>
              <a:t> (აფხაზეთი). საქართველოში 1885-1921 წლებში გერმანელთა 5 ახალშენი შეიქმნა: </a:t>
            </a:r>
            <a:r>
              <a:rPr lang="ka-GE" dirty="0" err="1"/>
              <a:t>გეორფელდი</a:t>
            </a:r>
            <a:r>
              <a:rPr lang="ka-GE" dirty="0"/>
              <a:t>, ალექსეევკა, </a:t>
            </a:r>
            <a:r>
              <a:rPr lang="ka-GE" dirty="0" err="1"/>
              <a:t>აიგენფელდი</a:t>
            </a:r>
            <a:r>
              <a:rPr lang="ka-GE" dirty="0"/>
              <a:t>,  გრიუნფელდი, </a:t>
            </a:r>
            <a:r>
              <a:rPr lang="ka-GE" dirty="0" err="1"/>
              <a:t>ტრიუ­ნ­ფელდი</a:t>
            </a:r>
            <a:r>
              <a:rPr lang="ka-GE" dirty="0"/>
              <a:t> (მანჯგალაძე: 11-32). ამრიგად, საქართველოში 1921 წლისათვის გერმანელების 15 ახალშენი არსებობდა. მათ საკუთრებაში იყო 27690,5 დესეტინაზე მეტი სავარგული. </a:t>
            </a:r>
          </a:p>
          <a:p>
            <a:endParaRPr lang="ka-GE" dirty="0"/>
          </a:p>
        </p:txBody>
      </p:sp>
    </p:spTree>
    <p:extLst>
      <p:ext uri="{BB962C8B-B14F-4D97-AF65-F5344CB8AC3E}">
        <p14:creationId xmlns:p14="http://schemas.microsoft.com/office/powerpoint/2010/main" val="2536275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55000" lnSpcReduction="20000"/>
          </a:bodyPr>
          <a:lstStyle/>
          <a:p>
            <a:r>
              <a:rPr lang="ka-GE" dirty="0"/>
              <a:t>გერმანელები კარგი მეურნეები იყვნენ. მათი საოჯახო მეურნეობა მართლაც რომ სანიმუშო იყო. ისინი მაღალ დონეზე ეწეოდნენ მიწათმოქმედებას, მებაღეობა-მევენახეობას, მებოსტნეობას. გერმანელებმა საქართველოში პირველად გაავრცელეს კარტოფილის კულტურა. ისინი ხელოსნობითაც გამოირჩეოდნენ, ფლობდნენ 36 ხელობას. მათ შორის აღსანიშნავია მექოთნე, კალატოზი, თერძი, ფეიქარი, ზეინკალი, მჭედელი, ხარატი, მეჩექმე, საპნის მწარმოე­ბელი დ სხვა. გერმანელმა მოახალშენეებმა საქართველოში სკოლებიც გახსნეს, სადაც სწავლება გერმანულ ენაზე მიმდინარეობდა.</a:t>
            </a:r>
          </a:p>
          <a:p>
            <a:r>
              <a:rPr lang="ka-GE" dirty="0"/>
              <a:t>პირველი მსოფლიო ომის დაწყების შემდეგ გერმანელებზე კონტროლი გაძლიერდა. რამ­დე­ნადაც გერმანიის სახელმწიფოს სასარგებლოდ ჯაშუშობაში ედებოდათ ბრალი. ამასთან და­კავშირებით გერმანელთა </a:t>
            </a:r>
            <a:r>
              <a:rPr lang="ka-GE" dirty="0" err="1"/>
              <a:t>ახალშენებს</a:t>
            </a:r>
            <a:r>
              <a:rPr lang="ka-GE" dirty="0"/>
              <a:t> სახელწოდებებიც შეუცვალეს. მაგალითად, </a:t>
            </a:r>
            <a:r>
              <a:rPr lang="ka-GE" dirty="0" err="1"/>
              <a:t>ახალშენ</a:t>
            </a:r>
            <a:r>
              <a:rPr lang="ka-GE" dirty="0"/>
              <a:t> </a:t>
            </a:r>
            <a:r>
              <a:rPr lang="ka-GE" dirty="0" err="1"/>
              <a:t>ალექსანდერსდორფს</a:t>
            </a:r>
            <a:r>
              <a:rPr lang="ka-GE" dirty="0"/>
              <a:t> ეწოდა </a:t>
            </a:r>
            <a:r>
              <a:rPr lang="ka-GE" dirty="0" err="1"/>
              <a:t>ალექსანდროვსკოე</a:t>
            </a:r>
            <a:r>
              <a:rPr lang="ka-GE" dirty="0"/>
              <a:t>, </a:t>
            </a:r>
            <a:r>
              <a:rPr lang="ka-GE" dirty="0" err="1"/>
              <a:t>მარიენფელდს</a:t>
            </a:r>
            <a:r>
              <a:rPr lang="ka-GE" dirty="0"/>
              <a:t>–მარინო, </a:t>
            </a:r>
            <a:r>
              <a:rPr lang="ka-GE" dirty="0" err="1"/>
              <a:t>ფრაიდენტალს</a:t>
            </a:r>
            <a:r>
              <a:rPr lang="ka-GE" dirty="0"/>
              <a:t>– </a:t>
            </a:r>
            <a:r>
              <a:rPr lang="ka-GE" dirty="0" err="1"/>
              <a:t>ვესიოლოე</a:t>
            </a:r>
            <a:r>
              <a:rPr lang="ka-GE" dirty="0"/>
              <a:t>, </a:t>
            </a:r>
            <a:r>
              <a:rPr lang="ka-GE" dirty="0" err="1"/>
              <a:t>ეკატენინფელდს</a:t>
            </a:r>
            <a:r>
              <a:rPr lang="ka-GE" dirty="0"/>
              <a:t>–</a:t>
            </a:r>
            <a:r>
              <a:rPr lang="ka-GE" dirty="0" err="1"/>
              <a:t>ეკატერინოვკა</a:t>
            </a:r>
            <a:r>
              <a:rPr lang="ka-GE" dirty="0"/>
              <a:t>, </a:t>
            </a:r>
            <a:r>
              <a:rPr lang="ka-GE" dirty="0" err="1"/>
              <a:t>ალექსანდესჰილდს</a:t>
            </a:r>
            <a:r>
              <a:rPr lang="ka-GE" dirty="0"/>
              <a:t>– </a:t>
            </a:r>
            <a:r>
              <a:rPr lang="ka-GE" dirty="0" err="1"/>
              <a:t>ალექსანდროვკა</a:t>
            </a:r>
            <a:r>
              <a:rPr lang="ka-GE" dirty="0"/>
              <a:t>, </a:t>
            </a:r>
            <a:r>
              <a:rPr lang="ka-GE" dirty="0" err="1"/>
              <a:t>გრადენ­ურგს</a:t>
            </a:r>
            <a:r>
              <a:rPr lang="ka-GE" dirty="0"/>
              <a:t>–</a:t>
            </a:r>
            <a:r>
              <a:rPr lang="ka-GE" dirty="0" err="1"/>
              <a:t>დუბოვსკოე</a:t>
            </a:r>
            <a:r>
              <a:rPr lang="ka-GE" dirty="0"/>
              <a:t>, </a:t>
            </a:r>
            <a:r>
              <a:rPr lang="ka-GE" dirty="0" err="1"/>
              <a:t>პუტერსდორფს-პეტრევსკოე</a:t>
            </a:r>
            <a:r>
              <a:rPr lang="ka-GE" dirty="0"/>
              <a:t> და </a:t>
            </a:r>
            <a:r>
              <a:rPr lang="ka-GE" dirty="0" err="1"/>
              <a:t>ა.შ</a:t>
            </a:r>
            <a:r>
              <a:rPr lang="ka-GE" dirty="0"/>
              <a:t>.  1926 წლის აღწერის მიხედვით საქართველოში 12874 გერმანელი სახლობდა. მათგან 228 გერმანელი აჭარაში ცხოვრობდა. გერმანელების უმრავლესობა ახალშენებში ცხოვრობდნენ. გერმანია-საბჭოთა კავშირის ომის დაწყების წინ საქართველოში სახლობდა 5226 გერმანელთა ოჯახი (19186 სული). 1941 წელს საქართველოში მცხოვრები გერმანელები ყაზახეთში გაასახლეს და მათ ახალშენებიც ისტორიის კუთვნილება გახდა ( </a:t>
            </a:r>
            <a:r>
              <a:rPr lang="ka-GE" dirty="0" err="1"/>
              <a:t>სშსსა</a:t>
            </a:r>
            <a:r>
              <a:rPr lang="ka-GE" dirty="0"/>
              <a:t>, ფ. 31, ან. 1, ს 80, </a:t>
            </a:r>
            <a:r>
              <a:rPr lang="ka-GE" dirty="0" err="1"/>
              <a:t>ფურც</a:t>
            </a:r>
            <a:r>
              <a:rPr lang="ka-GE" dirty="0"/>
              <a:t>. 244; </a:t>
            </a:r>
            <a:r>
              <a:rPr lang="ka-GE" dirty="0" err="1"/>
              <a:t>Отлен</a:t>
            </a:r>
            <a:r>
              <a:rPr lang="ka-GE" dirty="0"/>
              <a:t>, 1998:20).</a:t>
            </a:r>
          </a:p>
          <a:p>
            <a:r>
              <a:rPr lang="ka-GE" dirty="0"/>
              <a:t>საქართველოში ქურთების ახალშენები ძირითადად  XIX საუკუნეში იქმნება. ქურთების ისტორიული სამშობლოა ქურთისტანი, რომლის ტერიტორია 408 ათას კვ კმ-ს შეადგენს. აგრესორმა სახელმწიფოებმა ქურთისტანი დაიპყრეს და თავიანთ პროვინციად აქციეს. ქურ­თისტანი და ქურთები ირანის, ოსმალეთის, ერაყისა და სირიის შემადგენლობაში აღმოჩნდნენ. ქურთისტანის ტერიტორიის თითქმის ნახევარი – 194 ათასი კვ კმ ოსმალეთის სახელმწიფოს შემადგენლობაში მოექცა XVI საუკუნიდან. 124 ათასი კვ კმ ირანმა მიიტაცა, ერაყის შემად­გენლობაშია 72.000, სირიის – 18.000 კვ კმ (მენთეშაშვილი, 1977:5). 1970 წლისათვის ქურთების რაოდენობა 14 მილიონს შეადგენდა. მათგან თურქეთში–6,5 მილიონი (ქვეყნის მოსახლეობის 18%), ირანში–4,5 მლნ (17%), ერაყში–2,1 მლნ (20%), ლიბანსა და სირიაში –0,5 მლნ (25%). ქურ­თები ცხოვრობენ აგრეთვე ყოფილ საბჭოთა კავშირში, ჩინეთსა და პაკისტანში (მენთეშაშვილი, 1988:7-8).</a:t>
            </a:r>
          </a:p>
          <a:p>
            <a:endParaRPr lang="ka-GE" dirty="0"/>
          </a:p>
        </p:txBody>
      </p:sp>
    </p:spTree>
    <p:extLst>
      <p:ext uri="{BB962C8B-B14F-4D97-AF65-F5344CB8AC3E}">
        <p14:creationId xmlns:p14="http://schemas.microsoft.com/office/powerpoint/2010/main" val="3913525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7500" lnSpcReduction="20000"/>
          </a:bodyPr>
          <a:lstStyle/>
          <a:p>
            <a:r>
              <a:rPr lang="ka-GE" dirty="0"/>
              <a:t>ქურთები იყოფიან ბინადარ, </a:t>
            </a:r>
            <a:r>
              <a:rPr lang="ka-GE" dirty="0" err="1"/>
              <a:t>ნახევრადბინადარ</a:t>
            </a:r>
            <a:r>
              <a:rPr lang="ka-GE" dirty="0"/>
              <a:t> და მომთაბარე ჯგუფებად. მათი მეურნეობის ძირითადი დარგია მესაქონლეობა და ხელოსნობა (დურგლობა, მჭედლობა. ფეიქრობა და სხვა). მათ აქვთ საკუთარი დედაენა, რომელიც ირანულ ენათა ჯგუფს ეკუთვნის. ამ ენაზე არსებობს მხატვრული ლიტერატურა და ზეპირსიტყვიერება. რელიგიის მიხედვით </a:t>
            </a:r>
            <a:r>
              <a:rPr lang="ka-GE" b="1" dirty="0"/>
              <a:t> </a:t>
            </a:r>
            <a:r>
              <a:rPr lang="ka-GE" dirty="0"/>
              <a:t>ქურთები არიან მუსლიმები (უმეტესობა-</a:t>
            </a:r>
            <a:r>
              <a:rPr lang="ka-GE" dirty="0" err="1"/>
              <a:t>სუინიტები</a:t>
            </a:r>
            <a:r>
              <a:rPr lang="ka-GE" dirty="0"/>
              <a:t>, მცირე ნაწილი–შიიტები). ქურთების</a:t>
            </a:r>
            <a:r>
              <a:rPr lang="ka-GE" b="1" dirty="0"/>
              <a:t> </a:t>
            </a:r>
            <a:r>
              <a:rPr lang="ka-GE" dirty="0"/>
              <a:t>ერთი ნაწილი წარმართებია და ცნობილი არიან იეზიდის სახელწოდებით. მაგრამ მათი  რიცხოვნობა (70-400 ათასამდე). ქურთების ნაწილი დღემდე ინარჩუნებს გვაროვნულ-ტომობრივ ყოფასა და მმართველობას. ქურთები საუკუნეების განმავლობაში იბრძოდნენ და დღესაც იბრძვიან დამოუკიდებლობისათვის. ამ ბრძოლის პირველი შედეგი ის არის, რომ ერაყში 1970 წლის 11 მარტს შეიქმნა ქურთების ავტონომიური რესპუბლიკა და საკუთარი ენა სახელმწიფო ენად გამოცხადდა (მენთეშაშვილი, 1978:241). ერაყის ქურთების ავტონომიას ხელისუფლების კადრები დაკომპლექტებულია საკუთარი ეთნოსის ადამიანებით. გარდა ამისა, ერაყის რესპუბლიკის სამი მინისტრის ადგილი გამოყოფილია ქურთებისათვის.</a:t>
            </a:r>
          </a:p>
          <a:p>
            <a:r>
              <a:rPr lang="ka-GE" dirty="0"/>
              <a:t>საქართველოში ქურთები ცხოვრობდნენ მესხეთ-ჯავახეთში, აჭარაში, არტაანისა და </a:t>
            </a:r>
            <a:r>
              <a:rPr lang="ka-GE" dirty="0" err="1"/>
              <a:t>ოლთისის</a:t>
            </a:r>
            <a:r>
              <a:rPr lang="ka-GE" dirty="0"/>
              <a:t> </a:t>
            </a:r>
            <a:r>
              <a:rPr lang="ka-GE" dirty="0" err="1"/>
              <a:t>ოკრუგებში</a:t>
            </a:r>
            <a:r>
              <a:rPr lang="ka-GE" dirty="0"/>
              <a:t>. სარწმუნოების მიხედვით იყვნენ მუსლიმანი სუნიტები, ეწეოდნენ მომთაბარე ცხოვრებას, </a:t>
            </a:r>
            <a:r>
              <a:rPr lang="ka-GE" dirty="0" err="1"/>
              <a:t>ზაფხულობით</a:t>
            </a:r>
            <a:r>
              <a:rPr lang="ka-GE" dirty="0"/>
              <a:t> სამხრეთ-დასავლეთ საქართველოს მთებში მიდიოდნენ, შემოდგომა-ზამთარ-გაზაფხულს– დაბლობ ადგილებში ატარებდნენ. მათი ძირითადი საქმია­ნობა, როგორც ქურთისტანში, ისე საქართველოში მესაქონლეობა იყო. უპირატესად ჰყავდათ წვრილფეხა რქიანი საქონელი (ცხვარი). საქართველოში 1897 წლის აღწერით 8763  ქურთი ცხოვრობდა. მათგან მესხეთ-ჯავახეთში–2205. ბათუმის ოლქში–1805, არტაანისა და </a:t>
            </a:r>
            <a:r>
              <a:rPr lang="ka-GE" dirty="0" err="1"/>
              <a:t>ოლთისის</a:t>
            </a:r>
            <a:r>
              <a:rPr lang="ka-GE" dirty="0"/>
              <a:t> </a:t>
            </a:r>
            <a:r>
              <a:rPr lang="ka-GE" dirty="0" err="1"/>
              <a:t>ოკრუგებში</a:t>
            </a:r>
            <a:r>
              <a:rPr lang="ka-GE" dirty="0"/>
              <a:t> – 4751 (КК </a:t>
            </a:r>
            <a:r>
              <a:rPr lang="ka-GE" dirty="0" err="1"/>
              <a:t>на</a:t>
            </a:r>
            <a:r>
              <a:rPr lang="ka-GE" dirty="0"/>
              <a:t> 1907 </a:t>
            </a:r>
            <a:r>
              <a:rPr lang="ka-GE" dirty="0" err="1"/>
              <a:t>год</a:t>
            </a:r>
            <a:r>
              <a:rPr lang="ka-GE" dirty="0"/>
              <a:t>: 114, 116).</a:t>
            </a:r>
          </a:p>
          <a:p>
            <a:r>
              <a:rPr lang="ka-GE" dirty="0"/>
              <a:t>პირველი მსოფლიო ომის წინ (1913 წლის ბოლოს) საქართველოში ქურთების რიცხოვ­ნობა 127364-მდე (14,6-ჯერ) გაიზარდა. რაოდენობრივი ზრდა ძირითადად მოხდა არტაანის </a:t>
            </a:r>
            <a:r>
              <a:rPr lang="ka-GE" dirty="0" err="1"/>
              <a:t>ოკრუგის</a:t>
            </a:r>
            <a:r>
              <a:rPr lang="ka-GE" dirty="0"/>
              <a:t> ხარჯზე, სადაც მათი რიცხოვნობა 13719 სულს ითვლიდა (92,4%). ამ რეგიონში ქურთები გადმოსახლდნენ ყარსის ოლქის სხვა </a:t>
            </a:r>
            <a:r>
              <a:rPr lang="ka-GE" dirty="0" err="1"/>
              <a:t>ოკრუგებიდან</a:t>
            </a:r>
            <a:r>
              <a:rPr lang="ka-GE" dirty="0"/>
              <a:t>, ოსმალეთის სახელმწიფოდანაც. ასეთი მიგრაცია განპირობებული იყო მომთაბარე ცხოვრებით, პირუტყვის უკეთესი საძოვრების ძიებით. არტაანის </a:t>
            </a:r>
            <a:r>
              <a:rPr lang="ka-GE" dirty="0" err="1"/>
              <a:t>ოკრუგი</a:t>
            </a:r>
            <a:r>
              <a:rPr lang="ka-GE" dirty="0"/>
              <a:t> კი შედარებით მდიდარია მდელოებითა და </a:t>
            </a:r>
            <a:r>
              <a:rPr lang="ka-GE" dirty="0" err="1"/>
              <a:t>საბალახოებით</a:t>
            </a:r>
            <a:r>
              <a:rPr lang="ka-GE" dirty="0"/>
              <a:t>. მართალია, </a:t>
            </a:r>
            <a:r>
              <a:rPr lang="ka-GE" dirty="0" err="1"/>
              <a:t>ოლთისის</a:t>
            </a:r>
            <a:r>
              <a:rPr lang="ka-GE" dirty="0"/>
              <a:t> </a:t>
            </a:r>
            <a:r>
              <a:rPr lang="ka-GE" dirty="0" err="1"/>
              <a:t>ოკრუგში</a:t>
            </a:r>
            <a:r>
              <a:rPr lang="ka-GE" dirty="0"/>
              <a:t> ქურთების რიცხოვნობა 3498-დან 5179 სულამდე (1,5-ჯერ) გაიზარდა, მაგრამ აღნიშნულ </a:t>
            </a:r>
            <a:r>
              <a:rPr lang="ka-GE" dirty="0" err="1"/>
              <a:t>ოკრუგში</a:t>
            </a:r>
            <a:r>
              <a:rPr lang="ka-GE" dirty="0"/>
              <a:t> ცხოვრობდნენ საქართველოში მცხოვრები ქურთების მხოლოდ 4% (КК </a:t>
            </a:r>
            <a:r>
              <a:rPr lang="ka-GE" dirty="0" err="1"/>
              <a:t>на</a:t>
            </a:r>
            <a:r>
              <a:rPr lang="ka-GE" dirty="0"/>
              <a:t> 1915 год:224).</a:t>
            </a:r>
          </a:p>
          <a:p>
            <a:r>
              <a:rPr lang="ka-GE" dirty="0"/>
              <a:t>ბათუმის ოლქში ქურთები ძირითადად ცხოვრობდნენ </a:t>
            </a:r>
            <a:r>
              <a:rPr lang="ka-GE" dirty="0" err="1"/>
              <a:t>კინტრიშისა</a:t>
            </a:r>
            <a:r>
              <a:rPr lang="ka-GE" dirty="0"/>
              <a:t> და გონიოს საპო­ლიციო უბნებში, თანამედროვე ქობულეთისა და ხელვაჩაურის რაიონებში. 1913 წლისათვის ბათუმის ოლქში 2488 ქურთი აღირიცხა (2130 სული–ბათუმის </a:t>
            </a:r>
            <a:r>
              <a:rPr lang="ka-GE" dirty="0" err="1"/>
              <a:t>ოკრუგში</a:t>
            </a:r>
            <a:r>
              <a:rPr lang="ka-GE" dirty="0"/>
              <a:t>, ხოლო 31–ართვინის </a:t>
            </a:r>
            <a:r>
              <a:rPr lang="ka-GE" dirty="0" err="1"/>
              <a:t>ოკრუგში</a:t>
            </a:r>
            <a:r>
              <a:rPr lang="ka-GE" dirty="0"/>
              <a:t>). 1889 წლის ცნობით ქურთების ახალშენები იყო </a:t>
            </a:r>
            <a:r>
              <a:rPr lang="ka-GE" dirty="0" err="1"/>
              <a:t>ჩაქვისთავში</a:t>
            </a:r>
            <a:r>
              <a:rPr lang="ka-GE" dirty="0"/>
              <a:t> (34 კომლი, 145 სული), კახაბერში (110 კომლი, 687 სული), გონიოში (62 კომლი, 234 სული). სპონტანურად სხვა სოფ­ლებშიც ცხოვრობდნენ. </a:t>
            </a:r>
            <a:r>
              <a:rPr lang="ka-GE" dirty="0" err="1"/>
              <a:t>ჰემშილების</a:t>
            </a:r>
            <a:r>
              <a:rPr lang="ka-GE" dirty="0"/>
              <a:t> (გათურქებული სომხები) ახალშენები არსებობდა გონიოში (25 კომლი, 108 სული), </a:t>
            </a:r>
            <a:r>
              <a:rPr lang="ka-GE" dirty="0" err="1"/>
              <a:t>მაკრიალში</a:t>
            </a:r>
            <a:r>
              <a:rPr lang="ka-GE" dirty="0"/>
              <a:t> (56 კომლი, 200 სული). მთლიანობაში ბათუმის ოლქში ითვ­ლებოდა </a:t>
            </a:r>
            <a:r>
              <a:rPr lang="ka-GE" dirty="0" err="1"/>
              <a:t>ჰემშილების</a:t>
            </a:r>
            <a:r>
              <a:rPr lang="ka-GE" dirty="0"/>
              <a:t> 81 ოჯახი 308 სულადობით (КК </a:t>
            </a:r>
            <a:r>
              <a:rPr lang="ka-GE" dirty="0" err="1"/>
              <a:t>на</a:t>
            </a:r>
            <a:r>
              <a:rPr lang="ka-GE" dirty="0"/>
              <a:t> 1915 год:224; აცსა, </a:t>
            </a:r>
            <a:r>
              <a:rPr lang="ka-GE" dirty="0" err="1"/>
              <a:t>ფ.ი</a:t>
            </a:r>
            <a:r>
              <a:rPr lang="ka-GE" dirty="0"/>
              <a:t>. 81, ან. 1, ს. 25, </a:t>
            </a:r>
            <a:r>
              <a:rPr lang="ka-GE" dirty="0" err="1"/>
              <a:t>ფურც</a:t>
            </a:r>
            <a:r>
              <a:rPr lang="ka-GE" dirty="0"/>
              <a:t>. 98, 103).</a:t>
            </a:r>
          </a:p>
          <a:p>
            <a:endParaRPr lang="ka-GE" dirty="0"/>
          </a:p>
        </p:txBody>
      </p:sp>
    </p:spTree>
    <p:extLst>
      <p:ext uri="{BB962C8B-B14F-4D97-AF65-F5344CB8AC3E}">
        <p14:creationId xmlns:p14="http://schemas.microsoft.com/office/powerpoint/2010/main" val="144771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55000" lnSpcReduction="20000"/>
          </a:bodyPr>
          <a:lstStyle/>
          <a:p>
            <a:r>
              <a:rPr lang="ka-GE" dirty="0"/>
              <a:t>პირველი მსოფლიო ომისა და გასაბჭოების შედეგად მნიშვნელოვნად შეიცვალა საქართ­ველოს ტერიტორია, რომლის მნიშვნელოვანი  ნაწილი ისევ თურქეთმა მიიტაცა. ცხადია, ქურ­თების უმეტესობა თურქეთის სახელმწიფოს ახალ საზღვრებში მოექცა (</a:t>
            </a:r>
            <a:r>
              <a:rPr lang="ka-GE" dirty="0" err="1"/>
              <a:t>არტანიის</a:t>
            </a:r>
            <a:r>
              <a:rPr lang="ka-GE" dirty="0"/>
              <a:t> </a:t>
            </a:r>
            <a:r>
              <a:rPr lang="ka-GE" dirty="0" err="1"/>
              <a:t>ოკრუგში</a:t>
            </a:r>
            <a:r>
              <a:rPr lang="ka-GE" dirty="0"/>
              <a:t>). საქართველოს სახელმწიფოს საზღვრებში ქურთები ძირითადად მესხეთ-ჯავახეთსა და აჭარაში დარჩნენ. 1926 წლის აღწერით მესხეთ-ჯავახეთში 4027 ქურთი ითვლებოდა (ახალქალაქის მაზრაში – 930, ახალციხის მაზრაში–3097 სული). მათი ცხოვრების წესი და სამეურნეო საქმიანობა თითქმის უცვლელი დარჩა (აცსა, ფ.რ-178, ან. 1, ს. 58, </a:t>
            </a:r>
            <a:r>
              <a:rPr lang="ka-GE" dirty="0" err="1"/>
              <a:t>ფურც</a:t>
            </a:r>
            <a:r>
              <a:rPr lang="ka-GE" dirty="0"/>
              <a:t>. 1-12).</a:t>
            </a:r>
          </a:p>
          <a:p>
            <a:r>
              <a:rPr lang="ka-GE" dirty="0"/>
              <a:t>აჭარაში 1926 წლის ცნობით ქურთები ცხოვრობდნენ 25 სოფელში (ბათუმის რაიონის 15 და ქობულეთის რაიონის 10 სოფელი). მათი საერთო რიცხოვნობა 3125 სულს შეადგენდა (ბათუმის რაიონში – 2524 და ქობულეთის რაიონში–661 სული). თავისებურება იმაში გამოიხატა, რომ ქურთების რიცხოვნობა გაიზარდა გონიოს, </a:t>
            </a:r>
            <a:r>
              <a:rPr lang="ka-GE" dirty="0" err="1"/>
              <a:t>კახაბრის</a:t>
            </a:r>
            <a:r>
              <a:rPr lang="ka-GE" dirty="0"/>
              <a:t> ახალშენებში და, ამასთან შეიქმნა ქურ­თების ახალი დასახლებანი თხილნარში (56 სული), </a:t>
            </a:r>
            <a:r>
              <a:rPr lang="ka-GE" dirty="0" err="1"/>
              <a:t>ჭარნალში</a:t>
            </a:r>
            <a:r>
              <a:rPr lang="ka-GE" dirty="0"/>
              <a:t> (61), ახალსოფელში (47), ხელვაჩაურში 216 სული), </a:t>
            </a:r>
            <a:r>
              <a:rPr lang="ka-GE" dirty="0" err="1"/>
              <a:t>იჯადიეში</a:t>
            </a:r>
            <a:r>
              <a:rPr lang="ka-GE" dirty="0"/>
              <a:t> (19), </a:t>
            </a:r>
            <a:r>
              <a:rPr lang="ka-GE" dirty="0" err="1"/>
              <a:t>ორთაბათუმში</a:t>
            </a:r>
            <a:r>
              <a:rPr lang="ka-GE" dirty="0"/>
              <a:t> (71) </a:t>
            </a:r>
            <a:r>
              <a:rPr lang="ka-GE" dirty="0" err="1"/>
              <a:t>ყარადერეში</a:t>
            </a:r>
            <a:r>
              <a:rPr lang="ka-GE" dirty="0"/>
              <a:t> (82), </a:t>
            </a:r>
            <a:r>
              <a:rPr lang="ka-GE" dirty="0" err="1"/>
              <a:t>გელაურში</a:t>
            </a:r>
            <a:r>
              <a:rPr lang="ka-GE" dirty="0"/>
              <a:t> (158),  </a:t>
            </a:r>
            <a:r>
              <a:rPr lang="ka-GE" dirty="0" err="1"/>
              <a:t>ნაინგლისევში</a:t>
            </a:r>
            <a:r>
              <a:rPr lang="ka-GE" dirty="0"/>
              <a:t> (</a:t>
            </a:r>
            <a:r>
              <a:rPr lang="ka-GE" dirty="0" err="1"/>
              <a:t>კინკიში</a:t>
            </a:r>
            <a:r>
              <a:rPr lang="ka-GE" dirty="0"/>
              <a:t>)–94), </a:t>
            </a:r>
            <a:r>
              <a:rPr lang="ka-GE" dirty="0" err="1"/>
              <a:t>აჭყვაში</a:t>
            </a:r>
            <a:r>
              <a:rPr lang="ka-GE" dirty="0"/>
              <a:t> (37), ბობოყვათში (26), </a:t>
            </a:r>
            <a:r>
              <a:rPr lang="ka-GE" dirty="0" err="1"/>
              <a:t>დიდჯამეში</a:t>
            </a:r>
            <a:r>
              <a:rPr lang="ka-GE" dirty="0"/>
              <a:t> (32), დაგვაში (14), </a:t>
            </a:r>
            <a:r>
              <a:rPr lang="ka-GE" dirty="0" err="1"/>
              <a:t>ბუკნარზე</a:t>
            </a:r>
            <a:r>
              <a:rPr lang="ka-GE" dirty="0"/>
              <a:t> (84), ციხისძირში (80) და სხვა სოფლებში. </a:t>
            </a:r>
            <a:r>
              <a:rPr lang="ka-GE" dirty="0" err="1"/>
              <a:t>ჰემშილები</a:t>
            </a:r>
            <a:r>
              <a:rPr lang="ka-GE" dirty="0"/>
              <a:t> ცხოვრობდნენ სარფში, </a:t>
            </a:r>
            <a:r>
              <a:rPr lang="ka-GE" dirty="0" err="1"/>
              <a:t>ჭარნალში</a:t>
            </a:r>
            <a:r>
              <a:rPr lang="ka-GE" dirty="0"/>
              <a:t>, გონიოში, </a:t>
            </a:r>
            <a:r>
              <a:rPr lang="ka-GE" dirty="0" err="1"/>
              <a:t>ხალაში</a:t>
            </a:r>
            <a:r>
              <a:rPr lang="ka-GE" dirty="0"/>
              <a:t> და სხვა სოფლებში, სულ 595 ადამიანი. გონიოს დასახლებაში </a:t>
            </a:r>
            <a:r>
              <a:rPr lang="ka-GE" dirty="0" err="1"/>
              <a:t>ჰემშილების</a:t>
            </a:r>
            <a:r>
              <a:rPr lang="ka-GE" dirty="0"/>
              <a:t> რაოდენობა </a:t>
            </a:r>
            <a:r>
              <a:rPr lang="ka-GE" dirty="0" err="1"/>
              <a:t>ერთნახევარჯერ</a:t>
            </a:r>
            <a:r>
              <a:rPr lang="ka-GE" dirty="0"/>
              <a:t> 174 სულამდე გაიზარდა (აცსა, ფ.რ-178, ან. 1, ს. 58, </a:t>
            </a:r>
            <a:r>
              <a:rPr lang="ka-GE" dirty="0" err="1"/>
              <a:t>ფურც</a:t>
            </a:r>
            <a:r>
              <a:rPr lang="ka-GE" dirty="0"/>
              <a:t>. 150-155).</a:t>
            </a:r>
          </a:p>
          <a:p>
            <a:r>
              <a:rPr lang="ka-GE" dirty="0"/>
              <a:t>საქართველოში მცხოვრები ქურთების ყოფა-ცხოვრება და კულტურა დაბალ დონეზე იდგა. მათმა აბსოლუტურმა უმრავლესობამ წერა-კითხვა არ იცოდა. კვლავ ეწეოდნენ მომთაბარე ცხოვრებას. მაგალითად, 1936 წელს აჭარაში მცხოვრები 2855 ქურთიდან წერა-კითხვა იცოდა 139 ადამიანმა (5%). 1296 </a:t>
            </a:r>
            <a:r>
              <a:rPr lang="ka-GE" dirty="0" err="1"/>
              <a:t>ჰემშილიდან</a:t>
            </a:r>
            <a:r>
              <a:rPr lang="ka-GE" dirty="0"/>
              <a:t>–1178 კაცმა (9%). ქურთებსა და </a:t>
            </a:r>
            <a:r>
              <a:rPr lang="ka-GE" dirty="0" err="1"/>
              <a:t>ჰემშილებს</a:t>
            </a:r>
            <a:r>
              <a:rPr lang="ka-GE" dirty="0"/>
              <a:t> შორის საშუალო განათლება მხოლოდ 10 ადამიანს ჰქონდა (აცსა, ფ.პ-1, ან.4, ს. 223, </a:t>
            </a:r>
            <a:r>
              <a:rPr lang="ka-GE" dirty="0" err="1"/>
              <a:t>ფურც</a:t>
            </a:r>
            <a:r>
              <a:rPr lang="ka-GE" dirty="0"/>
              <a:t>. 31). მათ ჰყავდათ 50 ათასი სული ცხვრის ფარა, რომელიც </a:t>
            </a:r>
            <a:r>
              <a:rPr lang="ka-GE" dirty="0" err="1"/>
              <a:t>ზაფხულობით</a:t>
            </a:r>
            <a:r>
              <a:rPr lang="ka-GE" dirty="0"/>
              <a:t> აჭარისა და ყარსის ოლქის საზაფხულო საძოვრებზე გაჰყავდათ, ხოლო ზამთრობით–დასავლეთ საქართველოს (სამტრედიის, აბაშის, ქუთაისის, ბაღდადის, ცხაკაიას, სენაკის, ლანჩხუთის და სხვა რაიონების საზამთრო საძოვრებზე. ასეთი მომთაბარე ცხოვრება დაკავშირებული იყო სიძნელეებთან და უარყოფითად მოქმედებდა ქურთებისა და </a:t>
            </a:r>
            <a:r>
              <a:rPr lang="ka-GE" dirty="0" err="1"/>
              <a:t>ჰემშილების</a:t>
            </a:r>
            <a:r>
              <a:rPr lang="ka-GE" dirty="0"/>
              <a:t> კულტურულ-საგანმანათლებლო და სამედიცინო </a:t>
            </a:r>
            <a:r>
              <a:rPr lang="ka-GE" dirty="0" err="1"/>
              <a:t>მომსახურეკბაზე</a:t>
            </a:r>
            <a:r>
              <a:rPr lang="ka-GE" dirty="0"/>
              <a:t> (აცსა, ფ. პ-1, ან. 4, ს. 223, </a:t>
            </a:r>
            <a:r>
              <a:rPr lang="ka-GE" dirty="0" err="1"/>
              <a:t>ფურც</a:t>
            </a:r>
            <a:r>
              <a:rPr lang="ka-GE" dirty="0"/>
              <a:t>. 32).</a:t>
            </a:r>
          </a:p>
          <a:p>
            <a:endParaRPr lang="ka-GE" dirty="0"/>
          </a:p>
        </p:txBody>
      </p:sp>
    </p:spTree>
    <p:extLst>
      <p:ext uri="{BB962C8B-B14F-4D97-AF65-F5344CB8AC3E}">
        <p14:creationId xmlns:p14="http://schemas.microsoft.com/office/powerpoint/2010/main" val="1598073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8199" y="478971"/>
            <a:ext cx="10578737" cy="1211717"/>
          </a:xfrm>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7500" lnSpcReduction="20000"/>
          </a:bodyPr>
          <a:lstStyle/>
          <a:p>
            <a:r>
              <a:rPr lang="ka-GE" dirty="0"/>
              <a:t>უცხოელების მიერ საქართველოს კოლონიზაციის ისტორია საუკუნეებს მიითვლის, მაგრამ ახალშენების მშენებლობა XVI საუკუნიდან იწყება და XX საუკუნის 90-იან წლებამდე გრძელდებოდა. უცხოელ დამპყრობთა წინააღმდეგ ხანგრძლივი ბრძოლის შედეგად საქარ­თველო დაიცალა მოსახლეობისაგან. აღსანიშნავია, რომ XIII საუკუნის შუა წლებში საქართ­ველოში 2,8 მილიონი ადამიანი ცხოვრობდა (XX საუკუნის 80-იანი წლების საზღვრები). მაგრამ 6 საუკუნის განმავლობაში აგრესიული სახელმწიფოების წინააღმდეგ უთანასწორო ბრძოლის შედეგად საქართველოს მოსახლეობის დიდი ნაწილი განადგურდა. თითქმის მთლიანად დაცარიელდა ჯავახეთი, თრიალეთი და სხვა პროვინციები, დიდად შემცირდა მოსახლეობა კახეთში, შიდა და ქვემო ქართლში. საქართველოში გაჩნდა ნასოფლარები და ნასახლარები.</a:t>
            </a:r>
          </a:p>
          <a:p>
            <a:r>
              <a:rPr lang="ka-GE" dirty="0"/>
              <a:t>XVIII საუკუნის 70-იან წლებში საქართველოს მოსახლეობა 750-770 ათას შეადგენდა, რაც XIII საუკუნის შუა წლებთან შედარებით 4-ჯერ ნაკლები იყო. აღსანიშნავია, რომ XIII საუკუნეში მსოფლიოში 952 მილიონი ადამიანი ითვლებოდა. საქართველო მჭიდროდ იყო დასახლებული, სადაც მსოფლიო მოსახლეობის 0,08% ცხოვრობდა (ჯაოშვილი, 1984:51, 53). მაგრამ მომდევნო წლებში სურათი შეიცვალა. საქართველოს დაცარიელებულ სოფლებს უცხოელები იკავებდნენ და </a:t>
            </a:r>
            <a:r>
              <a:rPr lang="ka-GE" dirty="0" err="1"/>
              <a:t>ახალშენებს</a:t>
            </a:r>
            <a:r>
              <a:rPr lang="ka-GE" dirty="0"/>
              <a:t> ქმნიდნენ. ამის შედეგად  XVIII საუკუნის დასასრულს საქართველოში არაქართველები საერთო მოსახლეობის 20%-ს აღემატებოდა.</a:t>
            </a:r>
          </a:p>
          <a:p>
            <a:r>
              <a:rPr lang="ka-GE" dirty="0"/>
              <a:t>საქართველოში უცხოელების ახალშენების მშენებლობის ისტორია, შეიძლება პირობითად სამ პერიოდად დაიყოს. პირველი პერიოდი მოიცავს XVI-XVIII საუკუნეებს, მეორე – რუსეთის ბატონობის ხანას (1801-1917 წლები), მესამე – 1918-1990 წლებს. საქართველოში უცხოელების დასახლება მიმდინარეობდა მოძალადე სახელმწიფოების ძალმომრეობით, სტიქიურადაც, ქართველი მეფეებისა და ფეოდალების ძალისხმევითაც. ამ ფაქტორების შედეგად საქართველოში XVI-XVIII საუკუნეებში შეიქმნა თურქების (აზერბაიჯანელები), სომხების, ოსების, ბერძნების ახალშენები. XIX  საუკუნეში – რუსების, უკრაინელების, გერმანელების, ქურთებისა და სხვა ეთნიკური ჯგუფის ახალშენები.</a:t>
            </a:r>
          </a:p>
          <a:p>
            <a:r>
              <a:rPr lang="en-US" dirty="0"/>
              <a:t>XX </a:t>
            </a:r>
            <a:r>
              <a:rPr lang="ka-GE" dirty="0"/>
              <a:t>საუკუნეში არაქართველი მოსახლეობის მექანიკურ ზრდასთან ერთად ბუნებრივი მატებაც მაღალი იყო. ამის შედეგად მნიშვნელოვნად შეიცვალა საქართველოს დემოგრაფიული ვითარება. საქართველოში უცხოელების ახალშენების ისტორიის ზოგადი სურათი მოცემულია 1-ლ ცხრილში (ჯაოშვილი, 1984:79, 112</a:t>
            </a:r>
            <a:r>
              <a:rPr lang="en-US" dirty="0"/>
              <a:t>; </a:t>
            </a:r>
            <a:r>
              <a:rPr lang="ka-GE" dirty="0"/>
              <a:t>აცსა, ფ. რ-178, ან. 1, ს. 56, </a:t>
            </a:r>
            <a:r>
              <a:rPr lang="ka-GE" dirty="0" err="1"/>
              <a:t>ფურც</a:t>
            </a:r>
            <a:r>
              <a:rPr lang="ka-GE" dirty="0"/>
              <a:t>. 15-18</a:t>
            </a:r>
            <a:r>
              <a:rPr lang="en-US" dirty="0"/>
              <a:t>; </a:t>
            </a:r>
            <a:r>
              <a:rPr lang="ka-GE" dirty="0" err="1"/>
              <a:t>სმეშ</a:t>
            </a:r>
            <a:r>
              <a:rPr lang="ka-GE" dirty="0"/>
              <a:t>, 1991:4</a:t>
            </a:r>
            <a:r>
              <a:rPr lang="en-US" dirty="0"/>
              <a:t>; </a:t>
            </a:r>
            <a:r>
              <a:rPr lang="ka-GE" dirty="0" err="1"/>
              <a:t>სმპესაშ</a:t>
            </a:r>
            <a:r>
              <a:rPr lang="ka-GE" dirty="0"/>
              <a:t>, ტ. 1, 2003: 10).</a:t>
            </a:r>
          </a:p>
          <a:p>
            <a:endParaRPr lang="ka-GE" dirty="0"/>
          </a:p>
        </p:txBody>
      </p:sp>
    </p:spTree>
    <p:extLst>
      <p:ext uri="{BB962C8B-B14F-4D97-AF65-F5344CB8AC3E}">
        <p14:creationId xmlns:p14="http://schemas.microsoft.com/office/powerpoint/2010/main" val="3821012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7500" lnSpcReduction="20000"/>
          </a:bodyPr>
          <a:lstStyle/>
          <a:p>
            <a:r>
              <a:rPr lang="ka-GE" dirty="0"/>
              <a:t>ქურთების ყოფა-ცხოვრება და საზოგადოების ორგანიზაცია გვაროვნულ-ტომობრივი წყობის ნიშნებს ატარებდა, ცივილიზაციას დიდად ჩამორჩებოდა. XX  საუკუნის 30-იან წლებში აჭარის საბჭოთა ხელისუფლების ხელმძღვანელობა შეეცადა ქურთებისა და </a:t>
            </a:r>
            <a:r>
              <a:rPr lang="ka-GE" dirty="0" err="1"/>
              <a:t>ჰემშილების</a:t>
            </a:r>
            <a:r>
              <a:rPr lang="ka-GE" dirty="0"/>
              <a:t> ბინადარ ცხოვრებაზე გადაყვანის, კულტურისა და განათლების დონის ამაღლებას. 1936 წელს სპეციალური კომისია შეიქმნა, რომელმაც ქურთებისა და </a:t>
            </a:r>
            <a:r>
              <a:rPr lang="ka-GE" dirty="0" err="1"/>
              <a:t>ჰემშილების</a:t>
            </a:r>
            <a:r>
              <a:rPr lang="ka-GE" dirty="0"/>
              <a:t> ბინადარ ცხოვრებაზე გადაყვანისა და საბინაო-საყოფაცხოვრებო ცხოვრების გაუმჯობესებისთვის პროგრამაც შეიმუშავეს.  ამ დროისათვის აჭარაში ქურთებისა და </a:t>
            </a:r>
            <a:r>
              <a:rPr lang="ka-GE" dirty="0" err="1"/>
              <a:t>ჰემშილების</a:t>
            </a:r>
            <a:r>
              <a:rPr lang="ka-GE" dirty="0"/>
              <a:t> 752 ოჯახი ითვლიდა (ქურთების 512 და </a:t>
            </a:r>
            <a:r>
              <a:rPr lang="ka-GE" dirty="0" err="1"/>
              <a:t>ჰემშილების</a:t>
            </a:r>
            <a:r>
              <a:rPr lang="ka-GE" dirty="0"/>
              <a:t> – 240). პროგრამა ითვალისწინებდა ქურთებისა და </a:t>
            </a:r>
            <a:r>
              <a:rPr lang="ka-GE" dirty="0" err="1"/>
              <a:t>ჰემშილე­ბისათვის</a:t>
            </a:r>
            <a:r>
              <a:rPr lang="ka-GE" dirty="0"/>
              <a:t> მიწების გამოყოფას, საცხოვრებელი სახლების მშენებლობას, სამიწათ­მოქმედო იარაღებით  უზრუნველყოფას. მათი დასახლების ადგილებში ინფრასტრუქტურის მოწყობას და  სხვ. ქურთებისა და </a:t>
            </a:r>
            <a:r>
              <a:rPr lang="ka-GE" dirty="0" err="1"/>
              <a:t>ჰემშილების</a:t>
            </a:r>
            <a:r>
              <a:rPr lang="ka-GE" dirty="0"/>
              <a:t> ბინადარ ცხოვრებაზე გადაყვანას, სამეურნეო-კულტურული და საყოფაცხოვრებო პირობების გაუმჯობესებისათვის 625 ჰექტარი სავარგული გამოიყო (350 ბათუმის რაიონში, ხოლო 275 ჰექტარი ქობულეთის რაიონში). პროგრამა ითვალისწინებდა სახელმწიფო ბიუჯეტიდან დაფინანსებასაც (აცსა, ფ. პ-1, ან. 4, ს. 223, </a:t>
            </a:r>
            <a:r>
              <a:rPr lang="ka-GE" dirty="0" err="1"/>
              <a:t>ფურც</a:t>
            </a:r>
            <a:r>
              <a:rPr lang="ka-GE" dirty="0"/>
              <a:t>. 29-30, 33-39).</a:t>
            </a:r>
          </a:p>
          <a:p>
            <a:r>
              <a:rPr lang="ka-GE" dirty="0"/>
              <a:t>მნიშვნელოვანი მუშაობა მიმდინარეობდა ქურთებისა და </a:t>
            </a:r>
            <a:r>
              <a:rPr lang="ka-GE" dirty="0" err="1"/>
              <a:t>ჰემშილების</a:t>
            </a:r>
            <a:r>
              <a:rPr lang="ka-GE" dirty="0"/>
              <a:t> წერა-კითხვის უცოდინარობის ლიკვიდაციისათვის. ამ მუშაობის შედეგად 1937 წლის სექტემბრის მდგო­მარეობით წერა-კითხვა შეისწავლა 350 ქურთმა და 102 </a:t>
            </a:r>
            <a:r>
              <a:rPr lang="ka-GE" dirty="0" err="1"/>
              <a:t>ჰემშილმა</a:t>
            </a:r>
            <a:r>
              <a:rPr lang="ka-GE" dirty="0"/>
              <a:t>. მაგრამ ეს პრობლემა მთლიანად დაძლეული არ იყო, რამდენადაც აღნიშნული მაჩვენებელი ამ კატეგორიის ადამიანების მხოლოდ მცირე ნაწილი იყო. 1937 წლის  22 სექტემბერს საქართველოს კომპარტიის ბათუმის რაიკომმა განიხილა რაიონში ამ მიმართულებით გაწეული მუშაობა. რაიკომის დადგენილებაში ნათქვამია: გარკვეული მიღწევების მიუხედავად ქურთებსა და </a:t>
            </a:r>
            <a:r>
              <a:rPr lang="ka-GE" dirty="0" err="1"/>
              <a:t>ჰემშილებს</a:t>
            </a:r>
            <a:r>
              <a:rPr lang="ka-GE" dirty="0"/>
              <a:t> შორის წერა-კითხვის უცოდინარია 835 ადამიანი. შესაბამის სამსახურებს დაევალათ მუშაობის შემდგომი გაუმჯობესება და პრობლემის მოკლე დროში გადაწყვეტა. სოფლებში, სადაც ქურთები და </a:t>
            </a:r>
            <a:r>
              <a:rPr lang="ka-GE" dirty="0" err="1"/>
              <a:t>ჰემშილები</a:t>
            </a:r>
            <a:r>
              <a:rPr lang="ka-GE" dirty="0"/>
              <a:t> ცხოვრობდნენ, წერა-კითხვის უცოდინარობის ლიკვიდაციის ახალი ჯგუფები შეიქმნა და მასწავლებლებიც შეარჩიეს (აცსა, ფ. პ-7, ან. 1, ს. 60, </a:t>
            </a:r>
            <a:r>
              <a:rPr lang="ka-GE" dirty="0" err="1"/>
              <a:t>ფურც</a:t>
            </a:r>
            <a:r>
              <a:rPr lang="ka-GE" dirty="0"/>
              <a:t>. 38-39). ანალოგიური ღონისძიებები განხორციელდა ქობულეთის რაიონშიც.</a:t>
            </a:r>
          </a:p>
          <a:p>
            <a:r>
              <a:rPr lang="ka-GE" dirty="0"/>
              <a:t>მიუხედავად ამისა, 1944 წელს ქურთები და </a:t>
            </a:r>
            <a:r>
              <a:rPr lang="ka-GE" dirty="0" err="1"/>
              <a:t>ჰემშილები</a:t>
            </a:r>
            <a:r>
              <a:rPr lang="ka-GE" dirty="0"/>
              <a:t> საქართველოდან  ყაზახეთში გაასახლეს. მოტივაცია ის იყო, რომ საბჭოთა ხელისუფლება ამ ადამიანების სახით საშიშროებას მოიაზრებდა. კერძოდ, მათ ჯაშუშობას აბრალებდნენ თურქეთის სასარგებლოდ.  ძნელია იმის თქმა, რამდენად სამართლიანია ეს ბრალდება. მაგრამ 1944 წელს სწორედ ამ ბრალდებით საქართველოდან ყაზახეთსა და შუა აზიაში გაასახლეს ქურთების 1830 და </a:t>
            </a:r>
            <a:r>
              <a:rPr lang="ka-GE" dirty="0" err="1"/>
              <a:t>ჰემშილების</a:t>
            </a:r>
            <a:r>
              <a:rPr lang="ka-GE" dirty="0"/>
              <a:t> 304 ოჯახი (სულ 2134 ოჯახი). უმრავლესობა აჭარიდან იყო – 792 ოჯახი ქურთი და 304 ოჯახი </a:t>
            </a:r>
            <a:r>
              <a:rPr lang="ka-GE" dirty="0" err="1"/>
              <a:t>ჰემშილი</a:t>
            </a:r>
            <a:r>
              <a:rPr lang="ka-GE" dirty="0"/>
              <a:t> (</a:t>
            </a:r>
            <a:r>
              <a:rPr lang="ka-GE" dirty="0" err="1"/>
              <a:t>სშსსა</a:t>
            </a:r>
            <a:r>
              <a:rPr lang="ka-GE" dirty="0"/>
              <a:t>, ს. 80, </a:t>
            </a:r>
            <a:r>
              <a:rPr lang="ka-GE" dirty="0" err="1"/>
              <a:t>ფურც</a:t>
            </a:r>
            <a:r>
              <a:rPr lang="ka-GE" dirty="0"/>
              <a:t>. 247-248). საქართველოს მცირემიწიანობითა და ეროვნული ინტერესების გათვალისწინებით ეს ღონისძიება დადებით შეფასებას იმსახურებს, რადგან ქურთებსა და </a:t>
            </a:r>
            <a:r>
              <a:rPr lang="ka-GE" dirty="0" err="1"/>
              <a:t>ჰემშილებს</a:t>
            </a:r>
            <a:r>
              <a:rPr lang="ka-GE" dirty="0"/>
              <a:t> მიუჩინეს მიწის სავარგულებით მდიდარი  და მოსახლეობითაც ერთმორწმუნე რეგიონები. მაგრამ ხელისუფლების დანაშაულია მათი საკუთრების  უსას­ყიდლოდ ჩამორთმევა და დეპორტირებისას არაადამიანური პოლიციური მეთოდების გამოყენება, გასახლების ადგილებში არანორმალური ცხოვრების პირობები.</a:t>
            </a:r>
          </a:p>
          <a:p>
            <a:endParaRPr lang="ka-GE" dirty="0"/>
          </a:p>
        </p:txBody>
      </p:sp>
    </p:spTree>
    <p:extLst>
      <p:ext uri="{BB962C8B-B14F-4D97-AF65-F5344CB8AC3E}">
        <p14:creationId xmlns:p14="http://schemas.microsoft.com/office/powerpoint/2010/main" val="904197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55000" lnSpcReduction="20000"/>
          </a:bodyPr>
          <a:lstStyle/>
          <a:p>
            <a:r>
              <a:rPr lang="ka-GE" dirty="0"/>
              <a:t>თანამედროვე ეტაპზე განსაკუთრებულ ყურადღებას იმსახურებს მესხეთ-ჯავახეთიდან ქართველების გასახლება, რომლებიც მაშინ თურქი ეროვნების სახით იყვნენ წარმოდგენილი. მოსახლეობის 1926 წლის აღწერის მიხედვით მესხეთ-ჯავახეთში 175910 მცხოვრებლიდან 31918 ქართველი იყო (რეგიონის მოსახლეობის 18,3%). ქართველები ძირითადად ახალციხის მაზრაში სახლობდნენ (24353 სული). თურქებად იყვნენ აღრიცხული 56110 სული. მათგან თარაქმა იყო 4628 ადამიანი. დანარჩენი გენეტიკურად ქართველი იყო, რომელთა დიდი ნაწილი ახალციხის მაზრაში ცხოვრობდა (აცსა, ფ.რ-178, ან. 1, ს. 58, </a:t>
            </a:r>
            <a:r>
              <a:rPr lang="ka-GE" dirty="0" err="1"/>
              <a:t>ფურც</a:t>
            </a:r>
            <a:r>
              <a:rPr lang="ka-GE" dirty="0"/>
              <a:t>. 1-5, 12). 1944 წელს მესხეთ-ჯავახეთში 208 116 ადამიანი ითვლებოდა. მათგან ქართველი – 19 734, გაცილებით ნაკლები, ვიდრე 1926 წელს, სომეხი – 88 047, თურქებად შერაცხული ქართველები – 87168 ადამიანი (</a:t>
            </a:r>
            <a:r>
              <a:rPr lang="ka-GE" dirty="0" err="1"/>
              <a:t>შსსა</a:t>
            </a:r>
            <a:r>
              <a:rPr lang="ka-GE" dirty="0"/>
              <a:t>, ფ. 14, ან. 18, ს. 266, </a:t>
            </a:r>
            <a:r>
              <a:rPr lang="ka-GE" dirty="0" err="1"/>
              <a:t>ფურც</a:t>
            </a:r>
            <a:r>
              <a:rPr lang="ka-GE" dirty="0"/>
              <a:t>. 17). სახელმწიფო უსაფრთხოების მოტივაციით 1944 წელს საქართველოდან ყაზახეთსა და შუა აზიაში გაასახლეს 19818 ოჯახი.  თათრებთან, ქურთებთან და  </a:t>
            </a:r>
            <a:r>
              <a:rPr lang="ka-GE" dirty="0" err="1"/>
              <a:t>ჰემშილებთან</a:t>
            </a:r>
            <a:r>
              <a:rPr lang="ka-GE" dirty="0"/>
              <a:t> ერთად გაასახლეს თურქებად შერაცხული  ქართველების 14493 ოჯახი (</a:t>
            </a:r>
            <a:r>
              <a:rPr lang="ka-GE" dirty="0" err="1"/>
              <a:t>სშსსა</a:t>
            </a:r>
            <a:r>
              <a:rPr lang="ka-GE" dirty="0"/>
              <a:t>, ს. 80, </a:t>
            </a:r>
            <a:r>
              <a:rPr lang="ka-GE" dirty="0" err="1"/>
              <a:t>ფურც</a:t>
            </a:r>
            <a:r>
              <a:rPr lang="ka-GE" dirty="0"/>
              <a:t>. 244). რომლებიც მოგვიანებით ხელოვნურად თურქი მესხის სახელწოდებით შერაცხეს. ე. წ. „თურქი მესხები უზბეკეთის რესპუბლიკის </a:t>
            </a:r>
            <a:r>
              <a:rPr lang="ka-GE" dirty="0" err="1"/>
              <a:t>ფარგანის</a:t>
            </a:r>
            <a:r>
              <a:rPr lang="ka-GE" dirty="0"/>
              <a:t> ოლქში ჩაასახლეს. ტანჯვა-წვალების მიუხედავად, მათ ფერგანის ოლქში სანიმუშო საოჯახო მეურნეობა მოაწყვეს, მაგრამ 1991 წელს უზბეკეთიდან </a:t>
            </a:r>
            <a:r>
              <a:rPr lang="ka-GE" dirty="0" err="1"/>
              <a:t>ე.წ</a:t>
            </a:r>
            <a:r>
              <a:rPr lang="ka-GE" dirty="0"/>
              <a:t>. „თურქი-მესხები ძალით აყარეს და ქვეყნიდან გამოაძევეს. საქართველოს სახელმწიფომ ვერ შეძლო მათი მიღება და რესპუბლიკაში დაბინავება. რუსეთის  ფედერაციული რესპუბლიკის ხელმძღვანელობამ ისინი თავის ტერიტორიაზე დაასახლა. </a:t>
            </a:r>
          </a:p>
          <a:p>
            <a:r>
              <a:rPr lang="ka-GE" dirty="0"/>
              <a:t>ამრიგად, საქართველოს მრავალეროვნულობა და უცხოელების ახალშენების არსებობა </a:t>
            </a:r>
            <a:r>
              <a:rPr lang="en-US" dirty="0"/>
              <a:t>XXI </a:t>
            </a:r>
            <a:r>
              <a:rPr lang="ka-GE" dirty="0"/>
              <a:t>საუკუნეში ჩვენი ქვეყნის რეალობაა. ამ რეალობას ვერსად გავექცევით. ამიტომ თანამედროვე მსოფლიო განვითარების გლობალიზაციის, ინტეგრაციისა და ჰუმანიზმის პრინ­ციპების გათვალისწინებით საქართველოს ხელისუფლებამ უნდა განახორციელოს მეცნიე­რულად დასაბუთებული პროგრამა, რომელშიც მაქსიმალურად იქნება გათვალისწინებული ეროვნულ უმცირესობათა ინტერესები. ამასთან. მათი ინტერესებიდან გამომდინარე შეიქმნას მაქსიმალური პირობები, რათა საქართველოში მცხოვრებმა არაქართველებმა  შეისწავლონ ქართული ენა, როგორც სახელმწიფო ენა. ამით მათ შესაძლებლობა მიეცემათ სრულფასოვნად მონაწილეობდნენ საქართველოს საზოგადოებრივ-პოლიტიკურ, სამეურნეო-ეკონომიკურ და სოციალურ-კულტურულ ცხოვრებაში.</a:t>
            </a:r>
          </a:p>
          <a:p>
            <a:endParaRPr lang="ka-GE" dirty="0"/>
          </a:p>
        </p:txBody>
      </p:sp>
    </p:spTree>
    <p:extLst>
      <p:ext uri="{BB962C8B-B14F-4D97-AF65-F5344CB8AC3E}">
        <p14:creationId xmlns:p14="http://schemas.microsoft.com/office/powerpoint/2010/main" val="1659889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0000" lnSpcReduction="20000"/>
          </a:bodyPr>
          <a:lstStyle/>
          <a:p>
            <a:r>
              <a:rPr lang="ka-GE" b="1" dirty="0"/>
              <a:t>გამოყენებული წყაროები და ლიტერატურა</a:t>
            </a:r>
            <a:endParaRPr lang="ka-GE" dirty="0"/>
          </a:p>
          <a:p>
            <a:r>
              <a:rPr lang="ka-GE" b="1" dirty="0"/>
              <a:t> </a:t>
            </a:r>
            <a:endParaRPr lang="ka-GE" dirty="0"/>
          </a:p>
          <a:p>
            <a:pPr lvl="0"/>
            <a:r>
              <a:rPr lang="ka-GE" dirty="0"/>
              <a:t>საქართველოს ცენტრალური სახელმწიფო საისტორიო არქივი (</a:t>
            </a:r>
            <a:r>
              <a:rPr lang="ka-GE" dirty="0" err="1"/>
              <a:t>სცსსა</a:t>
            </a:r>
            <a:r>
              <a:rPr lang="ka-GE" dirty="0"/>
              <a:t>), ფონდი (ფ.)12, ანაწერი (ან.) 3, საქმე (ს.) 147.</a:t>
            </a:r>
          </a:p>
          <a:p>
            <a:pPr lvl="0"/>
            <a:r>
              <a:rPr lang="ka-GE" dirty="0"/>
              <a:t>საქართველოს შინაგან საქმეთა სამინისტროს არქივი (</a:t>
            </a:r>
            <a:r>
              <a:rPr lang="ka-GE" dirty="0" err="1"/>
              <a:t>სშსსა</a:t>
            </a:r>
            <a:r>
              <a:rPr lang="ka-GE" dirty="0"/>
              <a:t>), ფ.31, ან. 1, ს. 80</a:t>
            </a:r>
            <a:r>
              <a:rPr lang="en-US" dirty="0"/>
              <a:t>; </a:t>
            </a:r>
            <a:r>
              <a:rPr lang="ka-GE" dirty="0"/>
              <a:t>ფ. 14, ან. 18, ს. 266.</a:t>
            </a:r>
          </a:p>
          <a:p>
            <a:pPr lvl="0"/>
            <a:r>
              <a:rPr lang="ka-GE" dirty="0"/>
              <a:t>აჭარის ცენტრალური სახელმწიფო არქივი (აცსა), ფ.  ი–81, ან. 1, ს. 25.</a:t>
            </a:r>
          </a:p>
          <a:p>
            <a:pPr lvl="0"/>
            <a:r>
              <a:rPr lang="ka-GE" dirty="0"/>
              <a:t>აცსა, ფ. რ-178, ან. 1, საქმეები (სს) 56, 58.</a:t>
            </a:r>
          </a:p>
          <a:p>
            <a:pPr lvl="0"/>
            <a:r>
              <a:rPr lang="ka-GE" dirty="0"/>
              <a:t>აცსა, ფ. პ-1, ან. 4, ს. 223.</a:t>
            </a:r>
          </a:p>
          <a:p>
            <a:pPr lvl="0"/>
            <a:r>
              <a:rPr lang="ka-GE" dirty="0"/>
              <a:t>აცსა, ფ. პ-7, ან. 1, ს. 60.</a:t>
            </a:r>
          </a:p>
          <a:p>
            <a:pPr lvl="0"/>
            <a:r>
              <a:rPr lang="ka-GE" dirty="0"/>
              <a:t>საქართველოს მოსახლეობის ეროვნული შემადგენლობა, სტატისტიკური კრებული. თბილისი, 1991 (</a:t>
            </a:r>
            <a:r>
              <a:rPr lang="ka-GE" dirty="0" err="1"/>
              <a:t>სმეშ</a:t>
            </a:r>
            <a:r>
              <a:rPr lang="ka-GE" dirty="0"/>
              <a:t>, 1991:).</a:t>
            </a:r>
          </a:p>
          <a:p>
            <a:pPr lvl="0"/>
            <a:r>
              <a:rPr lang="ka-GE" dirty="0"/>
              <a:t>საქართველოს დასახლებული  პუნქტები და მოსახლეობა, სტატისტიკური კრებული. თბილისი, 1991 (</a:t>
            </a:r>
            <a:r>
              <a:rPr lang="ka-GE" dirty="0" err="1"/>
              <a:t>სდპმ</a:t>
            </a:r>
            <a:r>
              <a:rPr lang="ka-GE" dirty="0"/>
              <a:t>, 1991: ).</a:t>
            </a:r>
          </a:p>
          <a:p>
            <a:pPr lvl="0"/>
            <a:r>
              <a:rPr lang="ka-GE" dirty="0"/>
              <a:t>საქართველოს მოსახლეობის 2002 წლის პირველი ეროვნული აღწერის შედეგები. </a:t>
            </a:r>
            <a:r>
              <a:rPr lang="ka-GE" dirty="0" err="1"/>
              <a:t>ტტ</a:t>
            </a:r>
            <a:r>
              <a:rPr lang="ka-GE" dirty="0"/>
              <a:t>. </a:t>
            </a:r>
            <a:r>
              <a:rPr lang="en-US" dirty="0"/>
              <a:t>I, II, </a:t>
            </a:r>
            <a:r>
              <a:rPr lang="ka-GE" dirty="0"/>
              <a:t>საქართველოს სტატისტიკის სახელმწიფო დეპარტამენტი. თბილისი, 2003 (</a:t>
            </a:r>
            <a:r>
              <a:rPr lang="ka-GE" dirty="0" err="1"/>
              <a:t>სმპეაშ</a:t>
            </a:r>
            <a:r>
              <a:rPr lang="ka-GE" dirty="0"/>
              <a:t>, 2003: )</a:t>
            </a:r>
          </a:p>
          <a:p>
            <a:pPr lvl="0"/>
            <a:r>
              <a:rPr lang="ka-GE" dirty="0"/>
              <a:t>აჭარის სახელმწიფო მუზეუმის არქივი (ასმა), სს. 172, 216.</a:t>
            </a:r>
          </a:p>
          <a:p>
            <a:pPr lvl="0"/>
            <a:r>
              <a:rPr lang="ka-GE" dirty="0"/>
              <a:t>საქართველოს ისტორიის ნარკვევები (სინ), ტ. </a:t>
            </a:r>
            <a:r>
              <a:rPr lang="en-US" dirty="0"/>
              <a:t> IV. </a:t>
            </a:r>
            <a:r>
              <a:rPr lang="ka-GE" dirty="0"/>
              <a:t>გამომ. „მეცნიერება“, თბილისი, 1973.</a:t>
            </a:r>
          </a:p>
          <a:p>
            <a:pPr lvl="0"/>
            <a:r>
              <a:rPr lang="ka-GE" dirty="0"/>
              <a:t>საქართველოს ისტორიის ნარკვევები (სინ), ტ. </a:t>
            </a:r>
            <a:r>
              <a:rPr lang="en-US" dirty="0"/>
              <a:t>V</a:t>
            </a:r>
            <a:r>
              <a:rPr lang="ka-GE" dirty="0"/>
              <a:t>. გამომ. „მეცნიერება“. თბილისი 1970.</a:t>
            </a:r>
          </a:p>
          <a:p>
            <a:pPr lvl="0"/>
            <a:r>
              <a:rPr lang="ka-GE" dirty="0"/>
              <a:t>ი. ბ. სტალინი, თხზულებანი, ტ. 5).</a:t>
            </a:r>
          </a:p>
          <a:p>
            <a:pPr lvl="0"/>
            <a:r>
              <a:rPr lang="ka-GE" dirty="0"/>
              <a:t>ვ. ჯაოშვილი, საქართველოს მოსახლეობა </a:t>
            </a:r>
            <a:r>
              <a:rPr lang="en-US" dirty="0"/>
              <a:t> XVIII-XX </a:t>
            </a:r>
            <a:r>
              <a:rPr lang="ka-GE" dirty="0"/>
              <a:t>საუკუნეებში. გამომ. „მეცნიერება“. თბილისი 1984 (ჯაოშვილი, 1984: )</a:t>
            </a:r>
          </a:p>
          <a:p>
            <a:pPr lvl="0"/>
            <a:r>
              <a:rPr lang="ka-GE" dirty="0"/>
              <a:t>ლ. თოიძე, როგორ შეიქმნა სამხრეთ ოსეთის ავტონომიური ოლქი. გამომ. „მეცნიერება“. თბილისი, 1991 თოიძე, 1991:  ).</a:t>
            </a:r>
          </a:p>
          <a:p>
            <a:endParaRPr lang="ka-GE" dirty="0"/>
          </a:p>
        </p:txBody>
      </p:sp>
    </p:spTree>
    <p:extLst>
      <p:ext uri="{BB962C8B-B14F-4D97-AF65-F5344CB8AC3E}">
        <p14:creationId xmlns:p14="http://schemas.microsoft.com/office/powerpoint/2010/main" val="2352979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62500" lnSpcReduction="20000"/>
          </a:bodyPr>
          <a:lstStyle/>
          <a:p>
            <a:pPr lvl="0"/>
            <a:r>
              <a:rPr lang="ka-GE" dirty="0"/>
              <a:t>ო. თურმანიძე, აჭარის ეკონომიკური და პოლიტიკური ისტორია (1921-1940). ბათუმი, 2012 (ო. თურმანიძე, 2012: ).</a:t>
            </a:r>
          </a:p>
          <a:p>
            <a:pPr lvl="0"/>
            <a:r>
              <a:rPr lang="ka-GE" dirty="0"/>
              <a:t>გ. მანჯგალაძე, გერმანელი კოლონისტები ამიერკავკასიაში, გამომ. „მეცნიერება“, თბილისი, 1974 (მანჯგალაძე, 1974).</a:t>
            </a:r>
          </a:p>
          <a:p>
            <a:pPr lvl="0"/>
            <a:r>
              <a:rPr lang="ka-GE" dirty="0"/>
              <a:t>ა. მენთეშაშვილი, ქურთები და ქურთისტანი. გამომ. „მეცნიერება“. თბილისი, 1977: (მენთეშაშვილი, 1977: )</a:t>
            </a:r>
          </a:p>
          <a:p>
            <a:pPr lvl="0"/>
            <a:r>
              <a:rPr lang="ka-GE" dirty="0" err="1"/>
              <a:t>ა.მენთეშაშვილი</a:t>
            </a:r>
            <a:r>
              <a:rPr lang="ka-GE" dirty="0"/>
              <a:t>, ახლო აღმოსავლეთის ქურთების ისტორიის საკითხები, გამომ. „მეცნიერება“. (თბილისი, 1978 (მენთეშაშვილი, 1978  ).</a:t>
            </a:r>
          </a:p>
          <a:p>
            <a:pPr lvl="0"/>
            <a:r>
              <a:rPr lang="ka-GE" dirty="0" err="1"/>
              <a:t>გიულდენშტედტის</a:t>
            </a:r>
            <a:r>
              <a:rPr lang="ka-GE" dirty="0"/>
              <a:t> მოგზაურობა საქართველოში, ტ. </a:t>
            </a:r>
            <a:r>
              <a:rPr lang="en-US" dirty="0"/>
              <a:t>I, </a:t>
            </a:r>
            <a:r>
              <a:rPr lang="ka-GE" dirty="0"/>
              <a:t>გამომ. „მეცნიერება“. თბილისი, 1969 (</a:t>
            </a:r>
            <a:r>
              <a:rPr lang="ka-GE" dirty="0" err="1"/>
              <a:t>გიულდენშტედტი</a:t>
            </a:r>
            <a:r>
              <a:rPr lang="ka-GE" dirty="0"/>
              <a:t>, 1962 :  ).</a:t>
            </a:r>
          </a:p>
          <a:p>
            <a:pPr lvl="0"/>
            <a:r>
              <a:rPr lang="ka-GE" dirty="0"/>
              <a:t>ინტერნეტის მასალა: მოსახლეობის 2014 აღწერის შედეგები (</a:t>
            </a:r>
            <a:r>
              <a:rPr lang="ka-GE" dirty="0" err="1"/>
              <a:t>იმმაშ</a:t>
            </a:r>
            <a:r>
              <a:rPr lang="ka-GE" dirty="0"/>
              <a:t>).</a:t>
            </a:r>
          </a:p>
          <a:p>
            <a:pPr lvl="0"/>
            <a:r>
              <a:rPr lang="ru-RU" dirty="0"/>
              <a:t>Отлен С.В. Времена не выбирает. Тбилиси, 1998 (Отлен, 1998 :  )</a:t>
            </a:r>
            <a:endParaRPr lang="ka-GE" dirty="0"/>
          </a:p>
          <a:p>
            <a:pPr lvl="0"/>
            <a:r>
              <a:rPr lang="ru-RU" dirty="0"/>
              <a:t>Акты археографиченской комиссий, т. </a:t>
            </a:r>
            <a:r>
              <a:rPr lang="en-US" dirty="0"/>
              <a:t>I</a:t>
            </a:r>
            <a:r>
              <a:rPr lang="ru-RU" dirty="0"/>
              <a:t>,  Тифлис,1863 (</a:t>
            </a:r>
            <a:r>
              <a:rPr lang="ka-GE" dirty="0"/>
              <a:t>აქტები)</a:t>
            </a:r>
          </a:p>
          <a:p>
            <a:pPr lvl="0"/>
            <a:r>
              <a:rPr lang="ru-RU" dirty="0"/>
              <a:t>Кавказский календарь на 1907 год. Тифлис, 1906 (КК 1907 год )</a:t>
            </a:r>
            <a:endParaRPr lang="ka-GE" dirty="0"/>
          </a:p>
          <a:p>
            <a:pPr lvl="0"/>
            <a:r>
              <a:rPr lang="ru-RU" dirty="0"/>
              <a:t>Кавказский календарь  на 1915 газ. Тифлис, 1913 (КК, на 1915 год ).</a:t>
            </a:r>
            <a:endParaRPr lang="ka-GE" dirty="0"/>
          </a:p>
          <a:p>
            <a:endParaRPr lang="ka-GE" dirty="0"/>
          </a:p>
        </p:txBody>
      </p:sp>
    </p:spTree>
    <p:extLst>
      <p:ext uri="{BB962C8B-B14F-4D97-AF65-F5344CB8AC3E}">
        <p14:creationId xmlns:p14="http://schemas.microsoft.com/office/powerpoint/2010/main" val="4111888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lvl="0"/>
            <a:r>
              <a:rPr lang="ka-GE" dirty="0">
                <a:ea typeface="Calibri" panose="020F0502020204030204" pitchFamily="34" charset="0"/>
                <a:cs typeface="Times New Roman" panose="02020603050405020304" pitchFamily="18" charset="0"/>
              </a:rPr>
              <a:t>ცხრილი 1</a:t>
            </a:r>
            <a:r>
              <a:rPr lang="ka-GE" sz="6600" dirty="0">
                <a:latin typeface="Arial" panose="020B0604020202020204" pitchFamily="34" charset="0"/>
              </a:rPr>
              <a:t/>
            </a:r>
            <a:br>
              <a:rPr lang="ka-GE" sz="6600" dirty="0">
                <a:latin typeface="Arial" panose="020B0604020202020204" pitchFamily="34" charset="0"/>
              </a:rPr>
            </a:br>
            <a:endParaRPr lang="ka-GE" dirty="0"/>
          </a:p>
        </p:txBody>
      </p:sp>
      <p:graphicFrame>
        <p:nvGraphicFramePr>
          <p:cNvPr id="4" name="შიგთავსის ჩანაცვლების ველი 3"/>
          <p:cNvGraphicFramePr>
            <a:graphicFrameLocks noGrp="1"/>
          </p:cNvGraphicFramePr>
          <p:nvPr>
            <p:ph idx="1"/>
          </p:nvPr>
        </p:nvGraphicFramePr>
        <p:xfrm>
          <a:off x="2628899" y="2046764"/>
          <a:ext cx="6934202" cy="3909060"/>
        </p:xfrm>
        <a:graphic>
          <a:graphicData uri="http://schemas.openxmlformats.org/drawingml/2006/table">
            <a:tbl>
              <a:tblPr firstRow="1" firstCol="1" bandRow="1">
                <a:tableStyleId>{5C22544A-7EE6-4342-B048-85BDC9FD1C3A}</a:tableStyleId>
              </a:tblPr>
              <a:tblGrid>
                <a:gridCol w="827529"/>
                <a:gridCol w="496634"/>
                <a:gridCol w="496050"/>
                <a:gridCol w="517643"/>
                <a:gridCol w="517643"/>
                <a:gridCol w="475041"/>
                <a:gridCol w="519394"/>
                <a:gridCol w="519394"/>
                <a:gridCol w="481461"/>
                <a:gridCol w="481461"/>
                <a:gridCol w="442944"/>
                <a:gridCol w="579504"/>
                <a:gridCol w="579504"/>
              </a:tblGrid>
              <a:tr h="0">
                <a:tc rowSpan="2">
                  <a:txBody>
                    <a:bodyPr/>
                    <a:lstStyle/>
                    <a:p>
                      <a:pPr algn="ctr">
                        <a:lnSpc>
                          <a:spcPct val="150000"/>
                        </a:lnSpc>
                        <a:spcAft>
                          <a:spcPts val="0"/>
                        </a:spcAft>
                      </a:pPr>
                      <a:r>
                        <a:rPr lang="ka-GE" sz="900">
                          <a:effectLst/>
                        </a:rPr>
                        <a:t> </a:t>
                      </a:r>
                      <a:endParaRPr lang="ka-GE" sz="1100">
                        <a:effectLst/>
                      </a:endParaRPr>
                    </a:p>
                    <a:p>
                      <a:pPr algn="ctr">
                        <a:lnSpc>
                          <a:spcPct val="150000"/>
                        </a:lnSpc>
                        <a:spcAft>
                          <a:spcPts val="0"/>
                        </a:spcAft>
                      </a:pPr>
                      <a:r>
                        <a:rPr lang="ka-GE" sz="900">
                          <a:effectLst/>
                        </a:rPr>
                        <a:t>ეროვნება</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50000"/>
                        </a:lnSpc>
                        <a:spcAft>
                          <a:spcPts val="0"/>
                        </a:spcAft>
                      </a:pPr>
                      <a:r>
                        <a:rPr lang="ka-GE" sz="900">
                          <a:effectLst/>
                        </a:rPr>
                        <a:t>1800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1897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1926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1970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1989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2002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r>
              <a:tr h="0">
                <a:tc vMerge="1">
                  <a:txBody>
                    <a:bodyPr/>
                    <a:lstStyle/>
                    <a:p>
                      <a:endParaRPr lang="ka-GE"/>
                    </a:p>
                  </a:txBody>
                  <a:tcPr/>
                </a:tc>
                <a:tc>
                  <a:txBody>
                    <a:bodyPr/>
                    <a:lstStyle/>
                    <a:p>
                      <a:pPr algn="just">
                        <a:lnSpc>
                          <a:spcPct val="150000"/>
                        </a:lnSpc>
                        <a:spcAft>
                          <a:spcPts val="0"/>
                        </a:spcAft>
                      </a:pPr>
                      <a:r>
                        <a:rPr lang="ka-GE" sz="900">
                          <a:effectLst/>
                        </a:rPr>
                        <a:t>ათა­­სო­­­ბით</a:t>
                      </a:r>
                      <a:endParaRPr lang="ka-GE" sz="1100">
                        <a:effectLst/>
                      </a:endParaRPr>
                    </a:p>
                    <a:p>
                      <a:pPr algn="just">
                        <a:lnSpc>
                          <a:spcPct val="150000"/>
                        </a:lnSpc>
                        <a:spcAft>
                          <a:spcPts val="0"/>
                        </a:spcAft>
                      </a:pPr>
                      <a:r>
                        <a:rPr lang="ka-GE"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 </a:t>
                      </a:r>
                      <a:endParaRPr lang="ka-GE" sz="1100">
                        <a:effectLst/>
                      </a:endParaRPr>
                    </a:p>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 </a:t>
                      </a:r>
                      <a:endParaRPr lang="ka-GE" sz="1100">
                        <a:effectLst/>
                      </a:endParaRPr>
                    </a:p>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 </a:t>
                      </a:r>
                      <a:endParaRPr lang="ka-GE" sz="1100">
                        <a:effectLst/>
                      </a:endParaRPr>
                    </a:p>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 </a:t>
                      </a:r>
                      <a:endParaRPr lang="ka-GE" sz="1100">
                        <a:effectLst/>
                      </a:endParaRPr>
                    </a:p>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 </a:t>
                      </a:r>
                      <a:endParaRPr lang="ka-GE" sz="1100">
                        <a:effectLst/>
                      </a:endParaRPr>
                    </a:p>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ქართველი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622</a:t>
                      </a:r>
                      <a:r>
                        <a:rPr lang="en-US" sz="900">
                          <a:effectLst/>
                        </a:rPr>
                        <a:t>,6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79,4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1331,3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69,4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1788,2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66,8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3130,7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66,8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3787,4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70,1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3661,2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83,8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აფხაზი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52,2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6,6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42,6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56,9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79,5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95,9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3527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ოსი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29,3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81,5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113,3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150,2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164,1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38028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სომეხი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47,0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6,0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197,0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10,3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307,0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11,5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452,3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9,7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437,2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9,7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248,9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5,7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რუსი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101,0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5,3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96,1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396,7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8,5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341,2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8,1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67,7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უკრაინელი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14,4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49,6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52,5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7,0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ბელორ­უსი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6,1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8,6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აზერბაიჯანელი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30,0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81,1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144,0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5,4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217,8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307,6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5,7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284,8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6,5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ბერძენი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38,5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54,1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a:t>
                      </a:r>
                      <a:r>
                        <a:rPr lang="ka-GE" sz="900">
                          <a:effectLst/>
                        </a:rPr>
                        <a:t>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89,2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100,3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15,2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გერმანელი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7,4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12,9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ებრაელი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17,2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30,2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55,4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24,8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ქურთი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a:t>
                      </a: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8,0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20,7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33,3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0,1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დანარჩენი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21,8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73,3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42,3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ka-GE" sz="900">
                          <a:effectLst/>
                        </a:rPr>
                        <a:t>სულ</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784,7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100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1919,4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100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2644,2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100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4686,6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100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5400,1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100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a:effectLst/>
                        </a:rPr>
                        <a:t>4371,5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900" dirty="0">
                          <a:effectLst/>
                        </a:rPr>
                        <a:t>100</a:t>
                      </a:r>
                      <a:endParaRPr lang="ka-G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608367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32500" lnSpcReduction="20000"/>
          </a:bodyPr>
          <a:lstStyle/>
          <a:p>
            <a:r>
              <a:rPr lang="ka-GE" dirty="0"/>
              <a:t>მართალია, 1801-1987 წლებში საქართველოს საერთო მოსახლეობის რაოდენობა 5,5-ჯერ გაიზარდა, მაგრამ ფარდობითი მახასიათებელი მნიშვნელოვნად შემცირდა. ამ წლებში აფხაზების რიცხოვნობა მხოლოდ 1,8-ჯერ გაიზარდა. ზრდის ასეთი დაბალი მაჩვენებელი იმითაა განპირობებული, რომ </a:t>
            </a:r>
            <a:r>
              <a:rPr lang="en-US" dirty="0"/>
              <a:t>XIX </a:t>
            </a:r>
            <a:r>
              <a:rPr lang="ka-GE" dirty="0"/>
              <a:t>საუკუნის 60-70-იან წლებში აფხაზი მოსახლეობის საზღვარგარეთის ქვეყნებში გადასახლების შედეგად (მუჰაჯირობა) განახევრდა. შემდეგი მიზეზი ის არის, რომ მათი ბუნებრივი გამრავლების ტემპი საქართველოში მცხოვრებ სხვა ეთნოსთან შედარებით დაბალი იყო. საქართველოში მცხოვრები ოსების რაოდენობრივი ზრდის ტემპი დაახლოებით უტოლდებოდა ქართველობისას.</a:t>
            </a:r>
          </a:p>
          <a:p>
            <a:r>
              <a:rPr lang="ka-GE" dirty="0"/>
              <a:t>1801-1989 წლებში საქართველოში მცხოვრები უცხოელებიდან განსაკუთრებით აღსანიშნავია სომხების, აზერბაიჯანელების, რუსების, ბერძნების რაოდენობრივი ზრდის მაღალი ტემპი. მაგალითად, 1801-1989 წლებში სომხების რიცხოვნობა გაიზარდა 9-ჯერ და მეტად, აზერბაიჯანელებისა – 10,3-ჯერ, ბერძნებისა–200-ჯერ, რუსებისა –340-ჯერ. სომხების, ბერძნების, რუსების რაოდენობრივი ზრდა ძირითადად მოხდა ამ ეროვნებათა ახალ-ახალი ნაკადის ჩასახლების შედეგად,  არაქართველი ქრისტიანი მოსახლეობის ჩამოსახლებით რუსეთის მთავრობაც იყო დაინტერესებული. ამასთან დაკავშირებით რუსეთის იმპერატორი ალექსანდრე პირველი 1801 წელს ქართლ-კახეთის გენერალ-გუბერნატორს </a:t>
            </a:r>
            <a:r>
              <a:rPr lang="ka-GE" dirty="0" err="1"/>
              <a:t>კნორინგს</a:t>
            </a:r>
            <a:r>
              <a:rPr lang="ka-GE" dirty="0"/>
              <a:t> სწერდა: „განსაკუთრებული ყურადღება უნდა მიექცეს საზღვარგარეთიდან ქრისტიანი კოლონიზა­ტორების მოზიდვას“ (აქტები, ტ. </a:t>
            </a:r>
            <a:r>
              <a:rPr lang="en-US" dirty="0"/>
              <a:t>I,</a:t>
            </a:r>
            <a:r>
              <a:rPr lang="ka-GE" dirty="0"/>
              <a:t>, გვ. 435ბ 448). ამ პოლიტიკას ატარებდნენ რუსეთის ყველა დროის ხელისუფალნი.</a:t>
            </a:r>
          </a:p>
          <a:p>
            <a:r>
              <a:rPr lang="ka-GE" dirty="0"/>
              <a:t>საქართველოში უცხოელების პირველი ახალშენები აზერბაიჯანელებმა შექმნეს. აზერბაიჯანელების ტრადიციული საქმიანობა  მიწათმოქმედება და მეცხოველეობა იყო, ამიტომ ძირითადად საქართველოს სოფლად დასახლდნენ. გასაბჭოებამდე არსებულ წყაროებში ისინი თურქების, ზოგჯერ თათრების, ბოლოს აზერბაიჯანელების სახელწოდებით არიან მოხსენიებული. აზერბაიჯანელების ახალშენები მასობრივად იქმნება </a:t>
            </a:r>
            <a:r>
              <a:rPr lang="en-US" dirty="0"/>
              <a:t>XVII </a:t>
            </a:r>
            <a:r>
              <a:rPr lang="ka-GE" dirty="0"/>
              <a:t>საუკუნიდან. მათი განსახლების გეოგრაფია მოიცავდა ქვემო ქართლის ისეთ პროვინციებს, როგორიცაა მარნეული, გარდაბანი, დმანისი, ბოლნისი. აზერბაიჯანელების ახალშენები შეიქმნა აგრეთვე კახეთში (ლაგოდეხი, საგარეჯო), შიდა ქართლში (კასპის, მცხეთის, ქარელის რაიონები). როგორც ცნობილია, ირან-ოსმალეთის 1603-1912 წლების ომში ქართველთა ლაშქარიც მონაწილეობდა ქართლის მეფის გიორგი X-ის (1600-1605) მეთაურობით. 1603 წელს ერევანის ბრძოლაში ქართველების აქტიური მონაწილეობისათვის შაჰ-აბასმა გიორგი მეფე დაასაჩუქრა ირანის სოფლებით და 300 თუმანი ჯამაგირიც დაუნიშნა. სამაგიეროდ  ლორეს პროვინცია და </a:t>
            </a:r>
            <a:r>
              <a:rPr lang="ka-GE" dirty="0" err="1"/>
              <a:t>დებედას</a:t>
            </a:r>
            <a:r>
              <a:rPr lang="ka-GE" dirty="0"/>
              <a:t>  ხეობა გამოსტყუა. ლორეს პროვინცია სახანოდ აქცია, ხოლო </a:t>
            </a:r>
            <a:r>
              <a:rPr lang="ka-GE" dirty="0" err="1"/>
              <a:t>დებედას</a:t>
            </a:r>
            <a:r>
              <a:rPr lang="ka-GE" dirty="0"/>
              <a:t> ხეობაში თურქული ტომი „</a:t>
            </a:r>
            <a:r>
              <a:rPr lang="ka-GE" dirty="0" err="1"/>
              <a:t>ბორჩხალუ</a:t>
            </a:r>
            <a:r>
              <a:rPr lang="ka-GE" dirty="0"/>
              <a:t>“ ჩამოასახლა. ეს იყო თურქული ტომის პირველი ახალშენები ქვემო ქართლის ტერიტორიაზე ( სინ, ტ. </a:t>
            </a:r>
            <a:r>
              <a:rPr lang="en-US" dirty="0"/>
              <a:t>IV, 1973:247-248).</a:t>
            </a:r>
            <a:endParaRPr lang="ka-GE" dirty="0"/>
          </a:p>
          <a:p>
            <a:r>
              <a:rPr lang="ka-GE" dirty="0"/>
              <a:t>თურქული ეთნოსის ჩამოსახლება საქართველოს ტერიტორიაზე მომდევნო ხანაში გაგრძელდა. XVIII საუკუნის 70-იან წლებში თათრების ახალი ჯგუფი ჩამოსახლდა ქვემო ქართლში და ქართველობისაგან დაცარიელებული სოფლები დაიკავეს. გერმანელი მოგზაურის </a:t>
            </a:r>
            <a:r>
              <a:rPr lang="ka-GE" dirty="0" err="1"/>
              <a:t>გიულდენშტედტის</a:t>
            </a:r>
            <a:r>
              <a:rPr lang="ka-GE" dirty="0"/>
              <a:t> ცნობით ამ წლებში მდინარე ქციის ქვემო წელში, ქცია-ხრამისა და </a:t>
            </a:r>
            <a:r>
              <a:rPr lang="ka-GE" dirty="0" err="1"/>
              <a:t>დებედას</a:t>
            </a:r>
            <a:r>
              <a:rPr lang="ka-GE" dirty="0"/>
              <a:t> ხეობებში ათასობით თურქი და სომეხი ჩამოსახლებულან და ახალშენები შეუქმნიათ (</a:t>
            </a:r>
            <a:r>
              <a:rPr lang="ka-GE" dirty="0" err="1"/>
              <a:t>გიულდენშტედტი</a:t>
            </a:r>
            <a:r>
              <a:rPr lang="ka-GE" dirty="0"/>
              <a:t>, 1962:69, 79, 83, 243).</a:t>
            </a:r>
          </a:p>
          <a:p>
            <a:r>
              <a:rPr lang="ka-GE" dirty="0"/>
              <a:t>მართალია, აზერბაიჯანელების ახალშენები შიდა ქართლშიც შეიქმნა, მაგრამ მათი დასახლების გეოგრაფია ძირითადად ქვემო ქართლი და კახეთი იყო. გასაბჭოებამდე ქვემო ქართლი ადმინისტრაციულ-ტერიტორიულად </a:t>
            </a:r>
            <a:r>
              <a:rPr lang="ka-GE" dirty="0" err="1"/>
              <a:t>ბორჩხალოს</a:t>
            </a:r>
            <a:r>
              <a:rPr lang="ka-GE" dirty="0"/>
              <a:t> მაზრის სახელწოდებითაა ცნობილი. 1930 წლიდან, ახალი ადმინისტრაციულ-ტერიტორიული მოწყობის მიხედვით, ქვემო ქართლი 6 რაიონად იყოფოდა (ბოლნისი, დმანისი, გარდაბანი, თეთრიწყარო, მარნეული, წალკა), რომლის ტერიტორია 6073,1 კვ კმ-ს შეადგენს. კახეთში აზერბაიჯანელები ძირითადად სახლობდნენ ლაგოდეხისა და საგარეჯოს რაიონებში. გასაბჭოებამდე კახეთი ადმინისტრაციულ-ტერიტორიულად თელავისა და სიღნაღის მაზრებად იყოფოდა (1930 წლიდან კახეთი 8 რაიონად დაიყო). ქვემო ქართლსა და კახეთში აზერბაიჯანელთა საერთო რაოდენობის და ფარდობითი  მახასიათებლის შესახებ წარმოდგენას გვიქმნის მე-2 ცხრილი (КК </a:t>
            </a:r>
            <a:r>
              <a:rPr lang="ka-GE" dirty="0" err="1"/>
              <a:t>на</a:t>
            </a:r>
            <a:r>
              <a:rPr lang="ka-GE" dirty="0"/>
              <a:t> 1907 </a:t>
            </a:r>
            <a:r>
              <a:rPr lang="ka-GE" dirty="0" err="1"/>
              <a:t>год</a:t>
            </a:r>
            <a:r>
              <a:rPr lang="ka-GE" dirty="0"/>
              <a:t>: 125-126, 130-133; </a:t>
            </a:r>
            <a:r>
              <a:rPr lang="ka-GE" dirty="0" err="1"/>
              <a:t>სმეშ</a:t>
            </a:r>
            <a:r>
              <a:rPr lang="ka-GE" dirty="0"/>
              <a:t>, 1991; </a:t>
            </a:r>
            <a:r>
              <a:rPr lang="ka-GE" dirty="0" err="1"/>
              <a:t>სდპმ</a:t>
            </a:r>
            <a:r>
              <a:rPr lang="ka-GE" dirty="0"/>
              <a:t>, 1991; </a:t>
            </a:r>
            <a:r>
              <a:rPr lang="ka-GE" dirty="0" err="1"/>
              <a:t>სმპესაშ</a:t>
            </a:r>
            <a:r>
              <a:rPr lang="ka-GE" dirty="0"/>
              <a:t>, 2003:114, 116).</a:t>
            </a:r>
          </a:p>
          <a:p>
            <a:endParaRPr lang="ka-GE" dirty="0"/>
          </a:p>
        </p:txBody>
      </p:sp>
    </p:spTree>
    <p:extLst>
      <p:ext uri="{BB962C8B-B14F-4D97-AF65-F5344CB8AC3E}">
        <p14:creationId xmlns:p14="http://schemas.microsoft.com/office/powerpoint/2010/main" val="2588894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lvl="0"/>
            <a:r>
              <a:rPr lang="en-US" dirty="0" smtClean="0"/>
              <a:t>.</a:t>
            </a:r>
            <a:r>
              <a:rPr lang="ka-GE" dirty="0">
                <a:ea typeface="Calibri" panose="020F0502020204030204" pitchFamily="34" charset="0"/>
                <a:cs typeface="Times New Roman" panose="02020603050405020304" pitchFamily="18" charset="0"/>
              </a:rPr>
              <a:t> ცხრილი 2</a:t>
            </a:r>
            <a:r>
              <a:rPr lang="ka-GE" sz="6600" dirty="0">
                <a:latin typeface="Arial" panose="020B0604020202020204" pitchFamily="34" charset="0"/>
              </a:rPr>
              <a:t/>
            </a:r>
            <a:br>
              <a:rPr lang="ka-GE" sz="6600" dirty="0">
                <a:latin typeface="Arial" panose="020B0604020202020204" pitchFamily="34" charset="0"/>
              </a:rPr>
            </a:br>
            <a:endParaRPr lang="ka-GE" dirty="0"/>
          </a:p>
        </p:txBody>
      </p:sp>
      <p:graphicFrame>
        <p:nvGraphicFramePr>
          <p:cNvPr id="4" name="შიგთავსის ჩანაცვლების ველი 3"/>
          <p:cNvGraphicFramePr>
            <a:graphicFrameLocks noGrp="1"/>
          </p:cNvGraphicFramePr>
          <p:nvPr>
            <p:ph idx="1"/>
          </p:nvPr>
        </p:nvGraphicFramePr>
        <p:xfrm>
          <a:off x="2944812" y="3246914"/>
          <a:ext cx="6302375" cy="1508760"/>
        </p:xfrm>
        <a:graphic>
          <a:graphicData uri="http://schemas.openxmlformats.org/drawingml/2006/table">
            <a:tbl>
              <a:tblPr firstRow="1" firstCol="1" bandRow="1">
                <a:tableStyleId>{5C22544A-7EE6-4342-B048-85BDC9FD1C3A}</a:tableStyleId>
              </a:tblPr>
              <a:tblGrid>
                <a:gridCol w="922020"/>
                <a:gridCol w="538480"/>
                <a:gridCol w="538480"/>
                <a:gridCol w="538480"/>
                <a:gridCol w="537845"/>
                <a:gridCol w="537845"/>
                <a:gridCol w="538480"/>
                <a:gridCol w="538480"/>
                <a:gridCol w="538480"/>
                <a:gridCol w="538480"/>
                <a:gridCol w="535305"/>
              </a:tblGrid>
              <a:tr h="0">
                <a:tc rowSpan="2">
                  <a:txBody>
                    <a:bodyPr/>
                    <a:lstStyle/>
                    <a:p>
                      <a:pPr algn="just">
                        <a:lnSpc>
                          <a:spcPct val="150000"/>
                        </a:lnSpc>
                        <a:spcAft>
                          <a:spcPts val="0"/>
                        </a:spcAft>
                      </a:pPr>
                      <a:r>
                        <a:rPr lang="ka-GE" sz="900">
                          <a:effectLst/>
                        </a:rPr>
                        <a:t>ისტორიულ-</a:t>
                      </a:r>
                      <a:endParaRPr lang="ka-GE" sz="1100">
                        <a:effectLst/>
                      </a:endParaRPr>
                    </a:p>
                    <a:p>
                      <a:pPr algn="just">
                        <a:lnSpc>
                          <a:spcPct val="150000"/>
                        </a:lnSpc>
                        <a:spcAft>
                          <a:spcPts val="0"/>
                        </a:spcAft>
                      </a:pPr>
                      <a:r>
                        <a:rPr lang="ka-GE" sz="900">
                          <a:effectLst/>
                        </a:rPr>
                        <a:t>გეოგრაფიული</a:t>
                      </a:r>
                      <a:endParaRPr lang="ka-GE" sz="1100">
                        <a:effectLst/>
                      </a:endParaRPr>
                    </a:p>
                    <a:p>
                      <a:pPr algn="just">
                        <a:lnSpc>
                          <a:spcPct val="150000"/>
                        </a:lnSpc>
                        <a:spcAft>
                          <a:spcPts val="0"/>
                        </a:spcAft>
                      </a:pPr>
                      <a:r>
                        <a:rPr lang="ka-GE" sz="900">
                          <a:effectLst/>
                        </a:rPr>
                        <a:t>პროვინციები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50000"/>
                        </a:lnSpc>
                        <a:spcAft>
                          <a:spcPts val="0"/>
                        </a:spcAft>
                      </a:pPr>
                      <a:r>
                        <a:rPr lang="ka-GE" sz="900">
                          <a:effectLst/>
                        </a:rPr>
                        <a:t>1897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1926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1970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1989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2002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r>
              <a:tr h="0">
                <a:tc vMerge="1">
                  <a:txBody>
                    <a:bodyPr/>
                    <a:lstStyle/>
                    <a:p>
                      <a:endParaRPr lang="ka-GE"/>
                    </a:p>
                  </a:txBody>
                  <a:tcPr/>
                </a:tc>
                <a:tc>
                  <a:txBody>
                    <a:bodyPr/>
                    <a:lstStyle/>
                    <a:p>
                      <a:pPr algn="just">
                        <a:lnSpc>
                          <a:spcPct val="150000"/>
                        </a:lnSpc>
                        <a:spcAft>
                          <a:spcPts val="0"/>
                        </a:spcAft>
                      </a:pPr>
                      <a:r>
                        <a:rPr lang="ka-GE" sz="900">
                          <a:effectLst/>
                        </a:rPr>
                        <a:t>ათა­­სო­­­ბით</a:t>
                      </a:r>
                      <a:endParaRPr lang="ka-GE" sz="1100">
                        <a:effectLst/>
                      </a:endParaRPr>
                    </a:p>
                    <a:p>
                      <a:pPr algn="just">
                        <a:lnSpc>
                          <a:spcPct val="150000"/>
                        </a:lnSpc>
                        <a:spcAft>
                          <a:spcPts val="0"/>
                        </a:spcAft>
                      </a:pPr>
                      <a:r>
                        <a:rPr lang="ka-GE"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endParaRPr>
                    </a:p>
                    <a:p>
                      <a:pPr algn="just">
                        <a:lnSpc>
                          <a:spcPct val="150000"/>
                        </a:lnSpc>
                        <a:spcAft>
                          <a:spcPts val="0"/>
                        </a:spcAft>
                      </a:pPr>
                      <a:r>
                        <a:rPr lang="ka-GE"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endParaRPr>
                    </a:p>
                    <a:p>
                      <a:pPr algn="just">
                        <a:lnSpc>
                          <a:spcPct val="150000"/>
                        </a:lnSpc>
                        <a:spcAft>
                          <a:spcPts val="0"/>
                        </a:spcAft>
                      </a:pPr>
                      <a:r>
                        <a:rPr lang="ka-GE"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endParaRPr>
                    </a:p>
                    <a:p>
                      <a:pPr algn="just">
                        <a:lnSpc>
                          <a:spcPct val="150000"/>
                        </a:lnSpc>
                        <a:spcAft>
                          <a:spcPts val="0"/>
                        </a:spcAft>
                      </a:pPr>
                      <a:r>
                        <a:rPr lang="ka-GE"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endParaRPr>
                    </a:p>
                    <a:p>
                      <a:pPr algn="just">
                        <a:lnSpc>
                          <a:spcPct val="150000"/>
                        </a:lnSpc>
                        <a:spcAft>
                          <a:spcPts val="0"/>
                        </a:spcAft>
                      </a:pPr>
                      <a:r>
                        <a:rPr lang="ka-GE"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ctr">
                        <a:lnSpc>
                          <a:spcPct val="150000"/>
                        </a:lnSpc>
                        <a:spcAft>
                          <a:spcPts val="0"/>
                        </a:spcAft>
                      </a:pPr>
                      <a:r>
                        <a:rPr lang="ka-GE" sz="1000">
                          <a:effectLst/>
                        </a:rPr>
                        <a:t>ქვემო ქართ­ლი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38,0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30,0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51,0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58,9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1</a:t>
                      </a:r>
                      <a:r>
                        <a:rPr lang="ka-GE" sz="1000">
                          <a:effectLst/>
                        </a:rPr>
                        <a:t>72</a:t>
                      </a:r>
                      <a:r>
                        <a:rPr lang="en-US" sz="1000">
                          <a:effectLst/>
                        </a:rPr>
                        <a:t>,</a:t>
                      </a:r>
                      <a:r>
                        <a:rPr lang="ka-GE" sz="1000">
                          <a:effectLst/>
                        </a:rPr>
                        <a:t>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ka-GE" sz="1000">
                          <a:effectLst/>
                        </a:rPr>
                        <a:t>46,0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ka-GE" sz="1000">
                          <a:effectLst/>
                        </a:rPr>
                        <a:t>232,8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ka-GE" sz="1000">
                          <a:effectLst/>
                        </a:rPr>
                        <a:t>52,5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224,6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45,1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ctr">
                        <a:lnSpc>
                          <a:spcPct val="150000"/>
                        </a:lnSpc>
                        <a:spcAft>
                          <a:spcPts val="0"/>
                        </a:spcAft>
                      </a:pPr>
                      <a:r>
                        <a:rPr lang="ka-GE" sz="1000">
                          <a:effectLst/>
                        </a:rPr>
                        <a:t>კახეთი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7,1</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4,9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7,8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5,5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ka-GE" sz="1000">
                          <a:effectLst/>
                        </a:rPr>
                        <a:t>21,0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ka-GE" sz="1000">
                          <a:effectLst/>
                        </a:rPr>
                        <a:t>5,0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ka-GE" sz="1000">
                          <a:effectLst/>
                        </a:rPr>
                        <a:t>33,5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ka-GE" sz="1000">
                          <a:effectLst/>
                        </a:rPr>
                        <a:t>7,5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a:effectLst/>
                        </a:rPr>
                        <a:t>40,0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000" dirty="0">
                          <a:effectLst/>
                        </a:rPr>
                        <a:t>9,8</a:t>
                      </a:r>
                      <a:endParaRPr lang="ka-G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152730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7500" lnSpcReduction="20000"/>
          </a:bodyPr>
          <a:lstStyle/>
          <a:p>
            <a:r>
              <a:rPr lang="ka-GE" dirty="0"/>
              <a:t>ქვემო ქართლში ცხოვრობდა: 1897 წელს საქართველოში მცხოვრები აზერბაიჯანელების 47,%, 1989 წელს–75,2%. 1989 წელს აზერბაიჯანელები ძირითადად  დასახლებული იყვნენ მარნეულის (91,2 ათასი–76,0 %), ბოლნისის (53,8 ათასი–66,)%), გარდაბნის (48,8 ათასი–42,6%), დმანისის (33,1 ათასი–64,0%) რაიონებში. თეთრიწყაროს რაიონში სახლობდა მხოლოდ 2,5 ათასი (0,9%), ხოლო წალკის რაიონში–2,3 ათასი (5,1%) აზერბაიჯანელი. ქვემო ქართლში 1926 წლისათვის აზერბაიჯანელების ახალშენები იყო 185 სოფლიდან 139 სოფელი. ისტორიული ბედუკუღმართობის გამო აღნიშნულ რეგიონში მხოლოდ 7949 ქართველი (9,2%) ითვლებოდა (აცსა, ფ. რ-178, ან.1, ს. 58, </a:t>
            </a:r>
            <a:r>
              <a:rPr lang="ka-GE" dirty="0" err="1"/>
              <a:t>ფურც</a:t>
            </a:r>
            <a:r>
              <a:rPr lang="ka-GE" dirty="0"/>
              <a:t>. 13-18). მომდევნო წლებში ქართველების რაოდენობა გაიზარდა. მაგალითად, 1970 წელს ქვემო ქართლში ითვლებოდა 99,7 ათასი, ხოლო 1989 წელს –111 ათასი ქართველი. ეს ზრდა ძირითადად მოხდა სომხებისა და ბერძნების შემცირების ხარჯზე.</a:t>
            </a:r>
          </a:p>
          <a:p>
            <a:r>
              <a:rPr lang="ka-GE" dirty="0"/>
              <a:t>ქვემო ქართლში აზერბაიჯანელები მოსახლეობის უმრავლესობას შეადგენდნენ </a:t>
            </a:r>
            <a:r>
              <a:rPr lang="en-US" dirty="0"/>
              <a:t>XVIII </a:t>
            </a:r>
            <a:r>
              <a:rPr lang="ka-GE" dirty="0"/>
              <a:t>საუკუნიდან მოყოლებული დღემდე. მაგალითად, 1989 წლისათვის საქართველოში არსებული აზერბაიჯანელთა 161 სოფლიდან ქვემო ქართლში იყო 140 სოფელი. მათგან მარნეულის რაიონში – 47, დმანისის–39, ბოლნისის – 36, გარდაბანის–10, წალკის–5, თეთრიწყაროს რაიონში–3, ახალშენი (</a:t>
            </a:r>
            <a:r>
              <a:rPr lang="ka-GE" dirty="0" err="1"/>
              <a:t>სდპმ</a:t>
            </a:r>
            <a:r>
              <a:rPr lang="ka-GE" dirty="0"/>
              <a:t>, 1991:261).</a:t>
            </a:r>
          </a:p>
          <a:p>
            <a:r>
              <a:rPr lang="ka-GE" dirty="0"/>
              <a:t>საქართველოს ტერიტორიაზე აზერბაიჯანელთა მეორე შედარებით მსხვილი დასახლება კახეთის მხარეა. აზერბაიჯანელები კახეთის ყველა რაიონში ცხოვრობდნენ, მაგრამ ძირითადად დასახლებული იყვნენ საგარეჯოს, ლაგოდეხის, თელავისა და დედოფლისწყაროს რაიონებში. კახეთში 1989  წელს აზერბაიჯანელთა 13 ახალშენი ითვლებოდა. გარდა ამისა, ისინი, სხვა ერებთან ერთად, ცხოვრობდნენ საზიარო სოფლებშიც. 1989 წელს  საგარეჯოს რაიონში მოსახლეობის 26,3% (15821 ადამიანი) აზერბაიჯანელია. რაიონის 43 სოფლიდან 8 აზერბაიჯანელების მსხვილი დასახლება იყო. ლაგოდეხის რაიონის მოსახლეობის 17,1%-ს (9797კაცი) ასევე აზერბაიჯანელები შეადგენდნენ. თელავის რაიონში ცხოვრობდა 7094 აზერბაიჯანელი (9,1%), ხოლო დედოფლისწყაროში – 5094 (5,9%).</a:t>
            </a:r>
          </a:p>
          <a:p>
            <a:r>
              <a:rPr lang="ka-GE" dirty="0"/>
              <a:t>მართალია, საქართველოს დამოუკიდებლობის აღდგენის შემდეგ აზერბაიჯანელთა ნაწილი თავის ისტორიულ სამშობლოში გადასახლდა,. მაგრამ კახეთში, ქვემო ქართლის ზოგიერთ რაიონში როგორც რაოდენობრივად, ისე ფარდობითად გაიზარდა. მაგალითად, 2002 წლისათვის საგარეჯოს რაიონში აზერბაიჯანელთა რაოდენობა 40%-მდე გაიზარდა. ქვემო ქართლის ისეთ რაიონებში, როგორიცაა ბოლნისი აზერბაიჯანელთა ფარდობითი  მახასიათებელი 64%-დან 74,4%, ხოლო დმანისის  რაიონში –66%-დან 85%-მდე გაიზარდა (</a:t>
            </a:r>
            <a:r>
              <a:rPr lang="ka-GE" dirty="0" err="1"/>
              <a:t>სმეშ</a:t>
            </a:r>
            <a:r>
              <a:rPr lang="ka-GE" dirty="0"/>
              <a:t>, 1991:41, </a:t>
            </a:r>
            <a:r>
              <a:rPr lang="ka-GE" dirty="0" err="1"/>
              <a:t>სმპაძშ</a:t>
            </a:r>
            <a:r>
              <a:rPr lang="ka-GE" dirty="0"/>
              <a:t>, 2003:102,105).</a:t>
            </a:r>
          </a:p>
          <a:p>
            <a:r>
              <a:rPr lang="ka-GE" dirty="0"/>
              <a:t>შიდა ქართლში აზერბაიჯანელები 14 სოფელში ცხოვრობდნენ. რეგიონში აზერბაიჯანელების ახალშენი იყო 10 დასახლება. მათგან მცხეთის რაიონში–4, კასპის–3, ქარელის–2, ხოლო გორის რაიონში–1 ახალშენი (</a:t>
            </a:r>
            <a:r>
              <a:rPr lang="ka-GE" dirty="0" err="1"/>
              <a:t>სმდპ</a:t>
            </a:r>
            <a:r>
              <a:rPr lang="ka-GE" dirty="0"/>
              <a:t>, 1991). შიდა ქართლში  აზერბაიჯანელები საზიარო სოფლებშიც ცხოვრობდნენ. მაგრამ საერთო მდგომარეობით შიდა ქართლში აზერბაიჯანელთა მცირე ნაწილი ცხოვრობდა.</a:t>
            </a:r>
          </a:p>
          <a:p>
            <a:endParaRPr lang="ka-GE" dirty="0"/>
          </a:p>
        </p:txBody>
      </p:sp>
    </p:spTree>
    <p:extLst>
      <p:ext uri="{BB962C8B-B14F-4D97-AF65-F5344CB8AC3E}">
        <p14:creationId xmlns:p14="http://schemas.microsoft.com/office/powerpoint/2010/main" val="325598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7500" lnSpcReduction="20000"/>
          </a:bodyPr>
          <a:lstStyle/>
          <a:p>
            <a:r>
              <a:rPr lang="ka-GE" dirty="0"/>
              <a:t>საქართველოს ტერიტორიაზე მცხოვრებ არაქართველ მოსახლეობას შორის პირველი ადგილი სომხებს ეკავათ. ისინი ძირითადად ქალაქებსა და დაბებში სახლობდნენ, სხვა არაქართველებისაგან განსხვავებით მეტწილად ვაჭრობა–ხელოსნობას მისდევდნენ. აგრესიული სახელმწიფოების ომების შედეგად სომხები არანაკლებ მსხვერპლად იქცნენ და საქართველოში ლტოლვილთა სახით შემოდიოდნენ, დაცარიელებულ ქართულ სოფლებში </a:t>
            </a:r>
            <a:r>
              <a:rPr lang="ka-GE" dirty="0" err="1"/>
              <a:t>ახალშენებს</a:t>
            </a:r>
            <a:r>
              <a:rPr lang="ka-GE" dirty="0"/>
              <a:t> ქმნიდნენ. XIX საუკუნის 30-იან წლებამდე საქართველოში სომხების მცირე ჯგუფები შემოდიოდნენ. XVI-XVIII საუკუნეებში ქართველი მეფეებიც ხელს უწყობდნენ სომხების საქართველოში ჩამოსახლებას. მაგალითად ერეკლე მეორემ 1779 წელს ერევნის სახანოდან გადმოიყვანა სომეხთა ერთი ნაწილი და ჩაასახლა სიღნაღსა და გორში. მიზეზი ის იყო, რომ შრომისუნარიანი და მეომარი ხალხი არ კმაროდა (სინ, ტ. IV, 1973:522). ერეკლე მეორემ ასევე XVIII საუკუნის ბოლოს </a:t>
            </a:r>
            <a:r>
              <a:rPr lang="ka-GE" dirty="0" err="1"/>
              <a:t>ყარაბახელ</a:t>
            </a:r>
            <a:r>
              <a:rPr lang="ka-GE" dirty="0"/>
              <a:t> სომხებს ნება დართო </a:t>
            </a:r>
            <a:r>
              <a:rPr lang="ka-GE" dirty="0" err="1"/>
              <a:t>ჩამოსახლებულიყვნენ</a:t>
            </a:r>
            <a:r>
              <a:rPr lang="ka-GE" dirty="0"/>
              <a:t> ქვემო ქართლში. ისინი კომპაქტურად დასახლდნენ ბოლნისის, მარნეულისა და თეთრიწყაროს რაიონებში. XIX საუკუნის 10-იან წლებში თურქეთის მიერ სომხეთის პროვინციების აოხრების შედეგად სომხების ნაწილი აიყარა და საქართველოს ტერიტორიაზე სტიქიურად ჩამოსახლდა.</a:t>
            </a:r>
          </a:p>
          <a:p>
            <a:r>
              <a:rPr lang="ka-GE" dirty="0"/>
              <a:t>საქართველოში რუსების გაბატონების შემდეგ ცარიზმი ქრისტიან სომხებს ეხმარებოდა  საქართველოს ტერიტორიაზე ჩამოსახლებაში. რუსეთის ხელისუფლება ამ პოლიტიკას მიზანმიმართულად ახორციელებდა,. რადგან საქართველოში ჩამოსახლებული სომხები დასაყრდენ ძალად მოიაზრებოდა. რუსეთ-თურქეთის 1928-</a:t>
            </a:r>
            <a:r>
              <a:rPr lang="en-US" dirty="0"/>
              <a:t>1</a:t>
            </a:r>
            <a:r>
              <a:rPr lang="ka-GE" dirty="0"/>
              <a:t>829 წლების ომის შემდეგ რუსეთის ხელისუფლების ნებით სამცხე-ჯავახეთის ტერიტორიაზე ანატოლიიდან გადმოსახლდა 30 ათასი სომეხი. აღსანიშნავია, რომ 1800 წელს სამცხე-ჯავახეთში 37 ათასი ადამიანი ცხოვრობდა და აბსოლუტურ უმრავლესობას ქართველები შეადგენდნენ. ქართველები უმრავლესობას შეადგენდნენ 1828 წელსაც. მაგრამ ადრიანოპოლის ზავის (1829 წელი) შედეგად მაჰმადიანი ქართველების დიდი ნაწილი ოსმალეთში გადასახლდა. სამცხე-ჯავახეთი დაცარიელდა. მთავარმართებელმა პასკევიჩმა იმერეთის მოსახლეობას სამცხე-ჯავახეთში ჩასახლების უფლება არ მისცა. სომხების ჩამოსახლების შედეგად უმრავლესობას ისინი შეადგენდნენ (სინ, IV, 1970: 884; ჯაოშვილი, 1984:78-79).</a:t>
            </a:r>
          </a:p>
          <a:p>
            <a:r>
              <a:rPr lang="ka-GE" dirty="0"/>
              <a:t>საქართველოში სომხების ჩამოსახლება მომდევნო წლებშიც გაგრძელდა. საქართველოში სომხების ჩამოსახლებით სომხური ეკლესიაც გააქტიურდა, რომელიც სომეხ მოახალშენეებს ფინანსურადაც ეხმარებოდა. მართალია, სომხები დასახლდნენ საქართველოს უმეტეს პროვინციებში, მაგრამ სოფლად მათი განსახლების ძირითადი რეგიონები იყოო სამცხე-ჯავახეთი, ქვემო ქართლი და აფხაზეთი. ამ რეგიონებში სომხების რიცხოვნობა მოცემულია მე-3 ცხრილში (КК </a:t>
            </a:r>
            <a:r>
              <a:rPr lang="ka-GE" dirty="0" err="1"/>
              <a:t>на</a:t>
            </a:r>
            <a:r>
              <a:rPr lang="ka-GE" dirty="0"/>
              <a:t> 1907 </a:t>
            </a:r>
            <a:r>
              <a:rPr lang="ka-GE" dirty="0" err="1"/>
              <a:t>год</a:t>
            </a:r>
            <a:r>
              <a:rPr lang="ka-GE" dirty="0"/>
              <a:t>: 124-125; აცსა, ფ.რ-178, ან.1, ს. 56, გვ. 4; </a:t>
            </a:r>
            <a:r>
              <a:rPr lang="ka-GE" dirty="0" err="1"/>
              <a:t>სმეშ</a:t>
            </a:r>
            <a:r>
              <a:rPr lang="ka-GE" dirty="0"/>
              <a:t>, 1991:6-7; </a:t>
            </a:r>
            <a:r>
              <a:rPr lang="ka-GE" dirty="0" err="1"/>
              <a:t>სმპეაშ</a:t>
            </a:r>
            <a:r>
              <a:rPr lang="ka-GE" dirty="0"/>
              <a:t>, 2003:115, 116).</a:t>
            </a:r>
          </a:p>
          <a:p>
            <a:endParaRPr lang="ka-GE" dirty="0"/>
          </a:p>
        </p:txBody>
      </p:sp>
    </p:spTree>
    <p:extLst>
      <p:ext uri="{BB962C8B-B14F-4D97-AF65-F5344CB8AC3E}">
        <p14:creationId xmlns:p14="http://schemas.microsoft.com/office/powerpoint/2010/main" val="867908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lvl="0"/>
            <a:r>
              <a:rPr lang="ka-GE" dirty="0">
                <a:ea typeface="Calibri" panose="020F0502020204030204" pitchFamily="34" charset="0"/>
                <a:cs typeface="Times New Roman" panose="02020603050405020304" pitchFamily="18" charset="0"/>
              </a:rPr>
              <a:t>ცხრილი 3</a:t>
            </a:r>
            <a:r>
              <a:rPr lang="ka-GE" sz="6600" dirty="0">
                <a:latin typeface="Arial" panose="020B0604020202020204" pitchFamily="34" charset="0"/>
              </a:rPr>
              <a:t/>
            </a:r>
            <a:br>
              <a:rPr lang="ka-GE" sz="6600" dirty="0">
                <a:latin typeface="Arial" panose="020B0604020202020204" pitchFamily="34" charset="0"/>
              </a:rPr>
            </a:br>
            <a:endParaRPr lang="ka-GE" dirty="0"/>
          </a:p>
        </p:txBody>
      </p:sp>
      <p:graphicFrame>
        <p:nvGraphicFramePr>
          <p:cNvPr id="4" name="შიგთავსის ჩანაცვლების ველი 3"/>
          <p:cNvGraphicFramePr>
            <a:graphicFrameLocks noGrp="1"/>
          </p:cNvGraphicFramePr>
          <p:nvPr>
            <p:ph idx="1"/>
          </p:nvPr>
        </p:nvGraphicFramePr>
        <p:xfrm>
          <a:off x="2944812" y="3151664"/>
          <a:ext cx="6302375" cy="1699260"/>
        </p:xfrm>
        <a:graphic>
          <a:graphicData uri="http://schemas.openxmlformats.org/drawingml/2006/table">
            <a:tbl>
              <a:tblPr firstRow="1" firstCol="1" bandRow="1">
                <a:tableStyleId>{5C22544A-7EE6-4342-B048-85BDC9FD1C3A}</a:tableStyleId>
              </a:tblPr>
              <a:tblGrid>
                <a:gridCol w="922020"/>
                <a:gridCol w="538480"/>
                <a:gridCol w="538480"/>
                <a:gridCol w="538480"/>
                <a:gridCol w="537845"/>
                <a:gridCol w="537845"/>
                <a:gridCol w="538480"/>
                <a:gridCol w="538480"/>
                <a:gridCol w="538480"/>
                <a:gridCol w="538480"/>
                <a:gridCol w="535305"/>
              </a:tblGrid>
              <a:tr h="0">
                <a:tc rowSpan="2">
                  <a:txBody>
                    <a:bodyPr/>
                    <a:lstStyle/>
                    <a:p>
                      <a:pPr algn="just">
                        <a:lnSpc>
                          <a:spcPct val="150000"/>
                        </a:lnSpc>
                        <a:spcAft>
                          <a:spcPts val="0"/>
                        </a:spcAft>
                      </a:pPr>
                      <a:r>
                        <a:rPr lang="ka-GE" sz="900">
                          <a:effectLst/>
                        </a:rPr>
                        <a:t>ისტორიულ-</a:t>
                      </a:r>
                      <a:endParaRPr lang="ka-GE" sz="1100">
                        <a:effectLst/>
                      </a:endParaRPr>
                    </a:p>
                    <a:p>
                      <a:pPr algn="just">
                        <a:lnSpc>
                          <a:spcPct val="150000"/>
                        </a:lnSpc>
                        <a:spcAft>
                          <a:spcPts val="0"/>
                        </a:spcAft>
                      </a:pPr>
                      <a:r>
                        <a:rPr lang="ka-GE" sz="900">
                          <a:effectLst/>
                        </a:rPr>
                        <a:t>გეოგრაფიული</a:t>
                      </a:r>
                      <a:endParaRPr lang="ka-GE" sz="1100">
                        <a:effectLst/>
                      </a:endParaRPr>
                    </a:p>
                    <a:p>
                      <a:pPr algn="just">
                        <a:lnSpc>
                          <a:spcPct val="150000"/>
                        </a:lnSpc>
                        <a:spcAft>
                          <a:spcPts val="0"/>
                        </a:spcAft>
                      </a:pPr>
                      <a:r>
                        <a:rPr lang="ka-GE" sz="900">
                          <a:effectLst/>
                        </a:rPr>
                        <a:t>პროვინციები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50000"/>
                        </a:lnSpc>
                        <a:spcAft>
                          <a:spcPts val="0"/>
                        </a:spcAft>
                      </a:pPr>
                      <a:r>
                        <a:rPr lang="ka-GE" sz="900">
                          <a:effectLst/>
                        </a:rPr>
                        <a:t>1897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1926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1970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1989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c gridSpan="2">
                  <a:txBody>
                    <a:bodyPr/>
                    <a:lstStyle/>
                    <a:p>
                      <a:pPr algn="ctr">
                        <a:lnSpc>
                          <a:spcPct val="150000"/>
                        </a:lnSpc>
                        <a:spcAft>
                          <a:spcPts val="0"/>
                        </a:spcAft>
                      </a:pPr>
                      <a:r>
                        <a:rPr lang="ka-GE" sz="900">
                          <a:effectLst/>
                        </a:rPr>
                        <a:t>2002 წ.</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ka-GE"/>
                    </a:p>
                  </a:txBody>
                  <a:tcPr/>
                </a:tc>
              </a:tr>
              <a:tr h="0">
                <a:tc vMerge="1">
                  <a:txBody>
                    <a:bodyPr/>
                    <a:lstStyle/>
                    <a:p>
                      <a:endParaRPr lang="ka-GE"/>
                    </a:p>
                  </a:txBody>
                  <a:tcPr/>
                </a:tc>
                <a:tc>
                  <a:txBody>
                    <a:bodyPr/>
                    <a:lstStyle/>
                    <a:p>
                      <a:pPr algn="just">
                        <a:lnSpc>
                          <a:spcPct val="150000"/>
                        </a:lnSpc>
                        <a:spcAft>
                          <a:spcPts val="0"/>
                        </a:spcAft>
                      </a:pPr>
                      <a:r>
                        <a:rPr lang="ka-GE" sz="900">
                          <a:effectLst/>
                        </a:rPr>
                        <a:t>ათა­­სო­­­ბით</a:t>
                      </a:r>
                      <a:endParaRPr lang="ka-GE" sz="1100">
                        <a:effectLst/>
                      </a:endParaRPr>
                    </a:p>
                    <a:p>
                      <a:pPr algn="just">
                        <a:lnSpc>
                          <a:spcPct val="150000"/>
                        </a:lnSpc>
                        <a:spcAft>
                          <a:spcPts val="0"/>
                        </a:spcAft>
                      </a:pPr>
                      <a:r>
                        <a:rPr lang="ka-GE"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endParaRPr>
                    </a:p>
                    <a:p>
                      <a:pPr algn="just">
                        <a:lnSpc>
                          <a:spcPct val="150000"/>
                        </a:lnSpc>
                        <a:spcAft>
                          <a:spcPts val="0"/>
                        </a:spcAft>
                      </a:pPr>
                      <a:r>
                        <a:rPr lang="ka-GE"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endParaRPr>
                    </a:p>
                    <a:p>
                      <a:pPr algn="just">
                        <a:lnSpc>
                          <a:spcPct val="150000"/>
                        </a:lnSpc>
                        <a:spcAft>
                          <a:spcPts val="0"/>
                        </a:spcAft>
                      </a:pPr>
                      <a:r>
                        <a:rPr lang="ka-GE"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endParaRPr>
                    </a:p>
                    <a:p>
                      <a:pPr algn="just">
                        <a:lnSpc>
                          <a:spcPct val="150000"/>
                        </a:lnSpc>
                        <a:spcAft>
                          <a:spcPts val="0"/>
                        </a:spcAft>
                      </a:pPr>
                      <a:r>
                        <a:rPr lang="ka-GE"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ათა­­სო­­­ბით</a:t>
                      </a:r>
                      <a:endParaRPr lang="ka-GE" sz="1100">
                        <a:effectLst/>
                      </a:endParaRPr>
                    </a:p>
                    <a:p>
                      <a:pPr algn="just">
                        <a:lnSpc>
                          <a:spcPct val="150000"/>
                        </a:lnSpc>
                        <a:spcAft>
                          <a:spcPts val="0"/>
                        </a:spcAft>
                      </a:pPr>
                      <a:r>
                        <a:rPr lang="ka-GE" sz="9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ka-GE" sz="900">
                          <a:effectLst/>
                        </a:rPr>
                        <a:t>%</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ctr">
                        <a:lnSpc>
                          <a:spcPct val="115000"/>
                        </a:lnSpc>
                        <a:spcAft>
                          <a:spcPts val="0"/>
                        </a:spcAft>
                      </a:pPr>
                      <a:r>
                        <a:rPr lang="ka-GE" sz="1000">
                          <a:effectLst/>
                        </a:rPr>
                        <a:t>სამცხე-ჯავახეთი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67,6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56,2</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73,4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42,0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a-GE" sz="1000">
                          <a:effectLst/>
                        </a:rPr>
                        <a:t>125&gt;6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ka-GE" sz="1000">
                          <a:effectLst/>
                        </a:rPr>
                        <a:t> </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124,5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63,3</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113,4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55</a:t>
                      </a:r>
                      <a:r>
                        <a:rPr lang="ka-GE" sz="1000">
                          <a:effectLst/>
                        </a:rPr>
                        <a:t>,0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ctr">
                        <a:lnSpc>
                          <a:spcPct val="115000"/>
                        </a:lnSpc>
                        <a:spcAft>
                          <a:spcPts val="0"/>
                        </a:spcAft>
                      </a:pPr>
                      <a:r>
                        <a:rPr lang="ka-GE" sz="1000">
                          <a:effectLst/>
                        </a:rPr>
                        <a:t>ქვემო ქართლი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47,5</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37,0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15,0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8,6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42,0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10,6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26,6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6,0</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31777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6,4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ctr">
                        <a:lnSpc>
                          <a:spcPct val="115000"/>
                        </a:lnSpc>
                        <a:spcAft>
                          <a:spcPts val="0"/>
                        </a:spcAft>
                      </a:pPr>
                      <a:r>
                        <a:rPr lang="ka-GE" sz="1000">
                          <a:effectLst/>
                        </a:rPr>
                        <a:t>აფხაზეთი</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6,6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6,6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29,7</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14,8</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74,9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15,4</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76,6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14,6</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44,9</a:t>
                      </a:r>
                      <a:endParaRPr lang="ka-G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dirty="0">
                          <a:effectLst/>
                        </a:rPr>
                        <a:t>20.8</a:t>
                      </a:r>
                      <a:endParaRPr lang="ka-G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17583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0000" lnSpcReduction="20000"/>
          </a:bodyPr>
          <a:lstStyle/>
          <a:p>
            <a:r>
              <a:rPr lang="ka-GE" dirty="0"/>
              <a:t>მართალია, სომხების მნიშვნელოვანი ნაწილი საქართველოს ქალაქებში ცხოვრობდა, მაგრამ ახალშენები ძირითადად სამცხე-ჯავახეთში, ქვემო ქართლსა და აფხაზეთში შეიქმნა. 1926 წელს სამცხე-ჯავახეთის 309 სოფლიდან სომხები ცხოვრობდნენ 127 სოფელში. ახალქალაქის 103 სოფლიდან 88 სოფელი სომხების ახალშენი იყო. ქვემო ქართლში დასახლებული იყვნენ 72 სოფელში. მათგან სომხების ახალშენი იყო ნახევარი – 36 სოფელი. ამ ახალშენებიდან წალკის რაიონში მდებარეობდა 14 ახალშენი, მარნეულის–10, დმანისის–6, ხოლო ბოლნისისა და დმანისის რაიონებში–სამ-სამი ახალშენები. ამასთან, სომხები ცხოვრობდნენ საზიარო სოფლებშიც. აფხაზეთის 5 მაზრიდან სომხები ცხოვრობდნენ  კოდორის, გუდაუთის, სოხუმისა და გაგრის მაზრების 157 სოფელში. მაგალითად სოხუმის მაზრის 153 სოფლიდან 28 სომხების დასახლება იყო. გაგრის მაზრაში–26-დან 11, გუდაუთის მაზრის 86 სოფლიდან 22 სომხების ახალშენი იყო, კოდორის მაზრის 71 სოფლიდან სომხები ცხოვრობდნენ 27-ში, ხოლო 10 დასახლება სომხების ახალშენი იყო (აცსა, ფ. 178, ან. 1, ს. 56, </a:t>
            </a:r>
            <a:r>
              <a:rPr lang="ka-GE" dirty="0" err="1"/>
              <a:t>ფურც</a:t>
            </a:r>
            <a:r>
              <a:rPr lang="ka-GE" dirty="0"/>
              <a:t>. 10</a:t>
            </a:r>
            <a:r>
              <a:rPr lang="en-US" dirty="0"/>
              <a:t>; </a:t>
            </a:r>
            <a:r>
              <a:rPr lang="ka-GE" dirty="0"/>
              <a:t>ს. 58, </a:t>
            </a:r>
            <a:r>
              <a:rPr lang="ka-GE" dirty="0" err="1"/>
              <a:t>ფურც</a:t>
            </a:r>
            <a:r>
              <a:rPr lang="ka-GE" dirty="0"/>
              <a:t>. 1-11, 13-18, 126-127, 142-147).</a:t>
            </a:r>
          </a:p>
          <a:p>
            <a:r>
              <a:rPr lang="ka-GE" dirty="0"/>
              <a:t>1926 წლის შემდეგ გაიზარდა საქართველოში მცხოვრები სომხების მიგრაციული პროცესები დაბა-ქალაქებსა და აღმოსავლეთ შავიზღვისპირეთის რეგიონებში. ამის შედეგად ცვლილებები განიცადა სომხების </a:t>
            </a:r>
            <a:r>
              <a:rPr lang="ka-GE" dirty="0" err="1"/>
              <a:t>ახალშენებმაც</a:t>
            </a:r>
            <a:r>
              <a:rPr lang="ka-GE" dirty="0"/>
              <a:t>. მაგალითად, 1989 წლის აღწერით საქართველოში სომხების 209 ახალშენი აღირიცხა, რომელთაგან 99 სამცხე-ჯავახეთში იყო. მათგან ახალქალაქის რაინში–56, ნინოწმინდის –26, ახალციხის–16, ასპინძის რაიონში – ერთი. ბორჯომის რაიონში სომხების სამი ახალშენი არსებობდა (</a:t>
            </a:r>
            <a:r>
              <a:rPr lang="ka-GE" dirty="0" err="1"/>
              <a:t>სდპმ</a:t>
            </a:r>
            <a:r>
              <a:rPr lang="ka-GE" dirty="0"/>
              <a:t>, 1991: 119-126, 161-165, 191-194, 261-263).</a:t>
            </a:r>
          </a:p>
          <a:p>
            <a:r>
              <a:rPr lang="ka-GE" dirty="0"/>
              <a:t>შიდა ქართლში სომხების დასახლება </a:t>
            </a:r>
            <a:r>
              <a:rPr lang="en-US" dirty="0"/>
              <a:t>XVIII </a:t>
            </a:r>
            <a:r>
              <a:rPr lang="ka-GE" dirty="0"/>
              <a:t>საუკუნიდან იწყება და 1989  წლისათვის რეგიონში 10,5 ათასი სომეხი ცხოვრობდა. ქალაქებისა და ქალაქის ტიპის დასახლებათა გარდა, სომხები შიდა ქართლის სოფლებშიც დასახლდნენ. სომხების ახალშენები არსებობდა გორის, კასპისა და მცხეთის რაიონებში. სომხები კახეთის ყველა რაიონში ცხოვრობდნენ. მაგალითად, 1897 წელს სიღნაღისა და თელავის მაზრებში  5245 სომეხი ითვლებოდა. 1926 წლისათვის მათი რიცხოვნობა 21,3 ათასამდე გაიზარდა (КК </a:t>
            </a:r>
            <a:r>
              <a:rPr lang="ka-GE" dirty="0" err="1"/>
              <a:t>на</a:t>
            </a:r>
            <a:r>
              <a:rPr lang="ka-GE" dirty="0"/>
              <a:t> 1907 </a:t>
            </a:r>
            <a:r>
              <a:rPr lang="ka-GE" dirty="0" err="1"/>
              <a:t>год</a:t>
            </a:r>
            <a:r>
              <a:rPr lang="ka-GE" dirty="0"/>
              <a:t>: 132-133</a:t>
            </a:r>
            <a:r>
              <a:rPr lang="en-US" dirty="0"/>
              <a:t>; </a:t>
            </a:r>
            <a:r>
              <a:rPr lang="ka-GE" dirty="0"/>
              <a:t>აცსა, ფ.რ-178, ან. 1, ს.58, </a:t>
            </a:r>
            <a:r>
              <a:rPr lang="ka-GE" dirty="0" err="1"/>
              <a:t>ფურც</a:t>
            </a:r>
            <a:r>
              <a:rPr lang="ka-GE" dirty="0"/>
              <a:t>. )მაგრამ მომდევნო წლებში კახეთიდან სომხების მიგრაცია მოხდა ქალაქებსა და საქართველოს შავიზღვისპირეთის რეგიონებში, ძირითადად აფხაზეთსა და კრასნოდარის მხარეში. 2002 წლისათვის კახეთში მხოლოდ 3789 სომეხი ითვლებოდა– 4-ჯერ ნაკლები, ვიდრე 1926 წელს (</a:t>
            </a:r>
            <a:r>
              <a:rPr lang="ka-GE" dirty="0" err="1"/>
              <a:t>სმპეაძშ</a:t>
            </a:r>
            <a:r>
              <a:rPr lang="ka-GE" dirty="0"/>
              <a:t>, 2003:114). 2002 წლისათვის სომხების მეტი ნაწილი დედოფლისწყაროში ცხოვრობდა (1286 კაცი).</a:t>
            </a:r>
          </a:p>
          <a:p>
            <a:r>
              <a:rPr lang="ka-GE" dirty="0"/>
              <a:t>XIX საუკუნის 60-იან წლებში დაიწყო სომხების დასახლება აფხაზეთში და დღემდე გრძელდება. XIX საუკუნის 60-70-იან წლებში რუსეთმა აფხაზეთს თავს დაატეხა დიდი ტრაგედია-მუჰაჯირობა. ამის შედეგად აფხაზეთის მოსახლეობა 60 ათასიდან 30 ათასამდე შემცირდა. აფხაზეთის დაცარიელებული სოფლები კი, რუსებთან ერთად, სომხებმა და ბერძნებმა დაიკავეს. 1989 წლისათვის აფხაზეთის 462 სოფლიდან 71 სოფელი სომხების </a:t>
            </a:r>
            <a:r>
              <a:rPr lang="ka-GE" dirty="0" err="1"/>
              <a:t>ახალშენებია</a:t>
            </a:r>
            <a:r>
              <a:rPr lang="ka-GE" dirty="0"/>
              <a:t>. ამ 71 ახალშენიდან გაგრის საქალაქო ზონაში მდებარეობდა 22 სოფელი, 22 854 მცხოვრებლით, რაც აფხაზეთში მცხოვრები სომხების 29,7%-ს შეადგენს. გუდაუთის რაიონის 14 სომხურ ახალშენში 88578 სომეხი სახლობდა (15,4%). გულრიფშის 13 ახალშენში – 13876 (25,3%). ოჩამჩირის რაიონში სომხების 7 ახალშენი ითვლებოდა 12247 მცხოვრებლით (10,3%), სოხუმის რაიონის 11 სომხურ ახალშენში 4458 მოახალშენე იყო, რაც რაიონის საერთო მოსახლეობის 11,3%-ს შეადგენს (</a:t>
            </a:r>
            <a:r>
              <a:rPr lang="ka-GE" dirty="0" err="1"/>
              <a:t>სდპმ</a:t>
            </a:r>
            <a:r>
              <a:rPr lang="ka-GE" dirty="0"/>
              <a:t>, 1991:14-42).</a:t>
            </a:r>
          </a:p>
          <a:p>
            <a:endParaRPr lang="ka-GE" dirty="0"/>
          </a:p>
        </p:txBody>
      </p:sp>
    </p:spTree>
    <p:extLst>
      <p:ext uri="{BB962C8B-B14F-4D97-AF65-F5344CB8AC3E}">
        <p14:creationId xmlns:p14="http://schemas.microsoft.com/office/powerpoint/2010/main" val="340043181"/>
      </p:ext>
    </p:extLst>
  </p:cSld>
  <p:clrMapOvr>
    <a:masterClrMapping/>
  </p:clrMapOvr>
</p:sld>
</file>

<file path=ppt/theme/theme1.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6955</Words>
  <Application>Microsoft Office PowerPoint</Application>
  <PresentationFormat>ფართოეკრანიანი</PresentationFormat>
  <Paragraphs>423</Paragraphs>
  <Slides>23</Slides>
  <Notes>0</Notes>
  <HiddenSlides>0</HiddenSlides>
  <MMClips>0</MMClips>
  <ScaleCrop>false</ScaleCrop>
  <HeadingPairs>
    <vt:vector size="6" baseType="variant">
      <vt:variant>
        <vt:lpstr>გამოყენებული შრიფტები</vt:lpstr>
      </vt:variant>
      <vt:variant>
        <vt:i4>5</vt:i4>
      </vt:variant>
      <vt:variant>
        <vt:lpstr>თემა</vt:lpstr>
      </vt:variant>
      <vt:variant>
        <vt:i4>1</vt:i4>
      </vt:variant>
      <vt:variant>
        <vt:lpstr>სლაიდების სათაურები</vt:lpstr>
      </vt:variant>
      <vt:variant>
        <vt:i4>23</vt:i4>
      </vt:variant>
    </vt:vector>
  </HeadingPairs>
  <TitlesOfParts>
    <vt:vector size="29" baseType="lpstr">
      <vt:lpstr>Arial</vt:lpstr>
      <vt:lpstr>Calibri</vt:lpstr>
      <vt:lpstr>Calibri Light</vt:lpstr>
      <vt:lpstr>Sylfaen</vt:lpstr>
      <vt:lpstr>Times New Roman</vt:lpstr>
      <vt:lpstr>Office-ის თემა</vt:lpstr>
      <vt:lpstr>უცხოელების ახალშენები საქართველოში </vt:lpstr>
      <vt:lpstr>.</vt:lpstr>
      <vt:lpstr>ცხრილი 1 </vt:lpstr>
      <vt:lpstr>.</vt:lpstr>
      <vt:lpstr>. ცხრილი 2 </vt:lpstr>
      <vt:lpstr>.</vt:lpstr>
      <vt:lpstr>.</vt:lpstr>
      <vt:lpstr>ცხრილი 3 </vt:lpstr>
      <vt:lpstr>.</vt:lpstr>
      <vt:lpstr>.</vt:lpstr>
      <vt:lpstr>.</vt:lpstr>
      <vt:lpstr>.</vt:lpstr>
      <vt:lpstr>.</vt:lpstr>
      <vt:lpstr>.</vt:lpstr>
      <vt:lpstr>.</vt:lpstr>
      <vt:lpstr>.</vt:lpstr>
      <vt:lpstr>.</vt:lpstr>
      <vt:lpstr>.</vt:lpstr>
      <vt:lpstr>.</vt:lpstr>
      <vt:lpstr>.</vt:lpstr>
      <vt:lpstr>.</vt:lpstr>
      <vt:lpstr>.</vt:lpstr>
      <vt:lpst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უცხოელების ახალშენები საქართველოში </dc:title>
  <dc:creator>admin</dc:creator>
  <cp:lastModifiedBy>admin</cp:lastModifiedBy>
  <cp:revision>3</cp:revision>
  <dcterms:created xsi:type="dcterms:W3CDTF">2018-06-22T10:17:41Z</dcterms:created>
  <dcterms:modified xsi:type="dcterms:W3CDTF">2018-06-22T10:32:13Z</dcterms:modified>
</cp:coreProperties>
</file>