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286124"/>
            <a:ext cx="7772400" cy="192882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a-GE" dirty="0" smtClean="0">
                <a:solidFill>
                  <a:schemeClr val="bg1">
                    <a:lumMod val="95000"/>
                  </a:schemeClr>
                </a:solidFill>
              </a:rPr>
              <a:t>ენათშორისი ასიმეტრია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857232"/>
            <a:ext cx="5543544" cy="1752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  <a:latin typeface="AcadNusx" pitchFamily="2" charset="0"/>
              </a:rPr>
              <a:t>Targmanis</a:t>
            </a:r>
            <a:r>
              <a:rPr lang="en-US" sz="2400" b="1" dirty="0" smtClean="0">
                <a:solidFill>
                  <a:schemeClr val="tx1"/>
                </a:solidFill>
                <a:latin typeface="AcadNusx" pitchFamily="2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cadNusx" pitchFamily="2" charset="0"/>
              </a:rPr>
              <a:t>arseboba</a:t>
            </a:r>
            <a:r>
              <a:rPr lang="en-US" sz="2400" b="1" dirty="0" smtClean="0">
                <a:solidFill>
                  <a:schemeClr val="tx1"/>
                </a:solidFill>
                <a:latin typeface="AcadNusx" pitchFamily="2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cadNusx" pitchFamily="2" charset="0"/>
              </a:rPr>
              <a:t>Tanamedrove</a:t>
            </a:r>
            <a:r>
              <a:rPr lang="en-US" sz="2400" b="1" dirty="0" smtClean="0">
                <a:solidFill>
                  <a:schemeClr val="tx1"/>
                </a:solidFill>
                <a:latin typeface="AcadNusx" pitchFamily="2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cadNusx" pitchFamily="2" charset="0"/>
              </a:rPr>
              <a:t>lingvistikisaTvis</a:t>
            </a:r>
            <a:r>
              <a:rPr lang="en-US" sz="2400" b="1" dirty="0" smtClean="0">
                <a:solidFill>
                  <a:schemeClr val="tx1"/>
                </a:solidFill>
                <a:latin typeface="AcadNusx" pitchFamily="2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cadNusx" pitchFamily="2" charset="0"/>
              </a:rPr>
              <a:t>skandalis</a:t>
            </a:r>
            <a:r>
              <a:rPr lang="en-US" sz="2400" b="1" dirty="0" smtClean="0">
                <a:solidFill>
                  <a:schemeClr val="tx1"/>
                </a:solidFill>
                <a:latin typeface="AcadNusx" pitchFamily="2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cadNusx" pitchFamily="2" charset="0"/>
              </a:rPr>
              <a:t>tolfasia</a:t>
            </a:r>
            <a:r>
              <a:rPr lang="en-US" sz="2400" b="1" dirty="0" smtClean="0">
                <a:solidFill>
                  <a:schemeClr val="tx1"/>
                </a:solidFill>
                <a:latin typeface="AcadNusx" pitchFamily="2" charset="0"/>
              </a:rPr>
              <a:t> </a:t>
            </a:r>
            <a:endParaRPr lang="ka-GE" sz="2400" b="1" dirty="0" smtClean="0">
              <a:solidFill>
                <a:schemeClr val="tx1"/>
              </a:solidFill>
              <a:latin typeface="AcadNusx" pitchFamily="2" charset="0"/>
            </a:endParaRPr>
          </a:p>
          <a:p>
            <a:pPr algn="r"/>
            <a:r>
              <a:rPr lang="en-US" sz="2400" b="1" dirty="0" smtClean="0">
                <a:solidFill>
                  <a:srgbClr val="C00000"/>
                </a:solidFill>
              </a:rPr>
              <a:t>მ</a:t>
            </a:r>
            <a:r>
              <a:rPr lang="ka-GE" sz="2400" b="1" dirty="0" smtClean="0">
                <a:solidFill>
                  <a:srgbClr val="C00000"/>
                </a:solidFill>
              </a:rPr>
              <a:t>უნენი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a-GE" sz="3200" b="1" dirty="0" smtClean="0">
                <a:solidFill>
                  <a:schemeClr val="bg1"/>
                </a:solidFill>
              </a:rPr>
              <a:t>ლინგვისტური ფაქტორი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714776"/>
          </a:xfrm>
        </p:spPr>
        <p:txBody>
          <a:bodyPr>
            <a:normAutofit/>
          </a:bodyPr>
          <a:lstStyle/>
          <a:p>
            <a:r>
              <a:rPr lang="ka-GE" sz="2800" b="1" dirty="0" smtClean="0">
                <a:solidFill>
                  <a:srgbClr val="C00000"/>
                </a:solidFill>
              </a:rPr>
              <a:t>ენობრივი ფაქტორი:</a:t>
            </a:r>
          </a:p>
          <a:p>
            <a:pPr>
              <a:buNone/>
            </a:pPr>
            <a:r>
              <a:rPr lang="ka-GE" sz="2800" dirty="0" smtClean="0"/>
              <a:t>     - ენობრივი სისტემა</a:t>
            </a:r>
          </a:p>
          <a:p>
            <a:pPr>
              <a:buNone/>
            </a:pPr>
            <a:r>
              <a:rPr lang="ka-GE" sz="2800" dirty="0" smtClean="0"/>
              <a:t>     - ენობრივი ნორმა</a:t>
            </a:r>
          </a:p>
          <a:p>
            <a:pPr>
              <a:buNone/>
            </a:pPr>
            <a:r>
              <a:rPr lang="ka-GE" sz="2800" dirty="0" smtClean="0"/>
              <a:t>     - უზუსი (სამეტყველო ნორმა</a:t>
            </a:r>
            <a:r>
              <a:rPr lang="ka-GE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a-GE" sz="3200" b="1" dirty="0" smtClean="0">
                <a:solidFill>
                  <a:schemeClr val="bg1"/>
                </a:solidFill>
              </a:rPr>
              <a:t>ლინგვისტური ფაქტორი</a:t>
            </a:r>
            <a:endParaRPr lang="ru-RU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327106"/>
              </p:ext>
            </p:extLst>
          </p:nvPr>
        </p:nvGraphicFramePr>
        <p:xfrm>
          <a:off x="539552" y="2132856"/>
          <a:ext cx="8208912" cy="34066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9938"/>
                <a:gridCol w="5738974"/>
              </a:tblGrid>
              <a:tr h="876827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ტრანსფორმაცია</a:t>
                      </a:r>
                    </a:p>
                    <a:p>
                      <a:r>
                        <a:rPr lang="ka-GE" sz="2000" dirty="0" smtClean="0"/>
                        <a:t>(ცვლილება)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მაგალითი</a:t>
                      </a:r>
                      <a:endParaRPr lang="en-US" sz="2000" dirty="0"/>
                    </a:p>
                  </a:txBody>
                  <a:tcPr/>
                </a:tc>
              </a:tr>
              <a:tr h="1867805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ფონეტიკური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Münich</a:t>
                      </a:r>
                      <a:r>
                        <a:rPr lang="en-US" sz="2000" dirty="0" smtClean="0"/>
                        <a:t> - </a:t>
                      </a:r>
                      <a:r>
                        <a:rPr lang="ka-GE" sz="2000" dirty="0" smtClean="0"/>
                        <a:t>მ</a:t>
                      </a:r>
                      <a:r>
                        <a:rPr lang="ka-GE" sz="2000" u="sng" dirty="0" smtClean="0"/>
                        <a:t>იუ</a:t>
                      </a:r>
                      <a:r>
                        <a:rPr lang="ka-GE" sz="2000" dirty="0" smtClean="0"/>
                        <a:t>ნჰენი</a:t>
                      </a:r>
                    </a:p>
                    <a:p>
                      <a:endParaRPr lang="ka-GE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William, </a:t>
                      </a:r>
                      <a:endParaRPr lang="ka-GE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Jacob, </a:t>
                      </a:r>
                      <a:endParaRPr lang="ka-GE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Harry</a:t>
                      </a:r>
                      <a:r>
                        <a:rPr lang="ka-GE" sz="2000" dirty="0" smtClean="0"/>
                        <a:t>,</a:t>
                      </a:r>
                      <a:endParaRPr lang="en-U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Mathew,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გიორგი</a:t>
                      </a:r>
                      <a:r>
                        <a:rPr lang="en-US" sz="2000" dirty="0" smtClean="0"/>
                        <a:t>,</a:t>
                      </a:r>
                      <a:endParaRPr lang="ka-GE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მათე</a:t>
                      </a:r>
                      <a:r>
                        <a:rPr lang="en-US" sz="2000" dirty="0" smtClean="0"/>
                        <a:t>,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76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a-GE" sz="3200" b="1" dirty="0" smtClean="0">
                <a:solidFill>
                  <a:schemeClr val="bg1"/>
                </a:solidFill>
              </a:rPr>
              <a:t>ლინგვისტური ფაქტორი</a:t>
            </a:r>
            <a:endParaRPr lang="ru-RU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143227"/>
              </p:ext>
            </p:extLst>
          </p:nvPr>
        </p:nvGraphicFramePr>
        <p:xfrm>
          <a:off x="539552" y="2132856"/>
          <a:ext cx="8208912" cy="34066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9938"/>
                <a:gridCol w="5738974"/>
              </a:tblGrid>
              <a:tr h="876827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ტრანსფორმაცია</a:t>
                      </a:r>
                    </a:p>
                    <a:p>
                      <a:r>
                        <a:rPr lang="ka-GE" sz="2000" dirty="0" smtClean="0"/>
                        <a:t>(ცვლილება)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მაგალითი</a:t>
                      </a:r>
                      <a:endParaRPr lang="en-US" sz="2000" dirty="0"/>
                    </a:p>
                  </a:txBody>
                  <a:tcPr/>
                </a:tc>
              </a:tr>
              <a:tr h="1867805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ლექსიკური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EU</a:t>
                      </a:r>
                      <a:r>
                        <a:rPr lang="en-US" sz="2000" baseline="0" dirty="0" smtClean="0"/>
                        <a:t> nations</a:t>
                      </a:r>
                      <a:r>
                        <a:rPr lang="ka-GE" sz="2000" baseline="0" dirty="0" smtClean="0"/>
                        <a:t> - ევროკავშირის ქვეყნები</a:t>
                      </a:r>
                    </a:p>
                    <a:p>
                      <a:endParaRPr lang="ka-GE" sz="2000" baseline="0" dirty="0" smtClean="0"/>
                    </a:p>
                    <a:p>
                      <a:pPr>
                        <a:buNone/>
                      </a:pPr>
                      <a:r>
                        <a:rPr lang="en-US" sz="2000" dirty="0" smtClean="0"/>
                        <a:t>Football - </a:t>
                      </a:r>
                      <a:r>
                        <a:rPr lang="ka-GE" sz="2000" dirty="0" smtClean="0"/>
                        <a:t>ფეხბურთი</a:t>
                      </a:r>
                    </a:p>
                    <a:p>
                      <a:pPr>
                        <a:buNone/>
                      </a:pPr>
                      <a:endParaRPr lang="ka-GE" sz="2000" dirty="0" smtClean="0"/>
                    </a:p>
                    <a:p>
                      <a:pPr>
                        <a:buNone/>
                      </a:pPr>
                      <a:r>
                        <a:rPr lang="en-US" sz="2000" dirty="0" smtClean="0"/>
                        <a:t>Goalkeeper   -   </a:t>
                      </a:r>
                      <a:r>
                        <a:rPr lang="ka-GE" sz="2000" dirty="0" smtClean="0"/>
                        <a:t>მეკარე</a:t>
                      </a:r>
                    </a:p>
                    <a:p>
                      <a:pPr>
                        <a:buNone/>
                      </a:pPr>
                      <a:endParaRPr lang="ka-GE" sz="2000" dirty="0" smtClean="0"/>
                    </a:p>
                    <a:p>
                      <a:r>
                        <a:rPr lang="en-US" sz="2000" baseline="0" dirty="0" smtClean="0"/>
                        <a:t>Mouse - </a:t>
                      </a:r>
                      <a:r>
                        <a:rPr lang="ka-GE" sz="2000" baseline="0" dirty="0" smtClean="0"/>
                        <a:t>თაგვსი; მაუსი</a:t>
                      </a:r>
                    </a:p>
                    <a:p>
                      <a:endParaRPr lang="en-US" sz="20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67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ka-GE" sz="3200" b="1" dirty="0" smtClean="0">
                <a:solidFill>
                  <a:schemeClr val="bg1"/>
                </a:solidFill>
              </a:rPr>
              <a:t>ლინგვისტური ფაქტორი</a:t>
            </a:r>
            <a:endParaRPr lang="ru-RU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380429"/>
              </p:ext>
            </p:extLst>
          </p:nvPr>
        </p:nvGraphicFramePr>
        <p:xfrm>
          <a:off x="539552" y="2132856"/>
          <a:ext cx="8208912" cy="34066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9938"/>
                <a:gridCol w="5738974"/>
              </a:tblGrid>
              <a:tr h="876827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ტრანსფორმაცია</a:t>
                      </a:r>
                    </a:p>
                    <a:p>
                      <a:r>
                        <a:rPr lang="ka-GE" sz="2000" dirty="0" smtClean="0"/>
                        <a:t>(ცვლილება)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მაგალითი</a:t>
                      </a:r>
                      <a:endParaRPr lang="en-US" sz="2000" dirty="0"/>
                    </a:p>
                  </a:txBody>
                  <a:tcPr/>
                </a:tc>
              </a:tr>
              <a:tr h="1867805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გრამატიკული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She/he/it</a:t>
                      </a:r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Cousin</a:t>
                      </a:r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Windows</a:t>
                      </a:r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a/an/the</a:t>
                      </a:r>
                    </a:p>
                    <a:p>
                      <a:endParaRPr lang="en-US" sz="20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84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a-GE" dirty="0" smtClean="0"/>
              <a:t>ა) </a:t>
            </a:r>
            <a:r>
              <a:rPr lang="en-US" dirty="0" smtClean="0"/>
              <a:t>Sheep – ship / William, Jacob, </a:t>
            </a:r>
            <a:r>
              <a:rPr lang="en-US" dirty="0" err="1" smtClean="0"/>
              <a:t>Kyningestun</a:t>
            </a:r>
            <a:r>
              <a:rPr lang="ru-RU" dirty="0" smtClean="0"/>
              <a:t>, </a:t>
            </a:r>
            <a:r>
              <a:rPr lang="en-US" dirty="0" smtClean="0"/>
              <a:t>Harry</a:t>
            </a:r>
            <a:endParaRPr lang="ka-GE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ka-GE" dirty="0" smtClean="0"/>
              <a:t>ბ) </a:t>
            </a:r>
            <a:r>
              <a:rPr lang="en-US" dirty="0" smtClean="0"/>
              <a:t>Football         -  </a:t>
            </a:r>
            <a:r>
              <a:rPr lang="ka-GE" dirty="0" smtClean="0"/>
              <a:t> ფეხბურთი</a:t>
            </a:r>
          </a:p>
          <a:p>
            <a:pPr>
              <a:buNone/>
            </a:pPr>
            <a:r>
              <a:rPr lang="ka-GE" dirty="0" smtClean="0"/>
              <a:t>    </a:t>
            </a:r>
            <a:r>
              <a:rPr lang="en-US" dirty="0" smtClean="0"/>
              <a:t>Goalkeeper   -   </a:t>
            </a:r>
            <a:r>
              <a:rPr lang="ka-GE" dirty="0" smtClean="0"/>
              <a:t>მეკარე</a:t>
            </a:r>
          </a:p>
          <a:p>
            <a:endParaRPr lang="ka-GE" dirty="0" smtClean="0"/>
          </a:p>
          <a:p>
            <a:pPr>
              <a:buNone/>
            </a:pPr>
            <a:r>
              <a:rPr lang="ka-GE" dirty="0" smtClean="0"/>
              <a:t>გ) ‘</a:t>
            </a:r>
            <a:r>
              <a:rPr lang="en-US" dirty="0" smtClean="0"/>
              <a:t>There she goes,</a:t>
            </a:r>
            <a:r>
              <a:rPr lang="ka-GE" dirty="0" smtClean="0"/>
              <a:t>’</a:t>
            </a:r>
          </a:p>
          <a:p>
            <a:pPr>
              <a:buNone/>
            </a:pPr>
            <a:r>
              <a:rPr lang="ka-GE" dirty="0" smtClean="0"/>
              <a:t>     ‘</a:t>
            </a:r>
            <a:r>
              <a:rPr lang="ru-RU" dirty="0" smtClean="0"/>
              <a:t>Вот он  и уходит!</a:t>
            </a:r>
            <a:r>
              <a:rPr lang="ka-GE" dirty="0" smtClean="0"/>
              <a:t>’ /  </a:t>
            </a:r>
            <a:r>
              <a:rPr lang="en-US" dirty="0" smtClean="0"/>
              <a:t>‘</a:t>
            </a:r>
            <a:r>
              <a:rPr lang="ka-GE" dirty="0" smtClean="0"/>
              <a:t>აი, მიდის...’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     </a:t>
            </a:r>
            <a:r>
              <a:rPr lang="en-US" dirty="0" smtClean="0"/>
              <a:t>Father Thames</a:t>
            </a:r>
            <a:endParaRPr lang="ka-GE" dirty="0" smtClean="0"/>
          </a:p>
          <a:p>
            <a:pPr>
              <a:buNone/>
            </a:pPr>
            <a:r>
              <a:rPr lang="ka-GE" dirty="0" smtClean="0"/>
              <a:t>     </a:t>
            </a:r>
            <a:r>
              <a:rPr lang="ru-RU" dirty="0" err="1" smtClean="0"/>
              <a:t>старушк</a:t>
            </a:r>
            <a:r>
              <a:rPr lang="en-US" dirty="0" smtClean="0"/>
              <a:t>a </a:t>
            </a:r>
            <a:r>
              <a:rPr lang="ru-RU" dirty="0" err="1" smtClean="0"/>
              <a:t>Темз</a:t>
            </a:r>
            <a:r>
              <a:rPr lang="en-US" dirty="0" smtClean="0"/>
              <a:t>a  </a:t>
            </a:r>
            <a:r>
              <a:rPr lang="ka-GE" dirty="0" smtClean="0"/>
              <a:t>/ ბებერი დედა ტემზა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96319" y="332656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a-GE" sz="3200" b="1" dirty="0" smtClean="0">
                <a:solidFill>
                  <a:schemeClr val="bg1"/>
                </a:solidFill>
              </a:rPr>
              <a:t>ენობრივი სისტემების განსხვავება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If a four-letter man marries a five-letter woman, he was thinking, what a number  of letters would their children be?</a:t>
            </a:r>
          </a:p>
          <a:p>
            <a:endParaRPr lang="en-US" sz="2800" dirty="0" smtClean="0">
              <a:solidFill>
                <a:srgbClr val="002060"/>
              </a:solidFill>
              <a:latin typeface="AcadNusx" pitchFamily="2" charset="0"/>
            </a:endParaRPr>
          </a:p>
          <a:p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“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uilsonma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Sexeda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orives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da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gaifiqra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Tu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qmari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tutucia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da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coli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nagavi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Svilebi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raRa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cadNusx" pitchFamily="2" charset="0"/>
              </a:rPr>
              <a:t>gamouvaT</a:t>
            </a:r>
            <a:r>
              <a:rPr lang="en-US" sz="2800" dirty="0" smtClean="0">
                <a:solidFill>
                  <a:srgbClr val="002060"/>
                </a:solidFill>
                <a:latin typeface="AcadNusx" pitchFamily="2" charset="0"/>
              </a:rPr>
              <a:t>?”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189</Words>
  <Application>Microsoft Office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ენათშორისი ასიმეტრია</vt:lpstr>
      <vt:lpstr>ლინგვისტური ფაქტორი</vt:lpstr>
      <vt:lpstr>ლინგვისტური ფაქტორი</vt:lpstr>
      <vt:lpstr>ლინგვისტური ფაქტორი</vt:lpstr>
      <vt:lpstr>ლინგვისტური ფაქტორი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ლინგვოეთნიკური ბარიერი </dc:title>
  <dc:creator>Giorgi</dc:creator>
  <cp:lastModifiedBy>User</cp:lastModifiedBy>
  <cp:revision>23</cp:revision>
  <dcterms:created xsi:type="dcterms:W3CDTF">2013-08-22T21:07:52Z</dcterms:created>
  <dcterms:modified xsi:type="dcterms:W3CDTF">2018-06-22T11:45:26Z</dcterms:modified>
</cp:coreProperties>
</file>