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92" r:id="rId4"/>
    <p:sldId id="291" r:id="rId5"/>
    <p:sldId id="279" r:id="rId6"/>
    <p:sldId id="283" r:id="rId7"/>
    <p:sldId id="282" r:id="rId8"/>
    <p:sldId id="281" r:id="rId9"/>
    <p:sldId id="285" r:id="rId10"/>
    <p:sldId id="290" r:id="rId11"/>
    <p:sldId id="286" r:id="rId12"/>
    <p:sldId id="287" r:id="rId13"/>
    <p:sldId id="288" r:id="rId14"/>
    <p:sldId id="289" r:id="rId15"/>
    <p:sldId id="277" r:id="rId16"/>
    <p:sldId id="269" r:id="rId17"/>
    <p:sldId id="294" r:id="rId18"/>
    <p:sldId id="29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საშუალო სტილი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საშუალო სტილი 2 - აქცენტი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6" autoAdjust="0"/>
    <p:restoredTop sz="94660"/>
  </p:normalViewPr>
  <p:slideViewPr>
    <p:cSldViewPr>
      <p:cViewPr>
        <p:scale>
          <a:sx n="70" d="100"/>
          <a:sy n="70" d="100"/>
        </p:scale>
        <p:origin x="-1398"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6C3EF2-830F-47DF-9283-0C9C049ADDFA}" type="doc">
      <dgm:prSet loTypeId="urn:microsoft.com/office/officeart/2005/8/layout/radial3" loCatId="cycle" qsTypeId="urn:microsoft.com/office/officeart/2005/8/quickstyle/simple5" qsCatId="simple" csTypeId="urn:microsoft.com/office/officeart/2005/8/colors/accent1_2" csCatId="accent1" phldr="1"/>
      <dgm:spPr/>
      <dgm:t>
        <a:bodyPr/>
        <a:lstStyle/>
        <a:p>
          <a:endParaRPr lang="ru-RU"/>
        </a:p>
      </dgm:t>
    </dgm:pt>
    <dgm:pt modelId="{D70E95F6-F3CC-463B-8505-7CDF148838CB}">
      <dgm:prSet phldrT="[ტექსტი]" custT="1"/>
      <dgm:spPr/>
      <dgm:t>
        <a:bodyPr/>
        <a:lstStyle/>
        <a:p>
          <a:r>
            <a:rPr lang="ka-GE" sz="2400" b="1" i="1" dirty="0" smtClean="0"/>
            <a:t>პირამიდული ისტორია</a:t>
          </a:r>
          <a:endParaRPr lang="ru-RU" sz="2400" b="1" i="1" dirty="0"/>
        </a:p>
      </dgm:t>
    </dgm:pt>
    <dgm:pt modelId="{ECD74F55-E051-40FF-A63F-E7C08298F547}" type="parTrans" cxnId="{2720ACD8-A3CF-4850-B2F9-D59F77AE9862}">
      <dgm:prSet/>
      <dgm:spPr/>
      <dgm:t>
        <a:bodyPr/>
        <a:lstStyle/>
        <a:p>
          <a:endParaRPr lang="ru-RU"/>
        </a:p>
      </dgm:t>
    </dgm:pt>
    <dgm:pt modelId="{C723271C-4DC0-462A-A8B4-17B38992C3B4}" type="sibTrans" cxnId="{2720ACD8-A3CF-4850-B2F9-D59F77AE9862}">
      <dgm:prSet/>
      <dgm:spPr/>
      <dgm:t>
        <a:bodyPr/>
        <a:lstStyle/>
        <a:p>
          <a:endParaRPr lang="ru-RU"/>
        </a:p>
      </dgm:t>
    </dgm:pt>
    <dgm:pt modelId="{B48C2148-6879-48C9-BB7C-DE762E92F4A5}">
      <dgm:prSet phldrT="[ტექსტი]" custT="1"/>
      <dgm:spPr/>
      <dgm:t>
        <a:bodyPr/>
        <a:lstStyle/>
        <a:p>
          <a:r>
            <a:rPr lang="ka-GE" sz="2000" b="1" dirty="0" smtClean="0"/>
            <a:t>საკუთარი აზრის გადმოცემა</a:t>
          </a:r>
          <a:endParaRPr lang="ru-RU" sz="2000" b="1" dirty="0"/>
        </a:p>
      </dgm:t>
    </dgm:pt>
    <dgm:pt modelId="{83799FBF-21B0-4FA6-9FB6-B7A6DF86718E}" type="parTrans" cxnId="{B9EE75F6-C7C5-4C52-9771-69D373AA9B77}">
      <dgm:prSet/>
      <dgm:spPr/>
      <dgm:t>
        <a:bodyPr/>
        <a:lstStyle/>
        <a:p>
          <a:endParaRPr lang="ru-RU"/>
        </a:p>
      </dgm:t>
    </dgm:pt>
    <dgm:pt modelId="{0CB7B2FB-5FA9-4F6E-AF23-4700E203755A}" type="sibTrans" cxnId="{B9EE75F6-C7C5-4C52-9771-69D373AA9B77}">
      <dgm:prSet/>
      <dgm:spPr/>
      <dgm:t>
        <a:bodyPr/>
        <a:lstStyle/>
        <a:p>
          <a:endParaRPr lang="ru-RU"/>
        </a:p>
      </dgm:t>
    </dgm:pt>
    <dgm:pt modelId="{0232D28B-C8B4-4A1D-B06B-AEA9D23A74DA}">
      <dgm:prSet phldrT="[ტექსტი]"/>
      <dgm:spPr/>
      <dgm:t>
        <a:bodyPr/>
        <a:lstStyle/>
        <a:p>
          <a:r>
            <a:rPr lang="ka-GE" b="1" dirty="0" smtClean="0"/>
            <a:t>პრობლემის გადაჭრის გზების დამოუკიდებლად ძიება</a:t>
          </a:r>
          <a:endParaRPr lang="ru-RU" b="1" dirty="0"/>
        </a:p>
      </dgm:t>
    </dgm:pt>
    <dgm:pt modelId="{97488B92-9781-4D38-83B7-1F3FC85D1EE8}" type="parTrans" cxnId="{193FDC93-678A-41B6-9437-AB9FD9E68DC7}">
      <dgm:prSet/>
      <dgm:spPr/>
      <dgm:t>
        <a:bodyPr/>
        <a:lstStyle/>
        <a:p>
          <a:endParaRPr lang="ru-RU"/>
        </a:p>
      </dgm:t>
    </dgm:pt>
    <dgm:pt modelId="{947E4D05-4B54-48B0-9B48-8737D7983647}" type="sibTrans" cxnId="{193FDC93-678A-41B6-9437-AB9FD9E68DC7}">
      <dgm:prSet/>
      <dgm:spPr/>
      <dgm:t>
        <a:bodyPr/>
        <a:lstStyle/>
        <a:p>
          <a:endParaRPr lang="ru-RU"/>
        </a:p>
      </dgm:t>
    </dgm:pt>
    <dgm:pt modelId="{ACF934CE-E595-4952-9A96-C182A46318C6}">
      <dgm:prSet phldrT="[ტექსტი]"/>
      <dgm:spPr/>
      <dgm:t>
        <a:bodyPr/>
        <a:lstStyle/>
        <a:p>
          <a:r>
            <a:rPr lang="ka-GE" b="1" dirty="0" smtClean="0"/>
            <a:t>სხვისი აზრის მოსმენა და პატივისცემა</a:t>
          </a:r>
          <a:endParaRPr lang="ru-RU" b="1" dirty="0"/>
        </a:p>
      </dgm:t>
    </dgm:pt>
    <dgm:pt modelId="{C5A17A5E-1476-45D8-83E4-EEBC5250086F}" type="parTrans" cxnId="{278B5FE8-FA1E-4B2C-AED9-B761D60361B0}">
      <dgm:prSet/>
      <dgm:spPr/>
      <dgm:t>
        <a:bodyPr/>
        <a:lstStyle/>
        <a:p>
          <a:endParaRPr lang="ru-RU"/>
        </a:p>
      </dgm:t>
    </dgm:pt>
    <dgm:pt modelId="{EF26012A-F0DB-431B-9BD3-C88090757C66}" type="sibTrans" cxnId="{278B5FE8-FA1E-4B2C-AED9-B761D60361B0}">
      <dgm:prSet/>
      <dgm:spPr/>
      <dgm:t>
        <a:bodyPr/>
        <a:lstStyle/>
        <a:p>
          <a:endParaRPr lang="ru-RU"/>
        </a:p>
      </dgm:t>
    </dgm:pt>
    <dgm:pt modelId="{A2567471-34F9-4BBC-A48A-D35CDB4568D2}">
      <dgm:prSet phldrT="[ტექსტი]" custT="1"/>
      <dgm:spPr/>
      <dgm:t>
        <a:bodyPr/>
        <a:lstStyle/>
        <a:p>
          <a:r>
            <a:rPr lang="ka-GE" sz="2000" b="1" dirty="0" smtClean="0"/>
            <a:t>სიუჟეტის </a:t>
          </a:r>
        </a:p>
        <a:p>
          <a:r>
            <a:rPr lang="ka-GE" sz="2000" b="1" dirty="0" smtClean="0"/>
            <a:t>შედგენა</a:t>
          </a:r>
          <a:endParaRPr lang="ru-RU" sz="2000" b="1" dirty="0"/>
        </a:p>
      </dgm:t>
    </dgm:pt>
    <dgm:pt modelId="{DABEB1EC-D068-4546-A6C6-2740430E81BC}" type="parTrans" cxnId="{EB2CDA2C-E068-4BF9-B1F5-7AA047E2CE46}">
      <dgm:prSet/>
      <dgm:spPr/>
      <dgm:t>
        <a:bodyPr/>
        <a:lstStyle/>
        <a:p>
          <a:endParaRPr lang="ru-RU"/>
        </a:p>
      </dgm:t>
    </dgm:pt>
    <dgm:pt modelId="{90136C92-870B-4829-A30D-4A024B925696}" type="sibTrans" cxnId="{EB2CDA2C-E068-4BF9-B1F5-7AA047E2CE46}">
      <dgm:prSet/>
      <dgm:spPr/>
      <dgm:t>
        <a:bodyPr/>
        <a:lstStyle/>
        <a:p>
          <a:endParaRPr lang="ru-RU"/>
        </a:p>
      </dgm:t>
    </dgm:pt>
    <dgm:pt modelId="{2C87F019-1A63-4CF9-88D7-287DE96E3D58}" type="pres">
      <dgm:prSet presAssocID="{3A6C3EF2-830F-47DF-9283-0C9C049ADDFA}" presName="composite" presStyleCnt="0">
        <dgm:presLayoutVars>
          <dgm:chMax val="1"/>
          <dgm:dir/>
          <dgm:resizeHandles val="exact"/>
        </dgm:presLayoutVars>
      </dgm:prSet>
      <dgm:spPr/>
      <dgm:t>
        <a:bodyPr/>
        <a:lstStyle/>
        <a:p>
          <a:endParaRPr lang="ru-RU"/>
        </a:p>
      </dgm:t>
    </dgm:pt>
    <dgm:pt modelId="{EBEDB587-1797-4A0A-AB36-1E75DAA240B4}" type="pres">
      <dgm:prSet presAssocID="{3A6C3EF2-830F-47DF-9283-0C9C049ADDFA}" presName="radial" presStyleCnt="0">
        <dgm:presLayoutVars>
          <dgm:animLvl val="ctr"/>
        </dgm:presLayoutVars>
      </dgm:prSet>
      <dgm:spPr/>
    </dgm:pt>
    <dgm:pt modelId="{EB7A6E7E-DAA7-4BB3-880F-35D90C9CE82B}" type="pres">
      <dgm:prSet presAssocID="{D70E95F6-F3CC-463B-8505-7CDF148838CB}" presName="centerShape" presStyleLbl="vennNode1" presStyleIdx="0" presStyleCnt="5"/>
      <dgm:spPr/>
      <dgm:t>
        <a:bodyPr/>
        <a:lstStyle/>
        <a:p>
          <a:endParaRPr lang="ru-RU"/>
        </a:p>
      </dgm:t>
    </dgm:pt>
    <dgm:pt modelId="{40753266-7662-4BF7-A45C-FB17053244A7}" type="pres">
      <dgm:prSet presAssocID="{B48C2148-6879-48C9-BB7C-DE762E92F4A5}" presName="node" presStyleLbl="vennNode1" presStyleIdx="1" presStyleCnt="5" custScaleX="204248" custScaleY="101629" custRadScaleRad="117460" custRadScaleInc="-2109">
        <dgm:presLayoutVars>
          <dgm:bulletEnabled val="1"/>
        </dgm:presLayoutVars>
      </dgm:prSet>
      <dgm:spPr/>
      <dgm:t>
        <a:bodyPr/>
        <a:lstStyle/>
        <a:p>
          <a:endParaRPr lang="ru-RU"/>
        </a:p>
      </dgm:t>
    </dgm:pt>
    <dgm:pt modelId="{A5AC27B5-497E-4F2B-8EFE-343FF372C130}" type="pres">
      <dgm:prSet presAssocID="{0232D28B-C8B4-4A1D-B06B-AEA9D23A74DA}" presName="node" presStyleLbl="vennNode1" presStyleIdx="2" presStyleCnt="5" custScaleX="177360" custScaleY="130452" custRadScaleRad="122315" custRadScaleInc="-2001">
        <dgm:presLayoutVars>
          <dgm:bulletEnabled val="1"/>
        </dgm:presLayoutVars>
      </dgm:prSet>
      <dgm:spPr/>
      <dgm:t>
        <a:bodyPr/>
        <a:lstStyle/>
        <a:p>
          <a:endParaRPr lang="ru-RU"/>
        </a:p>
      </dgm:t>
    </dgm:pt>
    <dgm:pt modelId="{919E1189-7EB8-4A7D-B084-47F36F78F95C}" type="pres">
      <dgm:prSet presAssocID="{ACF934CE-E595-4952-9A96-C182A46318C6}" presName="node" presStyleLbl="vennNode1" presStyleIdx="3" presStyleCnt="5" custScaleX="181731" custScaleY="89137">
        <dgm:presLayoutVars>
          <dgm:bulletEnabled val="1"/>
        </dgm:presLayoutVars>
      </dgm:prSet>
      <dgm:spPr/>
      <dgm:t>
        <a:bodyPr/>
        <a:lstStyle/>
        <a:p>
          <a:endParaRPr lang="ru-RU"/>
        </a:p>
      </dgm:t>
    </dgm:pt>
    <dgm:pt modelId="{F960118B-629D-4FC4-ACB9-1920694B7AB9}" type="pres">
      <dgm:prSet presAssocID="{A2567471-34F9-4BBC-A48A-D35CDB4568D2}" presName="node" presStyleLbl="vennNode1" presStyleIdx="4" presStyleCnt="5" custScaleX="179539" custScaleY="136637" custRadScaleRad="119333" custRadScaleInc="7325">
        <dgm:presLayoutVars>
          <dgm:bulletEnabled val="1"/>
        </dgm:presLayoutVars>
      </dgm:prSet>
      <dgm:spPr/>
      <dgm:t>
        <a:bodyPr/>
        <a:lstStyle/>
        <a:p>
          <a:endParaRPr lang="ru-RU"/>
        </a:p>
      </dgm:t>
    </dgm:pt>
  </dgm:ptLst>
  <dgm:cxnLst>
    <dgm:cxn modelId="{193FDC93-678A-41B6-9437-AB9FD9E68DC7}" srcId="{D70E95F6-F3CC-463B-8505-7CDF148838CB}" destId="{0232D28B-C8B4-4A1D-B06B-AEA9D23A74DA}" srcOrd="1" destOrd="0" parTransId="{97488B92-9781-4D38-83B7-1F3FC85D1EE8}" sibTransId="{947E4D05-4B54-48B0-9B48-8737D7983647}"/>
    <dgm:cxn modelId="{D4FFACB8-28FC-4588-8EED-D6D075133001}" type="presOf" srcId="{0232D28B-C8B4-4A1D-B06B-AEA9D23A74DA}" destId="{A5AC27B5-497E-4F2B-8EFE-343FF372C130}" srcOrd="0" destOrd="0" presId="urn:microsoft.com/office/officeart/2005/8/layout/radial3"/>
    <dgm:cxn modelId="{A2F2A9EB-6F81-4011-99F3-9BF235D52AB4}" type="presOf" srcId="{D70E95F6-F3CC-463B-8505-7CDF148838CB}" destId="{EB7A6E7E-DAA7-4BB3-880F-35D90C9CE82B}" srcOrd="0" destOrd="0" presId="urn:microsoft.com/office/officeart/2005/8/layout/radial3"/>
    <dgm:cxn modelId="{2720ACD8-A3CF-4850-B2F9-D59F77AE9862}" srcId="{3A6C3EF2-830F-47DF-9283-0C9C049ADDFA}" destId="{D70E95F6-F3CC-463B-8505-7CDF148838CB}" srcOrd="0" destOrd="0" parTransId="{ECD74F55-E051-40FF-A63F-E7C08298F547}" sibTransId="{C723271C-4DC0-462A-A8B4-17B38992C3B4}"/>
    <dgm:cxn modelId="{B9EE75F6-C7C5-4C52-9771-69D373AA9B77}" srcId="{D70E95F6-F3CC-463B-8505-7CDF148838CB}" destId="{B48C2148-6879-48C9-BB7C-DE762E92F4A5}" srcOrd="0" destOrd="0" parTransId="{83799FBF-21B0-4FA6-9FB6-B7A6DF86718E}" sibTransId="{0CB7B2FB-5FA9-4F6E-AF23-4700E203755A}"/>
    <dgm:cxn modelId="{EB2CDA2C-E068-4BF9-B1F5-7AA047E2CE46}" srcId="{D70E95F6-F3CC-463B-8505-7CDF148838CB}" destId="{A2567471-34F9-4BBC-A48A-D35CDB4568D2}" srcOrd="3" destOrd="0" parTransId="{DABEB1EC-D068-4546-A6C6-2740430E81BC}" sibTransId="{90136C92-870B-4829-A30D-4A024B925696}"/>
    <dgm:cxn modelId="{96CCFDAD-2294-4DBD-B19B-07FCFB105EFF}" type="presOf" srcId="{ACF934CE-E595-4952-9A96-C182A46318C6}" destId="{919E1189-7EB8-4A7D-B084-47F36F78F95C}" srcOrd="0" destOrd="0" presId="urn:microsoft.com/office/officeart/2005/8/layout/radial3"/>
    <dgm:cxn modelId="{278B5FE8-FA1E-4B2C-AED9-B761D60361B0}" srcId="{D70E95F6-F3CC-463B-8505-7CDF148838CB}" destId="{ACF934CE-E595-4952-9A96-C182A46318C6}" srcOrd="2" destOrd="0" parTransId="{C5A17A5E-1476-45D8-83E4-EEBC5250086F}" sibTransId="{EF26012A-F0DB-431B-9BD3-C88090757C66}"/>
    <dgm:cxn modelId="{FB3A3DA9-76CF-41E1-9172-563358F952D4}" type="presOf" srcId="{3A6C3EF2-830F-47DF-9283-0C9C049ADDFA}" destId="{2C87F019-1A63-4CF9-88D7-287DE96E3D58}" srcOrd="0" destOrd="0" presId="urn:microsoft.com/office/officeart/2005/8/layout/radial3"/>
    <dgm:cxn modelId="{62AF55EC-740A-436F-B465-AFC56ED09D0E}" type="presOf" srcId="{A2567471-34F9-4BBC-A48A-D35CDB4568D2}" destId="{F960118B-629D-4FC4-ACB9-1920694B7AB9}" srcOrd="0" destOrd="0" presId="urn:microsoft.com/office/officeart/2005/8/layout/radial3"/>
    <dgm:cxn modelId="{1186CB75-A838-46FF-8876-096570A184E5}" type="presOf" srcId="{B48C2148-6879-48C9-BB7C-DE762E92F4A5}" destId="{40753266-7662-4BF7-A45C-FB17053244A7}" srcOrd="0" destOrd="0" presId="urn:microsoft.com/office/officeart/2005/8/layout/radial3"/>
    <dgm:cxn modelId="{38A1D3E5-1BBF-4D74-8C17-C16E86BB4A2A}" type="presParOf" srcId="{2C87F019-1A63-4CF9-88D7-287DE96E3D58}" destId="{EBEDB587-1797-4A0A-AB36-1E75DAA240B4}" srcOrd="0" destOrd="0" presId="urn:microsoft.com/office/officeart/2005/8/layout/radial3"/>
    <dgm:cxn modelId="{FCABDBB7-1BE6-4A22-9E8E-A439547820FF}" type="presParOf" srcId="{EBEDB587-1797-4A0A-AB36-1E75DAA240B4}" destId="{EB7A6E7E-DAA7-4BB3-880F-35D90C9CE82B}" srcOrd="0" destOrd="0" presId="urn:microsoft.com/office/officeart/2005/8/layout/radial3"/>
    <dgm:cxn modelId="{49D3E4C4-9B12-4420-91CA-A93B3A396673}" type="presParOf" srcId="{EBEDB587-1797-4A0A-AB36-1E75DAA240B4}" destId="{40753266-7662-4BF7-A45C-FB17053244A7}" srcOrd="1" destOrd="0" presId="urn:microsoft.com/office/officeart/2005/8/layout/radial3"/>
    <dgm:cxn modelId="{6E91CD20-4D52-4ECC-A74E-A8B3F3482B95}" type="presParOf" srcId="{EBEDB587-1797-4A0A-AB36-1E75DAA240B4}" destId="{A5AC27B5-497E-4F2B-8EFE-343FF372C130}" srcOrd="2" destOrd="0" presId="urn:microsoft.com/office/officeart/2005/8/layout/radial3"/>
    <dgm:cxn modelId="{756A4A4B-B3F5-4880-907D-052E08DF164F}" type="presParOf" srcId="{EBEDB587-1797-4A0A-AB36-1E75DAA240B4}" destId="{919E1189-7EB8-4A7D-B084-47F36F78F95C}" srcOrd="3" destOrd="0" presId="urn:microsoft.com/office/officeart/2005/8/layout/radial3"/>
    <dgm:cxn modelId="{BAE3CAE0-7167-4027-9894-0CB524F44A59}" type="presParOf" srcId="{EBEDB587-1797-4A0A-AB36-1E75DAA240B4}" destId="{F960118B-629D-4FC4-ACB9-1920694B7AB9}" srcOrd="4" destOrd="0" presId="urn:microsoft.com/office/officeart/2005/8/layout/radial3"/>
  </dgm:cxnLst>
  <dgm:bg/>
  <dgm:whole/>
</dgm:dataModel>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AEA0D6-6B21-4D22-80B3-9D6F3E4DFCFF}" type="datetimeFigureOut">
              <a:rPr lang="en-US" smtClean="0"/>
              <a:pPr/>
              <a:t>6/22/2018</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2E3528-5B1B-406C-9B30-A14D25DF4F6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normAutofit/>
          </a:bodyPr>
          <a:lstStyle/>
          <a:p>
            <a:endParaRPr lang="en-US" dirty="0"/>
          </a:p>
        </p:txBody>
      </p:sp>
      <p:sp>
        <p:nvSpPr>
          <p:cNvPr id="4" name="სლაიდის რიცხვის ჩანაცვლების ველი 3"/>
          <p:cNvSpPr>
            <a:spLocks noGrp="1"/>
          </p:cNvSpPr>
          <p:nvPr>
            <p:ph type="sldNum" sz="quarter" idx="10"/>
          </p:nvPr>
        </p:nvSpPr>
        <p:spPr/>
        <p:txBody>
          <a:bodyPr/>
          <a:lstStyle/>
          <a:p>
            <a:fld id="{C02E3528-5B1B-406C-9B30-A14D25DF4F62}"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სათაურ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ka-GE" smtClean="0"/>
              <a:t>დააწკაპ. მთ. სათაურის სტილის შეცვლისათვის</a:t>
            </a:r>
            <a:endParaRPr kumimoji="0" lang="en-US"/>
          </a:p>
        </p:txBody>
      </p:sp>
      <p:sp>
        <p:nvSpPr>
          <p:cNvPr id="17" name="სუბტიტრ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ka-GE" smtClean="0"/>
              <a:t>დააწკაპუნეთ მთავარი ქვესათაურის სტილის რედაქტირებისთვის</a:t>
            </a:r>
            <a:endParaRPr kumimoji="0" lang="en-US"/>
          </a:p>
        </p:txBody>
      </p:sp>
      <p:grpSp>
        <p:nvGrpSpPr>
          <p:cNvPr id="2" name="ჯგუფი 1"/>
          <p:cNvGrpSpPr/>
          <p:nvPr/>
        </p:nvGrpSpPr>
        <p:grpSpPr>
          <a:xfrm>
            <a:off x="-3765" y="4953000"/>
            <a:ext cx="9147765" cy="1912088"/>
            <a:chOff x="-3765" y="4832896"/>
            <a:chExt cx="9147765" cy="2032192"/>
          </a:xfrm>
        </p:grpSpPr>
        <p:sp>
          <p:nvSpPr>
            <p:cNvPr id="7" name="თავისუფალი ფორმა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თავისუფალი ფორმა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თავისუფალი ფორმა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პირდაპირი დამაკავშირებალი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თარიღის ჩანაცვლების ველი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6/22/2018</a:t>
            </a:fld>
            <a:endParaRPr lang="en-US"/>
          </a:p>
        </p:txBody>
      </p:sp>
      <p:sp>
        <p:nvSpPr>
          <p:cNvPr id="19" name="ქვედა კოლონტიტულის ჩანაცვლების ველი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სლაიდის რიცხვის ჩანაცვლების ველი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extLs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1481329"/>
            <a:ext cx="8229600" cy="4386071"/>
          </a:xfrm>
        </p:spPr>
        <p:txBody>
          <a:bodyPr vert="eaVert"/>
          <a:lstStyle>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844013" y="274640"/>
            <a:ext cx="1777470" cy="5592761"/>
          </a:xfrm>
        </p:spPr>
        <p:txBody>
          <a:bodyPr vert="eaVert"/>
          <a:lstStyle>
            <a:extLs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274641"/>
            <a:ext cx="6324600" cy="5592760"/>
          </a:xfrm>
        </p:spPr>
        <p:txBody>
          <a:bodyPr vert="eaVert"/>
          <a:lstStyle>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p:txBody>
          <a:bodyPr/>
          <a:lstStyle>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სათაური 6"/>
          <p:cNvSpPr>
            <a:spLocks noGrp="1"/>
          </p:cNvSpPr>
          <p:nvPr>
            <p:ph type="title"/>
          </p:nvPr>
        </p:nvSpPr>
        <p:spPr/>
        <p:txBody>
          <a:bodyPr rtlCol="0"/>
          <a:lstStyle>
            <a:extLst/>
          </a:lstStyle>
          <a:p>
            <a:r>
              <a:rPr kumimoji="0" lang="ka-GE" smtClean="0"/>
              <a:t>დააწკაპ. მთ. სათაურის სტილის შეცვლისათვის</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bg>
      <p:bgRef idx="1002">
        <a:schemeClr val="bg1"/>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bg>
      <p:bgRef idx="1002">
        <a:schemeClr val="bg1"/>
      </p:bgRef>
    </p:bg>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შიგთავსის ჩანაცვლების ველი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extLst/>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სათაური 7"/>
          <p:cNvSpPr>
            <a:spLocks noGrp="1"/>
          </p:cNvSpPr>
          <p:nvPr>
            <p:ph type="title"/>
          </p:nvPr>
        </p:nvSpPr>
        <p:spPr/>
        <p:txBody>
          <a:bodyPr rtlCol="0"/>
          <a:lstStyle>
            <a:extLst/>
          </a:lstStyle>
          <a:p>
            <a:r>
              <a:rPr kumimoji="0" lang="ka-GE" smtClean="0"/>
              <a:t>დააწკაპ. მთ. სათაურის სტილის შეცვლისათვის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შედარება">
    <p:bg>
      <p:bgRef idx="1003">
        <a:schemeClr val="bg1"/>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3050"/>
            <a:ext cx="8229600" cy="1143000"/>
          </a:xfrm>
        </p:spPr>
        <p:txBody>
          <a:bodyPr anchor="ctr"/>
          <a:lstStyle>
            <a:lvl1pPr>
              <a:defRPr/>
            </a:lvl1pPr>
            <a:extLst/>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a-GE" smtClean="0"/>
              <a:t>დააწკაპ. მთ. სათაურის სტილის შეცვლისათვის</a:t>
            </a:r>
          </a:p>
        </p:txBody>
      </p:sp>
      <p:sp>
        <p:nvSpPr>
          <p:cNvPr id="4" name="ტექსტის ჩანაცვლების ველი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a-GE" smtClean="0"/>
              <a:t>დააწკაპ. მთ. სათაურის სტილის შეცვლისათვის</a:t>
            </a:r>
          </a:p>
        </p:txBody>
      </p:sp>
      <p:sp>
        <p:nvSpPr>
          <p:cNvPr id="5" name="შიგთავსის ჩანაცვლების ველი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6" name="შიგთავსის ჩანაცვლების ველი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7" name="თარიღის ჩანაცვლების ველი 6"/>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extLst/>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bg>
      <p:bgRef idx="1002">
        <a:schemeClr val="bg1"/>
      </p:bgRef>
    </p:bg>
    <p:spTree>
      <p:nvGrpSpPr>
        <p:cNvPr id="1" name=""/>
        <p:cNvGrpSpPr/>
        <p:nvPr/>
      </p:nvGrpSpPr>
      <p:grpSpPr>
        <a:xfrm>
          <a:off x="0" y="0"/>
          <a:ext cx="0" cy="0"/>
          <a:chOff x="0" y="0"/>
          <a:chExt cx="0" cy="0"/>
        </a:xfrm>
      </p:grpSpPr>
      <p:sp>
        <p:nvSpPr>
          <p:cNvPr id="3" name="თარიღის ჩანაცვლების ველი 2"/>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4" name="ქვედა კოლონტიტულის ჩანაცვლების ველი 3"/>
          <p:cNvSpPr>
            <a:spLocks noGrp="1"/>
          </p:cNvSpPr>
          <p:nvPr>
            <p:ph type="ftr" sz="quarter" idx="11"/>
          </p:nvPr>
        </p:nvSpPr>
        <p:spPr/>
        <p:txBody>
          <a:bodyPr/>
          <a:lstStyle>
            <a:extLst/>
          </a:lstStyle>
          <a:p>
            <a:endParaRPr lang="en-US"/>
          </a:p>
        </p:txBody>
      </p:sp>
      <p:sp>
        <p:nvSpPr>
          <p:cNvPr id="5" name="სლაიდის რიცხვის ჩანაცვლების ველი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სათაური 5"/>
          <p:cNvSpPr>
            <a:spLocks noGrp="1"/>
          </p:cNvSpPr>
          <p:nvPr>
            <p:ph type="title"/>
          </p:nvPr>
        </p:nvSpPr>
        <p:spPr/>
        <p:txBody>
          <a:bodyPr rtlCol="0"/>
          <a:lstStyle>
            <a:extLst/>
          </a:lstStyle>
          <a:p>
            <a:r>
              <a:rPr kumimoji="0" lang="ka-GE" smtClean="0"/>
              <a:t>დააწკაპ. მთ. სათაურის სტილის შეცვლისათვის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extLst/>
          </a:lstStyle>
          <a:p>
            <a:fld id="{1D8BD707-D9CF-40AE-B4C6-C98DA3205C09}" type="datetimeFigureOut">
              <a:rPr lang="en-US" smtClean="0"/>
              <a:pPr/>
              <a:t>6/22/2018</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extLst/>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შიგთავსი წარწერასთან">
    <p:bg>
      <p:bgRef idx="1003">
        <a:schemeClr val="bg1"/>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6/22/2018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extLst/>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bg>
      <p:bgRef idx="1002">
        <a:schemeClr val="bg1"/>
      </p:bgRef>
    </p:bg>
    <p:spTree>
      <p:nvGrpSpPr>
        <p:cNvPr id="1" name=""/>
        <p:cNvGrpSpPr/>
        <p:nvPr/>
      </p:nvGrpSpPr>
      <p:grpSpPr>
        <a:xfrm>
          <a:off x="0" y="0"/>
          <a:ext cx="0" cy="0"/>
          <a:chOff x="0" y="0"/>
          <a:chExt cx="0" cy="0"/>
        </a:xfrm>
      </p:grpSpPr>
      <p:sp>
        <p:nvSpPr>
          <p:cNvPr id="4" name="ტექსტის ჩანაცვლების ველი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ka-GE" smtClean="0"/>
              <a:t>დააწკაპ. მთ. სათაურის სტილის შეცვლისათვის</a:t>
            </a:r>
          </a:p>
        </p:txBody>
      </p:sp>
      <p:sp>
        <p:nvSpPr>
          <p:cNvPr id="3" name="სურათის ჩანაცვლების ველი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ka-GE" smtClean="0"/>
              <a:t>სურათის დასამატებლად დააწკაპუნეთ ხატულაზე</a:t>
            </a:r>
            <a:endParaRPr kumimoji="0" lang="en-US" dirty="0"/>
          </a:p>
        </p:txBody>
      </p:sp>
      <p:sp>
        <p:nvSpPr>
          <p:cNvPr id="5" name="თარიღის ჩანაცვლების ველი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6/22/2018</a:t>
            </a:fld>
            <a:endParaRPr lang="en-US"/>
          </a:p>
        </p:txBody>
      </p:sp>
      <p:sp>
        <p:nvSpPr>
          <p:cNvPr id="6" name="ქვედა კოლონტიტულის ჩანაცვლების ველი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სათაურ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ka-GE" smtClean="0"/>
              <a:t>დააწკაპ. მთ. სათაურის სტილის შეცვლისათვის</a:t>
            </a:r>
            <a:endParaRPr kumimoji="0" lang="en-US"/>
          </a:p>
        </p:txBody>
      </p:sp>
      <p:sp>
        <p:nvSpPr>
          <p:cNvPr id="8" name="თავისუფალი ფორმა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თავისუფალი ფორმა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პირდაპირი დამაკავშირებალი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თავისუფალი ფორმა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თავისუფალი ფორმა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პირდაპირი დამაკავშირებალი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სათაურის ჩანაცვლების ველი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ka-GE" smtClean="0"/>
              <a:t>დააწკაპ. მთ. სათაურის სტილის შეცვლისათვის</a:t>
            </a:r>
            <a:endParaRPr kumimoji="0" lang="en-US"/>
          </a:p>
        </p:txBody>
      </p:sp>
      <p:sp>
        <p:nvSpPr>
          <p:cNvPr id="30" name="ტექსტის ჩანაცვლების ველი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ka-GE" smtClean="0"/>
              <a:t>დააწკაპ. მთ. სათაურის სტილის შეცვლისათვის</a:t>
            </a:r>
          </a:p>
          <a:p>
            <a:pPr lvl="1" eaLnBrk="1" latinLnBrk="0" hangingPunct="1"/>
            <a:r>
              <a:rPr kumimoji="0" lang="ka-GE" smtClean="0"/>
              <a:t>მეორე დონე</a:t>
            </a:r>
          </a:p>
          <a:p>
            <a:pPr lvl="2" eaLnBrk="1" latinLnBrk="0" hangingPunct="1"/>
            <a:r>
              <a:rPr kumimoji="0" lang="ka-GE" smtClean="0"/>
              <a:t>მესამე დონე</a:t>
            </a:r>
          </a:p>
          <a:p>
            <a:pPr lvl="3" eaLnBrk="1" latinLnBrk="0" hangingPunct="1"/>
            <a:r>
              <a:rPr kumimoji="0" lang="ka-GE" smtClean="0"/>
              <a:t>მეოთხე დონე</a:t>
            </a:r>
          </a:p>
          <a:p>
            <a:pPr lvl="4" eaLnBrk="1" latinLnBrk="0" hangingPunct="1"/>
            <a:r>
              <a:rPr kumimoji="0" lang="ka-GE" smtClean="0"/>
              <a:t>მეხუთე დონე</a:t>
            </a:r>
            <a:endParaRPr kumimoji="0" lang="en-US"/>
          </a:p>
        </p:txBody>
      </p:sp>
      <p:sp>
        <p:nvSpPr>
          <p:cNvPr id="10" name="თარიღის ჩანაცვლების ველი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6/22/2018</a:t>
            </a:fld>
            <a:endParaRPr lang="en-US"/>
          </a:p>
        </p:txBody>
      </p:sp>
      <p:sp>
        <p:nvSpPr>
          <p:cNvPr id="22" name="ქვედა კოლონტიტულის ჩანაცვლების ველი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სლაიდის რიცხვის ჩანაცვლების ველი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28600" y="1828800"/>
            <a:ext cx="8610600" cy="2209800"/>
          </a:xfrm>
          <a:solidFill>
            <a:schemeClr val="bg1">
              <a:lumMod val="75000"/>
            </a:schemeClr>
          </a:solidFill>
          <a:scene3d>
            <a:camera prst="orthographicFront"/>
            <a:lightRig rig="soft" dir="t"/>
          </a:scene3d>
          <a:sp3d>
            <a:bevelT w="139700" h="139700" prst="divot"/>
          </a:sp3d>
        </p:spPr>
        <p:txBody>
          <a:bodyPr>
            <a:normAutofit/>
            <a:scene3d>
              <a:camera prst="orthographicFront"/>
              <a:lightRig rig="soft" dir="t"/>
            </a:scene3d>
            <a:sp3d prstMaterial="softEdge">
              <a:bevelT w="25400" h="25400"/>
            </a:sp3d>
          </a:bodyPr>
          <a:lstStyle/>
          <a:p>
            <a:pPr algn="ctr"/>
            <a:r>
              <a:rPr lang="ka-GE" sz="4000" dirty="0" err="1" smtClean="0">
                <a:solidFill>
                  <a:schemeClr val="tx1">
                    <a:lumMod val="50000"/>
                    <a:lumOff val="50000"/>
                  </a:schemeClr>
                </a:solidFill>
              </a:rPr>
              <a:t>“პირამიდული</a:t>
            </a:r>
            <a:r>
              <a:rPr lang="ka-GE" sz="4000" dirty="0" smtClean="0">
                <a:solidFill>
                  <a:schemeClr val="tx1">
                    <a:lumMod val="50000"/>
                    <a:lumOff val="50000"/>
                  </a:schemeClr>
                </a:solidFill>
              </a:rPr>
              <a:t> ისტორია</a:t>
            </a:r>
            <a:r>
              <a:rPr lang="en-US" sz="4000" dirty="0" smtClean="0">
                <a:solidFill>
                  <a:schemeClr val="tx1">
                    <a:lumMod val="50000"/>
                    <a:lumOff val="50000"/>
                  </a:schemeClr>
                </a:solidFill>
              </a:rPr>
              <a:t>”</a:t>
            </a:r>
            <a:r>
              <a:rPr lang="ka-GE" sz="4000" dirty="0" smtClean="0">
                <a:solidFill>
                  <a:schemeClr val="tx1">
                    <a:lumMod val="50000"/>
                    <a:lumOff val="50000"/>
                  </a:schemeClr>
                </a:solidFill>
              </a:rPr>
              <a:t/>
            </a:r>
            <a:br>
              <a:rPr lang="ka-GE" sz="4000" dirty="0" smtClean="0">
                <a:solidFill>
                  <a:schemeClr val="tx1">
                    <a:lumMod val="50000"/>
                    <a:lumOff val="50000"/>
                  </a:schemeClr>
                </a:solidFill>
              </a:rPr>
            </a:br>
            <a:r>
              <a:rPr lang="ka-GE" sz="3200" dirty="0" smtClean="0">
                <a:solidFill>
                  <a:schemeClr val="tx1">
                    <a:lumMod val="50000"/>
                    <a:lumOff val="50000"/>
                  </a:schemeClr>
                </a:solidFill>
              </a:rPr>
              <a:t>და</a:t>
            </a:r>
            <a:r>
              <a:rPr lang="ka-GE" sz="4000" dirty="0" smtClean="0">
                <a:solidFill>
                  <a:schemeClr val="tx1">
                    <a:lumMod val="50000"/>
                    <a:lumOff val="50000"/>
                  </a:schemeClr>
                </a:solidFill>
              </a:rPr>
              <a:t> </a:t>
            </a:r>
            <a:br>
              <a:rPr lang="ka-GE" sz="4000" dirty="0" smtClean="0">
                <a:solidFill>
                  <a:schemeClr val="tx1">
                    <a:lumMod val="50000"/>
                    <a:lumOff val="50000"/>
                  </a:schemeClr>
                </a:solidFill>
              </a:rPr>
            </a:br>
            <a:r>
              <a:rPr lang="ka-GE" sz="3100" dirty="0" smtClean="0">
                <a:solidFill>
                  <a:schemeClr val="tx1">
                    <a:lumMod val="50000"/>
                    <a:lumOff val="50000"/>
                  </a:schemeClr>
                </a:solidFill>
              </a:rPr>
              <a:t>წერის სწავლების ზოგიერთი ასპექტი</a:t>
            </a:r>
            <a:endParaRPr lang="ru-RU" sz="3100" dirty="0">
              <a:solidFill>
                <a:schemeClr val="tx1">
                  <a:lumMod val="50000"/>
                  <a:lumOff val="50000"/>
                </a:schemeClr>
              </a:solidFill>
            </a:endParaRPr>
          </a:p>
        </p:txBody>
      </p:sp>
      <p:sp>
        <p:nvSpPr>
          <p:cNvPr id="3" name="სუბტიტრი 2"/>
          <p:cNvSpPr>
            <a:spLocks noGrp="1"/>
          </p:cNvSpPr>
          <p:nvPr>
            <p:ph type="subTitle" idx="1"/>
          </p:nvPr>
        </p:nvSpPr>
        <p:spPr>
          <a:xfrm>
            <a:off x="457200" y="762000"/>
            <a:ext cx="8458200" cy="914400"/>
          </a:xfrm>
        </p:spPr>
        <p:txBody>
          <a:bodyPr/>
          <a:lstStyle/>
          <a:p>
            <a:r>
              <a:rPr lang="ka-GE" dirty="0" smtClean="0"/>
              <a:t>ქეთევან შოთაძე</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1143000"/>
            <a:ext cx="8229600" cy="5715000"/>
          </a:xfrm>
        </p:spPr>
        <p:txBody>
          <a:bodyPr>
            <a:normAutofit fontScale="62500" lnSpcReduction="20000"/>
          </a:bodyPr>
          <a:lstStyle/>
          <a:p>
            <a:pPr marL="0" indent="363538" algn="just">
              <a:lnSpc>
                <a:spcPct val="120000"/>
              </a:lnSpc>
            </a:pPr>
            <a:r>
              <a:rPr lang="ka-GE" i="1" dirty="0" smtClean="0"/>
              <a:t>შოთა მერვეკლასელია. იგი მაღალი და მხიარული ბიჭია. ქალაქში ცხოვრობს, მაგრამ ძალიან უყვარს სოფელი, განსაკუთრებით, ტყეში ხეტიალი. ერთ შაბათს მამა, დედა და შოთა სოფელში გაემგზავრენ პიკნიკზე. მათ სცადეს, ლამაზი ადგილი </a:t>
            </a:r>
            <a:r>
              <a:rPr lang="ka-GE" i="1" dirty="0" err="1" smtClean="0"/>
              <a:t>შეერჩიათ</a:t>
            </a:r>
            <a:r>
              <a:rPr lang="ka-GE" i="1" dirty="0" smtClean="0"/>
              <a:t>. იპოვეს კიდეც, პატარა მინდორი ტყეში, რომელიც ასწლოვანი ხეებით იყო დაბურული</a:t>
            </a:r>
            <a:r>
              <a:rPr lang="en-US" i="1" dirty="0" smtClean="0"/>
              <a:t>, </a:t>
            </a:r>
            <a:r>
              <a:rPr lang="ka-GE" i="1" dirty="0" smtClean="0"/>
              <a:t>მაგრამ იქაურობა ნაგვით იყო სავსე  - საჭმლის ნარჩენები, ბოთლები, დაგლეჯილი პარკები ქაღალდის ნაგლეჯები... საკმაოდ ვრცელ ტერიტორიაზე იყო მიმოფანტული.  მამამ უკმაყოფილოდ მიმოიხედა და მერე დედას და შოთას მიმართა - იქნებ სანამ სადილად </a:t>
            </a:r>
            <a:r>
              <a:rPr lang="ka-GE" i="1" dirty="0" err="1" smtClean="0"/>
              <a:t>დავსხდებოდეთ</a:t>
            </a:r>
            <a:r>
              <a:rPr lang="ka-GE" i="1" dirty="0" smtClean="0"/>
              <a:t>, დავალაგოთ აქაურობაო. ოჯახმა გადაწყვეტილება მიიღო და ტერიტორიის დასუფთავებას შეუდგა, რასაც საკმაოდ დიდი დრო მოანდომეს, ნაგავს თავი მოუყარეს და პარკებში ჩაყარეს.</a:t>
            </a:r>
            <a:endParaRPr lang="en-US" dirty="0" smtClean="0"/>
          </a:p>
          <a:p>
            <a:pPr marL="0" indent="363538" algn="just">
              <a:lnSpc>
                <a:spcPct val="120000"/>
              </a:lnSpc>
            </a:pPr>
            <a:r>
              <a:rPr lang="ka-GE" i="1" dirty="0" smtClean="0"/>
              <a:t>          ნაგვისგან გათავისუფლებული მინდორი ბრწყინვალედ გამოიყურებოდა. დედამ კალათებიდან საჭმელი ამოალაგა. მამამ და შოთამ ცეცხლი დაანთეს და მწვადები შეწვეს. ოჯახმა ხალისიანად ისადილა. ყველა კმაყოფილი იყო. </a:t>
            </a:r>
            <a:endParaRPr lang="en-US" dirty="0" smtClean="0"/>
          </a:p>
          <a:p>
            <a:pPr marL="0" indent="363538" algn="just">
              <a:lnSpc>
                <a:spcPct val="120000"/>
              </a:lnSpc>
            </a:pPr>
            <a:r>
              <a:rPr lang="ka-GE" i="1" dirty="0" smtClean="0"/>
              <a:t>      მოსაღამოვდა. მამამ ცეცხლი ჩააქრო, დედამ სუფრა აალაგა. შოთამ ნარჩენები შეაგროვა, ნაგვით სავსე პარკები საბარგულში ჩაალაგა. ყველანი ავტომობილში ჩასხდნენ. ნაგავი გზად დიდ სანაგვე ყუთში ჩაყარეს. შინ დაბრუნებულები ხალისიანად იხსენებდნენ დღევანდელ პიკნიკს.</a:t>
            </a:r>
            <a:endParaRPr lang="en-US" dirty="0" smtClean="0"/>
          </a:p>
          <a:p>
            <a:endParaRPr lang="ru-RU" dirty="0"/>
          </a:p>
        </p:txBody>
      </p:sp>
      <p:sp>
        <p:nvSpPr>
          <p:cNvPr id="3" name="სათაური 2"/>
          <p:cNvSpPr>
            <a:spLocks noGrp="1"/>
          </p:cNvSpPr>
          <p:nvPr>
            <p:ph type="title"/>
          </p:nvPr>
        </p:nvSpPr>
        <p:spPr>
          <a:xfrm>
            <a:off x="457200" y="274638"/>
            <a:ext cx="8229600" cy="792162"/>
          </a:xfrm>
          <a:solidFill>
            <a:schemeClr val="bg1">
              <a:lumMod val="85000"/>
            </a:schemeClr>
          </a:solidFill>
          <a:scene3d>
            <a:camera prst="orthographicFront"/>
            <a:lightRig rig="soft" dir="t"/>
          </a:scene3d>
          <a:sp3d>
            <a:bevelT/>
          </a:sp3d>
        </p:spPr>
        <p:txBody>
          <a:bodyPr>
            <a:normAutofit/>
            <a:scene3d>
              <a:camera prst="orthographicFront"/>
              <a:lightRig rig="soft" dir="t"/>
            </a:scene3d>
            <a:sp3d prstMaterial="softEdge">
              <a:bevelT w="25400" h="25400"/>
            </a:sp3d>
          </a:bodyPr>
          <a:lstStyle/>
          <a:p>
            <a:r>
              <a:rPr lang="ka-GE" sz="3200" dirty="0" smtClean="0"/>
              <a:t>შესრულებული დავალება</a:t>
            </a:r>
            <a:endParaRPr lang="ru-RU" sz="3200" dirty="0"/>
          </a:p>
        </p:txBody>
      </p:sp>
      <p:sp>
        <p:nvSpPr>
          <p:cNvPr id="4" name="Rectangle 3"/>
          <p:cNvSpPr/>
          <p:nvPr/>
        </p:nvSpPr>
        <p:spPr>
          <a:xfrm>
            <a:off x="7162800" y="30480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2</a:t>
            </a:r>
            <a:endParaRPr lang="ru-RU" sz="24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1295400"/>
            <a:ext cx="8229600" cy="4711891"/>
          </a:xfrm>
        </p:spPr>
        <p:txBody>
          <a:bodyPr>
            <a:normAutofit lnSpcReduction="10000"/>
          </a:bodyPr>
          <a:lstStyle/>
          <a:p>
            <a:r>
              <a:rPr lang="ka-GE" dirty="0" smtClean="0"/>
              <a:t>ა) დიალოგების გაფართოება;</a:t>
            </a:r>
          </a:p>
          <a:p>
            <a:endParaRPr lang="ru-RU" dirty="0" smtClean="0"/>
          </a:p>
          <a:p>
            <a:r>
              <a:rPr lang="ka-GE" dirty="0" smtClean="0"/>
              <a:t>ბ) მხატვრულ-სახეობრივი სისტემის გაფართოება (მაგ. შედარებების, ეპითეტების, მეტაფორების და </a:t>
            </a:r>
            <a:r>
              <a:rPr lang="ka-GE" dirty="0" err="1" smtClean="0"/>
              <a:t>ა.შ</a:t>
            </a:r>
            <a:r>
              <a:rPr lang="ka-GE" dirty="0" smtClean="0"/>
              <a:t>. დამატება); </a:t>
            </a:r>
          </a:p>
          <a:p>
            <a:endParaRPr lang="ru-RU" dirty="0" smtClean="0"/>
          </a:p>
          <a:p>
            <a:r>
              <a:rPr lang="ka-GE" dirty="0" smtClean="0"/>
              <a:t>გ) პერსონაჟის ან სიტუაციის </a:t>
            </a:r>
            <a:r>
              <a:rPr lang="ka-GE" dirty="0" err="1" smtClean="0"/>
              <a:t>ჰიპერბოლიზაცია</a:t>
            </a:r>
            <a:r>
              <a:rPr lang="ka-GE" dirty="0" smtClean="0"/>
              <a:t>;</a:t>
            </a:r>
          </a:p>
          <a:p>
            <a:endParaRPr lang="ru-RU" dirty="0" smtClean="0"/>
          </a:p>
          <a:p>
            <a:r>
              <a:rPr lang="ka-GE" dirty="0" smtClean="0"/>
              <a:t>დ) სიუჟეტის გაფართოება (მაგ. პერსონაჟის დამატება, პრობლემის გართულება ან გამარტივება და </a:t>
            </a:r>
            <a:r>
              <a:rPr lang="ka-GE" dirty="0" err="1" smtClean="0"/>
              <a:t>ა.შ</a:t>
            </a:r>
            <a:r>
              <a:rPr lang="ka-GE" dirty="0" smtClean="0"/>
              <a:t>.).</a:t>
            </a:r>
            <a:endParaRPr lang="ru-RU" dirty="0" smtClean="0"/>
          </a:p>
          <a:p>
            <a:endParaRPr lang="ru-RU" dirty="0"/>
          </a:p>
        </p:txBody>
      </p:sp>
      <p:sp>
        <p:nvSpPr>
          <p:cNvPr id="3" name="სათაური 2"/>
          <p:cNvSpPr>
            <a:spLocks noGrp="1"/>
          </p:cNvSpPr>
          <p:nvPr>
            <p:ph type="title"/>
          </p:nvPr>
        </p:nvSpPr>
        <p:spPr>
          <a:xfrm>
            <a:off x="457200" y="274638"/>
            <a:ext cx="8229600" cy="792162"/>
          </a:xfrm>
          <a:solidFill>
            <a:schemeClr val="bg1">
              <a:lumMod val="85000"/>
            </a:schemeClr>
          </a:solidFill>
          <a:scene3d>
            <a:camera prst="orthographicFront"/>
            <a:lightRig rig="soft" dir="t"/>
          </a:scene3d>
          <a:sp3d>
            <a:bevelT/>
          </a:sp3d>
        </p:spPr>
        <p:txBody>
          <a:bodyPr>
            <a:normAutofit/>
            <a:scene3d>
              <a:camera prst="orthographicFront"/>
              <a:lightRig rig="soft" dir="t"/>
            </a:scene3d>
            <a:sp3d prstMaterial="softEdge">
              <a:bevelT w="25400" h="25400"/>
            </a:sp3d>
          </a:bodyPr>
          <a:lstStyle/>
          <a:p>
            <a:r>
              <a:rPr lang="ka-GE" sz="4000" dirty="0" smtClean="0"/>
              <a:t>სიახლე: </a:t>
            </a:r>
            <a:r>
              <a:rPr lang="ka-GE" sz="3200" b="0" i="1" dirty="0" smtClean="0"/>
              <a:t>გაფართოება</a:t>
            </a:r>
            <a:endParaRPr lang="ru-RU" sz="3200" b="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p:txBody>
          <a:bodyPr>
            <a:normAutofit fontScale="92500" lnSpcReduction="20000"/>
          </a:bodyPr>
          <a:lstStyle/>
          <a:p>
            <a:pPr marL="0" indent="261938">
              <a:buNone/>
            </a:pPr>
            <a:r>
              <a:rPr lang="ka-GE" b="1" i="1" dirty="0" smtClean="0"/>
              <a:t>...მოხუცი ძალიან გახარებული ჩანდა.</a:t>
            </a:r>
            <a:endParaRPr lang="ru-RU" dirty="0" smtClean="0"/>
          </a:p>
          <a:p>
            <a:pPr marL="0" indent="261938">
              <a:buNone/>
            </a:pPr>
            <a:r>
              <a:rPr lang="ka-GE" b="1" i="1" dirty="0" smtClean="0"/>
              <a:t>- რა გქვია? - ჰკითხა მან გიორგის. </a:t>
            </a:r>
            <a:endParaRPr lang="ru-RU" dirty="0" smtClean="0"/>
          </a:p>
          <a:p>
            <a:pPr marL="0" indent="261938">
              <a:buNone/>
            </a:pPr>
            <a:r>
              <a:rPr lang="ka-GE" b="1" i="1" dirty="0" smtClean="0"/>
              <a:t>- გიორგი.</a:t>
            </a:r>
            <a:endParaRPr lang="ru-RU" dirty="0" smtClean="0"/>
          </a:p>
          <a:p>
            <a:pPr marL="0" indent="261938">
              <a:buNone/>
            </a:pPr>
            <a:r>
              <a:rPr lang="ka-GE" b="1" i="1" dirty="0" smtClean="0"/>
              <a:t>- რომელ სკოლაში სწავლობ?</a:t>
            </a:r>
            <a:endParaRPr lang="ru-RU" dirty="0" smtClean="0"/>
          </a:p>
          <a:p>
            <a:pPr marL="0" indent="261938">
              <a:buNone/>
            </a:pPr>
            <a:r>
              <a:rPr lang="ka-GE" b="1" i="1" dirty="0" smtClean="0"/>
              <a:t>- მე-15 საჯარო სკოლაში.</a:t>
            </a:r>
            <a:endParaRPr lang="ru-RU" dirty="0" smtClean="0"/>
          </a:p>
          <a:p>
            <a:pPr marL="0" indent="261938">
              <a:buNone/>
            </a:pPr>
            <a:r>
              <a:rPr lang="ka-GE" b="1" i="1" dirty="0" smtClean="0"/>
              <a:t>- ბევრია თქვენს სკოლაში შენისთანა კარგი ბიჭი?</a:t>
            </a:r>
            <a:endParaRPr lang="ru-RU" dirty="0" smtClean="0"/>
          </a:p>
          <a:p>
            <a:pPr marL="0" indent="261938">
              <a:buNone/>
            </a:pPr>
            <a:r>
              <a:rPr lang="ka-GE" b="1" i="1" dirty="0" smtClean="0"/>
              <a:t>გიორგიმ მხრები აიჩეჩა და თავაზიანად გაუღიმა მოხუცს.</a:t>
            </a:r>
            <a:endParaRPr lang="ru-RU" dirty="0" smtClean="0"/>
          </a:p>
          <a:p>
            <a:pPr marL="0" indent="261938">
              <a:buNone/>
            </a:pPr>
            <a:r>
              <a:rPr lang="ka-GE" b="1" i="1" dirty="0" smtClean="0"/>
              <a:t>მეორე დღეს ერთ-ერთ გაკვეთილზე გიორგის კლასში სკოლის დირექტორი შევიდა. მან გიორგის მადლობა გამოუცხადა გუშინდელი საქციელის გამო. თურმე მოხუცი დილაადრიან მისულიყო სკოლაში და ყველაფერი მოეყოლა დირექტორისთვის.</a:t>
            </a:r>
            <a:endParaRPr lang="ru-RU" dirty="0" smtClean="0"/>
          </a:p>
          <a:p>
            <a:endParaRPr lang="ru-RU" dirty="0"/>
          </a:p>
        </p:txBody>
      </p:sp>
      <p:sp>
        <p:nvSpPr>
          <p:cNvPr id="3" name="სათაური 2"/>
          <p:cNvSpPr>
            <a:spLocks noGrp="1"/>
          </p:cNvSpPr>
          <p:nvPr>
            <p:ph type="title"/>
          </p:nvPr>
        </p:nvSpPr>
        <p:spPr>
          <a:xfrm>
            <a:off x="457200" y="274638"/>
            <a:ext cx="8229600" cy="792162"/>
          </a:xfrm>
          <a:solidFill>
            <a:schemeClr val="bg1">
              <a:lumMod val="85000"/>
            </a:schemeClr>
          </a:solidFill>
          <a:scene3d>
            <a:camera prst="orthographicFront"/>
            <a:lightRig rig="soft" dir="t"/>
          </a:scene3d>
          <a:sp3d>
            <a:bevelT/>
          </a:sp3d>
        </p:spPr>
        <p:txBody>
          <a:bodyPr>
            <a:normAutofit/>
            <a:scene3d>
              <a:camera prst="orthographicFront"/>
              <a:lightRig rig="soft" dir="t"/>
            </a:scene3d>
            <a:sp3d prstMaterial="softEdge">
              <a:bevelT w="25400" h="25400"/>
            </a:sp3d>
          </a:bodyPr>
          <a:lstStyle/>
          <a:p>
            <a:r>
              <a:rPr lang="ka-GE" sz="2400" dirty="0" smtClean="0"/>
              <a:t>მაგალითი: </a:t>
            </a:r>
            <a:r>
              <a:rPr lang="ka-GE" sz="2400" b="0" dirty="0" smtClean="0"/>
              <a:t>დიალოგების გაფართოება</a:t>
            </a:r>
            <a:endParaRPr lang="ru-RU" sz="2400" b="0" dirty="0"/>
          </a:p>
        </p:txBody>
      </p:sp>
      <p:sp>
        <p:nvSpPr>
          <p:cNvPr id="4" name="Rectangle 3"/>
          <p:cNvSpPr/>
          <p:nvPr/>
        </p:nvSpPr>
        <p:spPr>
          <a:xfrm>
            <a:off x="7162800" y="30480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1</a:t>
            </a:r>
            <a:endParaRPr lang="ru-RU" sz="2400" b="1"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1981200"/>
            <a:ext cx="8229600" cy="4525963"/>
          </a:xfrm>
        </p:spPr>
        <p:txBody>
          <a:bodyPr>
            <a:normAutofit fontScale="77500" lnSpcReduction="20000"/>
          </a:bodyPr>
          <a:lstStyle/>
          <a:p>
            <a:pPr marL="0" indent="363538">
              <a:buNone/>
            </a:pPr>
            <a:r>
              <a:rPr lang="ka-GE" i="1" dirty="0" err="1" smtClean="0"/>
              <a:t>„შოთამ</a:t>
            </a:r>
            <a:r>
              <a:rPr lang="ka-GE" i="1" dirty="0" smtClean="0"/>
              <a:t> ტყის სიღრმეში უზარმაზარი არსება შენიშნა, თავიდან იფიქრა, მეჩვენებაო, მაგრამ ის არსება </a:t>
            </a:r>
            <a:r>
              <a:rPr lang="ka-GE" i="1" dirty="0" err="1" smtClean="0"/>
              <a:t>უზარმაზარიფართო</a:t>
            </a:r>
            <a:r>
              <a:rPr lang="ka-GE" i="1" dirty="0" smtClean="0"/>
              <a:t> ნაბიჯებით მოდიოდა და სანამ შოთა შეშინებას მოასწრებდა, მის წინ </a:t>
            </a:r>
            <a:r>
              <a:rPr lang="ka-GE" i="1" dirty="0" err="1" smtClean="0"/>
              <a:t>აისვეტა</a:t>
            </a:r>
            <a:r>
              <a:rPr lang="ka-GE" i="1" dirty="0" smtClean="0"/>
              <a:t>.</a:t>
            </a:r>
            <a:endParaRPr lang="ru-RU" dirty="0" smtClean="0"/>
          </a:p>
          <a:p>
            <a:pPr marL="0" indent="363538">
              <a:buNone/>
            </a:pPr>
            <a:r>
              <a:rPr lang="ka-GE" i="1" dirty="0" smtClean="0"/>
              <a:t>- ვინ ხარ? - ჰკითხა შოთას.</a:t>
            </a:r>
            <a:endParaRPr lang="ru-RU" dirty="0" smtClean="0"/>
          </a:p>
          <a:p>
            <a:pPr marL="0" indent="363538">
              <a:buNone/>
            </a:pPr>
            <a:r>
              <a:rPr lang="ka-GE" i="1" dirty="0" smtClean="0"/>
              <a:t>- შოთა ვარ. შენ ვინ ხარ?</a:t>
            </a:r>
            <a:endParaRPr lang="ru-RU" dirty="0" smtClean="0"/>
          </a:p>
          <a:p>
            <a:pPr marL="0" indent="363538">
              <a:buNone/>
            </a:pPr>
            <a:r>
              <a:rPr lang="ka-GE" i="1" dirty="0" smtClean="0"/>
              <a:t>- მე დევი ვარ.</a:t>
            </a:r>
            <a:endParaRPr lang="ru-RU" dirty="0" smtClean="0"/>
          </a:p>
          <a:p>
            <a:pPr marL="0" indent="363538">
              <a:buNone/>
            </a:pPr>
            <a:r>
              <a:rPr lang="ka-GE" i="1" dirty="0" smtClean="0"/>
              <a:t>- დევი? - გაუკვირდა შოთას, - მერე აქ რა გინდა?</a:t>
            </a:r>
            <a:endParaRPr lang="ru-RU" dirty="0" smtClean="0"/>
          </a:p>
          <a:p>
            <a:pPr marL="0" indent="363538">
              <a:buNone/>
            </a:pPr>
            <a:r>
              <a:rPr lang="ka-GE" i="1" dirty="0" smtClean="0"/>
              <a:t>- ეს ჩემი ტყეა. თქვენ რაღა გინდათ აქ?</a:t>
            </a:r>
            <a:endParaRPr lang="ru-RU" dirty="0" smtClean="0"/>
          </a:p>
          <a:p>
            <a:pPr marL="0" indent="363538">
              <a:buNone/>
            </a:pPr>
            <a:r>
              <a:rPr lang="ka-GE" dirty="0" smtClean="0"/>
              <a:t>- ბუნებაში </a:t>
            </a:r>
            <a:r>
              <a:rPr lang="ka-GE" dirty="0" err="1" smtClean="0"/>
              <a:t>გამოვისეირნეთ</a:t>
            </a:r>
            <a:r>
              <a:rPr lang="ka-GE" dirty="0" smtClean="0"/>
              <a:t>. ნაგვით სავსე ტყე არ მოგვეწონა და ვასუფთავებთ - აუხსნა შოთამ.</a:t>
            </a:r>
            <a:endParaRPr lang="ru-RU" dirty="0" smtClean="0"/>
          </a:p>
          <a:p>
            <a:pPr marL="0" indent="363538">
              <a:buNone/>
            </a:pPr>
            <a:r>
              <a:rPr lang="ka-GE" dirty="0" smtClean="0"/>
              <a:t> დევმა მიმოიხედა, მოეწონა დალაგებულ-დასუფთავებული გარემო და შეაქო ადამიანები, მერე მათთან ერთად ივახშმა და საჩუქრებით დატვირთული გაისტუმრა </a:t>
            </a:r>
            <a:r>
              <a:rPr lang="ka-GE" dirty="0" err="1" smtClean="0"/>
              <a:t>უკან.“</a:t>
            </a:r>
            <a:endParaRPr lang="ru-RU" dirty="0" smtClean="0"/>
          </a:p>
          <a:p>
            <a:endParaRPr lang="ru-RU" dirty="0"/>
          </a:p>
        </p:txBody>
      </p:sp>
      <p:sp>
        <p:nvSpPr>
          <p:cNvPr id="3" name="სათაური 2"/>
          <p:cNvSpPr>
            <a:spLocks noGrp="1"/>
          </p:cNvSpPr>
          <p:nvPr>
            <p:ph type="title"/>
          </p:nvPr>
        </p:nvSpPr>
        <p:spPr>
          <a:xfrm>
            <a:off x="457200" y="304800"/>
            <a:ext cx="8229600" cy="1020762"/>
          </a:xfrm>
          <a:solidFill>
            <a:schemeClr val="bg1">
              <a:lumMod val="85000"/>
            </a:schemeClr>
          </a:solidFill>
          <a:scene3d>
            <a:camera prst="orthographicFront"/>
            <a:lightRig rig="soft" dir="t"/>
          </a:scene3d>
          <a:sp3d>
            <a:bevelT/>
          </a:sp3d>
        </p:spPr>
        <p:txBody>
          <a:bodyPr>
            <a:normAutofit/>
            <a:scene3d>
              <a:camera prst="orthographicFront"/>
              <a:lightRig rig="soft" dir="t"/>
            </a:scene3d>
            <a:sp3d prstMaterial="softEdge">
              <a:bevelT w="25400" h="25400"/>
            </a:sp3d>
          </a:bodyPr>
          <a:lstStyle/>
          <a:p>
            <a:r>
              <a:rPr lang="ka-GE" sz="2400" dirty="0" smtClean="0"/>
              <a:t>მაგალითი: </a:t>
            </a:r>
            <a:r>
              <a:rPr lang="ka-GE" sz="2400" b="0" dirty="0" smtClean="0"/>
              <a:t>სიუჟეტის გაფართოება</a:t>
            </a:r>
            <a:br>
              <a:rPr lang="ka-GE" sz="2400" b="0" dirty="0" smtClean="0"/>
            </a:br>
            <a:r>
              <a:rPr lang="ka-GE" sz="1100" b="0" dirty="0" smtClean="0"/>
              <a:t/>
            </a:r>
            <a:br>
              <a:rPr lang="ka-GE" sz="1100" b="0" dirty="0" smtClean="0"/>
            </a:br>
            <a:r>
              <a:rPr lang="ka-GE" sz="2400" dirty="0" smtClean="0">
                <a:solidFill>
                  <a:srgbClr val="C00000"/>
                </a:solidFill>
              </a:rPr>
              <a:t>                 </a:t>
            </a:r>
            <a:r>
              <a:rPr lang="ka-GE" sz="2000" b="0" i="1" dirty="0" smtClean="0">
                <a:solidFill>
                  <a:schemeClr val="tx2">
                    <a:lumMod val="50000"/>
                    <a:lumOff val="50000"/>
                  </a:schemeClr>
                </a:solidFill>
              </a:rPr>
              <a:t>(</a:t>
            </a:r>
            <a:r>
              <a:rPr lang="ka-GE" sz="1800" i="1" dirty="0" smtClean="0">
                <a:solidFill>
                  <a:schemeClr val="tx1">
                    <a:lumMod val="65000"/>
                    <a:lumOff val="35000"/>
                  </a:schemeClr>
                </a:solidFill>
              </a:rPr>
              <a:t>სიუჟეტის </a:t>
            </a:r>
            <a:r>
              <a:rPr lang="ka-GE" sz="1800" i="1" dirty="0" err="1" smtClean="0">
                <a:solidFill>
                  <a:schemeClr val="tx1">
                    <a:lumMod val="65000"/>
                    <a:lumOff val="35000"/>
                  </a:schemeClr>
                </a:solidFill>
              </a:rPr>
              <a:t>გაზღაპრება</a:t>
            </a:r>
            <a:r>
              <a:rPr lang="ka-GE" sz="1800" i="1" dirty="0" smtClean="0">
                <a:solidFill>
                  <a:schemeClr val="tx1">
                    <a:lumMod val="65000"/>
                    <a:lumOff val="35000"/>
                  </a:schemeClr>
                </a:solidFill>
              </a:rPr>
              <a:t> ახალი პერსონაჟით)</a:t>
            </a:r>
            <a:endParaRPr lang="ru-RU" sz="1800" b="0" i="1" dirty="0">
              <a:solidFill>
                <a:schemeClr val="tx1">
                  <a:lumMod val="65000"/>
                  <a:lumOff val="35000"/>
                </a:schemeClr>
              </a:solidFill>
            </a:endParaRPr>
          </a:p>
        </p:txBody>
      </p:sp>
      <p:sp>
        <p:nvSpPr>
          <p:cNvPr id="4" name="Rectangle 3"/>
          <p:cNvSpPr/>
          <p:nvPr/>
        </p:nvSpPr>
        <p:spPr>
          <a:xfrm>
            <a:off x="7162800" y="45720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2</a:t>
            </a:r>
            <a:endParaRPr lang="ru-RU" sz="2400" b="1" dirty="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სათაური 2"/>
          <p:cNvSpPr>
            <a:spLocks noGrp="1"/>
          </p:cNvSpPr>
          <p:nvPr>
            <p:ph type="title"/>
          </p:nvPr>
        </p:nvSpPr>
        <p:spPr>
          <a:xfrm>
            <a:off x="457200" y="274638"/>
            <a:ext cx="8229600" cy="792162"/>
          </a:xfrm>
          <a:solidFill>
            <a:schemeClr val="bg1">
              <a:lumMod val="85000"/>
            </a:schemeClr>
          </a:solidFill>
          <a:scene3d>
            <a:camera prst="orthographicFront"/>
            <a:lightRig rig="soft" dir="t"/>
          </a:scene3d>
          <a:sp3d>
            <a:bevelT prst="angle"/>
          </a:sp3d>
        </p:spPr>
        <p:txBody>
          <a:bodyPr>
            <a:normAutofit/>
            <a:scene3d>
              <a:camera prst="orthographicFront"/>
              <a:lightRig rig="soft" dir="t"/>
            </a:scene3d>
            <a:sp3d prstMaterial="softEdge">
              <a:bevelT w="25400" h="25400"/>
            </a:sp3d>
          </a:bodyPr>
          <a:lstStyle/>
          <a:p>
            <a:r>
              <a:rPr lang="ka-GE" sz="2400" dirty="0" smtClean="0"/>
              <a:t>პირამიდული ისტორია: </a:t>
            </a:r>
            <a:r>
              <a:rPr lang="ka-GE" sz="2000" b="0" i="1" dirty="0" smtClean="0"/>
              <a:t>მეთოდის განვითარების სტრატეგიები</a:t>
            </a:r>
            <a:endParaRPr lang="ru-RU" sz="2000" b="0" i="1" dirty="0"/>
          </a:p>
        </p:txBody>
      </p:sp>
      <p:pic>
        <p:nvPicPr>
          <p:cNvPr id="3075" name="Picture 3"/>
          <p:cNvPicPr>
            <a:picLocks noGrp="1" noChangeAspect="1" noChangeArrowheads="1"/>
          </p:cNvPicPr>
          <p:nvPr>
            <p:ph idx="1"/>
          </p:nvPr>
        </p:nvPicPr>
        <p:blipFill>
          <a:blip r:embed="rId2"/>
          <a:srcRect/>
          <a:stretch>
            <a:fillRect/>
          </a:stretch>
        </p:blipFill>
        <p:spPr bwMode="auto">
          <a:xfrm>
            <a:off x="3270115" y="1447800"/>
            <a:ext cx="5100125" cy="3929605"/>
          </a:xfrm>
          <a:prstGeom prst="rect">
            <a:avLst/>
          </a:prstGeom>
          <a:noFill/>
          <a:ln w="9525">
            <a:noFill/>
            <a:miter lim="800000"/>
            <a:headEnd/>
            <a:tailEnd/>
          </a:ln>
          <a:effectLst/>
        </p:spPr>
      </p:pic>
      <p:sp>
        <p:nvSpPr>
          <p:cNvPr id="6" name="Rectangle 5"/>
          <p:cNvSpPr/>
          <p:nvPr/>
        </p:nvSpPr>
        <p:spPr>
          <a:xfrm>
            <a:off x="381000" y="3048000"/>
            <a:ext cx="2895600" cy="1524000"/>
          </a:xfrm>
          <a:prstGeom prst="rect">
            <a:avLst/>
          </a:prstGeom>
          <a:ln>
            <a:noFill/>
          </a:ln>
          <a:effectLst>
            <a:outerShdw blurRad="184150" dist="241300" dir="11520000" sx="110000" sy="110000" algn="ctr">
              <a:srgbClr val="000000">
                <a:alpha val="18000"/>
              </a:srgbClr>
            </a:outerShdw>
          </a:effectLst>
          <a:scene3d>
            <a:camera prst="isometricRightUp"/>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4800" b="1" dirty="0" smtClean="0">
                <a:solidFill>
                  <a:srgbClr val="002060"/>
                </a:solidFill>
              </a:rPr>
              <a:t>გადაწერა</a:t>
            </a:r>
            <a:endParaRPr lang="ru-RU" sz="4800" b="1" dirty="0">
              <a:solidFill>
                <a:srgbClr val="002060"/>
              </a:solidFill>
            </a:endParaRPr>
          </a:p>
        </p:txBody>
      </p:sp>
      <p:sp>
        <p:nvSpPr>
          <p:cNvPr id="7" name="Rectangle 6"/>
          <p:cNvSpPr/>
          <p:nvPr/>
        </p:nvSpPr>
        <p:spPr>
          <a:xfrm>
            <a:off x="533400" y="5562600"/>
            <a:ext cx="82296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i="1" dirty="0" smtClean="0">
                <a:solidFill>
                  <a:schemeClr val="tx1">
                    <a:lumMod val="50000"/>
                    <a:lumOff val="50000"/>
                  </a:schemeClr>
                </a:solidFill>
              </a:rPr>
              <a:t>ცნობილი მწერლის ცნობილი ნაწარმოების მიბაძვა, სტილის </a:t>
            </a:r>
            <a:r>
              <a:rPr lang="ka-GE" i="1" dirty="0" err="1" smtClean="0">
                <a:solidFill>
                  <a:schemeClr val="tx1">
                    <a:lumMod val="50000"/>
                    <a:lumOff val="50000"/>
                  </a:schemeClr>
                </a:solidFill>
              </a:rPr>
              <a:t>“გადაწერა</a:t>
            </a:r>
            <a:r>
              <a:rPr lang="ka-GE" i="1" dirty="0" smtClean="0">
                <a:solidFill>
                  <a:schemeClr val="tx1">
                    <a:lumMod val="50000"/>
                    <a:lumOff val="50000"/>
                  </a:schemeClr>
                </a:solidFill>
              </a:rPr>
              <a:t> “</a:t>
            </a:r>
            <a:endParaRPr lang="ru-RU"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228600" y="1066800"/>
            <a:ext cx="8686800" cy="5791200"/>
          </a:xfrm>
        </p:spPr>
        <p:txBody>
          <a:bodyPr>
            <a:normAutofit fontScale="92500" lnSpcReduction="20000"/>
          </a:bodyPr>
          <a:lstStyle/>
          <a:p>
            <a:pPr algn="just">
              <a:buNone/>
            </a:pPr>
            <a:r>
              <a:rPr lang="ka-GE" sz="2000" b="1" i="1" dirty="0" smtClean="0"/>
              <a:t>   „ </a:t>
            </a:r>
            <a:r>
              <a:rPr lang="en-AU" sz="2000" b="1" i="1" dirty="0" err="1" smtClean="0"/>
              <a:t>გაძვრა-გამოძვრა</a:t>
            </a:r>
            <a:r>
              <a:rPr lang="en-AU" sz="2000" b="1" i="1" dirty="0" smtClean="0"/>
              <a:t> </a:t>
            </a:r>
            <a:r>
              <a:rPr lang="en-AU" sz="2000" b="1" i="1" dirty="0" err="1" smtClean="0"/>
              <a:t>მაჭანკალი</a:t>
            </a:r>
            <a:r>
              <a:rPr lang="en-AU" sz="2000" b="1" i="1" dirty="0" smtClean="0"/>
              <a:t>. </a:t>
            </a:r>
            <a:endParaRPr lang="en-US" sz="2000" dirty="0" smtClean="0"/>
          </a:p>
          <a:p>
            <a:pPr algn="just">
              <a:buNone/>
            </a:pPr>
            <a:r>
              <a:rPr lang="ka-GE" sz="2000" b="1" i="1" dirty="0" smtClean="0"/>
              <a:t>   </a:t>
            </a:r>
            <a:r>
              <a:rPr lang="en-AU" sz="2000" b="1" i="1" dirty="0" err="1" smtClean="0"/>
              <a:t>ნამალევათ</a:t>
            </a:r>
            <a:r>
              <a:rPr lang="en-AU" sz="2000" b="1" i="1" dirty="0" smtClean="0"/>
              <a:t> </a:t>
            </a:r>
            <a:r>
              <a:rPr lang="en-AU" sz="2000" b="1" i="1" dirty="0" err="1" smtClean="0"/>
              <a:t>შორიდან</a:t>
            </a:r>
            <a:r>
              <a:rPr lang="en-AU" sz="2000" b="1" i="1" dirty="0" smtClean="0"/>
              <a:t> </a:t>
            </a:r>
            <a:r>
              <a:rPr lang="en-AU" sz="2000" b="1" i="1" dirty="0" err="1" smtClean="0"/>
              <a:t>დაანახვა</a:t>
            </a:r>
            <a:r>
              <a:rPr lang="en-AU" sz="2000" b="1" i="1" dirty="0" smtClean="0"/>
              <a:t> </a:t>
            </a:r>
            <a:r>
              <a:rPr lang="en-AU" sz="2000" b="1" i="1" dirty="0" err="1" smtClean="0"/>
              <a:t>ქალი</a:t>
            </a:r>
            <a:r>
              <a:rPr lang="en-AU" sz="2000" b="1" i="1" dirty="0" smtClean="0"/>
              <a:t>; </a:t>
            </a:r>
            <a:r>
              <a:rPr lang="en-AU" sz="2000" b="1" i="1" dirty="0" err="1" smtClean="0"/>
              <a:t>მოაწყო</a:t>
            </a:r>
            <a:r>
              <a:rPr lang="en-AU" sz="2000" b="1" i="1" dirty="0" smtClean="0"/>
              <a:t> „</a:t>
            </a:r>
            <a:r>
              <a:rPr lang="en-AU" sz="2000" b="1" i="1" dirty="0" err="1" smtClean="0"/>
              <a:t>ქალის</a:t>
            </a:r>
            <a:r>
              <a:rPr lang="en-AU" sz="2000" b="1" i="1" dirty="0" smtClean="0"/>
              <a:t> </a:t>
            </a:r>
            <a:r>
              <a:rPr lang="en-AU" sz="2000" b="1" i="1" dirty="0" err="1" smtClean="0"/>
              <a:t>ნახვა</a:t>
            </a:r>
            <a:r>
              <a:rPr lang="en-AU" sz="2000" b="1" i="1" dirty="0" smtClean="0"/>
              <a:t>“ </a:t>
            </a:r>
            <a:r>
              <a:rPr lang="en-AU" sz="2000" b="1" i="1" dirty="0" err="1" smtClean="0"/>
              <a:t>და</a:t>
            </a:r>
            <a:r>
              <a:rPr lang="en-AU" sz="2000" b="1" i="1" dirty="0" smtClean="0"/>
              <a:t> </a:t>
            </a:r>
            <a:r>
              <a:rPr lang="en-AU" sz="2000" b="1" i="1" dirty="0" err="1" smtClean="0"/>
              <a:t>მიაცემინა</a:t>
            </a:r>
            <a:r>
              <a:rPr lang="ka-GE" sz="2000" b="1" i="1" dirty="0" smtClean="0"/>
              <a:t> </a:t>
            </a:r>
            <a:r>
              <a:rPr lang="en-AU" sz="2000" b="1" i="1" dirty="0" err="1" smtClean="0"/>
              <a:t>შარნა</a:t>
            </a:r>
            <a:r>
              <a:rPr lang="en-AU" sz="2000" b="1" i="1" dirty="0" smtClean="0"/>
              <a:t>. </a:t>
            </a:r>
            <a:endParaRPr lang="en-US" sz="2000" dirty="0" smtClean="0"/>
          </a:p>
          <a:p>
            <a:pPr algn="just">
              <a:buNone/>
            </a:pPr>
            <a:r>
              <a:rPr lang="ka-GE" sz="2000" b="1" i="1" dirty="0" smtClean="0"/>
              <a:t>    </a:t>
            </a:r>
            <a:r>
              <a:rPr lang="en-AU" sz="2000" b="1" i="1" dirty="0" err="1" smtClean="0"/>
              <a:t>და</a:t>
            </a:r>
            <a:r>
              <a:rPr lang="en-AU" sz="2000" b="1" i="1" dirty="0" smtClean="0"/>
              <a:t> </a:t>
            </a:r>
            <a:r>
              <a:rPr lang="en-AU" sz="2000" b="1" i="1" dirty="0" err="1" smtClean="0"/>
              <a:t>მერე</a:t>
            </a:r>
            <a:r>
              <a:rPr lang="en-AU" sz="2000" b="1" i="1" dirty="0" smtClean="0"/>
              <a:t>? </a:t>
            </a:r>
            <a:endParaRPr lang="en-US" sz="2000" dirty="0" smtClean="0"/>
          </a:p>
          <a:p>
            <a:pPr algn="just">
              <a:buNone/>
            </a:pPr>
            <a:r>
              <a:rPr lang="ka-GE" sz="2000" b="1" i="1" dirty="0" smtClean="0"/>
              <a:t>    </a:t>
            </a:r>
            <a:r>
              <a:rPr lang="en-AU" sz="2000" b="1" i="1" dirty="0" err="1" smtClean="0"/>
              <a:t>მერე</a:t>
            </a:r>
            <a:r>
              <a:rPr lang="en-AU" sz="2000" b="1" i="1" dirty="0" smtClean="0"/>
              <a:t> </a:t>
            </a:r>
            <a:r>
              <a:rPr lang="en-AU" sz="2000" b="1" i="1" dirty="0" err="1" smtClean="0"/>
              <a:t>ძმადეებმა</a:t>
            </a:r>
            <a:r>
              <a:rPr lang="en-AU" sz="2000" b="1" i="1" dirty="0" smtClean="0"/>
              <a:t> </a:t>
            </a:r>
            <a:r>
              <a:rPr lang="en-AU" sz="2000" b="1" i="1" dirty="0" err="1" smtClean="0"/>
              <a:t>სამჯერ</a:t>
            </a:r>
            <a:r>
              <a:rPr lang="en-AU" sz="2000" b="1" i="1" dirty="0" smtClean="0"/>
              <a:t> </a:t>
            </a:r>
            <a:r>
              <a:rPr lang="en-AU" sz="2000" b="1" i="1" dirty="0" err="1" smtClean="0"/>
              <a:t>შეუცვალეს</a:t>
            </a:r>
            <a:r>
              <a:rPr lang="en-AU" sz="2000" b="1" i="1" dirty="0" smtClean="0"/>
              <a:t> </a:t>
            </a:r>
            <a:r>
              <a:rPr lang="en-AU" sz="2000" b="1" i="1" dirty="0" err="1" smtClean="0"/>
              <a:t>ბეჭედი</a:t>
            </a:r>
            <a:r>
              <a:rPr lang="en-AU" sz="2000" b="1" i="1" dirty="0" smtClean="0"/>
              <a:t>, </a:t>
            </a:r>
            <a:r>
              <a:rPr lang="en-AU" sz="2000" b="1" i="1" dirty="0" err="1" smtClean="0"/>
              <a:t>თავს</a:t>
            </a:r>
            <a:r>
              <a:rPr lang="en-AU" sz="2000" b="1" i="1" dirty="0" smtClean="0"/>
              <a:t> </a:t>
            </a:r>
            <a:r>
              <a:rPr lang="en-AU" sz="2000" b="1" i="1" dirty="0" err="1" smtClean="0"/>
              <a:t>დაახურეს</a:t>
            </a:r>
            <a:r>
              <a:rPr lang="en-AU" sz="2000" b="1" i="1" dirty="0" smtClean="0"/>
              <a:t> </a:t>
            </a:r>
            <a:r>
              <a:rPr lang="en-AU" sz="2000" b="1" i="1" dirty="0" err="1" smtClean="0"/>
              <a:t>ოქროს</a:t>
            </a:r>
            <a:r>
              <a:rPr lang="en-AU" sz="2000" b="1" i="1" dirty="0" smtClean="0"/>
              <a:t> </a:t>
            </a:r>
            <a:r>
              <a:rPr lang="en-AU" sz="2000" b="1" i="1" dirty="0" err="1" smtClean="0"/>
              <a:t>კავებიანი</a:t>
            </a:r>
            <a:r>
              <a:rPr lang="en-AU" sz="2000" b="1" i="1" dirty="0" smtClean="0"/>
              <a:t> </a:t>
            </a:r>
            <a:r>
              <a:rPr lang="en-AU" sz="2000" b="1" i="1" dirty="0" err="1" smtClean="0"/>
              <a:t>გვირგვინი</a:t>
            </a:r>
            <a:r>
              <a:rPr lang="en-AU" sz="2000" b="1" i="1" dirty="0" smtClean="0"/>
              <a:t>; </a:t>
            </a:r>
            <a:endParaRPr lang="en-US" sz="2000" dirty="0" smtClean="0"/>
          </a:p>
          <a:p>
            <a:pPr algn="just">
              <a:buNone/>
            </a:pPr>
            <a:r>
              <a:rPr lang="ka-GE" sz="2000" b="1" i="1" dirty="0" smtClean="0"/>
              <a:t>   </a:t>
            </a:r>
            <a:r>
              <a:rPr lang="en-AU" sz="2000" b="1" i="1" dirty="0" err="1" smtClean="0"/>
              <a:t>გავარდა</a:t>
            </a:r>
            <a:r>
              <a:rPr lang="en-AU" sz="2000" b="1" i="1" dirty="0" smtClean="0"/>
              <a:t> </a:t>
            </a:r>
            <a:r>
              <a:rPr lang="en-AU" sz="2000" b="1" i="1" dirty="0" err="1" smtClean="0"/>
              <a:t>დამბაჩა</a:t>
            </a:r>
            <a:r>
              <a:rPr lang="en-AU" sz="2000" b="1" i="1" dirty="0" smtClean="0"/>
              <a:t> </a:t>
            </a:r>
            <a:r>
              <a:rPr lang="en-AU" sz="2000" b="1" i="1" dirty="0" err="1" smtClean="0"/>
              <a:t>და</a:t>
            </a:r>
            <a:r>
              <a:rPr lang="en-AU" sz="2000" b="1" i="1" dirty="0" smtClean="0"/>
              <a:t> </a:t>
            </a:r>
            <a:r>
              <a:rPr lang="en-AU" sz="2000" b="1" i="1" dirty="0" err="1" smtClean="0"/>
              <a:t>მაჭახელა</a:t>
            </a:r>
            <a:r>
              <a:rPr lang="en-AU" sz="2000" b="1" i="1" dirty="0" smtClean="0"/>
              <a:t>. </a:t>
            </a:r>
            <a:endParaRPr lang="en-US" sz="2000" dirty="0" smtClean="0"/>
          </a:p>
          <a:p>
            <a:pPr algn="just">
              <a:buNone/>
            </a:pPr>
            <a:r>
              <a:rPr lang="ka-GE" sz="2000" b="1" i="1" dirty="0" smtClean="0"/>
              <a:t>   </a:t>
            </a:r>
            <a:r>
              <a:rPr lang="en-AU" sz="2000" b="1" i="1" dirty="0" err="1" smtClean="0"/>
              <a:t>აჭიჭყინდა</a:t>
            </a:r>
            <a:r>
              <a:rPr lang="en-AU" sz="2000" b="1" i="1" dirty="0" smtClean="0"/>
              <a:t> </a:t>
            </a:r>
            <a:r>
              <a:rPr lang="en-AU" sz="2000" b="1" i="1" dirty="0" err="1" smtClean="0"/>
              <a:t>ზურნა</a:t>
            </a:r>
            <a:r>
              <a:rPr lang="en-AU" sz="2000" b="1" i="1" dirty="0" smtClean="0"/>
              <a:t>. </a:t>
            </a:r>
            <a:endParaRPr lang="en-US" sz="2000" dirty="0" smtClean="0"/>
          </a:p>
          <a:p>
            <a:pPr algn="just">
              <a:buNone/>
            </a:pPr>
            <a:r>
              <a:rPr lang="ka-GE" sz="2000" b="1" i="1" dirty="0" smtClean="0"/>
              <a:t>   </a:t>
            </a:r>
            <a:r>
              <a:rPr lang="en-AU" sz="2000" b="1" i="1" dirty="0" err="1" smtClean="0"/>
              <a:t>მეფე-დედოფალს</a:t>
            </a:r>
            <a:r>
              <a:rPr lang="en-AU" sz="2000" b="1" i="1" dirty="0" smtClean="0"/>
              <a:t> </a:t>
            </a:r>
            <a:r>
              <a:rPr lang="en-AU" sz="2000" b="1" i="1" dirty="0" err="1" smtClean="0"/>
              <a:t>სუფრაზე</a:t>
            </a:r>
            <a:r>
              <a:rPr lang="en-AU" sz="2000" b="1" i="1" dirty="0" smtClean="0"/>
              <a:t>, </a:t>
            </a:r>
            <a:r>
              <a:rPr lang="en-AU" sz="2000" b="1" i="1" dirty="0" err="1" smtClean="0"/>
              <a:t>ცხვირის</a:t>
            </a:r>
            <a:r>
              <a:rPr lang="en-AU" sz="2000" b="1" i="1" dirty="0" smtClean="0"/>
              <a:t> </a:t>
            </a:r>
            <a:r>
              <a:rPr lang="en-AU" sz="2000" b="1" i="1" dirty="0" err="1" smtClean="0"/>
              <a:t>წინ</a:t>
            </a:r>
            <a:r>
              <a:rPr lang="en-AU" sz="2000" b="1" i="1" dirty="0" smtClean="0"/>
              <a:t>, </a:t>
            </a:r>
            <a:r>
              <a:rPr lang="en-AU" sz="2000" b="1" i="1" dirty="0" err="1" smtClean="0"/>
              <a:t>ულაგებდენ</a:t>
            </a:r>
            <a:r>
              <a:rPr lang="en-AU" sz="2000" b="1" i="1" dirty="0" smtClean="0"/>
              <a:t> „</a:t>
            </a:r>
            <a:r>
              <a:rPr lang="en-AU" sz="2000" b="1" i="1" dirty="0" err="1" smtClean="0"/>
              <a:t>თავზეგადასაგდებს</a:t>
            </a:r>
            <a:r>
              <a:rPr lang="en-AU" sz="2000" b="1" i="1" dirty="0" smtClean="0"/>
              <a:t>“: </a:t>
            </a:r>
            <a:r>
              <a:rPr lang="en-AU" sz="2000" b="1" i="1" dirty="0" err="1" smtClean="0"/>
              <a:t>პატარა</a:t>
            </a:r>
            <a:r>
              <a:rPr lang="en-AU" sz="2000" b="1" i="1" dirty="0" smtClean="0"/>
              <a:t> </a:t>
            </a:r>
            <a:r>
              <a:rPr lang="en-AU" sz="2000" b="1" i="1" dirty="0" err="1" smtClean="0"/>
              <a:t>სარკეს</a:t>
            </a:r>
            <a:r>
              <a:rPr lang="en-AU" sz="2000" b="1" i="1" dirty="0" smtClean="0"/>
              <a:t>, </a:t>
            </a:r>
            <a:r>
              <a:rPr lang="en-AU" sz="2000" b="1" i="1" dirty="0" err="1" smtClean="0"/>
              <a:t>მოოქრულ</a:t>
            </a:r>
            <a:r>
              <a:rPr lang="en-AU" sz="2000" b="1" i="1" dirty="0" smtClean="0"/>
              <a:t> </a:t>
            </a:r>
            <a:r>
              <a:rPr lang="en-AU" sz="2000" b="1" i="1" dirty="0" err="1" smtClean="0"/>
              <a:t>სათითურს</a:t>
            </a:r>
            <a:r>
              <a:rPr lang="en-AU" sz="2000" b="1" i="1" dirty="0" smtClean="0"/>
              <a:t>, </a:t>
            </a:r>
            <a:r>
              <a:rPr lang="en-AU" sz="2000" b="1" i="1" dirty="0" err="1" smtClean="0"/>
              <a:t>ძეწკვს</a:t>
            </a:r>
            <a:r>
              <a:rPr lang="en-AU" sz="2000" b="1" i="1" dirty="0" smtClean="0"/>
              <a:t>, </a:t>
            </a:r>
            <a:r>
              <a:rPr lang="en-AU" sz="2000" b="1" i="1" dirty="0" err="1" smtClean="0"/>
              <a:t>თითბრის</a:t>
            </a:r>
            <a:r>
              <a:rPr lang="en-AU" sz="2000" b="1" i="1" dirty="0" smtClean="0"/>
              <a:t> </a:t>
            </a:r>
            <a:r>
              <a:rPr lang="en-AU" sz="2000" b="1" i="1" dirty="0" err="1" smtClean="0"/>
              <a:t>ტაშტს</a:t>
            </a:r>
            <a:r>
              <a:rPr lang="en-AU" sz="2000" b="1" i="1" dirty="0" smtClean="0"/>
              <a:t>, </a:t>
            </a:r>
            <a:r>
              <a:rPr lang="en-AU" sz="2000" b="1" i="1" dirty="0" err="1" smtClean="0"/>
              <a:t>დანა-ჩანგალს</a:t>
            </a:r>
            <a:r>
              <a:rPr lang="en-AU" sz="2000" b="1" i="1" dirty="0" smtClean="0"/>
              <a:t>, </a:t>
            </a:r>
            <a:r>
              <a:rPr lang="en-AU" sz="2000" b="1" i="1" dirty="0" err="1" smtClean="0"/>
              <a:t>ვერცხლის</a:t>
            </a:r>
            <a:r>
              <a:rPr lang="en-AU" sz="2000" b="1" i="1" dirty="0" smtClean="0"/>
              <a:t> </a:t>
            </a:r>
            <a:r>
              <a:rPr lang="en-AU" sz="2000" b="1" i="1" dirty="0" err="1" smtClean="0"/>
              <a:t>მანეთიანებს</a:t>
            </a:r>
            <a:r>
              <a:rPr lang="en-AU" sz="2000" b="1" i="1" dirty="0" smtClean="0"/>
              <a:t> </a:t>
            </a:r>
            <a:r>
              <a:rPr lang="en-AU" sz="2000" b="1" i="1" dirty="0" err="1" smtClean="0"/>
              <a:t>და</a:t>
            </a:r>
            <a:r>
              <a:rPr lang="en-AU" sz="2000" b="1" i="1" dirty="0" smtClean="0"/>
              <a:t> </a:t>
            </a:r>
            <a:r>
              <a:rPr lang="en-AU" sz="2000" b="1" i="1" dirty="0" err="1" smtClean="0"/>
              <a:t>ათ</a:t>
            </a:r>
            <a:r>
              <a:rPr lang="en-AU" sz="2000" b="1" i="1" dirty="0" smtClean="0"/>
              <a:t> </a:t>
            </a:r>
            <a:r>
              <a:rPr lang="en-AU" sz="2000" b="1" i="1" dirty="0" err="1" smtClean="0"/>
              <a:t>შაურიანებს</a:t>
            </a:r>
            <a:r>
              <a:rPr lang="en-AU" sz="2000" b="1" i="1" dirty="0" smtClean="0"/>
              <a:t>. </a:t>
            </a:r>
            <a:endParaRPr lang="en-US" sz="2000" dirty="0" smtClean="0"/>
          </a:p>
          <a:p>
            <a:pPr algn="just">
              <a:buNone/>
            </a:pPr>
            <a:r>
              <a:rPr lang="ka-GE" sz="2000" b="1" i="1" dirty="0" smtClean="0"/>
              <a:t>   </a:t>
            </a:r>
            <a:r>
              <a:rPr lang="en-AU" sz="2000" b="1" i="1" dirty="0" smtClean="0"/>
              <a:t>...</a:t>
            </a:r>
            <a:r>
              <a:rPr lang="en-AU" sz="2000" b="1" i="1" dirty="0" err="1" smtClean="0"/>
              <a:t>ქვიჯასაც</a:t>
            </a:r>
            <a:r>
              <a:rPr lang="en-AU" sz="2000" b="1" i="1" dirty="0" smtClean="0"/>
              <a:t>, </a:t>
            </a:r>
            <a:endParaRPr lang="en-US" sz="2000" dirty="0" smtClean="0"/>
          </a:p>
          <a:p>
            <a:pPr algn="just">
              <a:buNone/>
            </a:pPr>
            <a:r>
              <a:rPr lang="ka-GE" sz="2000" b="1" i="1" dirty="0" smtClean="0"/>
              <a:t>   </a:t>
            </a:r>
            <a:r>
              <a:rPr lang="en-AU" sz="2000" b="1" i="1" dirty="0" err="1" smtClean="0"/>
              <a:t>და</a:t>
            </a:r>
            <a:r>
              <a:rPr lang="en-AU" sz="2000" b="1" i="1" dirty="0" smtClean="0"/>
              <a:t> </a:t>
            </a:r>
            <a:r>
              <a:rPr lang="en-AU" sz="2000" b="1" i="1" dirty="0" err="1" smtClean="0"/>
              <a:t>განგებ</a:t>
            </a:r>
            <a:r>
              <a:rPr lang="en-AU" sz="2000" b="1" i="1" dirty="0" smtClean="0"/>
              <a:t> </a:t>
            </a:r>
            <a:r>
              <a:rPr lang="en-AU" sz="2000" b="1" i="1" dirty="0" err="1" smtClean="0"/>
              <a:t>მოწვეული</a:t>
            </a:r>
            <a:r>
              <a:rPr lang="en-AU" sz="2000" b="1" i="1" dirty="0" smtClean="0"/>
              <a:t> </a:t>
            </a:r>
            <a:r>
              <a:rPr lang="en-AU" sz="2000" b="1" i="1" dirty="0" err="1" smtClean="0"/>
              <a:t>სოფლის</a:t>
            </a:r>
            <a:r>
              <a:rPr lang="en-AU" sz="2000" b="1" i="1" dirty="0" smtClean="0"/>
              <a:t> </a:t>
            </a:r>
            <a:r>
              <a:rPr lang="en-AU" sz="2000" b="1" i="1" dirty="0" err="1" smtClean="0"/>
              <a:t>მწერალი</a:t>
            </a:r>
            <a:r>
              <a:rPr lang="en-AU" sz="2000" b="1" i="1" dirty="0" smtClean="0"/>
              <a:t> </a:t>
            </a:r>
            <a:r>
              <a:rPr lang="en-AU" sz="2000" b="1" i="1" dirty="0" err="1" smtClean="0"/>
              <a:t>სისწორით</a:t>
            </a:r>
            <a:r>
              <a:rPr lang="en-AU" sz="2000" b="1" i="1" dirty="0" smtClean="0"/>
              <a:t> </a:t>
            </a:r>
            <a:r>
              <a:rPr lang="en-AU" sz="2000" b="1" i="1" dirty="0" err="1" smtClean="0"/>
              <a:t>ადგენდა</a:t>
            </a:r>
            <a:r>
              <a:rPr lang="en-AU" sz="2000" b="1" i="1" dirty="0" smtClean="0"/>
              <a:t> </a:t>
            </a:r>
            <a:r>
              <a:rPr lang="en-AU" sz="2000" b="1" i="1" dirty="0" err="1" smtClean="0"/>
              <a:t>სიას</a:t>
            </a:r>
            <a:r>
              <a:rPr lang="en-AU" sz="2000" b="1" i="1" dirty="0" smtClean="0"/>
              <a:t>... </a:t>
            </a:r>
            <a:endParaRPr lang="en-US" sz="2000" dirty="0" smtClean="0"/>
          </a:p>
          <a:p>
            <a:pPr algn="just">
              <a:buNone/>
            </a:pPr>
            <a:r>
              <a:rPr lang="ka-GE" sz="2000" b="1" i="1" dirty="0" smtClean="0"/>
              <a:t>   </a:t>
            </a:r>
            <a:r>
              <a:rPr lang="en-AU" sz="2000" b="1" i="1" dirty="0" err="1" smtClean="0"/>
              <a:t>სვეს</a:t>
            </a:r>
            <a:r>
              <a:rPr lang="en-AU" sz="2000" b="1" i="1" dirty="0" smtClean="0"/>
              <a:t>, </a:t>
            </a:r>
            <a:endParaRPr lang="en-US" sz="2000" dirty="0" smtClean="0"/>
          </a:p>
          <a:p>
            <a:pPr algn="just">
              <a:buNone/>
            </a:pPr>
            <a:r>
              <a:rPr lang="ka-GE" sz="2000" b="1" i="1" dirty="0" smtClean="0"/>
              <a:t>   </a:t>
            </a:r>
            <a:r>
              <a:rPr lang="en-AU" sz="2000" b="1" i="1" dirty="0" err="1" smtClean="0"/>
              <a:t>იცეკვეს</a:t>
            </a:r>
            <a:r>
              <a:rPr lang="en-AU" sz="2000" b="1" i="1" dirty="0" smtClean="0"/>
              <a:t>, </a:t>
            </a:r>
            <a:endParaRPr lang="en-US" sz="2000" dirty="0" smtClean="0"/>
          </a:p>
          <a:p>
            <a:pPr algn="just">
              <a:buNone/>
            </a:pPr>
            <a:r>
              <a:rPr lang="ka-GE" sz="2000" b="1" i="1" dirty="0" smtClean="0"/>
              <a:t>   </a:t>
            </a:r>
            <a:r>
              <a:rPr lang="en-AU" sz="2000" b="1" i="1" dirty="0" err="1" smtClean="0"/>
              <a:t>არა</a:t>
            </a:r>
            <a:r>
              <a:rPr lang="en-AU" sz="2000" b="1" i="1" dirty="0" smtClean="0"/>
              <a:t> </a:t>
            </a:r>
            <a:r>
              <a:rPr lang="en-AU" sz="2000" b="1" i="1" dirty="0" err="1" smtClean="0"/>
              <a:t>მარტო</a:t>
            </a:r>
            <a:r>
              <a:rPr lang="en-AU" sz="2000" b="1" i="1" dirty="0" smtClean="0"/>
              <a:t> </a:t>
            </a:r>
            <a:r>
              <a:rPr lang="en-AU" sz="2000" b="1" i="1" dirty="0" err="1" smtClean="0"/>
              <a:t>გოგო-ბიჭებმა</a:t>
            </a:r>
            <a:r>
              <a:rPr lang="en-AU" sz="2000" b="1" i="1" dirty="0" smtClean="0"/>
              <a:t>, </a:t>
            </a:r>
            <a:endParaRPr lang="en-US" sz="2000" dirty="0" smtClean="0"/>
          </a:p>
          <a:p>
            <a:pPr algn="just">
              <a:buNone/>
            </a:pPr>
            <a:r>
              <a:rPr lang="ka-GE" sz="2000" b="1" i="1" dirty="0" smtClean="0"/>
              <a:t>   </a:t>
            </a:r>
            <a:r>
              <a:rPr lang="en-AU" sz="2000" b="1" i="1" dirty="0" err="1" smtClean="0"/>
              <a:t>მოხუცებულებმაც</a:t>
            </a:r>
            <a:r>
              <a:rPr lang="en-AU" sz="2000" b="1" i="1" dirty="0" smtClean="0"/>
              <a:t>. </a:t>
            </a:r>
            <a:endParaRPr lang="en-US" sz="2000" dirty="0" smtClean="0"/>
          </a:p>
          <a:p>
            <a:pPr algn="just">
              <a:buNone/>
            </a:pPr>
            <a:r>
              <a:rPr lang="ka-GE" sz="2000" b="1" i="1" dirty="0" smtClean="0"/>
              <a:t>  </a:t>
            </a:r>
            <a:r>
              <a:rPr lang="en-AU" sz="2000" b="1" i="1" dirty="0" err="1" smtClean="0"/>
              <a:t>დაიშალენ</a:t>
            </a:r>
            <a:r>
              <a:rPr lang="en-AU" sz="2000" b="1" i="1" dirty="0" smtClean="0"/>
              <a:t> </a:t>
            </a:r>
            <a:r>
              <a:rPr lang="en-AU" sz="2000" b="1" i="1" dirty="0" err="1" smtClean="0"/>
              <a:t>სტუმრები</a:t>
            </a:r>
            <a:r>
              <a:rPr lang="en-AU" sz="2000" b="1" i="1" dirty="0" smtClean="0"/>
              <a:t>. </a:t>
            </a:r>
            <a:endParaRPr lang="en-US" sz="2000" dirty="0" smtClean="0"/>
          </a:p>
          <a:p>
            <a:pPr algn="just">
              <a:buNone/>
            </a:pPr>
            <a:r>
              <a:rPr lang="ka-GE" sz="2000" b="1" i="1" dirty="0" smtClean="0"/>
              <a:t> </a:t>
            </a:r>
            <a:r>
              <a:rPr lang="ru-RU" sz="2000" b="1" i="1" dirty="0" smtClean="0"/>
              <a:t>აბღავლდენ დანაკლავ ადგილზე ძროხა და ხარი.</a:t>
            </a:r>
            <a:r>
              <a:rPr lang="ka-GE" sz="2000" b="1" i="1" dirty="0" smtClean="0"/>
              <a:t>“ </a:t>
            </a:r>
            <a:endParaRPr lang="ka-GE" sz="2000" dirty="0" smtClean="0"/>
          </a:p>
        </p:txBody>
      </p:sp>
      <p:sp>
        <p:nvSpPr>
          <p:cNvPr id="3" name="სათაური 2"/>
          <p:cNvSpPr>
            <a:spLocks noGrp="1"/>
          </p:cNvSpPr>
          <p:nvPr>
            <p:ph type="title"/>
          </p:nvPr>
        </p:nvSpPr>
        <p:spPr>
          <a:xfrm>
            <a:off x="457200" y="228600"/>
            <a:ext cx="8229600" cy="838200"/>
          </a:xfrm>
          <a:solidFill>
            <a:schemeClr val="bg1">
              <a:lumMod val="75000"/>
            </a:schemeClr>
          </a:solidFill>
          <a:scene3d>
            <a:camera prst="orthographicFront"/>
            <a:lightRig rig="soft" dir="t"/>
          </a:scene3d>
          <a:sp3d>
            <a:bevelT prst="angle"/>
          </a:sp3d>
        </p:spPr>
        <p:txBody>
          <a:bodyPr>
            <a:normAutofit fontScale="90000"/>
            <a:scene3d>
              <a:camera prst="orthographicFront"/>
              <a:lightRig rig="soft" dir="t"/>
            </a:scene3d>
            <a:sp3d prstMaterial="softEdge">
              <a:bevelT w="25400" h="25400"/>
            </a:sp3d>
          </a:bodyPr>
          <a:lstStyle/>
          <a:p>
            <a:r>
              <a:rPr lang="ka-GE" sz="2400" dirty="0" smtClean="0">
                <a:solidFill>
                  <a:srgbClr val="002060"/>
                </a:solidFill>
              </a:rPr>
              <a:t>                                                      </a:t>
            </a:r>
            <a:r>
              <a:rPr lang="ka-GE" sz="2200" b="0" dirty="0" smtClean="0">
                <a:solidFill>
                  <a:srgbClr val="002060"/>
                </a:solidFill>
              </a:rPr>
              <a:t>ლიტერატურული ტექსტი </a:t>
            </a:r>
            <a:r>
              <a:rPr lang="ka-GE" sz="2400" dirty="0" smtClean="0">
                <a:solidFill>
                  <a:srgbClr val="002060"/>
                </a:solidFill>
              </a:rPr>
              <a:t/>
            </a:r>
            <a:br>
              <a:rPr lang="ka-GE" sz="2400" dirty="0" smtClean="0">
                <a:solidFill>
                  <a:srgbClr val="002060"/>
                </a:solidFill>
              </a:rPr>
            </a:br>
            <a:r>
              <a:rPr lang="ka-GE" sz="2700" dirty="0" smtClean="0">
                <a:solidFill>
                  <a:srgbClr val="002060"/>
                </a:solidFill>
              </a:rPr>
              <a:t>ნ. ლორთქიფანიძე </a:t>
            </a:r>
            <a:r>
              <a:rPr lang="ka-GE" sz="2700" dirty="0" err="1" smtClean="0">
                <a:solidFill>
                  <a:srgbClr val="002060"/>
                </a:solidFill>
              </a:rPr>
              <a:t>“თავსაფრიანი</a:t>
            </a:r>
            <a:r>
              <a:rPr lang="ka-GE" sz="2700" dirty="0" smtClean="0">
                <a:solidFill>
                  <a:srgbClr val="002060"/>
                </a:solidFill>
              </a:rPr>
              <a:t> </a:t>
            </a:r>
            <a:r>
              <a:rPr lang="ka-GE" sz="2700" dirty="0" err="1" smtClean="0">
                <a:solidFill>
                  <a:srgbClr val="002060"/>
                </a:solidFill>
              </a:rPr>
              <a:t>დედაკაცი”</a:t>
            </a:r>
            <a:endParaRPr lang="en-US" sz="2700" dirty="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228600" y="1371600"/>
            <a:ext cx="8915400" cy="4724400"/>
          </a:xfrm>
        </p:spPr>
        <p:txBody>
          <a:bodyPr>
            <a:normAutofit fontScale="62500" lnSpcReduction="20000"/>
          </a:bodyPr>
          <a:lstStyle/>
          <a:p>
            <a:pPr algn="just">
              <a:buNone/>
            </a:pPr>
            <a:r>
              <a:rPr lang="ka-GE" b="1" i="1" dirty="0" smtClean="0"/>
              <a:t> მერვეკლასელი გიორგი.</a:t>
            </a:r>
            <a:endParaRPr lang="en-US" dirty="0" smtClean="0"/>
          </a:p>
          <a:p>
            <a:pPr algn="just">
              <a:buNone/>
            </a:pPr>
            <a:r>
              <a:rPr lang="ka-GE" b="1" i="1" dirty="0" smtClean="0"/>
              <a:t>ტანმორჩილი, მხიარული და სიკეთით სავსე ყმაწვილი. </a:t>
            </a:r>
            <a:endParaRPr lang="en-US" dirty="0" smtClean="0"/>
          </a:p>
          <a:p>
            <a:pPr algn="just">
              <a:buNone/>
            </a:pPr>
            <a:r>
              <a:rPr lang="ka-GE" b="1" i="1" dirty="0" smtClean="0"/>
              <a:t>სკოლიდან სახლამდე  გასავლელი მანძილი.</a:t>
            </a:r>
            <a:endParaRPr lang="en-US" dirty="0" smtClean="0"/>
          </a:p>
          <a:p>
            <a:pPr algn="just">
              <a:buNone/>
            </a:pPr>
            <a:r>
              <a:rPr lang="ka-GE" b="1" i="1" dirty="0" smtClean="0"/>
              <a:t>მოხუცი ქალი გზაჯვარედინთან. უზარმაზარი ჩანთით ხელში.</a:t>
            </a:r>
            <a:endParaRPr lang="en-US" dirty="0" smtClean="0"/>
          </a:p>
          <a:p>
            <a:pPr algn="just">
              <a:buNone/>
            </a:pPr>
            <a:r>
              <a:rPr lang="ka-GE" b="1" i="1" dirty="0" smtClean="0"/>
              <a:t>უმწეო, დაღლილი მზერა. </a:t>
            </a:r>
            <a:endParaRPr lang="en-US" dirty="0" smtClean="0"/>
          </a:p>
          <a:p>
            <a:pPr algn="just">
              <a:buNone/>
            </a:pPr>
            <a:r>
              <a:rPr lang="ka-GE" b="1" i="1" dirty="0" smtClean="0"/>
              <a:t>ქუჩაში ბევრი ავტომობილი მოძრაობს, ჩანთა კი მძიმეა.</a:t>
            </a:r>
            <a:endParaRPr lang="en-US" dirty="0" smtClean="0"/>
          </a:p>
          <a:p>
            <a:pPr algn="just">
              <a:buNone/>
            </a:pPr>
            <a:r>
              <a:rPr lang="ka-GE" b="1" i="1" dirty="0" smtClean="0"/>
              <a:t>და მერე?	</a:t>
            </a:r>
            <a:endParaRPr lang="en-US" dirty="0" smtClean="0"/>
          </a:p>
          <a:p>
            <a:pPr algn="just">
              <a:buNone/>
            </a:pPr>
            <a:r>
              <a:rPr lang="ka-GE" b="1" i="1" dirty="0" smtClean="0"/>
              <a:t>მერე გიორგიმ მოხუცს ჩანთა გამოართვა, ხელი ჩაჰკიდა და ქუჩაზე</a:t>
            </a:r>
          </a:p>
          <a:p>
            <a:pPr algn="just">
              <a:buNone/>
            </a:pPr>
            <a:r>
              <a:rPr lang="ka-GE" b="1" i="1" dirty="0" smtClean="0"/>
              <a:t>გადაიყვანა.</a:t>
            </a:r>
            <a:endParaRPr lang="en-US" dirty="0" smtClean="0"/>
          </a:p>
          <a:p>
            <a:pPr algn="just">
              <a:buNone/>
            </a:pPr>
            <a:r>
              <a:rPr lang="ka-GE" b="1" i="1" dirty="0" smtClean="0"/>
              <a:t> შეყოვნებული ავტომობილები.</a:t>
            </a:r>
            <a:endParaRPr lang="en-US" dirty="0" smtClean="0"/>
          </a:p>
          <a:p>
            <a:pPr algn="just">
              <a:buNone/>
            </a:pPr>
            <a:r>
              <a:rPr lang="ka-GE" b="1" i="1" dirty="0" smtClean="0"/>
              <a:t>სიგნალის ხმაზე დამფრთხალი ჩიტები.</a:t>
            </a:r>
            <a:endParaRPr lang="en-US" dirty="0" smtClean="0"/>
          </a:p>
          <a:p>
            <a:pPr algn="just">
              <a:buNone/>
            </a:pPr>
            <a:r>
              <a:rPr lang="ka-GE" b="1" i="1" dirty="0" smtClean="0"/>
              <a:t>არამარტო ქუჩაზე გადაიყვანა,</a:t>
            </a:r>
            <a:endParaRPr lang="en-US" dirty="0" smtClean="0"/>
          </a:p>
          <a:p>
            <a:pPr algn="just">
              <a:buNone/>
            </a:pPr>
            <a:r>
              <a:rPr lang="ka-GE" b="1" i="1" dirty="0" smtClean="0"/>
              <a:t>სახლამდეც მიაცილა.</a:t>
            </a:r>
            <a:endParaRPr lang="en-US" dirty="0" smtClean="0"/>
          </a:p>
          <a:p>
            <a:pPr algn="just">
              <a:buNone/>
            </a:pPr>
            <a:r>
              <a:rPr lang="ka-GE" b="1" i="1" dirty="0" smtClean="0"/>
              <a:t>გახარებული მოხუცი: </a:t>
            </a:r>
            <a:endParaRPr lang="en-US" dirty="0" smtClean="0"/>
          </a:p>
          <a:p>
            <a:pPr algn="just">
              <a:buNone/>
            </a:pPr>
            <a:r>
              <a:rPr lang="ka-GE" b="1" i="1" dirty="0" smtClean="0"/>
              <a:t>- რა გქვია?</a:t>
            </a:r>
            <a:endParaRPr lang="en-US" dirty="0" smtClean="0"/>
          </a:p>
          <a:p>
            <a:pPr algn="just">
              <a:buNone/>
            </a:pPr>
            <a:r>
              <a:rPr lang="ka-GE" b="1" i="1" dirty="0" smtClean="0"/>
              <a:t>- რომელ სკოლაში სწავლობ?</a:t>
            </a:r>
            <a:endParaRPr lang="en-US" dirty="0" smtClean="0"/>
          </a:p>
          <a:p>
            <a:pPr algn="just">
              <a:buNone/>
            </a:pPr>
            <a:r>
              <a:rPr lang="ka-GE" b="1" i="1" dirty="0" smtClean="0"/>
              <a:t>მოხუცი მეორე დღესვე მივიდა სკოლაში.</a:t>
            </a:r>
            <a:endParaRPr lang="en-US" dirty="0" smtClean="0"/>
          </a:p>
          <a:p>
            <a:pPr algn="just">
              <a:buNone/>
            </a:pPr>
            <a:r>
              <a:rPr lang="ka-GE" b="1" i="1" dirty="0" smtClean="0"/>
              <a:t>სკოლის დირექტორმა გიორგის მთელი კლასის წინაშე მადლობა გამოუცხადა.</a:t>
            </a:r>
            <a:endParaRPr lang="en-US" dirty="0" smtClean="0"/>
          </a:p>
          <a:p>
            <a:pPr>
              <a:buNone/>
            </a:pPr>
            <a:endParaRPr lang="en-US" dirty="0"/>
          </a:p>
        </p:txBody>
      </p:sp>
      <p:sp>
        <p:nvSpPr>
          <p:cNvPr id="3" name="სათაური 2"/>
          <p:cNvSpPr>
            <a:spLocks noGrp="1"/>
          </p:cNvSpPr>
          <p:nvPr>
            <p:ph type="title"/>
          </p:nvPr>
        </p:nvSpPr>
        <p:spPr>
          <a:xfrm>
            <a:off x="457200" y="274638"/>
            <a:ext cx="8229600" cy="792162"/>
          </a:xfrm>
          <a:solidFill>
            <a:schemeClr val="bg1">
              <a:lumMod val="85000"/>
            </a:schemeClr>
          </a:solidFill>
          <a:scene3d>
            <a:camera prst="orthographicFront"/>
            <a:lightRig rig="soft" dir="t"/>
          </a:scene3d>
          <a:sp3d>
            <a:bevelT w="139700" h="139700" prst="divot"/>
          </a:sp3d>
        </p:spPr>
        <p:txBody>
          <a:bodyPr>
            <a:noAutofit/>
            <a:scene3d>
              <a:camera prst="orthographicFront"/>
              <a:lightRig rig="soft" dir="t"/>
            </a:scene3d>
            <a:sp3d prstMaterial="softEdge">
              <a:bevelT w="25400" h="25400"/>
            </a:sp3d>
          </a:bodyPr>
          <a:lstStyle/>
          <a:p>
            <a:r>
              <a:rPr lang="ka-GE" sz="2800" i="1" dirty="0" smtClean="0">
                <a:solidFill>
                  <a:schemeClr val="tx1"/>
                </a:solidFill>
              </a:rPr>
              <a:t>გადაწერა (მაგალითი):</a:t>
            </a:r>
            <a:endParaRPr lang="en-US" sz="2800" i="1" dirty="0">
              <a:solidFill>
                <a:schemeClr val="tx1"/>
              </a:solidFill>
            </a:endParaRPr>
          </a:p>
        </p:txBody>
      </p:sp>
      <p:sp>
        <p:nvSpPr>
          <p:cNvPr id="4" name="Rectangle 3"/>
          <p:cNvSpPr/>
          <p:nvPr/>
        </p:nvSpPr>
        <p:spPr>
          <a:xfrm>
            <a:off x="7086600" y="30480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1</a:t>
            </a:r>
            <a:endParaRPr lang="ru-RU" sz="2400" b="1"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1295400"/>
            <a:ext cx="8229600" cy="4711891"/>
          </a:xfrm>
        </p:spPr>
        <p:txBody>
          <a:bodyPr>
            <a:normAutofit lnSpcReduction="10000"/>
          </a:bodyPr>
          <a:lstStyle/>
          <a:p>
            <a:pPr>
              <a:lnSpc>
                <a:spcPct val="150000"/>
              </a:lnSpc>
              <a:buClr>
                <a:srgbClr val="FF0000"/>
              </a:buClr>
            </a:pPr>
            <a:r>
              <a:rPr lang="ka-GE" sz="2200" dirty="0" smtClean="0"/>
              <a:t>მრავალგვარი სტრატეგია სასწავლო პროცესისთვის;</a:t>
            </a:r>
          </a:p>
          <a:p>
            <a:pPr>
              <a:lnSpc>
                <a:spcPct val="150000"/>
              </a:lnSpc>
              <a:buClr>
                <a:srgbClr val="FF0000"/>
              </a:buClr>
            </a:pPr>
            <a:r>
              <a:rPr lang="ka-GE" sz="2200" dirty="0" smtClean="0"/>
              <a:t>მრავალფეროვანი და საინტერესო სასწავლო პროცესი; </a:t>
            </a:r>
          </a:p>
          <a:p>
            <a:pPr>
              <a:lnSpc>
                <a:spcPct val="150000"/>
              </a:lnSpc>
              <a:buClr>
                <a:srgbClr val="FF0000"/>
              </a:buClr>
            </a:pPr>
            <a:r>
              <a:rPr lang="ka-GE" sz="2200" dirty="0" smtClean="0"/>
              <a:t>სასწავლო პროცესში მოსწავლეთა ჩართულობის ხარისხის  გაზრდა;</a:t>
            </a:r>
          </a:p>
          <a:p>
            <a:pPr>
              <a:lnSpc>
                <a:spcPct val="150000"/>
              </a:lnSpc>
              <a:buClr>
                <a:srgbClr val="FF0000"/>
              </a:buClr>
            </a:pPr>
            <a:r>
              <a:rPr lang="ka-GE" sz="2200" dirty="0" smtClean="0"/>
              <a:t>მოსწავლეთა აქტიურობა, ინიციატივა და ქმედითობა;</a:t>
            </a:r>
          </a:p>
          <a:p>
            <a:pPr>
              <a:lnSpc>
                <a:spcPct val="150000"/>
              </a:lnSpc>
              <a:buClr>
                <a:srgbClr val="FF0000"/>
              </a:buClr>
            </a:pPr>
            <a:r>
              <a:rPr lang="ka-GE" sz="2200" dirty="0" smtClean="0"/>
              <a:t>დისციპლინური პრობლემების შემცირება;</a:t>
            </a:r>
          </a:p>
          <a:p>
            <a:pPr>
              <a:lnSpc>
                <a:spcPct val="150000"/>
              </a:lnSpc>
              <a:buClr>
                <a:srgbClr val="FF0000"/>
              </a:buClr>
            </a:pPr>
            <a:r>
              <a:rPr lang="ka-GE" sz="2200" dirty="0" smtClean="0"/>
              <a:t>სწავლა–სწავლების ერთიან პროცესი;</a:t>
            </a:r>
          </a:p>
          <a:p>
            <a:pPr>
              <a:lnSpc>
                <a:spcPct val="150000"/>
              </a:lnSpc>
              <a:buClr>
                <a:srgbClr val="FF0000"/>
              </a:buClr>
            </a:pPr>
            <a:r>
              <a:rPr lang="ka-GE" sz="2200" dirty="0" smtClean="0"/>
              <a:t>მოსწავლეთა შემეცნებითი აქტივიზაცია;</a:t>
            </a:r>
          </a:p>
          <a:p>
            <a:pPr>
              <a:lnSpc>
                <a:spcPct val="150000"/>
              </a:lnSpc>
              <a:buClr>
                <a:srgbClr val="FF0000"/>
              </a:buClr>
            </a:pPr>
            <a:r>
              <a:rPr lang="ka-GE" sz="2200" dirty="0" smtClean="0"/>
              <a:t>სწორად წერისა და მეტყველების უნარების განვითარება;</a:t>
            </a:r>
          </a:p>
          <a:p>
            <a:endParaRPr lang="ru-RU" dirty="0" smtClean="0"/>
          </a:p>
          <a:p>
            <a:endParaRPr lang="ru-RU" dirty="0"/>
          </a:p>
        </p:txBody>
      </p:sp>
      <p:sp>
        <p:nvSpPr>
          <p:cNvPr id="3" name="სათაური 2"/>
          <p:cNvSpPr>
            <a:spLocks noGrp="1"/>
          </p:cNvSpPr>
          <p:nvPr>
            <p:ph type="title"/>
          </p:nvPr>
        </p:nvSpPr>
        <p:spPr>
          <a:xfrm>
            <a:off x="457200" y="274638"/>
            <a:ext cx="8229600" cy="715962"/>
          </a:xfrm>
          <a:solidFill>
            <a:schemeClr val="accent2"/>
          </a:solidFill>
          <a:scene3d>
            <a:camera prst="orthographicFront"/>
            <a:lightRig rig="soft" dir="t"/>
          </a:scene3d>
          <a:sp3d>
            <a:bevelT prst="angle"/>
          </a:sp3d>
        </p:spPr>
        <p:txBody>
          <a:bodyPr>
            <a:normAutofit fontScale="90000"/>
            <a:scene3d>
              <a:camera prst="orthographicFront"/>
              <a:lightRig rig="soft" dir="t"/>
            </a:scene3d>
            <a:sp3d prstMaterial="softEdge">
              <a:bevelT w="25400" h="25400"/>
            </a:sp3d>
          </a:bodyPr>
          <a:lstStyle/>
          <a:p>
            <a:r>
              <a:rPr lang="ka-GE" sz="2400" dirty="0" smtClean="0"/>
              <a:t>დასკვნები, მოსალოდნელი შედეგები და რეკომენდაციები:</a:t>
            </a:r>
            <a:endParaRPr lang="ru-RU"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p:txBody>
          <a:bodyPr/>
          <a:lstStyle/>
          <a:p>
            <a:r>
              <a:rPr lang="ka-GE" dirty="0" smtClean="0"/>
              <a:t>.</a:t>
            </a:r>
            <a:endParaRPr lang="ru-RU" dirty="0"/>
          </a:p>
        </p:txBody>
      </p:sp>
      <p:sp>
        <p:nvSpPr>
          <p:cNvPr id="3" name="სათაური 2"/>
          <p:cNvSpPr>
            <a:spLocks noGrp="1"/>
          </p:cNvSpPr>
          <p:nvPr>
            <p:ph type="title"/>
          </p:nvPr>
        </p:nvSpPr>
        <p:spPr>
          <a:xfrm>
            <a:off x="457200" y="274638"/>
            <a:ext cx="8229600" cy="411162"/>
          </a:xfrm>
        </p:spPr>
        <p:txBody>
          <a:bodyPr>
            <a:normAutofit fontScale="90000"/>
          </a:bodyPr>
          <a:lstStyle/>
          <a:p>
            <a:r>
              <a:rPr lang="ka-GE" dirty="0" smtClean="0"/>
              <a:t>.</a:t>
            </a:r>
            <a:endParaRPr lang="ru-RU" dirty="0"/>
          </a:p>
        </p:txBody>
      </p:sp>
      <p:pic>
        <p:nvPicPr>
          <p:cNvPr id="4" name="Picture 3"/>
          <p:cNvPicPr>
            <a:picLocks noChangeAspect="1" noChangeArrowheads="1"/>
          </p:cNvPicPr>
          <p:nvPr/>
        </p:nvPicPr>
        <p:blipFill>
          <a:blip r:embed="rId2"/>
          <a:srcRect/>
          <a:stretch>
            <a:fillRect/>
          </a:stretch>
        </p:blipFill>
        <p:spPr bwMode="auto">
          <a:xfrm>
            <a:off x="533400" y="762000"/>
            <a:ext cx="7924800" cy="6105994"/>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0" y="0"/>
            <a:ext cx="1484290" cy="9619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შიგთავსის ჩანაცვლების ველი 4"/>
          <p:cNvGraphicFramePr>
            <a:graphicFrameLocks noGrp="1"/>
          </p:cNvGraphicFramePr>
          <p:nvPr>
            <p:ph idx="1"/>
          </p:nvPr>
        </p:nvGraphicFramePr>
        <p:xfrm>
          <a:off x="533400" y="762000"/>
          <a:ext cx="82296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სათაური 1"/>
          <p:cNvSpPr>
            <a:spLocks noGrp="1"/>
          </p:cNvSpPr>
          <p:nvPr>
            <p:ph type="title"/>
          </p:nvPr>
        </p:nvSpPr>
        <p:spPr>
          <a:xfrm>
            <a:off x="381000" y="304800"/>
            <a:ext cx="8229600" cy="228600"/>
          </a:xfrm>
        </p:spPr>
        <p:txBody>
          <a:bodyPr>
            <a:normAutofit fontScale="90000"/>
          </a:bodyPr>
          <a:lstStyle/>
          <a:p>
            <a:r>
              <a:rPr lang="en-US" sz="2400" dirty="0" smtClean="0"/>
              <a:t>.</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1143000"/>
            <a:ext cx="8229600" cy="4864291"/>
          </a:xfrm>
        </p:spPr>
        <p:txBody>
          <a:bodyPr>
            <a:normAutofit fontScale="62500" lnSpcReduction="20000"/>
          </a:bodyPr>
          <a:lstStyle/>
          <a:p>
            <a:pPr marL="0" indent="261938" algn="just">
              <a:lnSpc>
                <a:spcPct val="170000"/>
              </a:lnSpc>
            </a:pPr>
            <a:r>
              <a:rPr lang="ka-GE" dirty="0" smtClean="0"/>
              <a:t>სწორად წერისა და მეტყველების სწავლება სკოლის ერთ-ერთი აქტუალური საკითხია და თანამედროვე მასწავლებლის მეთოდოლოგიური არსენალი კონკრეტულ შედეგამდე მიღწევის შესაძლებლობას უნდა იძლეოდეს. კიდევ უფრო იზრდება თანამედროვე სტრატეგიებზე მუშაობის მნიშვნელობა, როცა საქმე მომავალი მასწავლებლის აღზრდას ეხება. ცხადია, მასწავლებელი თავად უნდა ფლობდეს წერის უნარებს, რომ შეძლოს სხვისთვის სწავლება. ბაკალავრიატის კურსდამთავრებულს უნდა შეეძლოს ერთი მხრივ </a:t>
            </a:r>
            <a:r>
              <a:rPr lang="ru-RU" dirty="0" smtClean="0"/>
              <a:t>იდეების, არსებული პრობლემებისა და </a:t>
            </a:r>
            <a:r>
              <a:rPr lang="ka-GE" dirty="0" smtClean="0"/>
              <a:t>მათი </a:t>
            </a:r>
            <a:r>
              <a:rPr lang="ru-RU" dirty="0" smtClean="0"/>
              <a:t>გადაჭრის გზების შესახებ დეტალური წერილობითი ანგარიშის მომზადება და ინფორმაციის სპეციალისტებისა და არასპეციალისტებისათვის </a:t>
            </a:r>
            <a:r>
              <a:rPr lang="ru-RU" smtClean="0"/>
              <a:t>ზეპირად </a:t>
            </a:r>
            <a:r>
              <a:rPr lang="ru-RU" smtClean="0"/>
              <a:t>გადაცემა</a:t>
            </a:r>
            <a:r>
              <a:rPr lang="ka-GE" smtClean="0"/>
              <a:t>, </a:t>
            </a:r>
            <a:r>
              <a:rPr lang="ka-GE" dirty="0" smtClean="0"/>
              <a:t>მეორე მხრივ -  </a:t>
            </a:r>
            <a:r>
              <a:rPr lang="ru-RU" dirty="0" smtClean="0"/>
              <a:t>თანამედროვე საინფორმაციო და საკომუნიკაციო ტექნოლოგიების შემოქმედებითად გამოყენება</a:t>
            </a:r>
            <a:r>
              <a:rPr lang="ka-GE" dirty="0" smtClean="0"/>
              <a:t>. </a:t>
            </a:r>
            <a:endParaRPr lang="ru-RU" dirty="0"/>
          </a:p>
        </p:txBody>
      </p:sp>
      <p:sp>
        <p:nvSpPr>
          <p:cNvPr id="3" name="სათაური 2"/>
          <p:cNvSpPr>
            <a:spLocks noGrp="1"/>
          </p:cNvSpPr>
          <p:nvPr>
            <p:ph type="title"/>
          </p:nvPr>
        </p:nvSpPr>
        <p:spPr>
          <a:xfrm>
            <a:off x="457200" y="274638"/>
            <a:ext cx="8229600" cy="563562"/>
          </a:xfrm>
          <a:solidFill>
            <a:schemeClr val="accent2"/>
          </a:solidFill>
          <a:scene3d>
            <a:camera prst="orthographicFront"/>
            <a:lightRig rig="soft" dir="t"/>
          </a:scene3d>
          <a:sp3d>
            <a:bevelT/>
          </a:sp3d>
        </p:spPr>
        <p:txBody>
          <a:bodyPr>
            <a:normAutofit/>
            <a:scene3d>
              <a:camera prst="orthographicFront"/>
              <a:lightRig rig="soft" dir="t"/>
            </a:scene3d>
            <a:sp3d prstMaterial="softEdge">
              <a:bevelT w="25400" h="25400"/>
            </a:sp3d>
          </a:bodyPr>
          <a:lstStyle/>
          <a:p>
            <a:r>
              <a:rPr lang="ka-GE" sz="2400" dirty="0" smtClean="0"/>
              <a:t>აქტუალობა</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990600"/>
            <a:ext cx="8229600" cy="5016691"/>
          </a:xfrm>
        </p:spPr>
        <p:txBody>
          <a:bodyPr>
            <a:normAutofit fontScale="70000" lnSpcReduction="20000"/>
          </a:bodyPr>
          <a:lstStyle/>
          <a:p>
            <a:pPr>
              <a:lnSpc>
                <a:spcPct val="160000"/>
              </a:lnSpc>
              <a:buClr>
                <a:srgbClr val="FF0000"/>
              </a:buClr>
              <a:buSzPct val="79000"/>
            </a:pPr>
            <a:r>
              <a:rPr lang="ka-GE" dirty="0" smtClean="0"/>
              <a:t>ყველა მოსწავლის ჩართვა წერის პროცესში;</a:t>
            </a:r>
          </a:p>
          <a:p>
            <a:pPr>
              <a:lnSpc>
                <a:spcPct val="160000"/>
              </a:lnSpc>
              <a:buClr>
                <a:srgbClr val="FF0000"/>
              </a:buClr>
              <a:buSzPct val="79000"/>
            </a:pPr>
            <a:r>
              <a:rPr lang="ka-GE" dirty="0" smtClean="0"/>
              <a:t>შიშის გრძნობის (</a:t>
            </a:r>
            <a:r>
              <a:rPr lang="ka-GE" dirty="0" err="1" smtClean="0"/>
              <a:t>“ვერ</a:t>
            </a:r>
            <a:r>
              <a:rPr lang="ka-GE" dirty="0" smtClean="0"/>
              <a:t> </a:t>
            </a:r>
            <a:r>
              <a:rPr lang="ka-GE" dirty="0" err="1" smtClean="0"/>
              <a:t>დავწერ!”</a:t>
            </a:r>
            <a:r>
              <a:rPr lang="ka-GE" dirty="0" smtClean="0"/>
              <a:t>) დაძლევა;</a:t>
            </a:r>
          </a:p>
          <a:p>
            <a:pPr>
              <a:lnSpc>
                <a:spcPct val="160000"/>
              </a:lnSpc>
              <a:buClr>
                <a:srgbClr val="FF0000"/>
              </a:buClr>
              <a:buSzPct val="79000"/>
            </a:pPr>
            <a:r>
              <a:rPr lang="ka-GE" dirty="0" smtClean="0"/>
              <a:t>ნაწარმოების სტრუქტურაზე პრაქტიკული მუშაობის უნარების განვითარება, სიუჟეტის და კომპოზიციის ურთიერთმიმართებაზე დაკვირვება;</a:t>
            </a:r>
          </a:p>
          <a:p>
            <a:pPr>
              <a:lnSpc>
                <a:spcPct val="160000"/>
              </a:lnSpc>
              <a:buClr>
                <a:srgbClr val="FF0000"/>
              </a:buClr>
              <a:buSzPct val="79000"/>
            </a:pPr>
            <a:r>
              <a:rPr lang="ka-GE" dirty="0" smtClean="0"/>
              <a:t>საკუთარი აზრის მკაფიოდ ფორმულირება, სხვისი აზრის მოსმენა და პატივისცემა;</a:t>
            </a:r>
          </a:p>
          <a:p>
            <a:pPr>
              <a:lnSpc>
                <a:spcPct val="160000"/>
              </a:lnSpc>
              <a:buClr>
                <a:srgbClr val="FF0000"/>
              </a:buClr>
              <a:buSzPct val="79000"/>
            </a:pPr>
            <a:r>
              <a:rPr lang="ka-GE" dirty="0" smtClean="0"/>
              <a:t>სტილისტურ მრავალფეროვნებაზე დაკვირვება; </a:t>
            </a:r>
          </a:p>
          <a:p>
            <a:pPr>
              <a:lnSpc>
                <a:spcPct val="160000"/>
              </a:lnSpc>
              <a:buClr>
                <a:srgbClr val="FF0000"/>
              </a:buClr>
              <a:buSzPct val="79000"/>
            </a:pPr>
            <a:r>
              <a:rPr lang="ka-GE" b="1" dirty="0" smtClean="0"/>
              <a:t>წერის უნარების განვითარება;</a:t>
            </a:r>
          </a:p>
          <a:p>
            <a:pPr>
              <a:lnSpc>
                <a:spcPct val="160000"/>
              </a:lnSpc>
              <a:buClr>
                <a:srgbClr val="FF0000"/>
              </a:buClr>
              <a:buSzPct val="79000"/>
            </a:pPr>
            <a:r>
              <a:rPr lang="ka-GE" dirty="0" smtClean="0"/>
              <a:t>ტექსტის რედაქტირებისა და ანალიზის უნარების განვითარება.</a:t>
            </a:r>
          </a:p>
          <a:p>
            <a:endParaRPr lang="ka-GE" dirty="0" smtClean="0"/>
          </a:p>
          <a:p>
            <a:r>
              <a:rPr lang="ka-GE" dirty="0" smtClean="0"/>
              <a:t> </a:t>
            </a:r>
            <a:endParaRPr lang="ru-RU" dirty="0"/>
          </a:p>
        </p:txBody>
      </p:sp>
      <p:sp>
        <p:nvSpPr>
          <p:cNvPr id="3" name="სათაური 2"/>
          <p:cNvSpPr>
            <a:spLocks noGrp="1"/>
          </p:cNvSpPr>
          <p:nvPr>
            <p:ph type="title"/>
          </p:nvPr>
        </p:nvSpPr>
        <p:spPr>
          <a:xfrm>
            <a:off x="457200" y="274638"/>
            <a:ext cx="8229600" cy="639762"/>
          </a:xfrm>
          <a:solidFill>
            <a:schemeClr val="accent2"/>
          </a:solidFill>
          <a:scene3d>
            <a:camera prst="orthographicFront"/>
            <a:lightRig rig="soft" dir="t"/>
          </a:scene3d>
          <a:sp3d>
            <a:bevelT prst="slope"/>
          </a:sp3d>
        </p:spPr>
        <p:txBody>
          <a:bodyPr>
            <a:normAutofit fontScale="90000"/>
            <a:scene3d>
              <a:camera prst="orthographicFront"/>
              <a:lightRig rig="soft" dir="t"/>
            </a:scene3d>
            <a:sp3d prstMaterial="softEdge">
              <a:bevelT w="25400" h="25400"/>
            </a:sp3d>
          </a:bodyPr>
          <a:lstStyle/>
          <a:p>
            <a:r>
              <a:rPr lang="ka-GE" dirty="0" smtClean="0"/>
              <a:t>მიზნები:</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1828800"/>
            <a:ext cx="8229600" cy="4178491"/>
          </a:xfrm>
        </p:spPr>
        <p:txBody>
          <a:bodyPr/>
          <a:lstStyle/>
          <a:p>
            <a:r>
              <a:rPr lang="ka-GE" sz="2400" b="1" dirty="0" smtClean="0"/>
              <a:t>პირველი ეტაპი –</a:t>
            </a:r>
            <a:r>
              <a:rPr lang="ka-GE" sz="2400" dirty="0" err="1" smtClean="0"/>
              <a:t>„</a:t>
            </a:r>
            <a:r>
              <a:rPr lang="ka-GE" sz="2000" dirty="0" err="1" smtClean="0"/>
              <a:t>პირამიდის“</a:t>
            </a:r>
            <a:r>
              <a:rPr lang="ka-GE" sz="2000" dirty="0" smtClean="0"/>
              <a:t> ჯგუფური შევსება;             </a:t>
            </a:r>
          </a:p>
          <a:p>
            <a:r>
              <a:rPr lang="ka-GE" sz="2000" i="1" dirty="0" smtClean="0"/>
              <a:t>                                                       </a:t>
            </a:r>
            <a:r>
              <a:rPr lang="ka-GE" sz="1800" i="1" dirty="0" smtClean="0"/>
              <a:t>მონაწილეობს მთელი ჯგუფი. </a:t>
            </a:r>
            <a:endParaRPr lang="ru-RU" sz="1800" i="1" dirty="0" smtClean="0"/>
          </a:p>
          <a:p>
            <a:r>
              <a:rPr lang="ka-GE" sz="2400" b="1" dirty="0" smtClean="0"/>
              <a:t>მეორე ეტაპი – </a:t>
            </a:r>
            <a:r>
              <a:rPr lang="ka-GE" sz="2000" dirty="0" smtClean="0"/>
              <a:t>მოსწავლის ნააზრევის გამოხატვა  </a:t>
            </a:r>
          </a:p>
          <a:p>
            <a:r>
              <a:rPr lang="ka-GE" sz="2000" dirty="0" smtClean="0"/>
              <a:t>                                                               ინდივიდუალურად;</a:t>
            </a:r>
            <a:endParaRPr lang="ru-RU" sz="2000" dirty="0" smtClean="0"/>
          </a:p>
          <a:p>
            <a:r>
              <a:rPr lang="ka-GE" sz="2400" b="1" dirty="0" smtClean="0"/>
              <a:t>მესამე ეტაპი –</a:t>
            </a:r>
            <a:r>
              <a:rPr lang="ka-GE" sz="2000" dirty="0" smtClean="0"/>
              <a:t>შედგენილი ტექსტის ერთობლივი განხილვა.</a:t>
            </a:r>
          </a:p>
          <a:p>
            <a:pPr>
              <a:buNone/>
            </a:pPr>
            <a:endParaRPr lang="ka-GE" sz="2400" dirty="0" smtClean="0"/>
          </a:p>
          <a:p>
            <a:pPr>
              <a:buNone/>
            </a:pPr>
            <a:r>
              <a:rPr lang="ka-GE" sz="2400" dirty="0" smtClean="0">
                <a:solidFill>
                  <a:srgbClr val="C00000"/>
                </a:solidFill>
              </a:rPr>
              <a:t>სიახლე:</a:t>
            </a:r>
          </a:p>
          <a:p>
            <a:pPr>
              <a:buNone/>
            </a:pPr>
            <a:r>
              <a:rPr lang="ka-GE" sz="2400" b="1" dirty="0" smtClean="0"/>
              <a:t>მეოთხე ეტაპი: </a:t>
            </a:r>
            <a:r>
              <a:rPr lang="ka-GE" sz="2400" dirty="0" smtClean="0"/>
              <a:t>გაფართოება...</a:t>
            </a:r>
          </a:p>
          <a:p>
            <a:pPr>
              <a:buNone/>
            </a:pPr>
            <a:r>
              <a:rPr lang="ka-GE" sz="2400" dirty="0" smtClean="0"/>
              <a:t> </a:t>
            </a:r>
            <a:endParaRPr lang="ru-RU" sz="2400" dirty="0" smtClean="0"/>
          </a:p>
          <a:p>
            <a:endParaRPr lang="ru-RU" dirty="0"/>
          </a:p>
        </p:txBody>
      </p:sp>
      <p:sp>
        <p:nvSpPr>
          <p:cNvPr id="3" name="სათაური 2"/>
          <p:cNvSpPr>
            <a:spLocks noGrp="1"/>
          </p:cNvSpPr>
          <p:nvPr>
            <p:ph type="title"/>
          </p:nvPr>
        </p:nvSpPr>
        <p:spPr>
          <a:solidFill>
            <a:schemeClr val="bg1">
              <a:lumMod val="85000"/>
            </a:schemeClr>
          </a:solidFill>
          <a:scene3d>
            <a:camera prst="orthographicFront"/>
            <a:lightRig rig="soft" dir="t"/>
          </a:scene3d>
          <a:sp3d>
            <a:bevelT w="114300" prst="artDeco"/>
          </a:sp3d>
        </p:spPr>
        <p:txBody>
          <a:bodyPr>
            <a:normAutofit/>
            <a:scene3d>
              <a:camera prst="orthographicFront"/>
              <a:lightRig rig="soft" dir="t"/>
            </a:scene3d>
            <a:sp3d prstMaterial="softEdge">
              <a:bevelT w="25400" h="25400"/>
            </a:sp3d>
          </a:bodyPr>
          <a:lstStyle/>
          <a:p>
            <a:r>
              <a:rPr lang="ka-GE" dirty="0" smtClean="0"/>
              <a:t>       პირამიდული ისტორია</a:t>
            </a:r>
            <a:br>
              <a:rPr lang="ka-GE" dirty="0" smtClean="0"/>
            </a:br>
            <a:r>
              <a:rPr lang="ka-GE" sz="2700" dirty="0" smtClean="0">
                <a:solidFill>
                  <a:srgbClr val="C00000"/>
                </a:solidFill>
              </a:rPr>
              <a:t>ეტაპები</a:t>
            </a:r>
            <a:endParaRPr lang="ru-RU" sz="27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a:xfrm>
            <a:off x="457200" y="990600"/>
            <a:ext cx="8458200" cy="5867400"/>
          </a:xfrm>
        </p:spPr>
        <p:txBody>
          <a:bodyPr>
            <a:normAutofit fontScale="85000" lnSpcReduction="20000"/>
          </a:bodyPr>
          <a:lstStyle/>
          <a:p>
            <a:pPr algn="just"/>
            <a:r>
              <a:rPr lang="ka-GE" b="1" i="1" dirty="0" smtClean="0">
                <a:solidFill>
                  <a:srgbClr val="C00000"/>
                </a:solidFill>
              </a:rPr>
              <a:t>პირველ ხაზი </a:t>
            </a:r>
            <a:r>
              <a:rPr lang="ka-GE" b="1" dirty="0" smtClean="0"/>
              <a:t>- მოთხრობის მთავარი პერსონაჟის  სახელი, ეს შეიძლება იყოს ადამიანი, ცხოველი, მცენარე, საგანი</a:t>
            </a:r>
            <a:endParaRPr lang="en-US" b="1" dirty="0" smtClean="0"/>
          </a:p>
          <a:p>
            <a:pPr algn="just"/>
            <a:r>
              <a:rPr lang="ka-GE" b="1" i="1" dirty="0" smtClean="0">
                <a:solidFill>
                  <a:srgbClr val="C00000"/>
                </a:solidFill>
              </a:rPr>
              <a:t>მეორე ხაზი </a:t>
            </a:r>
            <a:r>
              <a:rPr lang="ka-GE" b="1" dirty="0" smtClean="0"/>
              <a:t>– ორი სიტყვა, რომლებიც გამოხატავს მთავარი მოქმედი გმირის ხასიათს, გარეგნობას. </a:t>
            </a:r>
            <a:endParaRPr lang="en-US" b="1" dirty="0" smtClean="0"/>
          </a:p>
          <a:p>
            <a:pPr algn="just"/>
            <a:r>
              <a:rPr lang="ka-GE" b="1" i="1" dirty="0" smtClean="0">
                <a:solidFill>
                  <a:srgbClr val="C00000"/>
                </a:solidFill>
              </a:rPr>
              <a:t>მესამე ხაზი </a:t>
            </a:r>
            <a:r>
              <a:rPr lang="ka-GE" b="1" dirty="0" smtClean="0"/>
              <a:t>– სამი სიტყვა,  რომლებიც გამოხატავს, სად ხდება მოქმედება (ქვეყანა, ადგილი, მოქმედების გარემო);</a:t>
            </a:r>
            <a:endParaRPr lang="en-US" b="1" dirty="0" smtClean="0"/>
          </a:p>
          <a:p>
            <a:pPr algn="just"/>
            <a:r>
              <a:rPr lang="ka-GE" b="1" i="1" dirty="0" smtClean="0">
                <a:solidFill>
                  <a:srgbClr val="C00000"/>
                </a:solidFill>
              </a:rPr>
              <a:t>მეოთხე ხაზი </a:t>
            </a:r>
            <a:r>
              <a:rPr lang="ka-GE" b="1" dirty="0" smtClean="0"/>
              <a:t>– ოთხი სიტყვა, რომლებიც აღწერს მოთხრობის მთავარ პრობლემას </a:t>
            </a:r>
            <a:endParaRPr lang="en-US" b="1" dirty="0" smtClean="0"/>
          </a:p>
          <a:p>
            <a:pPr algn="just"/>
            <a:r>
              <a:rPr lang="ka-GE" b="1" i="1" dirty="0" smtClean="0">
                <a:solidFill>
                  <a:srgbClr val="C00000"/>
                </a:solidFill>
              </a:rPr>
              <a:t>მეხუთე ხაზი </a:t>
            </a:r>
            <a:r>
              <a:rPr lang="ka-GE" b="1" dirty="0" smtClean="0"/>
              <a:t>– ხუთი სიტყვა, რომლებიც აღწერს მოთხრობის იმ ეპიზოდს, საიდანაც იწყება პრობლემის გაშლა-განვითარება;</a:t>
            </a:r>
            <a:endParaRPr lang="en-US" b="1" dirty="0" smtClean="0"/>
          </a:p>
          <a:p>
            <a:pPr algn="just"/>
            <a:r>
              <a:rPr lang="ka-GE" b="1" i="1" dirty="0" smtClean="0">
                <a:solidFill>
                  <a:srgbClr val="C00000"/>
                </a:solidFill>
              </a:rPr>
              <a:t>მეექვსე</a:t>
            </a:r>
            <a:r>
              <a:rPr lang="ka-GE" b="1" dirty="0" smtClean="0"/>
              <a:t>– ექვსი სიტყვა, რომლებიც ასახავს მოვლენების შემდგომ განვითარებას მოთხრობაში;</a:t>
            </a:r>
            <a:endParaRPr lang="en-US" b="1" dirty="0" smtClean="0"/>
          </a:p>
          <a:p>
            <a:pPr algn="just"/>
            <a:r>
              <a:rPr lang="ka-GE" b="1" i="1" dirty="0" smtClean="0">
                <a:solidFill>
                  <a:srgbClr val="C00000"/>
                </a:solidFill>
              </a:rPr>
              <a:t>მეშვიდე</a:t>
            </a:r>
            <a:r>
              <a:rPr lang="ka-GE" b="1" dirty="0" smtClean="0"/>
              <a:t> – შვიდი სიტყვა, რომლებიც აღწერს ახალ მოვლენას, ამბავს, რომელიც სიუჟეტში წამოჭრილი პრობლემის მოგვარებას ემსახურება;</a:t>
            </a:r>
            <a:endParaRPr lang="en-US" b="1" dirty="0" smtClean="0"/>
          </a:p>
          <a:p>
            <a:pPr algn="just"/>
            <a:r>
              <a:rPr lang="ka-GE" b="1" i="1" dirty="0" smtClean="0">
                <a:solidFill>
                  <a:srgbClr val="C00000"/>
                </a:solidFill>
              </a:rPr>
              <a:t>მერვე ხაზი </a:t>
            </a:r>
            <a:r>
              <a:rPr lang="ka-GE" b="1" dirty="0" smtClean="0"/>
              <a:t>– რვა სიტყვა, რომლებიც გვიჩვენებს პრობლემის საბოლოო გადაჭრას და მის შედეგს </a:t>
            </a:r>
            <a:endParaRPr lang="en-US" b="1" dirty="0" smtClean="0"/>
          </a:p>
          <a:p>
            <a:pPr algn="just"/>
            <a:endParaRPr lang="en-US" dirty="0"/>
          </a:p>
        </p:txBody>
      </p:sp>
      <p:sp>
        <p:nvSpPr>
          <p:cNvPr id="3" name="სათაური 2"/>
          <p:cNvSpPr>
            <a:spLocks noGrp="1"/>
          </p:cNvSpPr>
          <p:nvPr>
            <p:ph type="title"/>
          </p:nvPr>
        </p:nvSpPr>
        <p:spPr>
          <a:xfrm>
            <a:off x="457200" y="274638"/>
            <a:ext cx="8229600" cy="487362"/>
          </a:xfrm>
          <a:solidFill>
            <a:schemeClr val="bg1">
              <a:lumMod val="85000"/>
            </a:schemeClr>
          </a:solidFill>
          <a:scene3d>
            <a:camera prst="orthographicFront"/>
            <a:lightRig rig="soft" dir="t"/>
          </a:scene3d>
          <a:sp3d>
            <a:bevelT prst="angle"/>
          </a:sp3d>
        </p:spPr>
        <p:txBody>
          <a:bodyPr>
            <a:normAutofit/>
            <a:scene3d>
              <a:camera prst="orthographicFront"/>
              <a:lightRig rig="soft" dir="t"/>
            </a:scene3d>
            <a:sp3d prstMaterial="softEdge">
              <a:bevelT w="25400" h="25400"/>
            </a:sp3d>
          </a:bodyPr>
          <a:lstStyle/>
          <a:p>
            <a:r>
              <a:rPr lang="ka-GE" sz="2400" dirty="0" smtClean="0"/>
              <a:t>პირამიდული ისტორია  </a:t>
            </a:r>
            <a:r>
              <a:rPr lang="ka-GE" sz="1800" i="1" dirty="0" smtClean="0"/>
              <a:t>(სტრატეგია)</a:t>
            </a:r>
            <a:endParaRPr lang="en-US" sz="1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p:txBody>
          <a:bodyPr/>
          <a:lstStyle/>
          <a:p>
            <a:r>
              <a:rPr lang="en-US" dirty="0" smtClean="0"/>
              <a:t>.</a:t>
            </a:r>
            <a:endParaRPr lang="ru-RU" dirty="0"/>
          </a:p>
        </p:txBody>
      </p:sp>
      <p:sp>
        <p:nvSpPr>
          <p:cNvPr id="3" name="სათაური 2"/>
          <p:cNvSpPr>
            <a:spLocks noGrp="1"/>
          </p:cNvSpPr>
          <p:nvPr>
            <p:ph type="title"/>
          </p:nvPr>
        </p:nvSpPr>
        <p:spPr/>
        <p:txBody>
          <a:bodyPr/>
          <a:lstStyle/>
          <a:p>
            <a:r>
              <a:rPr lang="en-US" dirty="0" smtClean="0"/>
              <a:t>.</a:t>
            </a:r>
            <a:endParaRPr lang="ru-RU" dirty="0"/>
          </a:p>
        </p:txBody>
      </p:sp>
      <p:pic>
        <p:nvPicPr>
          <p:cNvPr id="2050" name="Picture 2" descr="H:\01. მიმდ 2018\N 1(28.05.2018)\სხვადასხვა\II kkk piramida +.png"/>
          <p:cNvPicPr>
            <a:picLocks noChangeAspect="1" noChangeArrowheads="1"/>
          </p:cNvPicPr>
          <p:nvPr/>
        </p:nvPicPr>
        <p:blipFill>
          <a:blip r:embed="rId2"/>
          <a:srcRect/>
          <a:stretch>
            <a:fillRect/>
          </a:stretch>
        </p:blipFill>
        <p:spPr bwMode="auto">
          <a:xfrm>
            <a:off x="439253" y="0"/>
            <a:ext cx="8265493" cy="68580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5" name="Rectangle 4"/>
          <p:cNvSpPr/>
          <p:nvPr/>
        </p:nvSpPr>
        <p:spPr>
          <a:xfrm>
            <a:off x="7162800" y="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1</a:t>
            </a:r>
            <a:endParaRPr lang="ru-RU" sz="24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0.70"/>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p:txBody>
          <a:bodyPr/>
          <a:lstStyle/>
          <a:p>
            <a:r>
              <a:rPr lang="en-US" dirty="0" smtClean="0"/>
              <a:t>.</a:t>
            </a:r>
            <a:endParaRPr lang="ru-RU" dirty="0"/>
          </a:p>
        </p:txBody>
      </p:sp>
      <p:sp>
        <p:nvSpPr>
          <p:cNvPr id="3" name="სათაური 2"/>
          <p:cNvSpPr>
            <a:spLocks noGrp="1"/>
          </p:cNvSpPr>
          <p:nvPr>
            <p:ph type="title"/>
          </p:nvPr>
        </p:nvSpPr>
        <p:spPr/>
        <p:txBody>
          <a:bodyPr/>
          <a:lstStyle/>
          <a:p>
            <a:r>
              <a:rPr lang="en-US" dirty="0" smtClean="0"/>
              <a:t>.</a:t>
            </a:r>
            <a:endParaRPr lang="ru-RU" dirty="0"/>
          </a:p>
        </p:txBody>
      </p:sp>
      <p:pic>
        <p:nvPicPr>
          <p:cNvPr id="1026" name="Picture 2" descr="H:\01. მიმდ 2018\N 1(28.05.2018)\სხვადასხვა\II kkk piramida ++.png"/>
          <p:cNvPicPr>
            <a:picLocks noChangeAspect="1" noChangeArrowheads="1"/>
          </p:cNvPicPr>
          <p:nvPr/>
        </p:nvPicPr>
        <p:blipFill>
          <a:blip r:embed="rId2"/>
          <a:srcRect/>
          <a:stretch>
            <a:fillRect/>
          </a:stretch>
        </p:blipFill>
        <p:spPr bwMode="auto">
          <a:xfrm>
            <a:off x="0" y="-228600"/>
            <a:ext cx="9144000" cy="68580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5" name="Rectangle 4"/>
          <p:cNvSpPr/>
          <p:nvPr/>
        </p:nvSpPr>
        <p:spPr>
          <a:xfrm>
            <a:off x="7620000" y="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2</a:t>
            </a:r>
            <a:endParaRPr lang="ru-RU" sz="24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0.70"/>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შიგთავსის ჩანაცვლების ველი 1"/>
          <p:cNvSpPr>
            <a:spLocks noGrp="1"/>
          </p:cNvSpPr>
          <p:nvPr>
            <p:ph idx="1"/>
          </p:nvPr>
        </p:nvSpPr>
        <p:spPr/>
        <p:txBody>
          <a:bodyPr>
            <a:normAutofit fontScale="77500" lnSpcReduction="20000"/>
          </a:bodyPr>
          <a:lstStyle/>
          <a:p>
            <a:pPr marL="0" indent="363538" algn="just">
              <a:buNone/>
            </a:pPr>
            <a:r>
              <a:rPr lang="ka-GE" i="1" dirty="0" smtClean="0"/>
              <a:t>გიორგი მერვეკლასელია. ტანმორჩილი, მხიარული და სიკეთით სავსე ყმაწვილია. ერთხელ იგი სკოლიდან ბრუნდებოდა. გზაჯვარედინთან მოხუცი ქალი დაინახა, რომელსაც ხელში მძიმე ჩანთა  ეჭირა, იდგა და აქეთ-იქით იყურებოდა. მართალია, ქუჩაში ბევრი ავტომობილი არ მოძრაობდა, მოხუცი მაინც ვერ ბედავდა ქუჩის გადაკვეთას.  გიორგი მიუახლოვდა და დახმარება შესთავაზა. ჩანთა გამოართვა, მოხუცს ხელი მოჰკიდა და ქუჩაზე გადაიყვანა. მართალია, მოხუცი იქვე ახლოს ცხოვრობდა, მაინც მიაცილა სახლამდე და ჩანთაც მიატანინა. მოხუცი ძალიან გახარებული ჩანდა. მან გამოჰკითხა გიორგის ვინაობა. ისიც, თუ რომელ სკოლაში სწავლობდა.</a:t>
            </a:r>
            <a:endParaRPr lang="ru-RU" dirty="0" smtClean="0"/>
          </a:p>
          <a:p>
            <a:pPr marL="0" indent="363538" algn="just">
              <a:buNone/>
            </a:pPr>
            <a:r>
              <a:rPr lang="ka-GE" i="1" dirty="0" smtClean="0"/>
              <a:t>მეორე დღეს ერთ-ერთ გაკვეთილზე გიორგის კლასში სკოლის დირექტორი შევიდა. მან გიორგის მადლობა გამოუცხადა გუშინდელი საქციელის გამო. თურმე მოხუცი დილაადრიან მისულიყო სკოლაში და ყველაფერი მოეყოლა დირექტორისთვის.</a:t>
            </a:r>
            <a:endParaRPr lang="ru-RU" dirty="0"/>
          </a:p>
        </p:txBody>
      </p:sp>
      <p:sp>
        <p:nvSpPr>
          <p:cNvPr id="3" name="სათაური 2"/>
          <p:cNvSpPr>
            <a:spLocks noGrp="1"/>
          </p:cNvSpPr>
          <p:nvPr>
            <p:ph type="title"/>
          </p:nvPr>
        </p:nvSpPr>
        <p:spPr>
          <a:xfrm>
            <a:off x="457200" y="274638"/>
            <a:ext cx="8229600" cy="792162"/>
          </a:xfrm>
          <a:solidFill>
            <a:schemeClr val="bg1">
              <a:lumMod val="85000"/>
            </a:schemeClr>
          </a:solidFill>
          <a:scene3d>
            <a:camera prst="orthographicFront"/>
            <a:lightRig rig="soft" dir="t"/>
          </a:scene3d>
          <a:sp3d>
            <a:bevelT/>
          </a:sp3d>
        </p:spPr>
        <p:txBody>
          <a:bodyPr>
            <a:normAutofit/>
            <a:scene3d>
              <a:camera prst="orthographicFront"/>
              <a:lightRig rig="soft" dir="t"/>
            </a:scene3d>
            <a:sp3d prstMaterial="softEdge">
              <a:bevelT w="25400" h="25400"/>
            </a:sp3d>
          </a:bodyPr>
          <a:lstStyle/>
          <a:p>
            <a:r>
              <a:rPr lang="ka-GE" sz="3200" dirty="0" smtClean="0"/>
              <a:t>შესრულებული დავალება</a:t>
            </a:r>
            <a:endParaRPr lang="ru-RU" sz="3200" dirty="0"/>
          </a:p>
        </p:txBody>
      </p:sp>
      <p:sp>
        <p:nvSpPr>
          <p:cNvPr id="4" name="Rectangle 3"/>
          <p:cNvSpPr/>
          <p:nvPr/>
        </p:nvSpPr>
        <p:spPr>
          <a:xfrm>
            <a:off x="7162800" y="304800"/>
            <a:ext cx="1524000" cy="68580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solidFill>
                  <a:srgbClr val="002060"/>
                </a:solidFill>
              </a:rPr>
              <a:t>ნიმუში 1</a:t>
            </a:r>
            <a:endParaRPr lang="ru-RU" sz="2400" b="1"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ღია">
  <a:themeElements>
    <a:clrScheme name="ნაცრისფერტონებიანი">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ღია">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ღია">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ოფისის თემა">
  <a:themeElements>
    <a:clrScheme name="ოფისი">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ოფისი">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ოფის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738</TotalTime>
  <Words>1144</Words>
  <Application>Microsoft Office PowerPoint</Application>
  <PresentationFormat>ეკრანი (4:3)</PresentationFormat>
  <Paragraphs>134</Paragraphs>
  <Slides>18</Slides>
  <Notes>1</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18</vt:i4>
      </vt:variant>
    </vt:vector>
  </HeadingPairs>
  <TitlesOfParts>
    <vt:vector size="19" baseType="lpstr">
      <vt:lpstr>ღია</vt:lpstr>
      <vt:lpstr>“პირამიდული ისტორია” და  წერის სწავლების ზოგიერთი ასპექტი</vt:lpstr>
      <vt:lpstr>.</vt:lpstr>
      <vt:lpstr>აქტუალობა</vt:lpstr>
      <vt:lpstr>მიზნები:</vt:lpstr>
      <vt:lpstr>       პირამიდული ისტორია ეტაპები</vt:lpstr>
      <vt:lpstr>პირამიდული ისტორია  (სტრატეგია)</vt:lpstr>
      <vt:lpstr>.</vt:lpstr>
      <vt:lpstr>.</vt:lpstr>
      <vt:lpstr>შესრულებული დავალება</vt:lpstr>
      <vt:lpstr>შესრულებული დავალება</vt:lpstr>
      <vt:lpstr>სიახლე: გაფართოება</vt:lpstr>
      <vt:lpstr>მაგალითი: დიალოგების გაფართოება</vt:lpstr>
      <vt:lpstr>მაგალითი: სიუჟეტის გაფართოება                   (სიუჟეტის გაზღაპრება ახალი პერსონაჟით)</vt:lpstr>
      <vt:lpstr>პირამიდული ისტორია: მეთოდის განვითარების სტრატეგიები</vt:lpstr>
      <vt:lpstr>                                                      ლიტერატურული ტექსტი  ნ. ლორთქიფანიძე “თავსაფრიანი დედაკაცი”</vt:lpstr>
      <vt:lpstr>გადაწერა (მაგალითი):</vt:lpstr>
      <vt:lpstr>დასკვნები, მოსალოდნელი შედეგები და რეკომენდაციები:</vt:lpstr>
      <vt:lpst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სლაიდი 1</dc:title>
  <dc:creator>Admin</dc:creator>
  <cp:lastModifiedBy>Keti</cp:lastModifiedBy>
  <cp:revision>65</cp:revision>
  <dcterms:created xsi:type="dcterms:W3CDTF">2006-08-16T00:00:00Z</dcterms:created>
  <dcterms:modified xsi:type="dcterms:W3CDTF">2018-06-22T16:26:17Z</dcterms:modified>
</cp:coreProperties>
</file>