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57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ka-GE" sz="1800" b="1" dirty="0" smtClean="0"/>
              <a:t>ბათუმის შოთა რუსთაველის სახელმწიფო უნივერსიტეტი</a:t>
            </a:r>
            <a:br>
              <a:rPr lang="ka-GE" sz="1800" b="1" dirty="0" smtClean="0"/>
            </a:br>
            <a:r>
              <a:rPr lang="ka-GE" sz="1800" b="1" dirty="0" smtClean="0"/>
              <a:t>ჰუმანიტარულ მეცნიერებათა ფაკულტეტი</a:t>
            </a:r>
            <a:br>
              <a:rPr lang="ka-GE" sz="1800" b="1" dirty="0" smtClean="0"/>
            </a:br>
            <a:r>
              <a:rPr lang="ka-GE" sz="1800" b="1" dirty="0" smtClean="0"/>
              <a:t>აღმოსავლეთმცოდნეობის დეპარტამენტი</a:t>
            </a:r>
            <a:br>
              <a:rPr lang="ka-GE" sz="1800" b="1" dirty="0" smtClean="0"/>
            </a:br>
            <a:r>
              <a:rPr lang="ka-GE" sz="1800" b="1" dirty="0" smtClean="0"/>
              <a:t/>
            </a:r>
            <a:br>
              <a:rPr lang="ka-GE" sz="1800" b="1" dirty="0" smtClean="0"/>
            </a:br>
            <a:r>
              <a:rPr lang="ka-GE" sz="1800" b="1" dirty="0" smtClean="0"/>
              <a:t>სამეცნიერო სემინარი</a:t>
            </a:r>
            <a:endParaRPr lang="en-US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296144"/>
          </a:xfrm>
        </p:spPr>
        <p:txBody>
          <a:bodyPr>
            <a:normAutofit fontScale="70000" lnSpcReduction="20000"/>
          </a:bodyPr>
          <a:lstStyle/>
          <a:p>
            <a:r>
              <a:rPr lang="ka-GE" b="1" dirty="0" smtClean="0"/>
              <a:t>თემა: საქართველოს </a:t>
            </a:r>
            <a:r>
              <a:rPr lang="ka-GE" b="1" dirty="0"/>
              <a:t>და ახლო აღმოსავლეთის </a:t>
            </a:r>
            <a:r>
              <a:rPr lang="ka-GE" b="1" dirty="0" smtClean="0"/>
              <a:t>რეგიონმცოდნეობა</a:t>
            </a:r>
            <a:r>
              <a:rPr lang="ka-GE" b="1" dirty="0"/>
              <a:t>: ვიზუალური ანთროპოლოგია</a:t>
            </a:r>
            <a:r>
              <a:rPr lang="ka-GE" b="1" dirty="0" smtClean="0"/>
              <a:t>,</a:t>
            </a:r>
            <a:r>
              <a:rPr lang="en-US" b="1" dirty="0" smtClean="0"/>
              <a:t> </a:t>
            </a:r>
            <a:r>
              <a:rPr lang="ka-GE" b="1" dirty="0" smtClean="0"/>
              <a:t>ეთნოგრაფიული </a:t>
            </a:r>
            <a:r>
              <a:rPr lang="ka-GE" b="1" dirty="0"/>
              <a:t>ტურიზმი და ეროვნებათაშორისი ურთიერთობები</a:t>
            </a:r>
            <a:endParaRPr lang="en-US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4149080"/>
            <a:ext cx="3960440" cy="1512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b="1" dirty="0" smtClean="0"/>
              <a:t>მანუჩარ ლორია</a:t>
            </a:r>
          </a:p>
          <a:p>
            <a:r>
              <a:rPr lang="ka-GE" sz="1800" b="1" dirty="0" smtClean="0"/>
              <a:t>ასოცირებული  პროფესორი</a:t>
            </a:r>
          </a:p>
          <a:p>
            <a:r>
              <a:rPr lang="ka-GE" sz="1800" b="1" dirty="0" smtClean="0"/>
              <a:t>4 ივლისი, 2018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2355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962674"/>
          </a:xfrm>
        </p:spPr>
        <p:txBody>
          <a:bodyPr>
            <a:noAutofit/>
          </a:bodyPr>
          <a:lstStyle/>
          <a:p>
            <a:r>
              <a:rPr lang="ka-GE" sz="2400" b="1" dirty="0"/>
              <a:t> 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a-GE" sz="2400" dirty="0"/>
              <a:t>ახლო აღმოსავლეთი პო­ლი­ეთ­ნი­კუ­რი რეგიონია, სა­დაც აბორიგენი მოსახლეობის გვერ­დით ცხოვ­რო­ბენ სხვა­დას­ხვა ერი­სა და რე­­ლი­გი­ის წარ­მო­მად­გენ­ლე­ბი. აქ მცხოვ­რე­ბი ეთ­ნი­კუ­რი ჯგუ­­ფე­ბი­სათ­ვის ტრა­დი­ცი­უ­ლი რე­ლი­გი­უ­რი მიმ­დი­ნა­რე­ო­ბე­ბია </a:t>
            </a:r>
            <a:r>
              <a:rPr lang="ka-GE" sz="2400" dirty="0" smtClean="0"/>
              <a:t>ის­ლა­მი, იუ­და­იზ­მი და </a:t>
            </a:r>
            <a:r>
              <a:rPr lang="ka-GE" sz="2400" dirty="0"/>
              <a:t>ქრის­ტი­ა­ნო­ბა</a:t>
            </a:r>
            <a:r>
              <a:rPr lang="ka-GE" sz="2400" dirty="0" smtClean="0"/>
              <a:t>.  </a:t>
            </a:r>
            <a:r>
              <a:rPr lang="ka-GE" sz="2400" dirty="0"/>
              <a:t>სა­ერ­თა­შო­რი­სო სა­მარ­თლის სა­ყო­ველ­თა­ოდ აღი­ა­რე­ბუ­ლი პრინ­ცი­პე­ბი­სა და ნორ­მე­ბის შე­სა­ბა­მი­სად მათ უფ­ლე­ბა აქვთ თა­ვი­სუფ­ლად, ყო­ველ­გვა­რი დის­კრი­მი­ნა­ცი­ი­სა და ჩა­რე­ვის გა­რე­შე გა­ნა­ვი­თა­რონ თა­ვი­ან­თი კულ­ტუ­რა, ისარ­გებ­ლონ დე­და­ე­ნით პი­რად ცხოვ­რე­ბა­ში და სა­ჯა­როდ. ამ მხრივ სასემინარო თემაში დახასიათებულია </a:t>
            </a:r>
            <a:r>
              <a:rPr lang="ka-GE" sz="2400" dirty="0" smtClean="0"/>
              <a:t>პოლიეთნიკური და გეოგრაფიული </a:t>
            </a:r>
            <a:r>
              <a:rPr lang="ka-GE" sz="2400" dirty="0"/>
              <a:t>კუთხით ახლო </a:t>
            </a:r>
            <a:r>
              <a:rPr lang="ka-GE" sz="2400" dirty="0" smtClean="0"/>
              <a:t>აღმოსავლეთი: მკვიდრი მოსახლეობა, ბერძნები, სომხები, კავკასიელები, ქურთები/იეზიდები. </a:t>
            </a:r>
            <a:br>
              <a:rPr lang="ka-GE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13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54162"/>
          </a:xfrm>
        </p:spPr>
        <p:txBody>
          <a:bodyPr>
            <a:noAutofit/>
          </a:bodyPr>
          <a:lstStyle/>
          <a:p>
            <a:r>
              <a:rPr lang="ka-GE" sz="2400" b="1" dirty="0"/>
              <a:t> 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a-GE" sz="2400" dirty="0" smtClean="0"/>
              <a:t>იერუსალიმი </a:t>
            </a:r>
            <a:r>
              <a:rPr lang="ka-GE" sz="2400" dirty="0"/>
              <a:t>-</a:t>
            </a:r>
            <a:r>
              <a:rPr lang="ka-GE" sz="2400" dirty="0" smtClean="0"/>
              <a:t> რელიგიათაშორისი ურთიერთობების თავისებურებანი და ეთნოგრაფიული ტურიზმი</a:t>
            </a:r>
            <a:br>
              <a:rPr lang="ka-GE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6" name="Picture 2" descr="C:\Users\BSMA\Desktop\Jerusalem_carou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71525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869160"/>
            <a:ext cx="82172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/>
              <a:t>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ka-GE" sz="2400" dirty="0" smtClean="0"/>
              <a:t>ფილმის ჩვენება და ანთროპოლოგიური ინტერპრეტაცია</a:t>
            </a:r>
            <a:br>
              <a:rPr lang="ka-GE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7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2924944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 smtClean="0"/>
              <a:t>ვიზუალური </a:t>
            </a:r>
            <a:r>
              <a:rPr lang="ka-GE" sz="2400" b="1" dirty="0"/>
              <a:t>ანთროპოლოგია და ქურთები/იეზიდები</a:t>
            </a:r>
            <a:br>
              <a:rPr lang="ka-GE" sz="2400" b="1" dirty="0"/>
            </a:br>
            <a:r>
              <a:rPr lang="ka-GE" sz="2400" b="1" dirty="0"/>
              <a:t>(თურქულ-ქართული პარალელები)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 smtClean="0"/>
              <a:t> </a:t>
            </a:r>
            <a:br>
              <a:rPr lang="ka-GE" sz="2400" dirty="0" smtClean="0"/>
            </a:br>
            <a:r>
              <a:rPr lang="ka-GE" sz="2400" dirty="0" smtClean="0"/>
              <a:t>ეთნოგენეზი </a:t>
            </a:r>
            <a:r>
              <a:rPr lang="ka-GE" sz="2400" dirty="0"/>
              <a:t>და განსახლების </a:t>
            </a:r>
            <a:r>
              <a:rPr lang="ka-GE" sz="2400" dirty="0" smtClean="0"/>
              <a:t>არეალი</a:t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თურქეთი, ირანი, ერაყი </a:t>
            </a:r>
            <a:r>
              <a:rPr lang="ka-GE" sz="2400" dirty="0"/>
              <a:t>და სირია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050" name="Picture 2" descr="C:\Users\BSMA\Desktop\Yezidis_of_Jab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6988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SMA\Desktop\k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7740"/>
            <a:ext cx="5616624" cy="28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105835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/>
              <a:t>ვინ არიან ქურთები და იეზიდები?</a:t>
            </a:r>
            <a:br>
              <a:rPr lang="ka-GE" b="1" dirty="0"/>
            </a:br>
            <a:r>
              <a:rPr lang="ka-GE" b="1" dirty="0"/>
              <a:t>რელიგიური ცხოვრების წესი</a:t>
            </a:r>
            <a:r>
              <a:rPr lang="ka-GE" b="1" dirty="0" smtClean="0"/>
              <a:t>.</a:t>
            </a:r>
          </a:p>
          <a:p>
            <a:pPr algn="just"/>
            <a:r>
              <a:rPr lang="ka-GE" dirty="0"/>
              <a:t>ეზიდები ზემო მესოპოტამიის უძველესი მკვიდრები არიან და მრავალმილიონიანი ქურთული მო­სახ­­ლეობის, რომელთა ძირითადი ნაწილი მუსლიმია, შე­მად­გენელი ნაწილია. ამჟამად ქურთების მხოლოდ მცირე ნა­წილია ეზიდიზმის მიმდევარი. მათი რაოდენობა მთელ მსოფლიოში ერთ მილიონამდეა. პოლიტიკური, ეკო­ნო­მიკური თუ სხვა მიზეზების გამო ეზიდური რელიგია თავის გარემოში ჩაიკეტა, რასაც ხელი არ შეუშლია რელიგიური პოსტულატები თაობიდან თაობას გადას­ცე­მოდა და მუდმივი დევნისათვის გაეძლო, რამაც კიდევ უფრო შეუწყო ხელი ეზიდიზმის მიმდევრებს თავისი რე­ლიგია დაეცვათ.</a:t>
            </a:r>
            <a:endParaRPr lang="en-US" dirty="0"/>
          </a:p>
          <a:p>
            <a:r>
              <a:rPr lang="ka-GE" dirty="0"/>
              <a:t> </a:t>
            </a:r>
            <a:endParaRPr lang="en-US" dirty="0"/>
          </a:p>
          <a:p>
            <a:r>
              <a:rPr lang="ka-GE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105835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b="1" dirty="0" smtClean="0"/>
          </a:p>
          <a:p>
            <a:pPr algn="ctr"/>
            <a:endParaRPr lang="ka-GE" b="1" dirty="0"/>
          </a:p>
          <a:p>
            <a:pPr algn="ctr"/>
            <a:r>
              <a:rPr lang="ka-GE" b="1" dirty="0" smtClean="0"/>
              <a:t>კასტურ-თეოკრატიული დანაწ­ევრები</a:t>
            </a:r>
          </a:p>
          <a:p>
            <a:pPr algn="ctr"/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შეიხი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 ფირი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მური </a:t>
            </a:r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ka-GE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BSMA\Desktop\fg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88" y="87313"/>
            <a:ext cx="571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105835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b="1" dirty="0" smtClean="0"/>
          </a:p>
          <a:p>
            <a:pPr algn="ctr"/>
            <a:endParaRPr lang="ka-GE" b="1" dirty="0"/>
          </a:p>
          <a:p>
            <a:pPr algn="ctr"/>
            <a:r>
              <a:rPr lang="ka-GE" b="1" dirty="0"/>
              <a:t>დღესასწაული «კლოჩი» და ქორწილი</a:t>
            </a:r>
            <a:endParaRPr lang="en-US" b="1" dirty="0"/>
          </a:p>
          <a:p>
            <a:pPr algn="ctr"/>
            <a:endParaRPr lang="ka-GE" dirty="0" smtClean="0"/>
          </a:p>
          <a:p>
            <a:pPr algn="ctr"/>
            <a:endParaRPr lang="en-US" b="1" dirty="0"/>
          </a:p>
          <a:p>
            <a:pPr algn="ctr"/>
            <a:r>
              <a:rPr lang="ka-GE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BSMA\Desktop\313421363102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-4763"/>
            <a:ext cx="4290318" cy="32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SMA\Desktop\qurteb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95" y="3356992"/>
            <a:ext cx="5040560" cy="32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84784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b="1" dirty="0" smtClean="0"/>
          </a:p>
          <a:p>
            <a:pPr algn="r"/>
            <a:endParaRPr lang="ka-GE" b="1" dirty="0" smtClean="0"/>
          </a:p>
          <a:p>
            <a:pPr algn="r"/>
            <a:r>
              <a:rPr lang="ka-GE" b="1" dirty="0" smtClean="0"/>
              <a:t>ქურთები/იეზიდები საქართველოში</a:t>
            </a:r>
          </a:p>
          <a:p>
            <a:pPr algn="r"/>
            <a:r>
              <a:rPr lang="ka-GE" b="1" dirty="0" smtClean="0"/>
              <a:t>ფილმის ჩვენება და ანთროპოლოგიური ინტერპრეტაცია</a:t>
            </a:r>
          </a:p>
          <a:p>
            <a:pPr algn="ctr"/>
            <a:endParaRPr lang="en-US" b="1" dirty="0"/>
          </a:p>
          <a:p>
            <a:pPr algn="ctr"/>
            <a:r>
              <a:rPr lang="ka-GE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7920880" cy="1671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b="1" dirty="0" smtClean="0"/>
          </a:p>
          <a:p>
            <a:r>
              <a:rPr lang="ka-GE" dirty="0"/>
              <a:t>დე­მოკ­რა­ტი­უ­ლი ფა­სე­უ­ლო­ბე­ბის დამ­კვი­რე­ბის, მათ შო­რის ტო­ლე­რან­ტუ­ლი შე­ხე­დუ­ლე­ბე­ბის ჩა­მო­ყა­ლი­ბე­ბა­ში გან­სა­კუთ­რე­ბუ­ლი მნიშ­ვნე­ლო­ბა ენი­ჭე­ბა სხვა­დას­ხვა ეთ­ნოს­თა თუ რე­ლი­გი­ა­თა კულ­ტუ­რუ­ლი ფა­სე­უ­ლო­ბე­ბის ურ­თი­ერ­თგაც­ნო­ბას, მათ და­ახ­ლო­ე­ბას, რა­შიც თა­ნა­მედ­რო­ვე სა­ინ­ფორ­მა­ციო სა­შუ­ა­ლე­ბებს გა­დამ­წყვე­ტი რო­ლის შეს­რუ­ლე­ბა შე­უძ­ლი­ათ. მა­თი თა­ნაცხ­ოვ­რე­ბა შე­საძ­ლე­ბე­ლია მხო­ლოდ ურ­თი­ერ­თპა­ტი­ვის­ცე­მის ნი­ა­დაგ­ზე, რის­თვი­საც აუ­ცი­ლე­ბე­ლია ცალ­კე­უ­ლი რე­ლი­გი­უ­რი თე­მე­ბის კულ­ტუ­რულ მიღ­წე­ვა­თა გაც­ნო­ბა. სა­ზო­გა­დო­ე­ბა უნ­და იყოს ფარ­თოდ ინ­ფორ­მი­რე­ბუ­ლი სხვა­დას­ხვა რე­ლი­გი­ა­თა კულ­ტუ­რუ­ლი მიღ­წე­ვე­ბის შე­სა­ხებ, რა­თა სა­კუ­თა­რი რე­ლი­გი­უ­რი აღ­მსა­რებ­ლო­ბის ფარ­გლებ­ში ადა­მი­ა­ნებს ჩა­მო­უ­ყა­ლიბ­დეთ სხვა რე­ლი­გი­ი­სად­მი პა­ტი­ვის­ცე­მი­სა და შემ­წყნა­რებ­ლო­ბის უნა­რი. </a:t>
            </a:r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en-US" dirty="0"/>
          </a:p>
          <a:p>
            <a:r>
              <a:rPr lang="ka-GE" dirty="0"/>
              <a:t> </a:t>
            </a:r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ka-GE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127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ბათუმის შოთა რუსთაველის სახელმწიფო უნივერსიტეტი ჰუმანიტარულ მეცნიერებათა ფაკულტეტი აღმოსავლეთმცოდნეობის დეპარტამენტი  სამეცნიერო სემინარი</vt:lpstr>
      <vt:lpstr>  ახლო აღმოსავლეთი პო­ლი­ეთ­ნი­კუ­რი რეგიონია, სა­დაც აბორიგენი მოსახლეობის გვერ­დით ცხოვ­რო­ბენ სხვა­დას­ხვა ერი­სა და რე­­ლი­გი­ის წარ­მო­მად­გენ­ლე­ბი. აქ მცხოვ­რე­ბი ეთ­ნი­კუ­რი ჯგუ­­ფე­ბი­სათ­ვის ტრა­დი­ცი­უ­ლი რე­ლი­გი­უ­რი მიმ­დი­ნა­რე­ო­ბე­ბია ის­ლა­მი, იუ­და­იზ­მი და ქრის­ტი­ა­ნო­ბა.  სა­ერ­თა­შო­რი­სო სა­მარ­თლის სა­ყო­ველ­თა­ოდ აღი­ა­რე­ბუ­ლი პრინ­ცი­პე­ბი­სა და ნორ­მე­ბის შე­სა­ბა­მი­სად მათ უფ­ლე­ბა აქვთ თა­ვი­სუფ­ლად, ყო­ველ­გვა­რი დის­კრი­მი­ნა­ცი­ი­სა და ჩა­რე­ვის გა­რე­შე გა­ნა­ვი­თა­რონ თა­ვი­ან­თი კულ­ტუ­რა, ისარ­გებ­ლონ დე­და­ე­ნით პი­რად ცხოვ­რე­ბა­ში და სა­ჯა­როდ. ამ მხრივ სასემინარო თემაში დახასიათებულია პოლიეთნიკური და გეოგრაფიული კუთხით ახლო აღმოსავლეთი: მკვიდრი მოსახლეობა, ბერძნები, სომხები, კავკასიელები, ქურთები/იეზიდები.   </vt:lpstr>
      <vt:lpstr>  იერუსალიმი - რელიგიათაშორისი ურთიერთობების თავისებურებანი და ეთნოგრაფიული ტურიზმი  </vt:lpstr>
      <vt:lpstr>             ვიზუალური ანთროპოლოგია და ქურთები/იეზიდები (თურქულ-ქართული პარალელები)   ეთნოგენეზი და განსახლების არეალი  თურქეთი, ირანი, ერაყი და სირია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BSMA</dc:creator>
  <cp:lastModifiedBy>BSMA</cp:lastModifiedBy>
  <cp:revision>11</cp:revision>
  <dcterms:created xsi:type="dcterms:W3CDTF">2018-06-26T19:23:01Z</dcterms:created>
  <dcterms:modified xsi:type="dcterms:W3CDTF">2018-06-27T05:53:53Z</dcterms:modified>
</cp:coreProperties>
</file>