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343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467C4-D9F0-44A4-B082-182A1AD5839F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29CB8-2B90-4BC8-87C2-C35005278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9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29CB8-2B90-4BC8-87C2-C35005278B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26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a-GE"/>
              <a:t>დააწკაპუნეთ მთავარი ქვესათაურის სტილის რედაქტირებისთვის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8932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400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შვეული სათაურ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3449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33369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9258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8571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5" name="ტექსტ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20454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46634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37311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22565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a-GE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68908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ს ჩანაცვლების ველ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a-GE"/>
              <a:t>დააწკაპ. მთ. სათაურის სტილის შეცვლისათვის</a:t>
            </a:r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/>
              <a:t>დააწკაპ. მთ. სათაურის სტილის შეცვლისათვის</a:t>
            </a:r>
          </a:p>
          <a:p>
            <a:pPr lvl="1"/>
            <a:r>
              <a:rPr lang="ka-GE"/>
              <a:t>მეორე დონე</a:t>
            </a:r>
          </a:p>
          <a:p>
            <a:pPr lvl="2"/>
            <a:r>
              <a:rPr lang="ka-GE"/>
              <a:t>მესამე დონე</a:t>
            </a:r>
          </a:p>
          <a:p>
            <a:pPr lvl="3"/>
            <a:r>
              <a:rPr lang="ka-GE"/>
              <a:t>მეოთხე დონე</a:t>
            </a:r>
          </a:p>
          <a:p>
            <a:pPr lvl="4"/>
            <a:r>
              <a:rPr lang="ka-GE"/>
              <a:t>მეხუთე დონე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8F1E-D1ED-4B3A-9069-227B975BB3E3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42794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a-G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798490" y="1803042"/>
            <a:ext cx="10555309" cy="1308648"/>
          </a:xfrm>
        </p:spPr>
        <p:txBody>
          <a:bodyPr>
            <a:normAutofit/>
          </a:bodyPr>
          <a:lstStyle/>
          <a:p>
            <a:pPr algn="ctr"/>
            <a:r>
              <a:rPr lang="ka-GE" sz="3600" dirty="0"/>
              <a:t>ექსპედიციები ტაოში, შედეგები </a:t>
            </a:r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dirty="0" smtClean="0"/>
              <a:t>და </a:t>
            </a:r>
            <a:r>
              <a:rPr lang="ka-GE" sz="3600" dirty="0"/>
              <a:t>კვლევის პესპექტივები</a:t>
            </a:r>
          </a:p>
        </p:txBody>
      </p:sp>
      <p:pic>
        <p:nvPicPr>
          <p:cNvPr id="4" name="Picture 2" descr="Картинки по запросу ბათუმის სახელმწიფო უნივერსიტეტის ახალი ლოგო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736" y="3753202"/>
            <a:ext cx="1427815" cy="107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სათაური 1"/>
          <p:cNvSpPr txBox="1">
            <a:spLocks/>
          </p:cNvSpPr>
          <p:nvPr/>
        </p:nvSpPr>
        <p:spPr>
          <a:xfrm>
            <a:off x="605308" y="3056739"/>
            <a:ext cx="10833084" cy="623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a-GE" sz="2400" b="1" dirty="0"/>
              <a:t>მამია </a:t>
            </a:r>
            <a:r>
              <a:rPr lang="ka-GE" sz="2400" b="1" dirty="0" smtClean="0"/>
              <a:t>ფაღავა</a:t>
            </a:r>
            <a:r>
              <a:rPr lang="ka-GE" sz="2400" dirty="0"/>
              <a:t> </a:t>
            </a:r>
            <a:r>
              <a:rPr lang="ka-GE" sz="2400" dirty="0" smtClean="0">
                <a:latin typeface="Sylfaen" panose="010A0502050306030303" pitchFamily="18" charset="0"/>
              </a:rPr>
              <a:t>(</a:t>
            </a:r>
            <a:r>
              <a:rPr lang="ka-GE" sz="2400" dirty="0" err="1" smtClean="0">
                <a:latin typeface="Sylfaen" panose="010A0502050306030303" pitchFamily="18" charset="0"/>
              </a:rPr>
              <a:t>ბსუ</a:t>
            </a:r>
            <a:r>
              <a:rPr lang="ka-GE" sz="2400" dirty="0" smtClean="0">
                <a:latin typeface="Sylfaen" panose="010A0502050306030303" pitchFamily="18" charset="0"/>
              </a:rPr>
              <a:t>)</a:t>
            </a:r>
            <a:endParaRPr lang="ka-GE" sz="2400" dirty="0">
              <a:latin typeface="Sylfaen" panose="010A0502050306030303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1</a:t>
            </a:fld>
            <a:endParaRPr lang="ka-GE"/>
          </a:p>
        </p:txBody>
      </p:sp>
      <p:sp>
        <p:nvSpPr>
          <p:cNvPr id="11" name="სათაური 1"/>
          <p:cNvSpPr txBox="1">
            <a:spLocks/>
          </p:cNvSpPr>
          <p:nvPr/>
        </p:nvSpPr>
        <p:spPr>
          <a:xfrm>
            <a:off x="729999" y="5124456"/>
            <a:ext cx="10833084" cy="623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ka-GE" sz="2400" dirty="0" smtClean="0">
                <a:latin typeface="Sylfaen" panose="010A0502050306030303" pitchFamily="18" charset="0"/>
              </a:rPr>
              <a:t>სამეცნიერო სემინარი</a:t>
            </a:r>
          </a:p>
          <a:p>
            <a:pPr algn="ctr">
              <a:lnSpc>
                <a:spcPct val="120000"/>
              </a:lnSpc>
            </a:pPr>
            <a:r>
              <a:rPr lang="ka-GE" sz="2400" dirty="0" err="1" smtClean="0">
                <a:latin typeface="Sylfaen" panose="010A0502050306030303" pitchFamily="18" charset="0"/>
              </a:rPr>
              <a:t>ბსუ</a:t>
            </a:r>
            <a:r>
              <a:rPr lang="ka-GE" sz="2400" dirty="0" smtClean="0">
                <a:latin typeface="Sylfaen" panose="010A0502050306030303" pitchFamily="18" charset="0"/>
              </a:rPr>
              <a:t>, 2018 წლის 6 ივნისი</a:t>
            </a:r>
            <a:endParaRPr lang="ka-GE" sz="2400" dirty="0">
              <a:latin typeface="Sylfaen" panose="010A0502050306030303" pitchFamily="18" charset="0"/>
            </a:endParaRPr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dirty="0" smtClean="0"/>
              <a:t>მამია ფაღავა, ტაო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991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–  </a:t>
            </a:r>
            <a:r>
              <a:rPr lang="ka-GE" dirty="0"/>
              <a:t>ტაოში შენახულია </a:t>
            </a:r>
            <a:r>
              <a:rPr lang="ka-GE" dirty="0" err="1"/>
              <a:t>ტაოური</a:t>
            </a:r>
            <a:r>
              <a:rPr lang="ka-GE" dirty="0"/>
              <a:t> ფოლკლორი, რასაც შეგროვება და მეცნიერული ანალიზი სჭირდება. განსაკუთრებით საკვლევია ტაოს მითოსი</a:t>
            </a:r>
            <a:r>
              <a:rPr lang="ka-GE" dirty="0" smtClean="0"/>
              <a:t>...</a:t>
            </a:r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10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9157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mtClean="0"/>
              <a:t>– </a:t>
            </a:r>
            <a:r>
              <a:rPr lang="ka-GE" dirty="0" smtClean="0"/>
              <a:t>ტაოს ქვეყნის ისტორიას მოგვითხრობს აქაური ტოპონიმია, ,,მიწის ენა’’, უტყუარი მოწმე აქაური მოსახლეობის, მისი ისტორიის, ყოფის, ფლორისა და ფაუნისა.</a:t>
            </a:r>
          </a:p>
          <a:p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11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14401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სემინარის ანოტაცია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/>
              <a:t>ბათუმის სახელმწიფო უნივერსიტეტში ტაოს ქვეყნის კვლევას ორ ათეულზე მეტი ხნის ისტორია აქვს. პირველი ექსპედიცია ტაოში 1995 წელს ჩავატარეთ (30 აგვისტო – 11 </a:t>
            </a:r>
            <a:r>
              <a:rPr lang="ka-GE" dirty="0" err="1"/>
              <a:t>სწქტემბერი</a:t>
            </a:r>
            <a:r>
              <a:rPr lang="ka-GE" dirty="0"/>
              <a:t>). ექსპედიცია კომპლექსური იყო: დოც. მამია ფაღავა (ხელმძღვანელი), დოც. მერი ცინცაძე, დოც. ელგუჯა მაკარაძე, დოც. რევაზ დიასამიძე, </a:t>
            </a:r>
            <a:r>
              <a:rPr lang="ka-GE" dirty="0" err="1"/>
              <a:t>მასწ</a:t>
            </a:r>
            <a:r>
              <a:rPr lang="ka-GE" dirty="0"/>
              <a:t>. ლილე </a:t>
            </a:r>
            <a:r>
              <a:rPr lang="ka-GE" dirty="0" err="1"/>
              <a:t>თანდილავა</a:t>
            </a:r>
            <a:r>
              <a:rPr lang="ka-GE" dirty="0"/>
              <a:t>, მძღოლი ტარიელ ნიჟარაძე. ექსპედიცია დაბანაკდა </a:t>
            </a:r>
            <a:r>
              <a:rPr lang="ka-GE" dirty="0" err="1"/>
              <a:t>იუსუფელში</a:t>
            </a:r>
            <a:r>
              <a:rPr lang="ka-GE" dirty="0"/>
              <a:t>, ტაოს ,,დედაქალაქში’’, სასტუმრო ,,აიდინში’’. ეს იყო პირველი </a:t>
            </a:r>
            <a:r>
              <a:rPr lang="ka-GE" dirty="0" err="1"/>
              <a:t>ექსსპედიცია</a:t>
            </a:r>
            <a:r>
              <a:rPr lang="ka-GE" dirty="0"/>
              <a:t> ტაოში, ვიმეორებთ პირველი კომპლექსური ექსპედიცია. ამით დაიწყო ბათუმის უნივერსიტეტში ჭოროხის აუზის კვლევა. მას შემდეგ ტაოში რამდენიმე მცირე და დიდი ექსპედიცია მოეწყო. ამჟამად მიმდინარეობს ტაოს ქვეყნის კომპლექსური შესწავლა სამეცნიერო პროექტ ,,ტაო – ისტორიულ–ფილოლოგიური გამოკვლევა“ ფარგლებში (დამფინანსებელი შოთა რუსთაველის ეროვნული სამეცნიერო ფონდი, პროექტის ხელმძღვანელი მამია ფაღავა</a:t>
            </a:r>
            <a:r>
              <a:rPr lang="ka-GE" dirty="0" smtClean="0"/>
              <a:t>).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926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სემინარის ანოტაცია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 smtClean="0"/>
              <a:t>ბათუმის </a:t>
            </a:r>
            <a:r>
              <a:rPr lang="ka-GE" dirty="0"/>
              <a:t>სახელმწიფო უნივერსიტეტში ტაოს ქვეყნის კვლევას ორ ათეულზე მეტი ხნის ისტორია აქვს. პირველი ექსპედიცია ტაოში 1995 წელს ჩავატარეთ (30 აგვისტო – 11 </a:t>
            </a:r>
            <a:r>
              <a:rPr lang="ka-GE" dirty="0" err="1"/>
              <a:t>სწქტემბერი</a:t>
            </a:r>
            <a:r>
              <a:rPr lang="ka-GE" dirty="0"/>
              <a:t>). ექსპედიცია კომპლექსური იყო: დოც. მამია ფაღავა (ხელმძღვანელი), დოც. მერი ცინცაძე, დოც. ელგუჯა მაკარაძე, დოც. რევაზ დიასამიძე, </a:t>
            </a:r>
            <a:r>
              <a:rPr lang="ka-GE" dirty="0" err="1"/>
              <a:t>მასწ</a:t>
            </a:r>
            <a:r>
              <a:rPr lang="ka-GE" dirty="0"/>
              <a:t>. ლილე </a:t>
            </a:r>
            <a:r>
              <a:rPr lang="ka-GE" dirty="0" err="1"/>
              <a:t>თანდილავა</a:t>
            </a:r>
            <a:r>
              <a:rPr lang="ka-GE" dirty="0"/>
              <a:t>, მძღოლი ტარიელ ნიჟარაძე. ექსპედიცია დაბანაკდა </a:t>
            </a:r>
            <a:r>
              <a:rPr lang="ka-GE" dirty="0" err="1"/>
              <a:t>იუსუფელში</a:t>
            </a:r>
            <a:r>
              <a:rPr lang="ka-GE" dirty="0"/>
              <a:t>, ტაოს ,,დედაქალაქში’’, სასტუმრო ,,აიდინში’’. ეს იყო პირველი </a:t>
            </a:r>
            <a:r>
              <a:rPr lang="ka-GE" dirty="0" err="1"/>
              <a:t>ექსსპედიცია</a:t>
            </a:r>
            <a:r>
              <a:rPr lang="ka-GE" dirty="0"/>
              <a:t> ტაოში, ვიმეორებთ პირველი კომპლექსური ექსპედიცია. ამით დაიწყო ბათუმის უნივერსიტეტში ჭოროხის აუზის კვლევა. მას შემდეგ ტაოში რამდენიმე მცირე და დიდი ექსპედიცია მოეწყო. ამჟამად მიმდინარეობს ტაოს ქვეყნის კომპლექსური შესწავლა სამეცნიერო პროექტ ,,ტაო – ისტორიულ–ფილოლოგიური გამოკვლევა“ ფარგლებში (დამფინანსებელი შოთა რუსთაველის ეროვნული სამეცნიერო ფონდი, პროექტის ხელმძღვანელი მამია ფაღავა)</a:t>
            </a:r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3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7845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/>
              <a:t>რით არის საინტერესო ტაოს ქვეყანა მკვლევრისათვის? 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a-GE" dirty="0" smtClean="0"/>
              <a:t>უპირველესად </a:t>
            </a:r>
            <a:r>
              <a:rPr lang="ka-GE" dirty="0"/>
              <a:t>მკვლევრის ყურადღებას იქცევს ტაოს ისტორია. დღემდე ქართულ ისტორიოგრაფიაში არა გვაქვს ტაოს შესახებ არა გვაქვს ერთიანი თხრობა. ქართული და უცხოური (უპირველესად ოსმალური) წყაროების შეჯერებით, ვფიქრობთ, დაიწერება ტაოს ისტორია.</a:t>
            </a:r>
          </a:p>
          <a:p>
            <a:r>
              <a:rPr lang="ka-GE" dirty="0"/>
              <a:t>ტაოს მოსახლეობის შესახებ ისტორიოგრაფიაში აზრთა სხვაობაა: ზოგიერთის მოსაზრებით ტაო სომხური ქვეყანაა. მაგალითად ნ. </a:t>
            </a:r>
            <a:r>
              <a:rPr lang="ka-GE" dirty="0" err="1"/>
              <a:t>ტოკარსკის</a:t>
            </a:r>
            <a:r>
              <a:rPr lang="ka-GE" dirty="0"/>
              <a:t> წიგნი, ,,ძველი სომხეთის არქიტექტურაც’’ (1946) იკმარებს. </a:t>
            </a:r>
            <a:r>
              <a:rPr lang="ka-GE" dirty="0" err="1"/>
              <a:t>ტოკარსკის</a:t>
            </a:r>
            <a:r>
              <a:rPr lang="ka-GE" dirty="0"/>
              <a:t> დასაბუთებული პასუხი გასცა სიმონ ჯანაშიამ 1947 წელს ,,ზარია ვოსტოკაში’’, შემდეგ დაიბეჭდა ცალკე ბროშურად: ,,ისტორიული სიმართლის დამახინჯების ერთი მაგალითის შესახებ’’. როდესაც შრომას გავეცანი ასეთი მინაწერის გაკეთების სურვილი გამიჩნდა: ,,მაინც რა ,,საოცარი ხალხი’’ ყოფილან ეს სომხები: ,,ძველ სომხურ’’ მიწაზე აშენებდნენ ეკლესია–მონასტრებს და ზედ ქართულ წარწერებს </a:t>
            </a:r>
            <a:r>
              <a:rPr lang="ka-GE" dirty="0" err="1"/>
              <a:t>აკეთებსდნენ</a:t>
            </a:r>
            <a:r>
              <a:rPr lang="ka-GE" dirty="0"/>
              <a:t>, ქართულ ჩუქურთმას კვეთდნენ, ქართველ მეფეთა სახეებს ხატავდნენ ფრესკებზე... მშენებლობიდან 10–11 საუკუნის შემდეგ მათ შთამომავლობას უხდება თავის მტვრევა და დიდი ძალისხმევა, რომ ამტკიცონ, ტაოს (სხვა </a:t>
            </a:r>
            <a:r>
              <a:rPr lang="ka-GE" dirty="0" err="1"/>
              <a:t>ქვეუნებისაც</a:t>
            </a:r>
            <a:r>
              <a:rPr lang="ka-GE" dirty="0"/>
              <a:t>) ძეგლები სომხური </a:t>
            </a:r>
            <a:r>
              <a:rPr lang="ka-GE" dirty="0" err="1"/>
              <a:t>არქქიტექტურის</a:t>
            </a:r>
            <a:r>
              <a:rPr lang="ka-GE" dirty="0"/>
              <a:t> ნიმუშებია. როგორ ,,დაუმალეს’’ წინაპრებმა მათი ნაღვაწ–ნაჯაფი შთამომავლობას?“ 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4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9586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– ტაოს ისტორიის გააზრებისათვის მნიშვნელოვნად გვესახება აქ გაბნეული მატერიალური კულტურის ძეგლები – ციხეები, ეკლესიები, ძველი საცხოვრებლები (ბანიანი სახლები) და მრავალი სხვა. უპირველესად ციხეები, ტაო ხომ </a:t>
            </a:r>
            <a:r>
              <a:rPr lang="ka-GE" dirty="0" err="1"/>
              <a:t>ციხემრავალი</a:t>
            </a:r>
            <a:r>
              <a:rPr lang="ka-GE" dirty="0"/>
              <a:t> ქვეყანაა.</a:t>
            </a:r>
          </a:p>
          <a:p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5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891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– მკვლევრის ყურადღებას იქცევს </a:t>
            </a:r>
            <a:r>
              <a:rPr lang="ka-GE" dirty="0" err="1"/>
              <a:t>ტაოური</a:t>
            </a:r>
            <a:r>
              <a:rPr lang="ka-GE" dirty="0"/>
              <a:t> ყოფა, ტაოს ეთნოგრაფია ზოგადად. უპირველესად ყურადღების ქვეშ ექცევა:</a:t>
            </a:r>
          </a:p>
          <a:p>
            <a:r>
              <a:rPr lang="ka-GE" dirty="0"/>
              <a:t>ა. </a:t>
            </a:r>
            <a:r>
              <a:rPr lang="ka-GE" dirty="0" err="1"/>
              <a:t>ტაოური</a:t>
            </a:r>
            <a:r>
              <a:rPr lang="ka-GE" dirty="0"/>
              <a:t> სოფლის დასახლების ტიპი;</a:t>
            </a:r>
          </a:p>
          <a:p>
            <a:r>
              <a:rPr lang="ka-GE" dirty="0"/>
              <a:t>ბ. </a:t>
            </a:r>
            <a:r>
              <a:rPr lang="ka-GE" dirty="0" err="1"/>
              <a:t>ტერასული</a:t>
            </a:r>
            <a:r>
              <a:rPr lang="ka-GE" dirty="0"/>
              <a:t> მეურნეობა.</a:t>
            </a:r>
          </a:p>
          <a:p>
            <a:r>
              <a:rPr lang="ka-GE" dirty="0"/>
              <a:t>გ. </a:t>
            </a:r>
            <a:r>
              <a:rPr lang="ka-GE" dirty="0" err="1"/>
              <a:t>ტაოური</a:t>
            </a:r>
            <a:r>
              <a:rPr lang="ka-GE" dirty="0"/>
              <a:t> სახლი, საცხოვრებელი ნაგებობა, ზოგადად და კარ–მიდამო.</a:t>
            </a:r>
          </a:p>
          <a:p>
            <a:r>
              <a:rPr lang="ka-GE" dirty="0"/>
              <a:t>დ. ,,გვართა’’ წარმოება ტაოში და გვარის განსახლება </a:t>
            </a:r>
            <a:r>
              <a:rPr lang="ka-GE" dirty="0" err="1"/>
              <a:t>ტაოურ</a:t>
            </a:r>
            <a:r>
              <a:rPr lang="ka-GE" dirty="0"/>
              <a:t> სოფელში.</a:t>
            </a:r>
          </a:p>
          <a:p>
            <a:endParaRPr lang="ka-GE" dirty="0" smtClean="0"/>
          </a:p>
          <a:p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6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1901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– ტაოს ისტორიის ნაწილია აქაური ლიტერატურული სკოლა, რომელიც დღემდე არ გამხდარა მეცნიერული კვლევის ობიექტი.</a:t>
            </a:r>
          </a:p>
          <a:p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7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07164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a-GE" dirty="0"/>
              <a:t>ტაო დღეს ორად იყოფა: </a:t>
            </a:r>
            <a:r>
              <a:rPr lang="ka-GE" dirty="0" err="1"/>
              <a:t>მეთურქულე</a:t>
            </a:r>
            <a:r>
              <a:rPr lang="ka-GE" dirty="0"/>
              <a:t> ტაო და მექართულე ტაო. </a:t>
            </a:r>
          </a:p>
          <a:p>
            <a:r>
              <a:rPr lang="ka-GE" dirty="0"/>
              <a:t>– ტაოს ქვეყნის უდიდესი ნაწილი დღეს </a:t>
            </a:r>
            <a:r>
              <a:rPr lang="ka-GE" dirty="0" err="1"/>
              <a:t>მეთურქულეა</a:t>
            </a:r>
            <a:r>
              <a:rPr lang="ka-GE" dirty="0"/>
              <a:t>. ქართული ისმის </a:t>
            </a:r>
            <a:r>
              <a:rPr lang="ka-GE" dirty="0" err="1"/>
              <a:t>ელიასხევის</a:t>
            </a:r>
            <a:r>
              <a:rPr lang="ka-GE" dirty="0"/>
              <a:t> ხეობაში გაშენებულ </a:t>
            </a:r>
            <a:r>
              <a:rPr lang="ka-GE" dirty="0" err="1"/>
              <a:t>რაამდენიმე</a:t>
            </a:r>
            <a:r>
              <a:rPr lang="ka-GE" dirty="0"/>
              <a:t> სოფელში და მის მეზობელ </a:t>
            </a:r>
            <a:r>
              <a:rPr lang="ka-GE" dirty="0" err="1"/>
              <a:t>ბინათში</a:t>
            </a:r>
            <a:r>
              <a:rPr lang="ka-GE" dirty="0"/>
              <a:t>, რომელიც ტაოსა და კლარჯეთის საზღვარზე მდებარეობს. </a:t>
            </a:r>
            <a:r>
              <a:rPr lang="ka-GE" dirty="0" err="1"/>
              <a:t>ბინათის</a:t>
            </a:r>
            <a:r>
              <a:rPr lang="ka-GE" dirty="0"/>
              <a:t> მოსახლეობაც </a:t>
            </a:r>
            <a:r>
              <a:rPr lang="ka-GE" dirty="0" err="1"/>
              <a:t>ელიასხევიდანაა</a:t>
            </a:r>
            <a:r>
              <a:rPr lang="ka-GE" dirty="0"/>
              <a:t> მოსული (ასე ამბობენ თავად), თუმცა სოფლის ისტორიას თამარ დედოფალს უკავშირებენ. ვიტყვით, რომ გასული საუკუნის დასაწყისში ქართული ისმოდა ტაოს სხვა სოფლებშიც, კერძოდ, მექართულე ჩანს: </a:t>
            </a:r>
            <a:r>
              <a:rPr lang="ka-GE" dirty="0" err="1"/>
              <a:t>ფანასკერტი</a:t>
            </a:r>
            <a:r>
              <a:rPr lang="ka-GE" dirty="0"/>
              <a:t>, </a:t>
            </a:r>
            <a:r>
              <a:rPr lang="ka-GE" dirty="0" err="1"/>
              <a:t>ტაოსკარი</a:t>
            </a:r>
            <a:r>
              <a:rPr lang="ka-GE" dirty="0"/>
              <a:t>, </a:t>
            </a:r>
            <a:r>
              <a:rPr lang="ka-GE" dirty="0" err="1"/>
              <a:t>ჭიმჭიმი</a:t>
            </a:r>
            <a:r>
              <a:rPr lang="ka-GE" dirty="0"/>
              <a:t>, პარხალი, ოთხთა... შესაძლოა სხვა სოფლებიც.</a:t>
            </a:r>
          </a:p>
          <a:p>
            <a:r>
              <a:rPr lang="ka-GE" dirty="0"/>
              <a:t>– </a:t>
            </a:r>
            <a:r>
              <a:rPr lang="ka-GE" dirty="0" err="1"/>
              <a:t>მეთურქულე</a:t>
            </a:r>
            <a:r>
              <a:rPr lang="ka-GE" dirty="0"/>
              <a:t> ტაოს ნაწილში  ხსოვნა ქართველობის შესახებ თანდათან დავიწყებას ეძლევა, მთავარი მიზეზი მოსახლეობის ცვლა უნდა იყოს. ჩანს, ავტოქტონური მოსახლეობა აიყარა/აყარეს მამა–პაპათა საცხოვრისიდან და სხვაგან გადასახლდა/გადაასახლეს. დაცლილ სოფელში კი სხვები დაასახლეს. </a:t>
            </a:r>
            <a:r>
              <a:rPr lang="ka-GE" dirty="0" err="1"/>
              <a:t>ახალმოსახლეობამ</a:t>
            </a:r>
            <a:r>
              <a:rPr lang="ka-GE" dirty="0"/>
              <a:t> არ იცის სოფლის ისტორია, ძველი ტოპონიმია</a:t>
            </a:r>
            <a:r>
              <a:rPr lang="ka-GE" dirty="0" smtClean="0"/>
              <a:t>...</a:t>
            </a:r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8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9913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/>
              <a:t>– მექართულე ტაო საუბრობს </a:t>
            </a:r>
            <a:r>
              <a:rPr lang="ka-GE" dirty="0" err="1"/>
              <a:t>ტაოურ</a:t>
            </a:r>
            <a:r>
              <a:rPr lang="ka-GE" dirty="0"/>
              <a:t> დიალექტზე. სადღეისოდ ჩვენმა ექსპედიციებმა ჩაიწერა საკმაო მოცულობის </a:t>
            </a:r>
            <a:r>
              <a:rPr lang="ka-GE" dirty="0" err="1"/>
              <a:t>ტაოური</a:t>
            </a:r>
            <a:r>
              <a:rPr lang="ka-GE" dirty="0"/>
              <a:t> კილოს მასალები (ნაწილი დაიბეჭდა კიდეც. იხ. კრებული, 5,11). ჩვენ საშუალება გვაქვს ვიმსჯელოთ </a:t>
            </a:r>
            <a:r>
              <a:rPr lang="ka-GE" dirty="0" err="1"/>
              <a:t>ტაოურ</a:t>
            </a:r>
            <a:r>
              <a:rPr lang="ka-GE" dirty="0"/>
              <a:t> კილოზე/დიალექტზე</a:t>
            </a:r>
            <a:r>
              <a:rPr lang="ka-GE" dirty="0" smtClean="0"/>
              <a:t>.</a:t>
            </a:r>
            <a:endParaRPr lang="ka-GE" dirty="0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ka-GE" smtClean="0"/>
              <a:t>6.07.2018</a:t>
            </a:r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მამია ფაღავა, ტაო</a:t>
            </a:r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58F1E-D1ED-4B3A-9069-227B975BB3E3}" type="slidenum">
              <a:rPr lang="ka-GE" smtClean="0"/>
              <a:pPr/>
              <a:t>9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4542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832</Words>
  <Application>Microsoft Office PowerPoint</Application>
  <PresentationFormat>ფართოეკრანიანი</PresentationFormat>
  <Paragraphs>58</Paragraphs>
  <Slides>11</Slides>
  <Notes>1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3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11</vt:i4>
      </vt:variant>
    </vt:vector>
  </HeadingPairs>
  <TitlesOfParts>
    <vt:vector size="15" baseType="lpstr">
      <vt:lpstr>Arial</vt:lpstr>
      <vt:lpstr>Calibri</vt:lpstr>
      <vt:lpstr>Sylfaen</vt:lpstr>
      <vt:lpstr>Office-ის თემა</vt:lpstr>
      <vt:lpstr>ექსპედიციები ტაოში, შედეგები  და კვლევის პესპექტივები</vt:lpstr>
      <vt:lpstr>სემინარის ანოტაცია</vt:lpstr>
      <vt:lpstr>სემინარის ანოტაცია</vt:lpstr>
      <vt:lpstr>რით არის საინტერესო ტაოს ქვეყანა მკვლევრისათვის? 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>BSUPC</dc:creator>
  <cp:lastModifiedBy>BSUadmin</cp:lastModifiedBy>
  <cp:revision>193</cp:revision>
  <dcterms:created xsi:type="dcterms:W3CDTF">2017-02-22T10:39:09Z</dcterms:created>
  <dcterms:modified xsi:type="dcterms:W3CDTF">2018-06-27T18:31:40Z</dcterms:modified>
</cp:coreProperties>
</file>