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343" r:id="rId2"/>
    <p:sldId id="346" r:id="rId3"/>
    <p:sldId id="345" r:id="rId4"/>
    <p:sldId id="408" r:id="rId5"/>
    <p:sldId id="349" r:id="rId6"/>
    <p:sldId id="344" r:id="rId7"/>
    <p:sldId id="350" r:id="rId8"/>
    <p:sldId id="351" r:id="rId9"/>
    <p:sldId id="406" r:id="rId10"/>
    <p:sldId id="352" r:id="rId11"/>
    <p:sldId id="354" r:id="rId12"/>
    <p:sldId id="355" r:id="rId13"/>
    <p:sldId id="356" r:id="rId14"/>
    <p:sldId id="357" r:id="rId15"/>
    <p:sldId id="358" r:id="rId16"/>
    <p:sldId id="359" r:id="rId17"/>
    <p:sldId id="361" r:id="rId18"/>
    <p:sldId id="363" r:id="rId19"/>
    <p:sldId id="364" r:id="rId20"/>
    <p:sldId id="365" r:id="rId21"/>
    <p:sldId id="366" r:id="rId22"/>
    <p:sldId id="367" r:id="rId23"/>
    <p:sldId id="369" r:id="rId24"/>
    <p:sldId id="370" r:id="rId25"/>
    <p:sldId id="371" r:id="rId26"/>
    <p:sldId id="373" r:id="rId27"/>
    <p:sldId id="374" r:id="rId28"/>
    <p:sldId id="375" r:id="rId29"/>
    <p:sldId id="383" r:id="rId30"/>
    <p:sldId id="376" r:id="rId31"/>
    <p:sldId id="377" r:id="rId32"/>
    <p:sldId id="378" r:id="rId33"/>
    <p:sldId id="382" r:id="rId34"/>
    <p:sldId id="379" r:id="rId35"/>
    <p:sldId id="380" r:id="rId36"/>
    <p:sldId id="385" r:id="rId37"/>
    <p:sldId id="386" r:id="rId38"/>
    <p:sldId id="387" r:id="rId39"/>
    <p:sldId id="407" r:id="rId40"/>
    <p:sldId id="388" r:id="rId41"/>
    <p:sldId id="389" r:id="rId42"/>
    <p:sldId id="390" r:id="rId43"/>
    <p:sldId id="391" r:id="rId44"/>
    <p:sldId id="392" r:id="rId45"/>
    <p:sldId id="394" r:id="rId46"/>
    <p:sldId id="393" r:id="rId47"/>
    <p:sldId id="405" r:id="rId48"/>
    <p:sldId id="395" r:id="rId49"/>
    <p:sldId id="396" r:id="rId50"/>
    <p:sldId id="397" r:id="rId51"/>
    <p:sldId id="399" r:id="rId52"/>
    <p:sldId id="398" r:id="rId53"/>
    <p:sldId id="400" r:id="rId54"/>
    <p:sldId id="401" r:id="rId55"/>
    <p:sldId id="402" r:id="rId56"/>
    <p:sldId id="403" r:id="rId57"/>
    <p:sldId id="404" r:id="rId58"/>
  </p:sldIdLst>
  <p:sldSz cx="12192000" cy="6858000"/>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434" autoAdjust="0"/>
  </p:normalViewPr>
  <p:slideViewPr>
    <p:cSldViewPr snapToGrid="0">
      <p:cViewPr varScale="1">
        <p:scale>
          <a:sx n="74" d="100"/>
          <a:sy n="74" d="100"/>
        </p:scale>
        <p:origin x="4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ED221-5859-466D-8C65-9981CAFDE9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022FF54C-B2D3-410E-BEA5-6D2031B782C9}">
      <dgm:prSet phldrT="[Текст]"/>
      <dgm:spPr/>
      <dgm:t>
        <a:bodyPr/>
        <a:lstStyle/>
        <a:p>
          <a:r>
            <a:rPr lang="ka-GE" b="1" dirty="0" smtClean="0"/>
            <a:t>ჰუმანიტარული კომპიუტინგი</a:t>
          </a:r>
          <a:endParaRPr lang="ru-RU" dirty="0"/>
        </a:p>
      </dgm:t>
    </dgm:pt>
    <dgm:pt modelId="{FB0DC9F7-4613-485C-B89E-30B1A271DF89}" type="parTrans" cxnId="{C4C7907D-DB24-4CAA-9CEB-42886D4C60F5}">
      <dgm:prSet/>
      <dgm:spPr/>
      <dgm:t>
        <a:bodyPr/>
        <a:lstStyle/>
        <a:p>
          <a:endParaRPr lang="ru-RU"/>
        </a:p>
      </dgm:t>
    </dgm:pt>
    <dgm:pt modelId="{1E4D1704-708F-4AB4-8B76-4F8A37368849}" type="sibTrans" cxnId="{C4C7907D-DB24-4CAA-9CEB-42886D4C60F5}">
      <dgm:prSet/>
      <dgm:spPr/>
      <dgm:t>
        <a:bodyPr/>
        <a:lstStyle/>
        <a:p>
          <a:endParaRPr lang="ru-RU"/>
        </a:p>
      </dgm:t>
    </dgm:pt>
    <dgm:pt modelId="{EDA202BE-0561-44A2-8471-04B5550EFA9B}">
      <dgm:prSet phldrT="[Текст]"/>
      <dgm:spPr/>
      <dgm:t>
        <a:bodyPr/>
        <a:lstStyle/>
        <a:p>
          <a:r>
            <a:rPr lang="ka-GE" dirty="0" smtClean="0"/>
            <a:t>ინსტრუმენტების, ინფრასტრუქტურების, სტანდარტებისა და კოლექციების შექმნა</a:t>
          </a:r>
          <a:endParaRPr lang="ru-RU" dirty="0"/>
        </a:p>
      </dgm:t>
    </dgm:pt>
    <dgm:pt modelId="{6118C5DC-8E3C-4924-8D66-6C723BEC9A85}" type="parTrans" cxnId="{7CFEE02E-3B20-4F4E-AFA7-AA01586C9AB6}">
      <dgm:prSet/>
      <dgm:spPr/>
      <dgm:t>
        <a:bodyPr/>
        <a:lstStyle/>
        <a:p>
          <a:endParaRPr lang="ru-RU"/>
        </a:p>
      </dgm:t>
    </dgm:pt>
    <dgm:pt modelId="{5EC8D93F-03E2-42B4-B7E2-580A5ABE526D}" type="sibTrans" cxnId="{7CFEE02E-3B20-4F4E-AFA7-AA01586C9AB6}">
      <dgm:prSet/>
      <dgm:spPr/>
      <dgm:t>
        <a:bodyPr/>
        <a:lstStyle/>
        <a:p>
          <a:endParaRPr lang="ru-RU"/>
        </a:p>
      </dgm:t>
    </dgm:pt>
    <dgm:pt modelId="{EC291ED1-040E-421B-AC10-83E25CE31335}">
      <dgm:prSet phldrT="[Текст]"/>
      <dgm:spPr/>
      <dgm:t>
        <a:bodyPr/>
        <a:lstStyle/>
        <a:p>
          <a:r>
            <a:rPr lang="ka-GE" b="1" dirty="0" smtClean="0"/>
            <a:t>ჰუმანიტარულ მეცნიერებათა ბლოგინგი</a:t>
          </a:r>
          <a:endParaRPr lang="ru-RU" dirty="0"/>
        </a:p>
      </dgm:t>
    </dgm:pt>
    <dgm:pt modelId="{CDA13E56-4B20-41B0-BB4C-227D7B4C428E}" type="parTrans" cxnId="{617020FB-FB1E-451B-8C41-8DBE5A6F355B}">
      <dgm:prSet/>
      <dgm:spPr/>
      <dgm:t>
        <a:bodyPr/>
        <a:lstStyle/>
        <a:p>
          <a:endParaRPr lang="ru-RU"/>
        </a:p>
      </dgm:t>
    </dgm:pt>
    <dgm:pt modelId="{94F33B61-193F-4CCB-8A77-D619855C3128}" type="sibTrans" cxnId="{617020FB-FB1E-451B-8C41-8DBE5A6F355B}">
      <dgm:prSet/>
      <dgm:spPr/>
      <dgm:t>
        <a:bodyPr/>
        <a:lstStyle/>
        <a:p>
          <a:endParaRPr lang="ru-RU"/>
        </a:p>
      </dgm:t>
    </dgm:pt>
    <dgm:pt modelId="{F715ECB3-7BA4-40CF-9D37-378DBDEA31AA}">
      <dgm:prSet phldrT="[Текст]"/>
      <dgm:spPr/>
      <dgm:t>
        <a:bodyPr/>
        <a:lstStyle/>
        <a:p>
          <a:r>
            <a:rPr lang="ka-GE" dirty="0" smtClean="0"/>
            <a:t>მედიაქსელური სტრუქტურების წარმოება და დიგიტალურ თანამშრომლობა</a:t>
          </a:r>
          <a:endParaRPr lang="ru-RU" dirty="0"/>
        </a:p>
      </dgm:t>
    </dgm:pt>
    <dgm:pt modelId="{CDB1A52A-01D5-4B2D-A683-526EB9F50920}" type="parTrans" cxnId="{10506E00-2599-4BD2-9F7C-3EDAAF9C49C8}">
      <dgm:prSet/>
      <dgm:spPr/>
      <dgm:t>
        <a:bodyPr/>
        <a:lstStyle/>
        <a:p>
          <a:endParaRPr lang="ru-RU"/>
        </a:p>
      </dgm:t>
    </dgm:pt>
    <dgm:pt modelId="{A02CF89A-BB57-4B5D-BE2A-EA913F38727D}" type="sibTrans" cxnId="{10506E00-2599-4BD2-9F7C-3EDAAF9C49C8}">
      <dgm:prSet/>
      <dgm:spPr/>
      <dgm:t>
        <a:bodyPr/>
        <a:lstStyle/>
        <a:p>
          <a:endParaRPr lang="ru-RU"/>
        </a:p>
      </dgm:t>
    </dgm:pt>
    <dgm:pt modelId="{D6B5E1EF-561A-4DD9-9FDF-2FBFBE51AB6E}">
      <dgm:prSet phldrT="[Текст]"/>
      <dgm:spPr/>
      <dgm:t>
        <a:bodyPr/>
        <a:lstStyle/>
        <a:p>
          <a:r>
            <a:rPr lang="ka-GE" b="1" dirty="0" smtClean="0"/>
            <a:t>მულტიმოდალური ჰუმანიტარია</a:t>
          </a:r>
          <a:endParaRPr lang="ru-RU" dirty="0"/>
        </a:p>
      </dgm:t>
    </dgm:pt>
    <dgm:pt modelId="{357A5D8C-C079-451C-BC9F-C46F44A46C7B}" type="parTrans" cxnId="{CC7939E3-B3E3-483B-8EF0-DCDCC1934EAA}">
      <dgm:prSet/>
      <dgm:spPr/>
      <dgm:t>
        <a:bodyPr/>
        <a:lstStyle/>
        <a:p>
          <a:endParaRPr lang="ru-RU"/>
        </a:p>
      </dgm:t>
    </dgm:pt>
    <dgm:pt modelId="{E6BDDAA8-A16C-4FB2-8A0E-E838D2E92237}" type="sibTrans" cxnId="{CC7939E3-B3E3-483B-8EF0-DCDCC1934EAA}">
      <dgm:prSet/>
      <dgm:spPr/>
      <dgm:t>
        <a:bodyPr/>
        <a:lstStyle/>
        <a:p>
          <a:endParaRPr lang="ru-RU"/>
        </a:p>
      </dgm:t>
    </dgm:pt>
    <dgm:pt modelId="{DE2F0872-258D-437C-A162-C97E6B9A576B}">
      <dgm:prSet phldrT="[Текст]"/>
      <dgm:spPr/>
      <dgm:t>
        <a:bodyPr/>
        <a:lstStyle/>
        <a:p>
          <a:r>
            <a:rPr lang="ka-GE" dirty="0" smtClean="0"/>
            <a:t>მეცნიერული ინსტრუმენტების, მონაცემთა ბაზებისა და თანამშრომლობის ქსელური სტრუქტურების გაერთიანება, ასევე, ვიდეო- და აუდიო- მედიასაშუალებების გამოყენება</a:t>
          </a:r>
          <a:endParaRPr lang="ru-RU" dirty="0"/>
        </a:p>
      </dgm:t>
    </dgm:pt>
    <dgm:pt modelId="{09F962F7-78D0-42E4-A3DE-BB4D537B54DE}" type="parTrans" cxnId="{64E3A54B-4A7C-4B1D-A089-6C73B1B07DB2}">
      <dgm:prSet/>
      <dgm:spPr/>
      <dgm:t>
        <a:bodyPr/>
        <a:lstStyle/>
        <a:p>
          <a:endParaRPr lang="ru-RU"/>
        </a:p>
      </dgm:t>
    </dgm:pt>
    <dgm:pt modelId="{4CCBBB0D-6586-449E-B132-1FA81A259FA5}" type="sibTrans" cxnId="{64E3A54B-4A7C-4B1D-A089-6C73B1B07DB2}">
      <dgm:prSet/>
      <dgm:spPr/>
      <dgm:t>
        <a:bodyPr/>
        <a:lstStyle/>
        <a:p>
          <a:endParaRPr lang="ru-RU"/>
        </a:p>
      </dgm:t>
    </dgm:pt>
    <dgm:pt modelId="{EC9744A0-E67F-4D99-B325-3C75887D86FE}" type="pres">
      <dgm:prSet presAssocID="{5D3ED221-5859-466D-8C65-9981CAFDE954}" presName="Name0" presStyleCnt="0">
        <dgm:presLayoutVars>
          <dgm:dir/>
          <dgm:animLvl val="lvl"/>
          <dgm:resizeHandles val="exact"/>
        </dgm:presLayoutVars>
      </dgm:prSet>
      <dgm:spPr/>
      <dgm:t>
        <a:bodyPr/>
        <a:lstStyle/>
        <a:p>
          <a:endParaRPr lang="ru-RU"/>
        </a:p>
      </dgm:t>
    </dgm:pt>
    <dgm:pt modelId="{B0A7682E-A5FC-4D52-80BE-798A36428A44}" type="pres">
      <dgm:prSet presAssocID="{022FF54C-B2D3-410E-BEA5-6D2031B782C9}" presName="linNode" presStyleCnt="0"/>
      <dgm:spPr/>
    </dgm:pt>
    <dgm:pt modelId="{3FDBAC57-F170-439A-B36E-D88BA06124A9}" type="pres">
      <dgm:prSet presAssocID="{022FF54C-B2D3-410E-BEA5-6D2031B782C9}" presName="parentText" presStyleLbl="node1" presStyleIdx="0" presStyleCnt="3">
        <dgm:presLayoutVars>
          <dgm:chMax val="1"/>
          <dgm:bulletEnabled val="1"/>
        </dgm:presLayoutVars>
      </dgm:prSet>
      <dgm:spPr/>
      <dgm:t>
        <a:bodyPr/>
        <a:lstStyle/>
        <a:p>
          <a:endParaRPr lang="ru-RU"/>
        </a:p>
      </dgm:t>
    </dgm:pt>
    <dgm:pt modelId="{FEFE3599-84F8-4ED1-877E-1D05202B6E43}" type="pres">
      <dgm:prSet presAssocID="{022FF54C-B2D3-410E-BEA5-6D2031B782C9}" presName="descendantText" presStyleLbl="alignAccFollowNode1" presStyleIdx="0" presStyleCnt="3">
        <dgm:presLayoutVars>
          <dgm:bulletEnabled val="1"/>
        </dgm:presLayoutVars>
      </dgm:prSet>
      <dgm:spPr/>
      <dgm:t>
        <a:bodyPr/>
        <a:lstStyle/>
        <a:p>
          <a:endParaRPr lang="ru-RU"/>
        </a:p>
      </dgm:t>
    </dgm:pt>
    <dgm:pt modelId="{F7E30A74-2068-46A6-82F0-E9DCB3C7268C}" type="pres">
      <dgm:prSet presAssocID="{1E4D1704-708F-4AB4-8B76-4F8A37368849}" presName="sp" presStyleCnt="0"/>
      <dgm:spPr/>
    </dgm:pt>
    <dgm:pt modelId="{F21A0B3A-8CF2-43D9-8438-9249F68FA1BB}" type="pres">
      <dgm:prSet presAssocID="{EC291ED1-040E-421B-AC10-83E25CE31335}" presName="linNode" presStyleCnt="0"/>
      <dgm:spPr/>
    </dgm:pt>
    <dgm:pt modelId="{65CF8E8D-1E86-4E50-A407-531E9D13CF21}" type="pres">
      <dgm:prSet presAssocID="{EC291ED1-040E-421B-AC10-83E25CE31335}" presName="parentText" presStyleLbl="node1" presStyleIdx="1" presStyleCnt="3">
        <dgm:presLayoutVars>
          <dgm:chMax val="1"/>
          <dgm:bulletEnabled val="1"/>
        </dgm:presLayoutVars>
      </dgm:prSet>
      <dgm:spPr/>
      <dgm:t>
        <a:bodyPr/>
        <a:lstStyle/>
        <a:p>
          <a:endParaRPr lang="ru-RU"/>
        </a:p>
      </dgm:t>
    </dgm:pt>
    <dgm:pt modelId="{AD033D34-FCE9-4E02-BE94-5E679DDADC50}" type="pres">
      <dgm:prSet presAssocID="{EC291ED1-040E-421B-AC10-83E25CE31335}" presName="descendantText" presStyleLbl="alignAccFollowNode1" presStyleIdx="1" presStyleCnt="3">
        <dgm:presLayoutVars>
          <dgm:bulletEnabled val="1"/>
        </dgm:presLayoutVars>
      </dgm:prSet>
      <dgm:spPr/>
      <dgm:t>
        <a:bodyPr/>
        <a:lstStyle/>
        <a:p>
          <a:endParaRPr lang="ru-RU"/>
        </a:p>
      </dgm:t>
    </dgm:pt>
    <dgm:pt modelId="{BE9DA5F5-37F3-4A13-A5F7-68245C9273CE}" type="pres">
      <dgm:prSet presAssocID="{94F33B61-193F-4CCB-8A77-D619855C3128}" presName="sp" presStyleCnt="0"/>
      <dgm:spPr/>
    </dgm:pt>
    <dgm:pt modelId="{F2E65CC0-9327-488C-8303-75ACAE69C54F}" type="pres">
      <dgm:prSet presAssocID="{D6B5E1EF-561A-4DD9-9FDF-2FBFBE51AB6E}" presName="linNode" presStyleCnt="0"/>
      <dgm:spPr/>
    </dgm:pt>
    <dgm:pt modelId="{B47547B0-CEAE-43F8-B3BA-95A19AF6A4F0}" type="pres">
      <dgm:prSet presAssocID="{D6B5E1EF-561A-4DD9-9FDF-2FBFBE51AB6E}" presName="parentText" presStyleLbl="node1" presStyleIdx="2" presStyleCnt="3">
        <dgm:presLayoutVars>
          <dgm:chMax val="1"/>
          <dgm:bulletEnabled val="1"/>
        </dgm:presLayoutVars>
      </dgm:prSet>
      <dgm:spPr/>
      <dgm:t>
        <a:bodyPr/>
        <a:lstStyle/>
        <a:p>
          <a:endParaRPr lang="ru-RU"/>
        </a:p>
      </dgm:t>
    </dgm:pt>
    <dgm:pt modelId="{6995C06B-1C9E-4B21-A7FC-D97B82E95DA2}" type="pres">
      <dgm:prSet presAssocID="{D6B5E1EF-561A-4DD9-9FDF-2FBFBE51AB6E}" presName="descendantText" presStyleLbl="alignAccFollowNode1" presStyleIdx="2" presStyleCnt="3">
        <dgm:presLayoutVars>
          <dgm:bulletEnabled val="1"/>
        </dgm:presLayoutVars>
      </dgm:prSet>
      <dgm:spPr/>
      <dgm:t>
        <a:bodyPr/>
        <a:lstStyle/>
        <a:p>
          <a:endParaRPr lang="ru-RU"/>
        </a:p>
      </dgm:t>
    </dgm:pt>
  </dgm:ptLst>
  <dgm:cxnLst>
    <dgm:cxn modelId="{002B8054-387F-4C05-8938-6D4C0D175D4C}" type="presOf" srcId="{5D3ED221-5859-466D-8C65-9981CAFDE954}" destId="{EC9744A0-E67F-4D99-B325-3C75887D86FE}" srcOrd="0" destOrd="0" presId="urn:microsoft.com/office/officeart/2005/8/layout/vList5"/>
    <dgm:cxn modelId="{FE180E21-7B36-4141-96C5-82102B253E69}" type="presOf" srcId="{EC291ED1-040E-421B-AC10-83E25CE31335}" destId="{65CF8E8D-1E86-4E50-A407-531E9D13CF21}" srcOrd="0" destOrd="0" presId="urn:microsoft.com/office/officeart/2005/8/layout/vList5"/>
    <dgm:cxn modelId="{7CFEE02E-3B20-4F4E-AFA7-AA01586C9AB6}" srcId="{022FF54C-B2D3-410E-BEA5-6D2031B782C9}" destId="{EDA202BE-0561-44A2-8471-04B5550EFA9B}" srcOrd="0" destOrd="0" parTransId="{6118C5DC-8E3C-4924-8D66-6C723BEC9A85}" sibTransId="{5EC8D93F-03E2-42B4-B7E2-580A5ABE526D}"/>
    <dgm:cxn modelId="{C4C7907D-DB24-4CAA-9CEB-42886D4C60F5}" srcId="{5D3ED221-5859-466D-8C65-9981CAFDE954}" destId="{022FF54C-B2D3-410E-BEA5-6D2031B782C9}" srcOrd="0" destOrd="0" parTransId="{FB0DC9F7-4613-485C-B89E-30B1A271DF89}" sibTransId="{1E4D1704-708F-4AB4-8B76-4F8A37368849}"/>
    <dgm:cxn modelId="{F27559F1-E25E-4453-9969-7A618740868B}" type="presOf" srcId="{D6B5E1EF-561A-4DD9-9FDF-2FBFBE51AB6E}" destId="{B47547B0-CEAE-43F8-B3BA-95A19AF6A4F0}" srcOrd="0" destOrd="0" presId="urn:microsoft.com/office/officeart/2005/8/layout/vList5"/>
    <dgm:cxn modelId="{10506E00-2599-4BD2-9F7C-3EDAAF9C49C8}" srcId="{EC291ED1-040E-421B-AC10-83E25CE31335}" destId="{F715ECB3-7BA4-40CF-9D37-378DBDEA31AA}" srcOrd="0" destOrd="0" parTransId="{CDB1A52A-01D5-4B2D-A683-526EB9F50920}" sibTransId="{A02CF89A-BB57-4B5D-BE2A-EA913F38727D}"/>
    <dgm:cxn modelId="{D867909F-C804-48EB-A0B0-3C203C4ABA2D}" type="presOf" srcId="{022FF54C-B2D3-410E-BEA5-6D2031B782C9}" destId="{3FDBAC57-F170-439A-B36E-D88BA06124A9}" srcOrd="0" destOrd="0" presId="urn:microsoft.com/office/officeart/2005/8/layout/vList5"/>
    <dgm:cxn modelId="{E82CCDAD-E4F3-48DD-B503-BBCD096CB9A4}" type="presOf" srcId="{F715ECB3-7BA4-40CF-9D37-378DBDEA31AA}" destId="{AD033D34-FCE9-4E02-BE94-5E679DDADC50}" srcOrd="0" destOrd="0" presId="urn:microsoft.com/office/officeart/2005/8/layout/vList5"/>
    <dgm:cxn modelId="{64E3A54B-4A7C-4B1D-A089-6C73B1B07DB2}" srcId="{D6B5E1EF-561A-4DD9-9FDF-2FBFBE51AB6E}" destId="{DE2F0872-258D-437C-A162-C97E6B9A576B}" srcOrd="0" destOrd="0" parTransId="{09F962F7-78D0-42E4-A3DE-BB4D537B54DE}" sibTransId="{4CCBBB0D-6586-449E-B132-1FA81A259FA5}"/>
    <dgm:cxn modelId="{617020FB-FB1E-451B-8C41-8DBE5A6F355B}" srcId="{5D3ED221-5859-466D-8C65-9981CAFDE954}" destId="{EC291ED1-040E-421B-AC10-83E25CE31335}" srcOrd="1" destOrd="0" parTransId="{CDA13E56-4B20-41B0-BB4C-227D7B4C428E}" sibTransId="{94F33B61-193F-4CCB-8A77-D619855C3128}"/>
    <dgm:cxn modelId="{B3AC137E-0A6F-477A-9299-25A45C0265AD}" type="presOf" srcId="{DE2F0872-258D-437C-A162-C97E6B9A576B}" destId="{6995C06B-1C9E-4B21-A7FC-D97B82E95DA2}" srcOrd="0" destOrd="0" presId="urn:microsoft.com/office/officeart/2005/8/layout/vList5"/>
    <dgm:cxn modelId="{B0F446AF-EAA2-4005-AECE-AFCC6CE8CF96}" type="presOf" srcId="{EDA202BE-0561-44A2-8471-04B5550EFA9B}" destId="{FEFE3599-84F8-4ED1-877E-1D05202B6E43}" srcOrd="0" destOrd="0" presId="urn:microsoft.com/office/officeart/2005/8/layout/vList5"/>
    <dgm:cxn modelId="{CC7939E3-B3E3-483B-8EF0-DCDCC1934EAA}" srcId="{5D3ED221-5859-466D-8C65-9981CAFDE954}" destId="{D6B5E1EF-561A-4DD9-9FDF-2FBFBE51AB6E}" srcOrd="2" destOrd="0" parTransId="{357A5D8C-C079-451C-BC9F-C46F44A46C7B}" sibTransId="{E6BDDAA8-A16C-4FB2-8A0E-E838D2E92237}"/>
    <dgm:cxn modelId="{232186BA-B0CF-4684-99D0-F14E5CD4DE54}" type="presParOf" srcId="{EC9744A0-E67F-4D99-B325-3C75887D86FE}" destId="{B0A7682E-A5FC-4D52-80BE-798A36428A44}" srcOrd="0" destOrd="0" presId="urn:microsoft.com/office/officeart/2005/8/layout/vList5"/>
    <dgm:cxn modelId="{D1F7D593-3AF9-4C37-B657-C0C16DAE02EC}" type="presParOf" srcId="{B0A7682E-A5FC-4D52-80BE-798A36428A44}" destId="{3FDBAC57-F170-439A-B36E-D88BA06124A9}" srcOrd="0" destOrd="0" presId="urn:microsoft.com/office/officeart/2005/8/layout/vList5"/>
    <dgm:cxn modelId="{26BF0A73-4A6F-4412-B98B-A1B192187768}" type="presParOf" srcId="{B0A7682E-A5FC-4D52-80BE-798A36428A44}" destId="{FEFE3599-84F8-4ED1-877E-1D05202B6E43}" srcOrd="1" destOrd="0" presId="urn:microsoft.com/office/officeart/2005/8/layout/vList5"/>
    <dgm:cxn modelId="{55D25F9C-409D-498B-81B3-8A0746C2E68E}" type="presParOf" srcId="{EC9744A0-E67F-4D99-B325-3C75887D86FE}" destId="{F7E30A74-2068-46A6-82F0-E9DCB3C7268C}" srcOrd="1" destOrd="0" presId="urn:microsoft.com/office/officeart/2005/8/layout/vList5"/>
    <dgm:cxn modelId="{6DB950D6-D3AA-41F1-8F2D-2E25BEF1BA0A}" type="presParOf" srcId="{EC9744A0-E67F-4D99-B325-3C75887D86FE}" destId="{F21A0B3A-8CF2-43D9-8438-9249F68FA1BB}" srcOrd="2" destOrd="0" presId="urn:microsoft.com/office/officeart/2005/8/layout/vList5"/>
    <dgm:cxn modelId="{446F1212-A55E-44D3-9FCC-6E71A1B079E2}" type="presParOf" srcId="{F21A0B3A-8CF2-43D9-8438-9249F68FA1BB}" destId="{65CF8E8D-1E86-4E50-A407-531E9D13CF21}" srcOrd="0" destOrd="0" presId="urn:microsoft.com/office/officeart/2005/8/layout/vList5"/>
    <dgm:cxn modelId="{3D96A53A-CDEC-4591-A362-4458EC1D0105}" type="presParOf" srcId="{F21A0B3A-8CF2-43D9-8438-9249F68FA1BB}" destId="{AD033D34-FCE9-4E02-BE94-5E679DDADC50}" srcOrd="1" destOrd="0" presId="urn:microsoft.com/office/officeart/2005/8/layout/vList5"/>
    <dgm:cxn modelId="{6B086C31-D62B-4171-B04A-8A44FC5E0468}" type="presParOf" srcId="{EC9744A0-E67F-4D99-B325-3C75887D86FE}" destId="{BE9DA5F5-37F3-4A13-A5F7-68245C9273CE}" srcOrd="3" destOrd="0" presId="urn:microsoft.com/office/officeart/2005/8/layout/vList5"/>
    <dgm:cxn modelId="{DA6F2F74-D78C-407A-AC79-565422AD5936}" type="presParOf" srcId="{EC9744A0-E67F-4D99-B325-3C75887D86FE}" destId="{F2E65CC0-9327-488C-8303-75ACAE69C54F}" srcOrd="4" destOrd="0" presId="urn:microsoft.com/office/officeart/2005/8/layout/vList5"/>
    <dgm:cxn modelId="{A4DB3A11-33BC-49A5-AF66-A9ACE85C87A8}" type="presParOf" srcId="{F2E65CC0-9327-488C-8303-75ACAE69C54F}" destId="{B47547B0-CEAE-43F8-B3BA-95A19AF6A4F0}" srcOrd="0" destOrd="0" presId="urn:microsoft.com/office/officeart/2005/8/layout/vList5"/>
    <dgm:cxn modelId="{47984532-F42E-465E-8B49-4D77C6891902}" type="presParOf" srcId="{F2E65CC0-9327-488C-8303-75ACAE69C54F}" destId="{6995C06B-1C9E-4B21-A7FC-D97B82E95D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467C4-D9F0-44A4-B082-182A1AD5839F}" type="datetimeFigureOut">
              <a:rPr lang="ru-RU" smtClean="0"/>
              <a:t>27.06.2018</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29CB8-2B90-4BC8-87C2-C35005278B4F}" type="slidenum">
              <a:rPr lang="ru-RU" smtClean="0"/>
              <a:t>‹#›</a:t>
            </a:fld>
            <a:endParaRPr lang="ru-RU"/>
          </a:p>
        </p:txBody>
      </p:sp>
    </p:spTree>
    <p:extLst>
      <p:ext uri="{BB962C8B-B14F-4D97-AF65-F5344CB8AC3E}">
        <p14:creationId xmlns:p14="http://schemas.microsoft.com/office/powerpoint/2010/main" val="216019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73C29CB8-2B90-4BC8-87C2-C35005278B4F}" type="slidenum">
              <a:rPr lang="ru-RU" smtClean="0"/>
              <a:t>1</a:t>
            </a:fld>
            <a:endParaRPr lang="ru-RU"/>
          </a:p>
        </p:txBody>
      </p:sp>
    </p:spTree>
    <p:extLst>
      <p:ext uri="{BB962C8B-B14F-4D97-AF65-F5344CB8AC3E}">
        <p14:creationId xmlns:p14="http://schemas.microsoft.com/office/powerpoint/2010/main" val="328826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ka-GE"/>
          </a:p>
        </p:txBody>
      </p:sp>
      <p:sp>
        <p:nvSpPr>
          <p:cNvPr id="4" name="სლაიდის რიცხვის ჩანაცვლების ველი 3"/>
          <p:cNvSpPr>
            <a:spLocks noGrp="1"/>
          </p:cNvSpPr>
          <p:nvPr>
            <p:ph type="sldNum" sz="quarter" idx="10"/>
          </p:nvPr>
        </p:nvSpPr>
        <p:spPr/>
        <p:txBody>
          <a:bodyPr/>
          <a:lstStyle/>
          <a:p>
            <a:fld id="{73C29CB8-2B90-4BC8-87C2-C35005278B4F}" type="slidenum">
              <a:rPr lang="ru-RU" smtClean="0"/>
              <a:t>4</a:t>
            </a:fld>
            <a:endParaRPr lang="ru-RU"/>
          </a:p>
        </p:txBody>
      </p:sp>
    </p:spTree>
    <p:extLst>
      <p:ext uri="{BB962C8B-B14F-4D97-AF65-F5344CB8AC3E}">
        <p14:creationId xmlns:p14="http://schemas.microsoft.com/office/powerpoint/2010/main" val="145162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524000" y="1122363"/>
            <a:ext cx="9144000" cy="2387600"/>
          </a:xfrm>
        </p:spPr>
        <p:txBody>
          <a:bodyPr anchor="b"/>
          <a:lstStyle>
            <a:lvl1pPr algn="ctr">
              <a:defRPr sz="6000"/>
            </a:lvl1pPr>
          </a:lstStyle>
          <a:p>
            <a:r>
              <a:rPr lang="ka-GE"/>
              <a:t>დააწკაპ. მთ. სათაურის სტილის შეცვლისათვის</a:t>
            </a:r>
          </a:p>
        </p:txBody>
      </p:sp>
      <p:sp>
        <p:nvSpPr>
          <p:cNvPr id="3" name="სუბტიტრ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a-GE"/>
              <a:t>დააწკაპუნეთ მთავარი ქვესათაურის სტილის რედაქტირებისთვის</a:t>
            </a:r>
          </a:p>
        </p:txBody>
      </p:sp>
      <p:sp>
        <p:nvSpPr>
          <p:cNvPr id="4" name="თარიღის ჩანაცვლების ველი 3"/>
          <p:cNvSpPr>
            <a:spLocks noGrp="1"/>
          </p:cNvSpPr>
          <p:nvPr>
            <p:ph type="dt" sz="half" idx="10"/>
          </p:nvPr>
        </p:nvSpPr>
        <p:spPr/>
        <p:txBody>
          <a:bodyPr/>
          <a:lstStyle/>
          <a:p>
            <a:r>
              <a:rPr lang="ka-GE" smtClean="0"/>
              <a:t>6.07.2018</a:t>
            </a:r>
            <a:endParaRPr lang="ka-GE"/>
          </a:p>
        </p:txBody>
      </p:sp>
      <p:sp>
        <p:nvSpPr>
          <p:cNvPr id="5" name="ქვედა კოლონტიტულის ჩანაცვლების ველი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სლაიდის რიცხვის ჩანაცვლების ველი 5"/>
          <p:cNvSpPr>
            <a:spLocks noGrp="1"/>
          </p:cNvSpPr>
          <p:nvPr>
            <p:ph type="sldNum" sz="quarter" idx="12"/>
          </p:nvPr>
        </p:nvSpPr>
        <p:spPr/>
        <p:txBody>
          <a:bodyPr/>
          <a:lstStyle/>
          <a:p>
            <a:fld id="{6BE58F1E-D1ED-4B3A-9069-227B975BB3E3}" type="slidenum">
              <a:rPr lang="ka-GE" smtClean="0"/>
              <a:pPr/>
              <a:t>‹#›</a:t>
            </a:fld>
            <a:endParaRPr lang="ka-GE"/>
          </a:p>
        </p:txBody>
      </p:sp>
    </p:spTree>
    <p:extLst>
      <p:ext uri="{BB962C8B-B14F-4D97-AF65-F5344CB8AC3E}">
        <p14:creationId xmlns:p14="http://schemas.microsoft.com/office/powerpoint/2010/main" val="118932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შვეული ტექსტ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a:t>დააწკაპ. მთ. სათაურის სტილის შეცვლისათვის</a:t>
            </a:r>
          </a:p>
        </p:txBody>
      </p:sp>
      <p:sp>
        <p:nvSpPr>
          <p:cNvPr id="3" name="შვეული ტექსტის ჩანაცვლების ველი 2"/>
          <p:cNvSpPr>
            <a:spLocks noGrp="1"/>
          </p:cNvSpPr>
          <p:nvPr>
            <p:ph type="body" orient="vert" idx="1"/>
          </p:nvPr>
        </p:nvSpPr>
        <p:spPr/>
        <p:txBody>
          <a:bodyPr vert="eaVert"/>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p>
        </p:txBody>
      </p:sp>
      <p:sp>
        <p:nvSpPr>
          <p:cNvPr id="4" name="თარიღის ჩანაცვლების ველი 3"/>
          <p:cNvSpPr>
            <a:spLocks noGrp="1"/>
          </p:cNvSpPr>
          <p:nvPr>
            <p:ph type="dt" sz="half" idx="10"/>
          </p:nvPr>
        </p:nvSpPr>
        <p:spPr/>
        <p:txBody>
          <a:bodyPr/>
          <a:lstStyle/>
          <a:p>
            <a:r>
              <a:rPr lang="ka-GE" smtClean="0"/>
              <a:t>6.07.2018</a:t>
            </a:r>
            <a:endParaRPr lang="ka-GE"/>
          </a:p>
        </p:txBody>
      </p:sp>
      <p:sp>
        <p:nvSpPr>
          <p:cNvPr id="5" name="ქვედა კოლონტიტულის ჩანაცვლების ველი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სლაიდის რიცხვის ჩანაცვლების ველი 5"/>
          <p:cNvSpPr>
            <a:spLocks noGrp="1"/>
          </p:cNvSpPr>
          <p:nvPr>
            <p:ph type="sldNum" sz="quarter" idx="12"/>
          </p:nvPr>
        </p:nvSpPr>
        <p:spPr/>
        <p:txBody>
          <a:bodyPr/>
          <a:lstStyle/>
          <a:p>
            <a:fld id="{6BE58F1E-D1ED-4B3A-9069-227B975BB3E3}" type="slidenum">
              <a:rPr lang="ka-GE" smtClean="0"/>
              <a:pPr/>
              <a:t>‹#›</a:t>
            </a:fld>
            <a:endParaRPr lang="ka-GE"/>
          </a:p>
        </p:txBody>
      </p:sp>
    </p:spTree>
    <p:extLst>
      <p:ext uri="{BB962C8B-B14F-4D97-AF65-F5344CB8AC3E}">
        <p14:creationId xmlns:p14="http://schemas.microsoft.com/office/powerpoint/2010/main" val="12400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შვეული სათაური და ტექსტი">
    <p:spTree>
      <p:nvGrpSpPr>
        <p:cNvPr id="1" name=""/>
        <p:cNvGrpSpPr/>
        <p:nvPr/>
      </p:nvGrpSpPr>
      <p:grpSpPr>
        <a:xfrm>
          <a:off x="0" y="0"/>
          <a:ext cx="0" cy="0"/>
          <a:chOff x="0" y="0"/>
          <a:chExt cx="0" cy="0"/>
        </a:xfrm>
      </p:grpSpPr>
      <p:sp>
        <p:nvSpPr>
          <p:cNvPr id="2" name="შვეული სათაური 1"/>
          <p:cNvSpPr>
            <a:spLocks noGrp="1"/>
          </p:cNvSpPr>
          <p:nvPr>
            <p:ph type="title" orient="vert"/>
          </p:nvPr>
        </p:nvSpPr>
        <p:spPr>
          <a:xfrm>
            <a:off x="8724900" y="365125"/>
            <a:ext cx="2628900" cy="5811838"/>
          </a:xfrm>
        </p:spPr>
        <p:txBody>
          <a:bodyPr vert="eaVert"/>
          <a:lstStyle/>
          <a:p>
            <a:r>
              <a:rPr lang="ka-GE"/>
              <a:t>დააწკაპ. მთ. სათაურის სტილის შეცვლისათვის</a:t>
            </a:r>
          </a:p>
        </p:txBody>
      </p:sp>
      <p:sp>
        <p:nvSpPr>
          <p:cNvPr id="3" name="შვეული ტექსტის ჩანაცვლების ველი 2"/>
          <p:cNvSpPr>
            <a:spLocks noGrp="1"/>
          </p:cNvSpPr>
          <p:nvPr>
            <p:ph type="body" orient="vert" idx="1"/>
          </p:nvPr>
        </p:nvSpPr>
        <p:spPr>
          <a:xfrm>
            <a:off x="838200" y="365125"/>
            <a:ext cx="7734300" cy="5811838"/>
          </a:xfrm>
        </p:spPr>
        <p:txBody>
          <a:bodyPr vert="eaVert"/>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p>
        </p:txBody>
      </p:sp>
      <p:sp>
        <p:nvSpPr>
          <p:cNvPr id="4" name="თარიღის ჩანაცვლების ველი 3"/>
          <p:cNvSpPr>
            <a:spLocks noGrp="1"/>
          </p:cNvSpPr>
          <p:nvPr>
            <p:ph type="dt" sz="half" idx="10"/>
          </p:nvPr>
        </p:nvSpPr>
        <p:spPr/>
        <p:txBody>
          <a:bodyPr/>
          <a:lstStyle/>
          <a:p>
            <a:r>
              <a:rPr lang="ka-GE" smtClean="0"/>
              <a:t>6.07.2018</a:t>
            </a:r>
            <a:endParaRPr lang="ka-GE"/>
          </a:p>
        </p:txBody>
      </p:sp>
      <p:sp>
        <p:nvSpPr>
          <p:cNvPr id="5" name="ქვედა კოლონტიტულის ჩანაცვლების ველი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სლაიდის რიცხვის ჩანაცვლების ველი 5"/>
          <p:cNvSpPr>
            <a:spLocks noGrp="1"/>
          </p:cNvSpPr>
          <p:nvPr>
            <p:ph type="sldNum" sz="quarter" idx="12"/>
          </p:nvPr>
        </p:nvSpPr>
        <p:spPr/>
        <p:txBody>
          <a:bodyPr/>
          <a:lstStyle/>
          <a:p>
            <a:fld id="{6BE58F1E-D1ED-4B3A-9069-227B975BB3E3}" type="slidenum">
              <a:rPr lang="ka-GE" smtClean="0"/>
              <a:pPr/>
              <a:t>‹#›</a:t>
            </a:fld>
            <a:endParaRPr lang="ka-GE"/>
          </a:p>
        </p:txBody>
      </p:sp>
    </p:spTree>
    <p:extLst>
      <p:ext uri="{BB962C8B-B14F-4D97-AF65-F5344CB8AC3E}">
        <p14:creationId xmlns:p14="http://schemas.microsoft.com/office/powerpoint/2010/main" val="333449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a:t>დააწკაპ. მთ. სათაურის სტილის შეცვლისათვის</a:t>
            </a:r>
          </a:p>
        </p:txBody>
      </p:sp>
      <p:sp>
        <p:nvSpPr>
          <p:cNvPr id="3" name="შიგთავსის ჩანაცვლების ველი 2"/>
          <p:cNvSpPr>
            <a:spLocks noGrp="1"/>
          </p:cNvSpPr>
          <p:nvPr>
            <p:ph idx="1"/>
          </p:nvPr>
        </p:nvSpPr>
        <p:spPr/>
        <p:txBody>
          <a:body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p>
        </p:txBody>
      </p:sp>
      <p:sp>
        <p:nvSpPr>
          <p:cNvPr id="4" name="თარიღის ჩანაცვლების ველი 3"/>
          <p:cNvSpPr>
            <a:spLocks noGrp="1"/>
          </p:cNvSpPr>
          <p:nvPr>
            <p:ph type="dt" sz="half" idx="10"/>
          </p:nvPr>
        </p:nvSpPr>
        <p:spPr/>
        <p:txBody>
          <a:bodyPr/>
          <a:lstStyle/>
          <a:p>
            <a:r>
              <a:rPr lang="ka-GE" smtClean="0"/>
              <a:t>6.07.2018</a:t>
            </a:r>
            <a:endParaRPr lang="ka-GE"/>
          </a:p>
        </p:txBody>
      </p:sp>
      <p:sp>
        <p:nvSpPr>
          <p:cNvPr id="5" name="ქვედა კოლონტიტულის ჩანაცვლების ველი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სლაიდის რიცხვის ჩანაცვლების ველი 5"/>
          <p:cNvSpPr>
            <a:spLocks noGrp="1"/>
          </p:cNvSpPr>
          <p:nvPr>
            <p:ph type="sldNum" sz="quarter" idx="12"/>
          </p:nvPr>
        </p:nvSpPr>
        <p:spPr/>
        <p:txBody>
          <a:bodyPr/>
          <a:lstStyle/>
          <a:p>
            <a:fld id="{6BE58F1E-D1ED-4B3A-9069-227B975BB3E3}" type="slidenum">
              <a:rPr lang="ka-GE" smtClean="0"/>
              <a:pPr/>
              <a:t>‹#›</a:t>
            </a:fld>
            <a:endParaRPr lang="ka-GE"/>
          </a:p>
        </p:txBody>
      </p:sp>
    </p:spTree>
    <p:extLst>
      <p:ext uri="{BB962C8B-B14F-4D97-AF65-F5344CB8AC3E}">
        <p14:creationId xmlns:p14="http://schemas.microsoft.com/office/powerpoint/2010/main" val="233369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სექციის ზედა კოლონტიტულ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1850" y="1709738"/>
            <a:ext cx="10515600" cy="2852737"/>
          </a:xfrm>
        </p:spPr>
        <p:txBody>
          <a:bodyPr anchor="b"/>
          <a:lstStyle>
            <a:lvl1pPr>
              <a:defRPr sz="6000"/>
            </a:lvl1pPr>
          </a:lstStyle>
          <a:p>
            <a:r>
              <a:rPr lang="ka-GE"/>
              <a:t>დააწკაპ. მთ. სათაურის სტილის შეცვლისათვის</a:t>
            </a:r>
          </a:p>
        </p:txBody>
      </p:sp>
      <p:sp>
        <p:nvSpPr>
          <p:cNvPr id="3" name="ტექსტის ჩანაცვლების ველ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a-GE"/>
              <a:t>დააწკაპ. მთ. სათაურის სტილის შეცვლისათვის</a:t>
            </a:r>
          </a:p>
        </p:txBody>
      </p:sp>
      <p:sp>
        <p:nvSpPr>
          <p:cNvPr id="4" name="თარიღის ჩანაცვლების ველი 3"/>
          <p:cNvSpPr>
            <a:spLocks noGrp="1"/>
          </p:cNvSpPr>
          <p:nvPr>
            <p:ph type="dt" sz="half" idx="10"/>
          </p:nvPr>
        </p:nvSpPr>
        <p:spPr/>
        <p:txBody>
          <a:bodyPr/>
          <a:lstStyle/>
          <a:p>
            <a:r>
              <a:rPr lang="ka-GE" smtClean="0"/>
              <a:t>6.07.2018</a:t>
            </a:r>
            <a:endParaRPr lang="ka-GE"/>
          </a:p>
        </p:txBody>
      </p:sp>
      <p:sp>
        <p:nvSpPr>
          <p:cNvPr id="5" name="ქვედა კოლონტიტულის ჩანაცვლების ველი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სლაიდის რიცხვის ჩანაცვლების ველი 5"/>
          <p:cNvSpPr>
            <a:spLocks noGrp="1"/>
          </p:cNvSpPr>
          <p:nvPr>
            <p:ph type="sldNum" sz="quarter" idx="12"/>
          </p:nvPr>
        </p:nvSpPr>
        <p:spPr/>
        <p:txBody>
          <a:bodyPr/>
          <a:lstStyle/>
          <a:p>
            <a:fld id="{6BE58F1E-D1ED-4B3A-9069-227B975BB3E3}" type="slidenum">
              <a:rPr lang="ka-GE" smtClean="0"/>
              <a:pPr/>
              <a:t>‹#›</a:t>
            </a:fld>
            <a:endParaRPr lang="ka-GE"/>
          </a:p>
        </p:txBody>
      </p:sp>
    </p:spTree>
    <p:extLst>
      <p:ext uri="{BB962C8B-B14F-4D97-AF65-F5344CB8AC3E}">
        <p14:creationId xmlns:p14="http://schemas.microsoft.com/office/powerpoint/2010/main" val="39258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a:t>დააწკაპ. მთ. სათაურის სტილის შეცვლისათვის</a:t>
            </a:r>
          </a:p>
        </p:txBody>
      </p:sp>
      <p:sp>
        <p:nvSpPr>
          <p:cNvPr id="3" name="შიგთავსის ჩანაცვლების ველი 2"/>
          <p:cNvSpPr>
            <a:spLocks noGrp="1"/>
          </p:cNvSpPr>
          <p:nvPr>
            <p:ph sz="half" idx="1"/>
          </p:nvPr>
        </p:nvSpPr>
        <p:spPr>
          <a:xfrm>
            <a:off x="838200" y="1825625"/>
            <a:ext cx="5181600" cy="4351338"/>
          </a:xfrm>
        </p:spPr>
        <p:txBody>
          <a:body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p>
        </p:txBody>
      </p:sp>
      <p:sp>
        <p:nvSpPr>
          <p:cNvPr id="4" name="შიგთავსის ჩანაცვლების ველი 3"/>
          <p:cNvSpPr>
            <a:spLocks noGrp="1"/>
          </p:cNvSpPr>
          <p:nvPr>
            <p:ph sz="half" idx="2"/>
          </p:nvPr>
        </p:nvSpPr>
        <p:spPr>
          <a:xfrm>
            <a:off x="6172200" y="1825625"/>
            <a:ext cx="5181600" cy="4351338"/>
          </a:xfrm>
        </p:spPr>
        <p:txBody>
          <a:body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p>
        </p:txBody>
      </p:sp>
      <p:sp>
        <p:nvSpPr>
          <p:cNvPr id="5" name="თარიღის ჩანაცვლების ველი 4"/>
          <p:cNvSpPr>
            <a:spLocks noGrp="1"/>
          </p:cNvSpPr>
          <p:nvPr>
            <p:ph type="dt" sz="half" idx="10"/>
          </p:nvPr>
        </p:nvSpPr>
        <p:spPr/>
        <p:txBody>
          <a:bodyPr/>
          <a:lstStyle/>
          <a:p>
            <a:r>
              <a:rPr lang="ka-GE" smtClean="0"/>
              <a:t>6.07.2018</a:t>
            </a:r>
            <a:endParaRPr lang="ka-GE"/>
          </a:p>
        </p:txBody>
      </p:sp>
      <p:sp>
        <p:nvSpPr>
          <p:cNvPr id="6" name="ქვედა კოლონტიტულის ჩანაცვლების ველი 5"/>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7" name="სლაიდის რიცხვის ჩანაცვლების ველი 6"/>
          <p:cNvSpPr>
            <a:spLocks noGrp="1"/>
          </p:cNvSpPr>
          <p:nvPr>
            <p:ph type="sldNum" sz="quarter" idx="12"/>
          </p:nvPr>
        </p:nvSpPr>
        <p:spPr/>
        <p:txBody>
          <a:bodyPr/>
          <a:lstStyle/>
          <a:p>
            <a:fld id="{6BE58F1E-D1ED-4B3A-9069-227B975BB3E3}" type="slidenum">
              <a:rPr lang="ka-GE" smtClean="0"/>
              <a:pPr/>
              <a:t>‹#›</a:t>
            </a:fld>
            <a:endParaRPr lang="ka-GE"/>
          </a:p>
        </p:txBody>
      </p:sp>
    </p:spTree>
    <p:extLst>
      <p:ext uri="{BB962C8B-B14F-4D97-AF65-F5344CB8AC3E}">
        <p14:creationId xmlns:p14="http://schemas.microsoft.com/office/powerpoint/2010/main" val="338571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9788" y="365125"/>
            <a:ext cx="10515600" cy="1325563"/>
          </a:xfrm>
        </p:spPr>
        <p:txBody>
          <a:bodyPr/>
          <a:lstStyle/>
          <a:p>
            <a:r>
              <a:rPr lang="ka-GE"/>
              <a:t>დააწკაპ. მთ. სათაურის სტილის შეცვლისათვის</a:t>
            </a:r>
          </a:p>
        </p:txBody>
      </p:sp>
      <p:sp>
        <p:nvSpPr>
          <p:cNvPr id="3" name="ტექსტის ჩანაცვლების ველ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a:t>დააწკაპ. მთ. სათაურის სტილის შეცვლისათვის</a:t>
            </a:r>
          </a:p>
        </p:txBody>
      </p:sp>
      <p:sp>
        <p:nvSpPr>
          <p:cNvPr id="4" name="შიგთავსის ჩანაცვლების ველი 3"/>
          <p:cNvSpPr>
            <a:spLocks noGrp="1"/>
          </p:cNvSpPr>
          <p:nvPr>
            <p:ph sz="half" idx="2"/>
          </p:nvPr>
        </p:nvSpPr>
        <p:spPr>
          <a:xfrm>
            <a:off x="839788" y="2505075"/>
            <a:ext cx="5157787" cy="3684588"/>
          </a:xfrm>
        </p:spPr>
        <p:txBody>
          <a:body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p>
        </p:txBody>
      </p:sp>
      <p:sp>
        <p:nvSpPr>
          <p:cNvPr id="5" name="ტექსტის ჩანაცვლების ველ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a:t>დააწკაპ. მთ. სათაურის სტილის შეცვლისათვის</a:t>
            </a:r>
          </a:p>
        </p:txBody>
      </p:sp>
      <p:sp>
        <p:nvSpPr>
          <p:cNvPr id="6" name="შიგთავსის ჩანაცვლების ველი 5"/>
          <p:cNvSpPr>
            <a:spLocks noGrp="1"/>
          </p:cNvSpPr>
          <p:nvPr>
            <p:ph sz="quarter" idx="4"/>
          </p:nvPr>
        </p:nvSpPr>
        <p:spPr>
          <a:xfrm>
            <a:off x="6172200" y="2505075"/>
            <a:ext cx="5183188" cy="3684588"/>
          </a:xfrm>
        </p:spPr>
        <p:txBody>
          <a:body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p>
        </p:txBody>
      </p:sp>
      <p:sp>
        <p:nvSpPr>
          <p:cNvPr id="7" name="თარიღის ჩანაცვლების ველი 6"/>
          <p:cNvSpPr>
            <a:spLocks noGrp="1"/>
          </p:cNvSpPr>
          <p:nvPr>
            <p:ph type="dt" sz="half" idx="10"/>
          </p:nvPr>
        </p:nvSpPr>
        <p:spPr/>
        <p:txBody>
          <a:bodyPr/>
          <a:lstStyle/>
          <a:p>
            <a:r>
              <a:rPr lang="ka-GE" smtClean="0"/>
              <a:t>6.07.2018</a:t>
            </a:r>
            <a:endParaRPr lang="ka-GE"/>
          </a:p>
        </p:txBody>
      </p:sp>
      <p:sp>
        <p:nvSpPr>
          <p:cNvPr id="8" name="ქვედა კოლონტიტულის ჩანაცვლების ველი 7"/>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9" name="სლაიდის რიცხვის ჩანაცვლების ველი 8"/>
          <p:cNvSpPr>
            <a:spLocks noGrp="1"/>
          </p:cNvSpPr>
          <p:nvPr>
            <p:ph type="sldNum" sz="quarter" idx="12"/>
          </p:nvPr>
        </p:nvSpPr>
        <p:spPr/>
        <p:txBody>
          <a:bodyPr/>
          <a:lstStyle/>
          <a:p>
            <a:fld id="{6BE58F1E-D1ED-4B3A-9069-227B975BB3E3}" type="slidenum">
              <a:rPr lang="ka-GE" smtClean="0"/>
              <a:pPr/>
              <a:t>‹#›</a:t>
            </a:fld>
            <a:endParaRPr lang="ka-GE"/>
          </a:p>
        </p:txBody>
      </p:sp>
    </p:spTree>
    <p:extLst>
      <p:ext uri="{BB962C8B-B14F-4D97-AF65-F5344CB8AC3E}">
        <p14:creationId xmlns:p14="http://schemas.microsoft.com/office/powerpoint/2010/main" val="420454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a:t>დააწკაპ. მთ. სათაურის სტილის შეცვლისათვის</a:t>
            </a:r>
          </a:p>
        </p:txBody>
      </p:sp>
      <p:sp>
        <p:nvSpPr>
          <p:cNvPr id="3" name="თარიღის ჩანაცვლების ველი 2"/>
          <p:cNvSpPr>
            <a:spLocks noGrp="1"/>
          </p:cNvSpPr>
          <p:nvPr>
            <p:ph type="dt" sz="half" idx="10"/>
          </p:nvPr>
        </p:nvSpPr>
        <p:spPr/>
        <p:txBody>
          <a:bodyPr/>
          <a:lstStyle/>
          <a:p>
            <a:r>
              <a:rPr lang="ka-GE" smtClean="0"/>
              <a:t>6.07.2018</a:t>
            </a:r>
            <a:endParaRPr lang="ka-GE"/>
          </a:p>
        </p:txBody>
      </p:sp>
      <p:sp>
        <p:nvSpPr>
          <p:cNvPr id="4" name="ქვედა კოლონტიტულის ჩანაცვლების ველი 3"/>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5" name="სლაიდის რიცხვის ჩანაცვლების ველი 4"/>
          <p:cNvSpPr>
            <a:spLocks noGrp="1"/>
          </p:cNvSpPr>
          <p:nvPr>
            <p:ph type="sldNum" sz="quarter" idx="12"/>
          </p:nvPr>
        </p:nvSpPr>
        <p:spPr/>
        <p:txBody>
          <a:bodyPr/>
          <a:lstStyle/>
          <a:p>
            <a:fld id="{6BE58F1E-D1ED-4B3A-9069-227B975BB3E3}" type="slidenum">
              <a:rPr lang="ka-GE" smtClean="0"/>
              <a:pPr/>
              <a:t>‹#›</a:t>
            </a:fld>
            <a:endParaRPr lang="ka-GE"/>
          </a:p>
        </p:txBody>
      </p:sp>
    </p:spTree>
    <p:extLst>
      <p:ext uri="{BB962C8B-B14F-4D97-AF65-F5344CB8AC3E}">
        <p14:creationId xmlns:p14="http://schemas.microsoft.com/office/powerpoint/2010/main" val="246634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თარიღის ჩანაცვლების ველი 1"/>
          <p:cNvSpPr>
            <a:spLocks noGrp="1"/>
          </p:cNvSpPr>
          <p:nvPr>
            <p:ph type="dt" sz="half" idx="10"/>
          </p:nvPr>
        </p:nvSpPr>
        <p:spPr/>
        <p:txBody>
          <a:bodyPr/>
          <a:lstStyle/>
          <a:p>
            <a:r>
              <a:rPr lang="ka-GE" smtClean="0"/>
              <a:t>6.07.2018</a:t>
            </a:r>
            <a:endParaRPr lang="ka-GE"/>
          </a:p>
        </p:txBody>
      </p:sp>
      <p:sp>
        <p:nvSpPr>
          <p:cNvPr id="3" name="ქვედა კოლონტიტულის ჩანაცვლების ველი 2"/>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4" name="სლაიდის რიცხვის ჩანაცვლების ველი 3"/>
          <p:cNvSpPr>
            <a:spLocks noGrp="1"/>
          </p:cNvSpPr>
          <p:nvPr>
            <p:ph type="sldNum" sz="quarter" idx="12"/>
          </p:nvPr>
        </p:nvSpPr>
        <p:spPr/>
        <p:txBody>
          <a:bodyPr/>
          <a:lstStyle/>
          <a:p>
            <a:fld id="{6BE58F1E-D1ED-4B3A-9069-227B975BB3E3}" type="slidenum">
              <a:rPr lang="ka-GE" smtClean="0"/>
              <a:pPr/>
              <a:t>‹#›</a:t>
            </a:fld>
            <a:endParaRPr lang="ka-GE"/>
          </a:p>
        </p:txBody>
      </p:sp>
    </p:spTree>
    <p:extLst>
      <p:ext uri="{BB962C8B-B14F-4D97-AF65-F5344CB8AC3E}">
        <p14:creationId xmlns:p14="http://schemas.microsoft.com/office/powerpoint/2010/main" val="137311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შიგთავს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9788" y="457200"/>
            <a:ext cx="3932237" cy="1600200"/>
          </a:xfrm>
        </p:spPr>
        <p:txBody>
          <a:bodyPr anchor="b"/>
          <a:lstStyle>
            <a:lvl1pPr>
              <a:defRPr sz="3200"/>
            </a:lvl1pPr>
          </a:lstStyle>
          <a:p>
            <a:r>
              <a:rPr lang="ka-GE"/>
              <a:t>დააწკაპ. მთ. სათაურის სტილის შეცვლისათვის</a:t>
            </a:r>
          </a:p>
        </p:txBody>
      </p:sp>
      <p:sp>
        <p:nvSpPr>
          <p:cNvPr id="3" name="შიგთავსის ჩანაცვლების ველი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p>
        </p:txBody>
      </p:sp>
      <p:sp>
        <p:nvSpPr>
          <p:cNvPr id="4" name="ტექსტის ჩანაცვლების ველ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a-GE"/>
              <a:t>დააწკაპ. მთ. სათაურის სტილის შეცვლისათვის</a:t>
            </a:r>
          </a:p>
        </p:txBody>
      </p:sp>
      <p:sp>
        <p:nvSpPr>
          <p:cNvPr id="5" name="თარიღის ჩანაცვლების ველი 4"/>
          <p:cNvSpPr>
            <a:spLocks noGrp="1"/>
          </p:cNvSpPr>
          <p:nvPr>
            <p:ph type="dt" sz="half" idx="10"/>
          </p:nvPr>
        </p:nvSpPr>
        <p:spPr/>
        <p:txBody>
          <a:bodyPr/>
          <a:lstStyle/>
          <a:p>
            <a:r>
              <a:rPr lang="ka-GE" smtClean="0"/>
              <a:t>6.07.2018</a:t>
            </a:r>
            <a:endParaRPr lang="ka-GE"/>
          </a:p>
        </p:txBody>
      </p:sp>
      <p:sp>
        <p:nvSpPr>
          <p:cNvPr id="6" name="ქვედა კოლონტიტულის ჩანაცვლების ველი 5"/>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7" name="სლაიდის რიცხვის ჩანაცვლების ველი 6"/>
          <p:cNvSpPr>
            <a:spLocks noGrp="1"/>
          </p:cNvSpPr>
          <p:nvPr>
            <p:ph type="sldNum" sz="quarter" idx="12"/>
          </p:nvPr>
        </p:nvSpPr>
        <p:spPr/>
        <p:txBody>
          <a:bodyPr/>
          <a:lstStyle/>
          <a:p>
            <a:fld id="{6BE58F1E-D1ED-4B3A-9069-227B975BB3E3}" type="slidenum">
              <a:rPr lang="ka-GE" smtClean="0"/>
              <a:pPr/>
              <a:t>‹#›</a:t>
            </a:fld>
            <a:endParaRPr lang="ka-GE"/>
          </a:p>
        </p:txBody>
      </p:sp>
    </p:spTree>
    <p:extLst>
      <p:ext uri="{BB962C8B-B14F-4D97-AF65-F5344CB8AC3E}">
        <p14:creationId xmlns:p14="http://schemas.microsoft.com/office/powerpoint/2010/main" val="422565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სურათ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9788" y="457200"/>
            <a:ext cx="3932237" cy="1600200"/>
          </a:xfrm>
        </p:spPr>
        <p:txBody>
          <a:bodyPr anchor="b"/>
          <a:lstStyle>
            <a:lvl1pPr>
              <a:defRPr sz="3200"/>
            </a:lvl1pPr>
          </a:lstStyle>
          <a:p>
            <a:r>
              <a:rPr lang="ka-GE"/>
              <a:t>დააწკაპ. მთ. სათაურის სტილის შეცვლისათვის</a:t>
            </a:r>
          </a:p>
        </p:txBody>
      </p:sp>
      <p:sp>
        <p:nvSpPr>
          <p:cNvPr id="3" name="სურათის ჩანაცვლების ველი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ტექსტის ჩანაცვლების ველ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a-GE"/>
              <a:t>დააწკაპ. მთ. სათაურის სტილის შეცვლისათვის</a:t>
            </a:r>
          </a:p>
        </p:txBody>
      </p:sp>
      <p:sp>
        <p:nvSpPr>
          <p:cNvPr id="5" name="თარიღის ჩანაცვლების ველი 4"/>
          <p:cNvSpPr>
            <a:spLocks noGrp="1"/>
          </p:cNvSpPr>
          <p:nvPr>
            <p:ph type="dt" sz="half" idx="10"/>
          </p:nvPr>
        </p:nvSpPr>
        <p:spPr/>
        <p:txBody>
          <a:bodyPr/>
          <a:lstStyle/>
          <a:p>
            <a:r>
              <a:rPr lang="ka-GE" smtClean="0"/>
              <a:t>6.07.2018</a:t>
            </a:r>
            <a:endParaRPr lang="ka-GE"/>
          </a:p>
        </p:txBody>
      </p:sp>
      <p:sp>
        <p:nvSpPr>
          <p:cNvPr id="6" name="ქვედა კოლონტიტულის ჩანაცვლების ველი 5"/>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7" name="სლაიდის რიცხვის ჩანაცვლების ველი 6"/>
          <p:cNvSpPr>
            <a:spLocks noGrp="1"/>
          </p:cNvSpPr>
          <p:nvPr>
            <p:ph type="sldNum" sz="quarter" idx="12"/>
          </p:nvPr>
        </p:nvSpPr>
        <p:spPr/>
        <p:txBody>
          <a:bodyPr/>
          <a:lstStyle/>
          <a:p>
            <a:fld id="{6BE58F1E-D1ED-4B3A-9069-227B975BB3E3}" type="slidenum">
              <a:rPr lang="ka-GE" smtClean="0"/>
              <a:pPr/>
              <a:t>‹#›</a:t>
            </a:fld>
            <a:endParaRPr lang="ka-GE"/>
          </a:p>
        </p:txBody>
      </p:sp>
    </p:spTree>
    <p:extLst>
      <p:ext uri="{BB962C8B-B14F-4D97-AF65-F5344CB8AC3E}">
        <p14:creationId xmlns:p14="http://schemas.microsoft.com/office/powerpoint/2010/main" val="168908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სათაურის ჩანაცვლების ველი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a-GE"/>
              <a:t>დააწკაპ. მთ. სათაურის სტილის შეცვლისათვის</a:t>
            </a:r>
          </a:p>
        </p:txBody>
      </p:sp>
      <p:sp>
        <p:nvSpPr>
          <p:cNvPr id="3" name="ტექსტის ჩანაცვლების ველი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a-GE"/>
              <a:t>დააწკაპ. მთ. სათაურის სტილის შეცვლისათვის</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p>
        </p:txBody>
      </p:sp>
      <p:sp>
        <p:nvSpPr>
          <p:cNvPr id="4" name="თარიღის ჩანაცვლების ველი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ka-GE" smtClean="0"/>
              <a:t>6.07.2018</a:t>
            </a:r>
            <a:endParaRPr lang="ka-GE"/>
          </a:p>
        </p:txBody>
      </p:sp>
      <p:sp>
        <p:nvSpPr>
          <p:cNvPr id="5" name="ქვედა კოლონტიტულის ჩანაცვლების ველი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ka-GE" smtClean="0"/>
              <a:t>რამაზ ხალვაში, დიგიტალური ჰუმანიტარია</a:t>
            </a:r>
            <a:endParaRPr lang="ka-GE"/>
          </a:p>
        </p:txBody>
      </p:sp>
      <p:sp>
        <p:nvSpPr>
          <p:cNvPr id="6" name="სლაიდის რიცხვის ჩანაცვლების ველი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58F1E-D1ED-4B3A-9069-227B975BB3E3}" type="slidenum">
              <a:rPr lang="ka-GE" smtClean="0"/>
              <a:pPr/>
              <a:t>‹#›</a:t>
            </a:fld>
            <a:endParaRPr lang="ka-GE"/>
          </a:p>
        </p:txBody>
      </p:sp>
    </p:spTree>
    <p:extLst>
      <p:ext uri="{BB962C8B-B14F-4D97-AF65-F5344CB8AC3E}">
        <p14:creationId xmlns:p14="http://schemas.microsoft.com/office/powerpoint/2010/main" val="3427940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llc.oxfordjournals.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nguistlist.org/" TargetMode="External"/><Relationship Id="rId2" Type="http://schemas.openxmlformats.org/officeDocument/2006/relationships/hyperlink" Target="http://dhhumanist.org/" TargetMode="Externa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tei-c.org/index.x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freedict.org/" TargetMode="External"/><Relationship Id="rId3" Type="http://schemas.openxmlformats.org/officeDocument/2006/relationships/hyperlink" Target="http://ota.ox.ac.uk/" TargetMode="External"/><Relationship Id="rId7" Type="http://schemas.openxmlformats.org/officeDocument/2006/relationships/hyperlink" Target="http://www.nzetc.org/" TargetMode="External"/><Relationship Id="rId2" Type="http://schemas.openxmlformats.org/officeDocument/2006/relationships/hyperlink" Target="http://www.natcorp.ox.ac.uk/" TargetMode="External"/><Relationship Id="rId1" Type="http://schemas.openxmlformats.org/officeDocument/2006/relationships/slideLayout" Target="../slideLayouts/slideLayout2.xml"/><Relationship Id="rId6" Type="http://schemas.openxmlformats.org/officeDocument/2006/relationships/hyperlink" Target="http://www.wwp.northeastern.edu/" TargetMode="External"/><Relationship Id="rId5" Type="http://schemas.openxmlformats.org/officeDocument/2006/relationships/hyperlink" Target="http://epidoc.sourceforge.net/" TargetMode="External"/><Relationship Id="rId10" Type="http://schemas.openxmlformats.org/officeDocument/2006/relationships/image" Target="../media/image9.jpeg"/><Relationship Id="rId4" Type="http://schemas.openxmlformats.org/officeDocument/2006/relationships/hyperlink" Target="http://www.perseus.tufts.edu/" TargetMode="External"/><Relationship Id="rId9" Type="http://schemas.openxmlformats.org/officeDocument/2006/relationships/hyperlink" Target="http://www.crosswire.org/swor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nfo.cern.ch/"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hyperlink" Target="http://www.perseus.tufts.edu/" TargetMode="External"/><Relationship Id="rId3" Type="http://schemas.openxmlformats.org/officeDocument/2006/relationships/hyperlink" Target="http://www.rossettiarchive.org/" TargetMode="External"/><Relationship Id="rId7" Type="http://schemas.openxmlformats.org/officeDocument/2006/relationships/hyperlink" Target="http://salem.lib.virginia.edu/" TargetMode="External"/><Relationship Id="rId2" Type="http://schemas.openxmlformats.org/officeDocument/2006/relationships/hyperlink" Target="http://whitmanarchive.org/" TargetMode="External"/><Relationship Id="rId1" Type="http://schemas.openxmlformats.org/officeDocument/2006/relationships/slideLayout" Target="../slideLayouts/slideLayout2.xml"/><Relationship Id="rId6" Type="http://schemas.openxmlformats.org/officeDocument/2006/relationships/hyperlink" Target="http://valley.lib.virginia.edu/" TargetMode="External"/><Relationship Id="rId11" Type="http://schemas.openxmlformats.org/officeDocument/2006/relationships/image" Target="../media/image12.png"/><Relationship Id="rId5" Type="http://schemas.openxmlformats.org/officeDocument/2006/relationships/hyperlink" Target="http://republicofletters.stanford.edu/" TargetMode="External"/><Relationship Id="rId10" Type="http://schemas.openxmlformats.org/officeDocument/2006/relationships/hyperlink" Target="https://plato.stanford.edu/" TargetMode="External"/><Relationship Id="rId4" Type="http://schemas.openxmlformats.org/officeDocument/2006/relationships/hyperlink" Target="http://www.blakearchive.org/" TargetMode="External"/><Relationship Id="rId9" Type="http://schemas.openxmlformats.org/officeDocument/2006/relationships/hyperlink" Target="http://memory.loc.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illa.utexas.org/" TargetMode="External"/><Relationship Id="rId2" Type="http://schemas.openxmlformats.org/officeDocument/2006/relationships/hyperlink" Target="http://dobes.mpi.nl/"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eldp.ne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Special:Statistics" TargetMode="External"/><Relationship Id="rId2" Type="http://schemas.openxmlformats.org/officeDocument/2006/relationships/hyperlink" Target="https://www.wikipedia.or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culturalinstitute" TargetMode="External"/><Relationship Id="rId2" Type="http://schemas.openxmlformats.org/officeDocument/2006/relationships/hyperlink" Target="https://books.google.co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nersc.gov/" TargetMode="External"/><Relationship Id="rId2" Type="http://schemas.openxmlformats.org/officeDocument/2006/relationships/hyperlink" Target="https://www.neh.gov/divisions/odh" TargetMode="External"/><Relationship Id="rId1" Type="http://schemas.openxmlformats.org/officeDocument/2006/relationships/slideLayout" Target="../slideLayouts/slideLayout2.xml"/><Relationship Id="rId5" Type="http://schemas.openxmlformats.org/officeDocument/2006/relationships/image" Target="http://cache3.asset-cache.net/xr/524264014.jpg?v=1&amp;c=IWSAsset&amp;k=3&amp;d=77BFBA49EF878921CC759DF4EBAC47D0CB2C96CDF3F2DF9037CBFFB37D6E1C2D4A9B70A62D39ADDAA55A1E4F32AD3138" TargetMode="Externa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p.la/" TargetMode="External"/><Relationship Id="rId2" Type="http://schemas.openxmlformats.org/officeDocument/2006/relationships/hyperlink" Target="http://trove.nla.gov.au/"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adho.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igital.humanities.ox.ac.uk/dhoxss/2017" TargetMode="External"/><Relationship Id="rId2" Type="http://schemas.openxmlformats.org/officeDocument/2006/relationships/hyperlink" Target="http://dhsi.org/archive.php"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culingtec.uni-leipzig.de/ESU_C_T/node/97/"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clarin.e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hyperlink" Target="http://llc.oxfordjournals.org/content/by/year" TargetMode="External"/><Relationship Id="rId7" Type="http://schemas.openxmlformats.org/officeDocument/2006/relationships/hyperlink" Target="http://www.computerphilologie.de/" TargetMode="External"/><Relationship Id="rId12" Type="http://schemas.openxmlformats.org/officeDocument/2006/relationships/image" Target="../media/image31.png"/><Relationship Id="rId2" Type="http://schemas.openxmlformats.org/officeDocument/2006/relationships/hyperlink" Target="https://www.jstor.org/journal/comphuma" TargetMode="External"/><Relationship Id="rId1" Type="http://schemas.openxmlformats.org/officeDocument/2006/relationships/slideLayout" Target="../slideLayouts/slideLayout2.xml"/><Relationship Id="rId6" Type="http://schemas.openxmlformats.org/officeDocument/2006/relationships/hyperlink" Target="https://journals.tdl.org/jodi/index.php/jodi" TargetMode="External"/><Relationship Id="rId11" Type="http://schemas.openxmlformats.org/officeDocument/2006/relationships/image" Target="../media/image30.jpeg"/><Relationship Id="rId5" Type="http://schemas.openxmlformats.org/officeDocument/2006/relationships/hyperlink" Target="http://projects.chass.utoronto.ca/chwp/" TargetMode="External"/><Relationship Id="rId10" Type="http://schemas.openxmlformats.org/officeDocument/2006/relationships/image" Target="../media/image29.jpeg"/><Relationship Id="rId4" Type="http://schemas.openxmlformats.org/officeDocument/2006/relationships/hyperlink" Target="http://www.digitalstudies.org/" TargetMode="External"/><Relationship Id="rId9" Type="http://schemas.openxmlformats.org/officeDocument/2006/relationships/image" Target="../media/image28.jpeg"/><Relationship Id="rId14"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hyperlink" Target="http://digiversity.net/" TargetMode="External"/><Relationship Id="rId3" Type="http://schemas.openxmlformats.org/officeDocument/2006/relationships/hyperlink" Target="http://journals.tsu.ru/huminf/" TargetMode="External"/><Relationship Id="rId7" Type="http://schemas.openxmlformats.org/officeDocument/2006/relationships/hyperlink" Target="http://journal.tei-c.org/" TargetMode="External"/><Relationship Id="rId2" Type="http://schemas.openxmlformats.org/officeDocument/2006/relationships/hyperlink" Target="http://texttechnology.mcmaster.ca/" TargetMode="External"/><Relationship Id="rId1" Type="http://schemas.openxmlformats.org/officeDocument/2006/relationships/slideLayout" Target="../slideLayouts/slideLayout2.xml"/><Relationship Id="rId6" Type="http://schemas.openxmlformats.org/officeDocument/2006/relationships/hyperlink" Target="http://www.digitalhumanities.org/dhq/" TargetMode="External"/><Relationship Id="rId5" Type="http://schemas.openxmlformats.org/officeDocument/2006/relationships/hyperlink" Target="http://www.ijdc.net/" TargetMode="External"/><Relationship Id="rId10" Type="http://schemas.openxmlformats.org/officeDocument/2006/relationships/hyperlink" Target="http://revistacaracteres.net/" TargetMode="External"/><Relationship Id="rId4" Type="http://schemas.openxmlformats.org/officeDocument/2006/relationships/hyperlink" Target="http://www.digitalmedievalist.org/journal/" TargetMode="External"/><Relationship Id="rId9" Type="http://schemas.openxmlformats.org/officeDocument/2006/relationships/hyperlink" Target="http://journalofdigitalhumanities.or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zfdg.de/" TargetMode="External"/><Relationship Id="rId3" Type="http://schemas.openxmlformats.org/officeDocument/2006/relationships/hyperlink" Target="http://muse.jhu.edu/journal/550" TargetMode="External"/><Relationship Id="rId7" Type="http://schemas.openxmlformats.org/officeDocument/2006/relationships/hyperlink" Target="https://journals.ub.uni-heidelberg.de/index.php/dco/" TargetMode="External"/><Relationship Id="rId2" Type="http://schemas.openxmlformats.org/officeDocument/2006/relationships/hyperlink" Target="http://universaar.uni-saarland.de/journals/index.php/zdg/index" TargetMode="External"/><Relationship Id="rId1" Type="http://schemas.openxmlformats.org/officeDocument/2006/relationships/slideLayout" Target="../slideLayouts/slideLayout2.xml"/><Relationship Id="rId6" Type="http://schemas.openxmlformats.org/officeDocument/2006/relationships/hyperlink" Target="http://ride.i-d-e.de/" TargetMode="External"/><Relationship Id="rId5" Type="http://schemas.openxmlformats.org/officeDocument/2006/relationships/hyperlink" Target="http://dsh.oxfordjournals.org/" TargetMode="External"/><Relationship Id="rId10" Type="http://schemas.openxmlformats.org/officeDocument/2006/relationships/hyperlink" Target="http://dhcommons.org/" TargetMode="External"/><Relationship Id="rId4" Type="http://schemas.openxmlformats.org/officeDocument/2006/relationships/hyperlink" Target="http://kleio.asu.ru/" TargetMode="External"/><Relationship Id="rId9" Type="http://schemas.openxmlformats.org/officeDocument/2006/relationships/hyperlink" Target="http://culturalanalytics.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kdnuggets.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esri.com/arcgi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books.google.com/ngram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voinaimir.com/info/"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voyant-tools.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matthewjockers.ne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rpusthomisticum.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nltk.org/nltk_dat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798490" y="1803042"/>
            <a:ext cx="10555309" cy="1308648"/>
          </a:xfrm>
        </p:spPr>
        <p:txBody>
          <a:bodyPr>
            <a:normAutofit/>
          </a:bodyPr>
          <a:lstStyle/>
          <a:p>
            <a:pPr algn="ctr"/>
            <a:r>
              <a:rPr lang="ka-GE" sz="3500" b="1" dirty="0" smtClean="0">
                <a:latin typeface="Sylfaen" panose="010A0502050306030303" pitchFamily="18" charset="0"/>
              </a:rPr>
              <a:t>დიგიტალური ჰუმანიტარიის ისტორია და განვითარების პერსპექტივები</a:t>
            </a:r>
            <a:endParaRPr lang="ka-GE" sz="3500" b="1" dirty="0">
              <a:latin typeface="Sylfaen" panose="010A0502050306030303" pitchFamily="18" charset="0"/>
            </a:endParaRPr>
          </a:p>
        </p:txBody>
      </p:sp>
      <p:pic>
        <p:nvPicPr>
          <p:cNvPr id="4" name="Picture 2" descr="Картинки по запросу ბათუმის სახელმწიფო უნივერსიტეტის ახალი ლოგო"/>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31982" y="3720301"/>
            <a:ext cx="1559569" cy="1169676"/>
          </a:xfrm>
          <a:prstGeom prst="rect">
            <a:avLst/>
          </a:prstGeom>
          <a:noFill/>
          <a:extLst>
            <a:ext uri="{909E8E84-426E-40DD-AFC4-6F175D3DCCD1}">
              <a14:hiddenFill xmlns:a14="http://schemas.microsoft.com/office/drawing/2010/main">
                <a:solidFill>
                  <a:srgbClr val="FFFFFF"/>
                </a:solidFill>
              </a14:hiddenFill>
            </a:ext>
          </a:extLst>
        </p:spPr>
      </p:pic>
      <p:sp>
        <p:nvSpPr>
          <p:cNvPr id="10" name="სათაური 1"/>
          <p:cNvSpPr txBox="1">
            <a:spLocks/>
          </p:cNvSpPr>
          <p:nvPr/>
        </p:nvSpPr>
        <p:spPr>
          <a:xfrm>
            <a:off x="605308" y="3056739"/>
            <a:ext cx="10833084" cy="6232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400" dirty="0" smtClean="0">
                <a:latin typeface="Sylfaen" panose="010A0502050306030303" pitchFamily="18" charset="0"/>
              </a:rPr>
              <a:t>რამაზ ხალვაში (ბსუ)</a:t>
            </a:r>
            <a:endParaRPr lang="ka-GE" sz="2400" dirty="0">
              <a:latin typeface="Sylfaen" panose="010A0502050306030303" pitchFamily="18" charset="0"/>
            </a:endParaRPr>
          </a:p>
        </p:txBody>
      </p:sp>
      <p:sp>
        <p:nvSpPr>
          <p:cNvPr id="7" name="Номер слайда 6"/>
          <p:cNvSpPr>
            <a:spLocks noGrp="1"/>
          </p:cNvSpPr>
          <p:nvPr>
            <p:ph type="sldNum" sz="quarter" idx="12"/>
          </p:nvPr>
        </p:nvSpPr>
        <p:spPr/>
        <p:txBody>
          <a:bodyPr/>
          <a:lstStyle/>
          <a:p>
            <a:fld id="{6BE58F1E-D1ED-4B3A-9069-227B975BB3E3}" type="slidenum">
              <a:rPr lang="ka-GE" smtClean="0"/>
              <a:pPr/>
              <a:t>1</a:t>
            </a:fld>
            <a:endParaRPr lang="ka-GE"/>
          </a:p>
        </p:txBody>
      </p:sp>
      <p:sp>
        <p:nvSpPr>
          <p:cNvPr id="11" name="სათაური 1"/>
          <p:cNvSpPr txBox="1">
            <a:spLocks/>
          </p:cNvSpPr>
          <p:nvPr/>
        </p:nvSpPr>
        <p:spPr>
          <a:xfrm>
            <a:off x="729999" y="5124456"/>
            <a:ext cx="10833084" cy="62328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ka-GE" sz="2400" dirty="0" smtClean="0">
                <a:latin typeface="Sylfaen" panose="010A0502050306030303" pitchFamily="18" charset="0"/>
              </a:rPr>
              <a:t>სამეცნიერო სემინარი</a:t>
            </a:r>
          </a:p>
          <a:p>
            <a:pPr algn="ctr">
              <a:lnSpc>
                <a:spcPct val="120000"/>
              </a:lnSpc>
            </a:pPr>
            <a:r>
              <a:rPr lang="ka-GE" sz="2400" dirty="0" err="1" smtClean="0">
                <a:latin typeface="Sylfaen" panose="010A0502050306030303" pitchFamily="18" charset="0"/>
              </a:rPr>
              <a:t>ბსუ</a:t>
            </a:r>
            <a:r>
              <a:rPr lang="ka-GE" sz="2400" dirty="0" smtClean="0">
                <a:latin typeface="Sylfaen" panose="010A0502050306030303" pitchFamily="18" charset="0"/>
              </a:rPr>
              <a:t>, 2018 წლის 6 ივნისი</a:t>
            </a:r>
            <a:endParaRPr lang="ka-GE" sz="2400" dirty="0">
              <a:latin typeface="Sylfaen" panose="010A0502050306030303" pitchFamily="18" charset="0"/>
            </a:endParaRPr>
          </a:p>
        </p:txBody>
      </p:sp>
      <p:sp>
        <p:nvSpPr>
          <p:cNvPr id="3" name="თარიღის ჩანაცვლების ველი 2"/>
          <p:cNvSpPr>
            <a:spLocks noGrp="1"/>
          </p:cNvSpPr>
          <p:nvPr>
            <p:ph type="dt" sz="half" idx="10"/>
          </p:nvPr>
        </p:nvSpPr>
        <p:spPr/>
        <p:txBody>
          <a:bodyPr/>
          <a:lstStyle/>
          <a:p>
            <a:r>
              <a:rPr lang="ka-GE" smtClean="0"/>
              <a:t>6.07.2018</a:t>
            </a:r>
            <a:endParaRPr lang="ka-GE"/>
          </a:p>
        </p:txBody>
      </p:sp>
      <p:sp>
        <p:nvSpPr>
          <p:cNvPr id="5" name="ქვედა კოლონტიტულის ჩანაცვლების ველი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Tree>
    <p:extLst>
      <p:ext uri="{BB962C8B-B14F-4D97-AF65-F5344CB8AC3E}">
        <p14:creationId xmlns:p14="http://schemas.microsoft.com/office/powerpoint/2010/main" val="299173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dirty="0" smtClean="0"/>
              <a:t>სპეციალისტთა </a:t>
            </a:r>
            <a:r>
              <a:rPr lang="ka-GE" dirty="0"/>
              <a:t>კონსოლიდაციის პერიოდი (</a:t>
            </a:r>
            <a:r>
              <a:rPr lang="ka-GE" dirty="0" smtClean="0"/>
              <a:t>1970-1985 წწ.)</a:t>
            </a:r>
            <a:endParaRPr lang="ru-RU" dirty="0"/>
          </a:p>
        </p:txBody>
      </p:sp>
      <p:sp>
        <p:nvSpPr>
          <p:cNvPr id="3" name="Объект 2"/>
          <p:cNvSpPr>
            <a:spLocks noGrp="1"/>
          </p:cNvSpPr>
          <p:nvPr>
            <p:ph idx="1"/>
          </p:nvPr>
        </p:nvSpPr>
        <p:spPr/>
        <p:txBody>
          <a:bodyPr>
            <a:normAutofit/>
          </a:bodyPr>
          <a:lstStyle/>
          <a:p>
            <a:pPr>
              <a:spcBef>
                <a:spcPts val="0"/>
              </a:spcBef>
            </a:pPr>
            <a:r>
              <a:rPr lang="ka-GE" dirty="0"/>
              <a:t>1970 წლიდან მოყოლებული კემბრიჯის უნივერსიტეტში ჰუმანიტარული კომპიუტინგისადმი მიძღვნილი რამდენიმე საერთაშორისო კონფერენცია ჩატარდა. </a:t>
            </a:r>
            <a:endParaRPr lang="ka-GE" dirty="0" smtClean="0"/>
          </a:p>
          <a:p>
            <a:pPr>
              <a:spcBef>
                <a:spcPts val="0"/>
              </a:spcBef>
            </a:pPr>
            <a:r>
              <a:rPr lang="ka-GE" dirty="0" smtClean="0"/>
              <a:t>ამავე </a:t>
            </a:r>
            <a:r>
              <a:rPr lang="ka-GE" dirty="0"/>
              <a:t>პრობლემებს მიეძღვნა შეხვედრები </a:t>
            </a:r>
          </a:p>
          <a:p>
            <a:pPr lvl="1">
              <a:spcBef>
                <a:spcPts val="0"/>
              </a:spcBef>
            </a:pPr>
            <a:r>
              <a:rPr lang="ka-GE" dirty="0" smtClean="0"/>
              <a:t>ედინბურგში </a:t>
            </a:r>
            <a:r>
              <a:rPr lang="ka-GE" dirty="0"/>
              <a:t>(</a:t>
            </a:r>
            <a:r>
              <a:rPr lang="ka-GE" dirty="0" smtClean="0"/>
              <a:t>1972)</a:t>
            </a:r>
          </a:p>
          <a:p>
            <a:pPr lvl="1">
              <a:spcBef>
                <a:spcPts val="0"/>
              </a:spcBef>
            </a:pPr>
            <a:r>
              <a:rPr lang="ka-GE" dirty="0" smtClean="0"/>
              <a:t>კარდიფში </a:t>
            </a:r>
            <a:r>
              <a:rPr lang="ka-GE" dirty="0"/>
              <a:t>(</a:t>
            </a:r>
            <a:r>
              <a:rPr lang="ka-GE" dirty="0" smtClean="0"/>
              <a:t>1974)</a:t>
            </a:r>
          </a:p>
          <a:p>
            <a:pPr lvl="1">
              <a:spcBef>
                <a:spcPts val="0"/>
              </a:spcBef>
            </a:pPr>
            <a:r>
              <a:rPr lang="ka-GE" dirty="0" smtClean="0"/>
              <a:t>ოქსფორდში </a:t>
            </a:r>
            <a:r>
              <a:rPr lang="ka-GE" dirty="0"/>
              <a:t>(</a:t>
            </a:r>
            <a:r>
              <a:rPr lang="ka-GE" dirty="0" smtClean="0"/>
              <a:t>1976)</a:t>
            </a:r>
          </a:p>
          <a:p>
            <a:pPr lvl="1">
              <a:spcBef>
                <a:spcPts val="0"/>
              </a:spcBef>
            </a:pPr>
            <a:r>
              <a:rPr lang="ka-GE" dirty="0" smtClean="0"/>
              <a:t>ბირმინგემში </a:t>
            </a:r>
            <a:r>
              <a:rPr lang="ka-GE" dirty="0"/>
              <a:t>(</a:t>
            </a:r>
            <a:r>
              <a:rPr lang="ka-GE" dirty="0" smtClean="0"/>
              <a:t>1978)</a:t>
            </a:r>
          </a:p>
          <a:p>
            <a:pPr lvl="1">
              <a:spcBef>
                <a:spcPts val="0"/>
              </a:spcBef>
            </a:pPr>
            <a:r>
              <a:rPr lang="ka-GE" dirty="0" smtClean="0"/>
              <a:t>კემბრიჯში </a:t>
            </a:r>
            <a:r>
              <a:rPr lang="ka-GE" dirty="0"/>
              <a:t>(</a:t>
            </a:r>
            <a:r>
              <a:rPr lang="ka-GE" dirty="0" smtClean="0"/>
              <a:t>1980)</a:t>
            </a:r>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10</a:t>
            </a:fld>
            <a:endParaRPr lang="ka-GE"/>
          </a:p>
        </p:txBody>
      </p:sp>
    </p:spTree>
    <p:extLst>
      <p:ext uri="{BB962C8B-B14F-4D97-AF65-F5344CB8AC3E}">
        <p14:creationId xmlns:p14="http://schemas.microsoft.com/office/powerpoint/2010/main" val="19280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dirty="0" smtClean="0"/>
              <a:t>სპეციალისტთა </a:t>
            </a:r>
            <a:r>
              <a:rPr lang="ka-GE" dirty="0"/>
              <a:t>კონსოლიდაციის პერიოდი (</a:t>
            </a:r>
            <a:r>
              <a:rPr lang="ka-GE" dirty="0" smtClean="0"/>
              <a:t>1970-1985 წწ.)</a:t>
            </a:r>
            <a:endParaRPr lang="ru-RU" dirty="0"/>
          </a:p>
        </p:txBody>
      </p:sp>
      <p:sp>
        <p:nvSpPr>
          <p:cNvPr id="3" name="Объект 2"/>
          <p:cNvSpPr>
            <a:spLocks noGrp="1"/>
          </p:cNvSpPr>
          <p:nvPr>
            <p:ph idx="1"/>
          </p:nvPr>
        </p:nvSpPr>
        <p:spPr>
          <a:xfrm>
            <a:off x="4700788" y="1825625"/>
            <a:ext cx="6653011" cy="4351338"/>
          </a:xfrm>
        </p:spPr>
        <p:txBody>
          <a:bodyPr>
            <a:normAutofit/>
          </a:bodyPr>
          <a:lstStyle/>
          <a:p>
            <a:pPr>
              <a:spcBef>
                <a:spcPts val="0"/>
              </a:spcBef>
            </a:pPr>
            <a:r>
              <a:rPr lang="ka-GE" dirty="0" smtClean="0"/>
              <a:t>1973 </a:t>
            </a:r>
            <a:r>
              <a:rPr lang="ka-GE" dirty="0"/>
              <a:t>წელს </a:t>
            </a:r>
            <a:r>
              <a:rPr lang="ka-GE" dirty="0" smtClean="0"/>
              <a:t>დაფუძნდა </a:t>
            </a:r>
            <a:r>
              <a:rPr lang="ka-GE" dirty="0"/>
              <a:t>ლიტერატურული და ლინგვისტური კომპიუტინგის ასოციაცია – ALLC (The Association for Literary and Linguistic Computing), რომელიც 1986 წლიდან დღემდე კვარტალში ერთხელ გამოსცემს ბიულეტენს Literary and Linguistic Computing (</a:t>
            </a:r>
            <a:r>
              <a:rPr lang="ka-GE" u="sng" dirty="0">
                <a:hlinkClick r:id="rId2"/>
              </a:rPr>
              <a:t>http://llc.oxfordjournals.org/</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11</a:t>
            </a:fld>
            <a:endParaRPr lang="ka-GE"/>
          </a:p>
        </p:txBody>
      </p:sp>
      <p:pic>
        <p:nvPicPr>
          <p:cNvPr id="4098" name="Picture 2" descr="Картинки по запросу Literary and Linguistic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94" y="1821309"/>
            <a:ext cx="3350878" cy="436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69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a:t>ელექტრონული კომუნიკაცია </a:t>
            </a:r>
            <a:r>
              <a:rPr lang="ka-GE" dirty="0" smtClean="0"/>
              <a:t>და </a:t>
            </a:r>
            <a:r>
              <a:rPr lang="ka-GE" dirty="0"/>
              <a:t>სტანდარტების უნიფიცირება (1985-1990 წწ.)</a:t>
            </a:r>
            <a:endParaRPr lang="ru-RU" dirty="0"/>
          </a:p>
        </p:txBody>
      </p:sp>
      <p:sp>
        <p:nvSpPr>
          <p:cNvPr id="3" name="Объект 2"/>
          <p:cNvSpPr>
            <a:spLocks noGrp="1"/>
          </p:cNvSpPr>
          <p:nvPr>
            <p:ph idx="1"/>
          </p:nvPr>
        </p:nvSpPr>
        <p:spPr>
          <a:xfrm>
            <a:off x="3992450" y="1825625"/>
            <a:ext cx="7361349" cy="4351338"/>
          </a:xfrm>
        </p:spPr>
        <p:txBody>
          <a:bodyPr>
            <a:normAutofit fontScale="92500" lnSpcReduction="10000"/>
          </a:bodyPr>
          <a:lstStyle/>
          <a:p>
            <a:pPr>
              <a:spcBef>
                <a:spcPts val="0"/>
              </a:spcBef>
            </a:pPr>
            <a:r>
              <a:rPr lang="ka-GE" dirty="0" smtClean="0"/>
              <a:t>მყისიერი </a:t>
            </a:r>
            <a:r>
              <a:rPr lang="ka-GE" dirty="0"/>
              <a:t>კომუნიკაციის </a:t>
            </a:r>
            <a:r>
              <a:rPr lang="ka-GE" dirty="0" smtClean="0"/>
              <a:t>ეპოქა</a:t>
            </a:r>
          </a:p>
          <a:p>
            <a:pPr lvl="1">
              <a:spcBef>
                <a:spcPts val="0"/>
              </a:spcBef>
            </a:pPr>
            <a:r>
              <a:rPr lang="ka-GE" dirty="0" smtClean="0"/>
              <a:t>1985 </a:t>
            </a:r>
            <a:r>
              <a:rPr lang="ka-GE" dirty="0"/>
              <a:t>წელს ნიცაში გამართული ALLC-ის კონფერენციის მონაწილეები ხარბად უცვლიდნენ ერთმანეთს ელექტრონულ </a:t>
            </a:r>
            <a:r>
              <a:rPr lang="ka-GE" dirty="0" smtClean="0"/>
              <a:t>მისამართებს</a:t>
            </a:r>
          </a:p>
          <a:p>
            <a:pPr lvl="1">
              <a:spcBef>
                <a:spcPts val="0"/>
              </a:spcBef>
            </a:pPr>
            <a:r>
              <a:rPr lang="ka-GE" dirty="0"/>
              <a:t>1986 წელს კი პატრიკ კორნერმა (Patrick W. Conner) ჰუმანიტარული დისკუსიებისთვის სპეციალური ელექტრონული ჯგუფები – ListServ და Ansaxnet, შექმნა. </a:t>
            </a:r>
            <a:endParaRPr lang="ka-GE" dirty="0" smtClean="0"/>
          </a:p>
          <a:p>
            <a:pPr lvl="1">
              <a:spcBef>
                <a:spcPts val="0"/>
              </a:spcBef>
            </a:pPr>
            <a:r>
              <a:rPr lang="ka-GE" dirty="0" smtClean="0"/>
              <a:t>1987 </a:t>
            </a:r>
            <a:r>
              <a:rPr lang="ka-GE" dirty="0"/>
              <a:t>წელს უილარდ მაკარტიმ (ტორონტოს უნივერსიტეტი) დააფუძნა გლობალური ელექტრონული სემინარი „ჰუმანისტი“ (</a:t>
            </a:r>
            <a:r>
              <a:rPr lang="ka-GE" u="sng" dirty="0">
                <a:hlinkClick r:id="rId2"/>
              </a:rPr>
              <a:t>http://dhhumanist.org/</a:t>
            </a:r>
            <a:r>
              <a:rPr lang="ka-GE" dirty="0"/>
              <a:t>). </a:t>
            </a:r>
            <a:endParaRPr lang="ka-GE" dirty="0" smtClean="0"/>
          </a:p>
          <a:p>
            <a:pPr lvl="1">
              <a:spcBef>
                <a:spcPts val="0"/>
              </a:spcBef>
            </a:pPr>
            <a:r>
              <a:rPr lang="ka-GE" dirty="0" smtClean="0"/>
              <a:t>1990 </a:t>
            </a:r>
            <a:r>
              <a:rPr lang="ka-GE" dirty="0"/>
              <a:t>წელს ენტონი არისტარმა </a:t>
            </a:r>
            <a:r>
              <a:rPr lang="ka-GE" dirty="0" smtClean="0"/>
              <a:t>შექმნა </a:t>
            </a:r>
            <a:r>
              <a:rPr lang="ka-GE" dirty="0"/>
              <a:t>ენათმეცნიერთა მთავარი ელექტრონული ფორუმი Linguist List (</a:t>
            </a:r>
            <a:r>
              <a:rPr lang="ka-GE" u="sng" dirty="0">
                <a:hlinkClick r:id="rId3"/>
              </a:rPr>
              <a:t>https://www.linguistlist.org/</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12</a:t>
            </a:fld>
            <a:endParaRPr lang="ka-GE"/>
          </a:p>
        </p:txBody>
      </p:sp>
      <p:pic>
        <p:nvPicPr>
          <p:cNvPr id="9218" name="Picture 2" descr="Картинки по запросу Linguist L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186" y="3625716"/>
            <a:ext cx="25336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Картинки по запросу dhhumanist.o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186" y="2674455"/>
            <a:ext cx="2591163" cy="95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298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a:t>ელექტრონული კომუნიკაცია </a:t>
            </a:r>
            <a:r>
              <a:rPr lang="ka-GE" dirty="0" smtClean="0"/>
              <a:t>და </a:t>
            </a:r>
            <a:r>
              <a:rPr lang="ka-GE" dirty="0"/>
              <a:t>სტანდარტების უნიფიცირება (1985-1990 წწ.)</a:t>
            </a:r>
            <a:endParaRPr lang="ru-RU" dirty="0"/>
          </a:p>
        </p:txBody>
      </p:sp>
      <p:sp>
        <p:nvSpPr>
          <p:cNvPr id="3" name="Объект 2"/>
          <p:cNvSpPr>
            <a:spLocks noGrp="1"/>
          </p:cNvSpPr>
          <p:nvPr>
            <p:ph idx="1"/>
          </p:nvPr>
        </p:nvSpPr>
        <p:spPr>
          <a:xfrm>
            <a:off x="4275786" y="1825625"/>
            <a:ext cx="7078014" cy="4351338"/>
          </a:xfrm>
        </p:spPr>
        <p:txBody>
          <a:bodyPr>
            <a:normAutofit fontScale="85000" lnSpcReduction="20000"/>
          </a:bodyPr>
          <a:lstStyle/>
          <a:p>
            <a:r>
              <a:rPr lang="ka-GE" dirty="0"/>
              <a:t>ჰუმანიტარული კომპიუტინგის სფერო მწვავედ განიცდიდა განსხვავებული და ერთმანეთთან კონფლიქტში მყოფი კოდირების სქემების პრობლემას. </a:t>
            </a:r>
            <a:endParaRPr lang="ka-GE" dirty="0" smtClean="0"/>
          </a:p>
          <a:p>
            <a:pPr lvl="1"/>
            <a:r>
              <a:rPr lang="ka-GE" dirty="0" smtClean="0"/>
              <a:t>ყოველი </a:t>
            </a:r>
            <a:r>
              <a:rPr lang="ka-GE" dirty="0"/>
              <a:t>ახალი პროგრამა ტექსტების გადაფორმატებას ითხოვდა.</a:t>
            </a:r>
            <a:endParaRPr lang="ka-GE" dirty="0" smtClean="0"/>
          </a:p>
          <a:p>
            <a:r>
              <a:rPr lang="ka-GE" dirty="0" smtClean="0"/>
              <a:t>1990 </a:t>
            </a:r>
            <a:r>
              <a:rPr lang="ka-GE" dirty="0"/>
              <a:t>წელს სტანდარტიზაციის საერთაშორისო ორგანიზაციამ </a:t>
            </a:r>
            <a:r>
              <a:rPr lang="ka-GE" dirty="0" smtClean="0"/>
              <a:t>(ISO</a:t>
            </a:r>
            <a:r>
              <a:rPr lang="ka-GE" dirty="0"/>
              <a:t>), ხოლო 1991 წელს არაკომერციულმა ორგანიზაციამ „უნიკოდის კონსორციუმმა“ (The Unicode Consortium) შეიმუშავეს სიმბოლოთა კოდირების სტანდარტი „Unicode“, რომელიც საშუალებას იძლევა გამოვხატოთ პრაქტიკულად ყველა ენის დამწერლობის ნიშნები (სიმბოლოები, ასოები</a:t>
            </a:r>
            <a:r>
              <a:rPr lang="ka-GE" dirty="0" smtClean="0"/>
              <a:t>).</a:t>
            </a:r>
          </a:p>
          <a:p>
            <a:endParaRPr lang="ka-GE" dirty="0" smtClean="0"/>
          </a:p>
          <a:p>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13</a:t>
            </a:fld>
            <a:endParaRPr lang="ka-GE"/>
          </a:p>
        </p:txBody>
      </p:sp>
      <p:pic>
        <p:nvPicPr>
          <p:cNvPr id="7170" name="Picture 2" descr="Картинки по запрос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093" y="2385743"/>
            <a:ext cx="2857500" cy="286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739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a:t>ელექტრონული კომუნიკაცია </a:t>
            </a:r>
            <a:r>
              <a:rPr lang="ka-GE" dirty="0" smtClean="0"/>
              <a:t>და </a:t>
            </a:r>
            <a:r>
              <a:rPr lang="ka-GE" dirty="0"/>
              <a:t>სტანდარტების უნიფიცირება (1985-1990 წწ.)</a:t>
            </a:r>
            <a:endParaRPr lang="ru-RU" dirty="0"/>
          </a:p>
        </p:txBody>
      </p:sp>
      <p:sp>
        <p:nvSpPr>
          <p:cNvPr id="3" name="Объект 2"/>
          <p:cNvSpPr>
            <a:spLocks noGrp="1"/>
          </p:cNvSpPr>
          <p:nvPr>
            <p:ph idx="1"/>
          </p:nvPr>
        </p:nvSpPr>
        <p:spPr>
          <a:xfrm>
            <a:off x="4172755" y="1825625"/>
            <a:ext cx="7181044" cy="4351338"/>
          </a:xfrm>
        </p:spPr>
        <p:txBody>
          <a:bodyPr>
            <a:normAutofit fontScale="92500" lnSpcReduction="10000"/>
          </a:bodyPr>
          <a:lstStyle/>
          <a:p>
            <a:r>
              <a:rPr lang="ka-GE" dirty="0" smtClean="0"/>
              <a:t>სტანდარტების შემდგომი უნიფიცირება</a:t>
            </a:r>
          </a:p>
          <a:p>
            <a:pPr lvl="1"/>
            <a:r>
              <a:rPr lang="ka-GE" dirty="0" smtClean="0"/>
              <a:t>1986 </a:t>
            </a:r>
            <a:r>
              <a:rPr lang="ka-GE" dirty="0"/>
              <a:t>წელს </a:t>
            </a:r>
            <a:r>
              <a:rPr lang="ka-GE" dirty="0" smtClean="0"/>
              <a:t>ISO-მ გამოუშვა </a:t>
            </a:r>
            <a:r>
              <a:rPr lang="ka-GE" dirty="0"/>
              <a:t>მეტაენა SGML (Standard Generalized Markup Language — სტანდარტული განზოგადებული მარკირების ენა</a:t>
            </a:r>
            <a:r>
              <a:rPr lang="ka-GE" dirty="0" smtClean="0"/>
              <a:t>)</a:t>
            </a:r>
          </a:p>
          <a:p>
            <a:pPr lvl="1"/>
            <a:r>
              <a:rPr lang="ka-GE" dirty="0"/>
              <a:t>1987 წელს ACH-ის, ALLC-სა და კომპიუტერული ლინგვისტიკის ასოციაციის მონაწილეობით დაიწყო ტექსტების ანოტაციის ერთიან ფორმატზე მუშაობა, რის შედეგადაც შემუშავდა ელექტრონული ტექსტების კოდირებისა და გაცვლის სისტემა TEI (Text Encoding Initiative), რომლის პირველი სრული სახელმძღვანელო 1994 წელს გამოქვეყნდა (</a:t>
            </a:r>
            <a:r>
              <a:rPr lang="ka-GE" u="sng" dirty="0">
                <a:hlinkClick r:id="rId2"/>
              </a:rPr>
              <a:t>http://www.tei-c.org/index.xml</a:t>
            </a:r>
            <a:r>
              <a:rPr lang="ka-GE" dirty="0"/>
              <a:t>).</a:t>
            </a:r>
            <a:endParaRPr lang="ka-GE" dirty="0" smtClean="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14</a:t>
            </a:fld>
            <a:endParaRPr lang="ka-GE"/>
          </a:p>
        </p:txBody>
      </p:sp>
      <p:pic>
        <p:nvPicPr>
          <p:cNvPr id="8194" name="Picture 2" descr="SGM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13" y="2156339"/>
            <a:ext cx="3152077" cy="358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35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a-GE" dirty="0"/>
              <a:t>ელექტრონული კომუნიკაცია </a:t>
            </a:r>
            <a:r>
              <a:rPr lang="ka-GE" dirty="0" smtClean="0"/>
              <a:t>და </a:t>
            </a:r>
            <a:r>
              <a:rPr lang="ka-GE" dirty="0"/>
              <a:t>სტანდარტების უნიფიცირება (1985-1990 წწ.)</a:t>
            </a:r>
            <a:endParaRPr lang="ru-RU" dirty="0"/>
          </a:p>
        </p:txBody>
      </p:sp>
      <p:sp>
        <p:nvSpPr>
          <p:cNvPr id="3" name="Объект 2"/>
          <p:cNvSpPr>
            <a:spLocks noGrp="1"/>
          </p:cNvSpPr>
          <p:nvPr>
            <p:ph idx="1"/>
          </p:nvPr>
        </p:nvSpPr>
        <p:spPr>
          <a:xfrm>
            <a:off x="3773510" y="1825625"/>
            <a:ext cx="7580289" cy="4351338"/>
          </a:xfrm>
        </p:spPr>
        <p:txBody>
          <a:bodyPr>
            <a:normAutofit fontScale="77500" lnSpcReduction="20000"/>
          </a:bodyPr>
          <a:lstStyle/>
          <a:p>
            <a:pPr>
              <a:spcBef>
                <a:spcPts val="0"/>
              </a:spcBef>
            </a:pPr>
            <a:r>
              <a:rPr lang="ka-GE" dirty="0"/>
              <a:t>TEI ფორმატმა და მეტაენამ გააფართოვა ტექსტის მანქანური დამუშავებისა და დიგიტალური რესურსების საერთაშორისო სამეცნიერო სივრცეში შეუფერხებლად მიმოქცევის შესაძლებლობები, რის გამოც ფართოდ დაინერგა ისეთ ციფრულ ბიბლიოთეკებში, არქივებსა და მუზეუმებში, როგორიცაა: </a:t>
            </a:r>
            <a:endParaRPr lang="ru-RU" dirty="0"/>
          </a:p>
          <a:p>
            <a:pPr lvl="1">
              <a:spcBef>
                <a:spcPts val="0"/>
              </a:spcBef>
            </a:pPr>
            <a:r>
              <a:rPr lang="ka-GE" dirty="0" smtClean="0"/>
              <a:t>ბრიტანული </a:t>
            </a:r>
            <a:r>
              <a:rPr lang="ka-GE" dirty="0"/>
              <a:t>ეროვნული კორპუსი (</a:t>
            </a:r>
            <a:r>
              <a:rPr lang="ka-GE" u="sng" dirty="0">
                <a:hlinkClick r:id="rId2"/>
              </a:rPr>
              <a:t>http://www.natcorp.ox.ac.uk</a:t>
            </a:r>
            <a:r>
              <a:rPr lang="ka-GE" dirty="0"/>
              <a:t>) </a:t>
            </a:r>
            <a:endParaRPr lang="ka-GE" dirty="0" smtClean="0"/>
          </a:p>
          <a:p>
            <a:pPr lvl="1">
              <a:spcBef>
                <a:spcPts val="0"/>
              </a:spcBef>
            </a:pPr>
            <a:r>
              <a:rPr lang="ka-GE" dirty="0" smtClean="0"/>
              <a:t>ოქსფორდის </a:t>
            </a:r>
            <a:r>
              <a:rPr lang="ka-GE" dirty="0"/>
              <a:t>არქივი (</a:t>
            </a:r>
            <a:r>
              <a:rPr lang="ka-GE" u="sng" dirty="0">
                <a:hlinkClick r:id="rId3"/>
              </a:rPr>
              <a:t>http://ota.ox.ac.uk/</a:t>
            </a:r>
            <a:r>
              <a:rPr lang="ka-GE" dirty="0"/>
              <a:t>)</a:t>
            </a:r>
            <a:endParaRPr lang="ru-RU" dirty="0"/>
          </a:p>
          <a:p>
            <a:pPr lvl="1">
              <a:spcBef>
                <a:spcPts val="0"/>
              </a:spcBef>
            </a:pPr>
            <a:r>
              <a:rPr lang="ka-GE" dirty="0" smtClean="0"/>
              <a:t>პერსევსის </a:t>
            </a:r>
            <a:r>
              <a:rPr lang="ka-GE" dirty="0"/>
              <a:t>ბიბლიოთეკა (</a:t>
            </a:r>
            <a:r>
              <a:rPr lang="ka-GE" u="sng" dirty="0">
                <a:hlinkClick r:id="rId4"/>
              </a:rPr>
              <a:t>http://www.perseus.tufts.edu/</a:t>
            </a:r>
            <a:r>
              <a:rPr lang="ka-GE" dirty="0"/>
              <a:t>) </a:t>
            </a:r>
            <a:endParaRPr lang="ru-RU" dirty="0"/>
          </a:p>
          <a:p>
            <a:pPr lvl="1">
              <a:spcBef>
                <a:spcPts val="0"/>
              </a:spcBef>
            </a:pPr>
            <a:r>
              <a:rPr lang="ka-GE" dirty="0" smtClean="0"/>
              <a:t>EpiDoc-ის </a:t>
            </a:r>
            <a:r>
              <a:rPr lang="ka-GE" dirty="0"/>
              <a:t>პროექტი (</a:t>
            </a:r>
            <a:r>
              <a:rPr lang="ka-GE" u="sng" dirty="0">
                <a:hlinkClick r:id="rId5"/>
              </a:rPr>
              <a:t>http://epidoc.sourceforge.net/</a:t>
            </a:r>
            <a:r>
              <a:rPr lang="ka-GE" dirty="0"/>
              <a:t>) </a:t>
            </a:r>
            <a:endParaRPr lang="ru-RU" dirty="0"/>
          </a:p>
          <a:p>
            <a:pPr lvl="1">
              <a:spcBef>
                <a:spcPts val="0"/>
              </a:spcBef>
            </a:pPr>
            <a:r>
              <a:rPr lang="ka-GE" dirty="0" smtClean="0"/>
              <a:t>მწერალ </a:t>
            </a:r>
            <a:r>
              <a:rPr lang="ka-GE" dirty="0"/>
              <a:t>ქალთა პროექტი (</a:t>
            </a:r>
            <a:r>
              <a:rPr lang="ka-GE" u="sng" dirty="0">
                <a:hlinkClick r:id="rId6"/>
              </a:rPr>
              <a:t>http://www.wwp.northeastern.edu/</a:t>
            </a:r>
            <a:r>
              <a:rPr lang="ka-GE" dirty="0"/>
              <a:t>) </a:t>
            </a:r>
            <a:endParaRPr lang="ru-RU" dirty="0"/>
          </a:p>
          <a:p>
            <a:pPr lvl="1">
              <a:spcBef>
                <a:spcPts val="0"/>
              </a:spcBef>
            </a:pPr>
            <a:r>
              <a:rPr lang="ka-GE" dirty="0" smtClean="0"/>
              <a:t>ახალი </a:t>
            </a:r>
            <a:r>
              <a:rPr lang="ka-GE" dirty="0"/>
              <a:t>ზელანდიის ელექტრონული ტექსტების ცენტრი (</a:t>
            </a:r>
            <a:r>
              <a:rPr lang="ka-GE" u="sng" dirty="0">
                <a:hlinkClick r:id="rId7"/>
              </a:rPr>
              <a:t>http://www.nzetc.org/</a:t>
            </a:r>
            <a:r>
              <a:rPr lang="ka-GE" dirty="0"/>
              <a:t>) </a:t>
            </a:r>
            <a:endParaRPr lang="ru-RU" dirty="0"/>
          </a:p>
          <a:p>
            <a:pPr lvl="1">
              <a:spcBef>
                <a:spcPts val="0"/>
              </a:spcBef>
            </a:pPr>
            <a:r>
              <a:rPr lang="ka-GE" dirty="0" smtClean="0"/>
              <a:t>ბილინგვური </a:t>
            </a:r>
            <a:r>
              <a:rPr lang="ka-GE" dirty="0"/>
              <a:t>ლექსიკონები – FreeDict (</a:t>
            </a:r>
            <a:r>
              <a:rPr lang="ka-GE" u="sng" dirty="0">
                <a:hlinkClick r:id="rId8"/>
              </a:rPr>
              <a:t>http://freedict.org</a:t>
            </a:r>
            <a:r>
              <a:rPr lang="ka-GE" dirty="0"/>
              <a:t>) </a:t>
            </a:r>
            <a:endParaRPr lang="ru-RU" dirty="0"/>
          </a:p>
          <a:p>
            <a:pPr lvl="1">
              <a:spcBef>
                <a:spcPts val="0"/>
              </a:spcBef>
            </a:pPr>
            <a:r>
              <a:rPr lang="ka-GE" dirty="0" smtClean="0"/>
              <a:t>ბიბლიის </a:t>
            </a:r>
            <a:r>
              <a:rPr lang="ka-GE" dirty="0"/>
              <a:t>საზოგადოების პროექტი SWORD (</a:t>
            </a:r>
            <a:r>
              <a:rPr lang="ka-GE" u="sng" dirty="0">
                <a:hlinkClick r:id="rId9"/>
              </a:rPr>
              <a:t>http://www.crosswire.org/sword/</a:t>
            </a:r>
            <a:r>
              <a:rPr lang="ka-GE" dirty="0"/>
              <a:t>) </a:t>
            </a:r>
            <a:r>
              <a:rPr lang="ka-GE" dirty="0" smtClean="0"/>
              <a:t>ა</a:t>
            </a:r>
            <a:r>
              <a:rPr lang="ka-GE" dirty="0"/>
              <a:t>. შ. </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15</a:t>
            </a:fld>
            <a:endParaRPr lang="ka-GE"/>
          </a:p>
        </p:txBody>
      </p:sp>
      <p:pic>
        <p:nvPicPr>
          <p:cNvPr id="6146" name="Picture 2" descr="Картинки по запросу te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6337" y="2485623"/>
            <a:ext cx="3206840" cy="320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253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ინტერნეტის ერა და ჰუმანიტარული კომპიუტინგი (1991-2004)</a:t>
            </a:r>
            <a:endParaRPr lang="ru-RU" dirty="0"/>
          </a:p>
        </p:txBody>
      </p:sp>
      <p:sp>
        <p:nvSpPr>
          <p:cNvPr id="3" name="Объект 2"/>
          <p:cNvSpPr>
            <a:spLocks noGrp="1"/>
          </p:cNvSpPr>
          <p:nvPr>
            <p:ph idx="1"/>
          </p:nvPr>
        </p:nvSpPr>
        <p:spPr>
          <a:xfrm>
            <a:off x="4301544" y="1825625"/>
            <a:ext cx="7052255" cy="4351338"/>
          </a:xfrm>
        </p:spPr>
        <p:txBody>
          <a:bodyPr>
            <a:normAutofit fontScale="92500" lnSpcReduction="20000"/>
          </a:bodyPr>
          <a:lstStyle/>
          <a:p>
            <a:r>
              <a:rPr lang="ka-GE" dirty="0"/>
              <a:t>ინტერნეტის მსოფლიო </a:t>
            </a:r>
            <a:r>
              <a:rPr lang="ka-GE" dirty="0" smtClean="0"/>
              <a:t>ქსელი </a:t>
            </a:r>
            <a:r>
              <a:rPr lang="ka-GE" dirty="0"/>
              <a:t>(WWW – World Wide Web</a:t>
            </a:r>
            <a:r>
              <a:rPr lang="ka-GE" dirty="0" smtClean="0"/>
              <a:t>). </a:t>
            </a:r>
          </a:p>
          <a:p>
            <a:pPr lvl="1"/>
            <a:r>
              <a:rPr lang="ka-GE" dirty="0"/>
              <a:t>1991 წლის 6 აგვისტოს </a:t>
            </a:r>
            <a:r>
              <a:rPr lang="ka-GE" dirty="0" smtClean="0"/>
              <a:t>ტიმ ბერნერს-ლის </a:t>
            </a:r>
            <a:r>
              <a:rPr lang="ka-GE" dirty="0"/>
              <a:t>მიერ შექმნილი პირველი ვებ-გვერდი (</a:t>
            </a:r>
            <a:r>
              <a:rPr lang="ka-GE" u="sng" dirty="0">
                <a:hlinkClick r:id="rId2"/>
              </a:rPr>
              <a:t>http://info.cern.ch</a:t>
            </a:r>
            <a:r>
              <a:rPr lang="ka-GE" dirty="0"/>
              <a:t>) </a:t>
            </a:r>
            <a:r>
              <a:rPr lang="ka-GE" dirty="0" smtClean="0"/>
              <a:t>ინტერნეტში განთავსდა და ღია </a:t>
            </a:r>
            <a:r>
              <a:rPr lang="ka-GE" dirty="0"/>
              <a:t>რესურსად გამოცხადდა</a:t>
            </a:r>
            <a:r>
              <a:rPr lang="ka-GE" dirty="0" smtClean="0"/>
              <a:t>.</a:t>
            </a:r>
          </a:p>
          <a:p>
            <a:pPr lvl="1"/>
            <a:r>
              <a:rPr lang="ka-GE" dirty="0"/>
              <a:t>ტიმ ბერნერს-ლის მიერ შექმნილმა HTML სისტემამ ხელი შეუწყო მონაცემთა ბაზების (Database) ჰიპერტექსტური რედაქტირების </a:t>
            </a:r>
            <a:r>
              <a:rPr lang="ka-GE" dirty="0" smtClean="0"/>
              <a:t>ექსპერიმენტირებას.</a:t>
            </a:r>
          </a:p>
          <a:p>
            <a:pPr lvl="1"/>
            <a:r>
              <a:rPr lang="ka-GE" dirty="0"/>
              <a:t>„მსოფლიო აბლაბუდა“ (World Wide Web) ჰიპერტექსტური და ჰიპერმედიური სისტემაა. ჰიპერმედიის ყველაზე გავრცელებული ფორმაა ვებ-ბრაუზერი (Apple Safari, Firefox, Internet Explorer, Mozilla, Opera, Google Chrome). </a:t>
            </a:r>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16</a:t>
            </a:fld>
            <a:endParaRPr lang="ka-GE"/>
          </a:p>
        </p:txBody>
      </p:sp>
      <p:pic>
        <p:nvPicPr>
          <p:cNvPr id="10242" name="Picture 2" descr="berners-l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825" y="2021984"/>
            <a:ext cx="2757511" cy="215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Картинки по запросу World Wide 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735" y="3789002"/>
            <a:ext cx="2561689" cy="259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93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ინტერნეტის ერა და ჰუმანიტარული კომპიუტინგი (1991-2004)</a:t>
            </a:r>
            <a:endParaRPr lang="ru-RU" dirty="0"/>
          </a:p>
        </p:txBody>
      </p:sp>
      <p:sp>
        <p:nvSpPr>
          <p:cNvPr id="3" name="Объект 2"/>
          <p:cNvSpPr>
            <a:spLocks noGrp="1"/>
          </p:cNvSpPr>
          <p:nvPr>
            <p:ph idx="1"/>
          </p:nvPr>
        </p:nvSpPr>
        <p:spPr>
          <a:xfrm>
            <a:off x="4855335" y="1825625"/>
            <a:ext cx="6498464" cy="4351338"/>
          </a:xfrm>
        </p:spPr>
        <p:txBody>
          <a:bodyPr>
            <a:normAutofit fontScale="70000" lnSpcReduction="20000"/>
          </a:bodyPr>
          <a:lstStyle/>
          <a:p>
            <a:r>
              <a:rPr lang="ka-GE" dirty="0" smtClean="0"/>
              <a:t>მსოფლიოს </a:t>
            </a:r>
            <a:r>
              <a:rPr lang="ka-GE" dirty="0"/>
              <a:t>ცნობილი ჰიპერმედიული </a:t>
            </a:r>
            <a:r>
              <a:rPr lang="ka-GE" dirty="0" smtClean="0"/>
              <a:t>არქივებია:</a:t>
            </a:r>
          </a:p>
          <a:p>
            <a:pPr lvl="1"/>
            <a:r>
              <a:rPr lang="ka-GE" dirty="0" smtClean="0"/>
              <a:t>უოლტ </a:t>
            </a:r>
            <a:r>
              <a:rPr lang="ka-GE" dirty="0"/>
              <a:t>უიტმენის არქივი (</a:t>
            </a:r>
            <a:r>
              <a:rPr lang="ka-GE" u="sng" dirty="0">
                <a:hlinkClick r:id="rId2"/>
              </a:rPr>
              <a:t>http://whitmanarchive.org/</a:t>
            </a:r>
            <a:r>
              <a:rPr lang="ka-GE" dirty="0"/>
              <a:t>); </a:t>
            </a:r>
            <a:endParaRPr lang="ka-GE" dirty="0" smtClean="0"/>
          </a:p>
          <a:p>
            <a:pPr lvl="1"/>
            <a:r>
              <a:rPr lang="ka-GE" dirty="0" smtClean="0"/>
              <a:t>დანტე </a:t>
            </a:r>
            <a:r>
              <a:rPr lang="ka-GE" dirty="0"/>
              <a:t>გაბრიელ როსეტის არქივი (</a:t>
            </a:r>
            <a:r>
              <a:rPr lang="ka-GE" u="sng" dirty="0">
                <a:hlinkClick r:id="rId3"/>
              </a:rPr>
              <a:t>http://www.rossettiarchive.org/</a:t>
            </a:r>
            <a:r>
              <a:rPr lang="ka-GE" dirty="0"/>
              <a:t>); </a:t>
            </a:r>
            <a:endParaRPr lang="ka-GE" dirty="0" smtClean="0"/>
          </a:p>
          <a:p>
            <a:pPr lvl="1"/>
            <a:r>
              <a:rPr lang="ka-GE" dirty="0" smtClean="0"/>
              <a:t>უილიამ </a:t>
            </a:r>
            <a:r>
              <a:rPr lang="ka-GE" dirty="0"/>
              <a:t>ბლეიკის არქივი (</a:t>
            </a:r>
            <a:r>
              <a:rPr lang="ka-GE" u="sng" dirty="0">
                <a:hlinkClick r:id="rId4"/>
              </a:rPr>
              <a:t>http://www.blakearchive.org/</a:t>
            </a:r>
            <a:r>
              <a:rPr lang="ka-GE" dirty="0"/>
              <a:t>); </a:t>
            </a:r>
            <a:endParaRPr lang="ka-GE" dirty="0" smtClean="0"/>
          </a:p>
          <a:p>
            <a:pPr lvl="1"/>
            <a:r>
              <a:rPr lang="ka-GE" dirty="0" smtClean="0"/>
              <a:t>სტენფორდის </a:t>
            </a:r>
            <a:r>
              <a:rPr lang="ka-GE" dirty="0"/>
              <a:t>„წერილების რესპუბლიკა“ (</a:t>
            </a:r>
            <a:r>
              <a:rPr lang="ka-GE" u="sng" dirty="0">
                <a:hlinkClick r:id="rId5"/>
              </a:rPr>
              <a:t>http://republicofletters.stanford.edu/</a:t>
            </a:r>
            <a:r>
              <a:rPr lang="ka-GE" dirty="0"/>
              <a:t>); </a:t>
            </a:r>
            <a:endParaRPr lang="ka-GE" dirty="0" smtClean="0"/>
          </a:p>
          <a:p>
            <a:pPr lvl="1"/>
            <a:r>
              <a:rPr lang="ka-GE" dirty="0" smtClean="0"/>
              <a:t>„</a:t>
            </a:r>
            <a:r>
              <a:rPr lang="ka-GE" dirty="0"/>
              <a:t>ჩრდილების ხეობა“ (</a:t>
            </a:r>
            <a:r>
              <a:rPr lang="ka-GE" u="sng" dirty="0">
                <a:hlinkClick r:id="rId6"/>
              </a:rPr>
              <a:t>http://valley.lib.virginia.edu/</a:t>
            </a:r>
            <a:r>
              <a:rPr lang="ka-GE" dirty="0"/>
              <a:t>); </a:t>
            </a:r>
            <a:endParaRPr lang="ka-GE" dirty="0" smtClean="0"/>
          </a:p>
          <a:p>
            <a:pPr lvl="1"/>
            <a:r>
              <a:rPr lang="ka-GE" dirty="0" smtClean="0"/>
              <a:t>სალემის </a:t>
            </a:r>
            <a:r>
              <a:rPr lang="ka-GE" dirty="0"/>
              <a:t>ჯადოქართა სამსჯავრო (</a:t>
            </a:r>
            <a:r>
              <a:rPr lang="ka-GE" u="sng" dirty="0">
                <a:hlinkClick r:id="rId7"/>
              </a:rPr>
              <a:t>http://salem.lib.virginia.edu/</a:t>
            </a:r>
            <a:r>
              <a:rPr lang="ka-GE" dirty="0"/>
              <a:t>); </a:t>
            </a:r>
            <a:endParaRPr lang="ka-GE" dirty="0" smtClean="0"/>
          </a:p>
          <a:p>
            <a:pPr lvl="1"/>
            <a:r>
              <a:rPr lang="ka-GE" dirty="0" smtClean="0"/>
              <a:t>პერსევსის </a:t>
            </a:r>
            <a:r>
              <a:rPr lang="ka-GE" dirty="0"/>
              <a:t>ციფრული ბიბლიოთეკა (</a:t>
            </a:r>
            <a:r>
              <a:rPr lang="ka-GE" u="sng" dirty="0">
                <a:hlinkClick r:id="rId8"/>
              </a:rPr>
              <a:t>http://www.perseus.tufts.edu/</a:t>
            </a:r>
            <a:r>
              <a:rPr lang="ka-GE" dirty="0"/>
              <a:t>) </a:t>
            </a:r>
            <a:endParaRPr lang="ka-GE" dirty="0" smtClean="0"/>
          </a:p>
          <a:p>
            <a:pPr lvl="1"/>
            <a:r>
              <a:rPr lang="ka-GE" dirty="0"/>
              <a:t>„ამერიკის მეხსიერება“ </a:t>
            </a:r>
            <a:r>
              <a:rPr lang="ka-GE" dirty="0" smtClean="0"/>
              <a:t>(</a:t>
            </a:r>
            <a:r>
              <a:rPr lang="ka-GE" u="sng" dirty="0">
                <a:hlinkClick r:id="rId9"/>
              </a:rPr>
              <a:t>http://memory.loc.gov</a:t>
            </a:r>
            <a:r>
              <a:rPr lang="ka-GE" u="sng" dirty="0" smtClean="0">
                <a:hlinkClick r:id="rId9"/>
              </a:rPr>
              <a:t>/</a:t>
            </a:r>
            <a:r>
              <a:rPr lang="ka-GE" dirty="0" smtClean="0"/>
              <a:t>)</a:t>
            </a:r>
          </a:p>
          <a:p>
            <a:pPr lvl="1"/>
            <a:r>
              <a:rPr lang="ka-GE" dirty="0"/>
              <a:t>პირველი ღია ინტერნეტ-ენციკლოპედია – The Stanford Encyclopedia of Philosophy (</a:t>
            </a:r>
            <a:r>
              <a:rPr lang="ka-GE" u="sng" dirty="0">
                <a:hlinkClick r:id="rId10"/>
              </a:rPr>
              <a:t>https://plato.stanford.edu/</a:t>
            </a:r>
            <a:r>
              <a:rPr lang="ka-GE" dirty="0"/>
              <a:t>) </a:t>
            </a:r>
            <a:r>
              <a:rPr lang="ka-GE" dirty="0" smtClean="0"/>
              <a:t> და </a:t>
            </a:r>
            <a:r>
              <a:rPr lang="ka-GE" dirty="0"/>
              <a:t>სხვა.</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17</a:t>
            </a:fld>
            <a:endParaRPr lang="ka-GE"/>
          </a:p>
        </p:txBody>
      </p:sp>
      <p:pic>
        <p:nvPicPr>
          <p:cNvPr id="1126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943" y="2773856"/>
            <a:ext cx="4100708" cy="249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560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ინტერნეტის ერა და ჰუმანიტარული კომპიუტინგი (1991-2004)</a:t>
            </a:r>
            <a:endParaRPr lang="ru-RU" dirty="0"/>
          </a:p>
        </p:txBody>
      </p:sp>
      <p:sp>
        <p:nvSpPr>
          <p:cNvPr id="3" name="Объект 2"/>
          <p:cNvSpPr>
            <a:spLocks noGrp="1"/>
          </p:cNvSpPr>
          <p:nvPr>
            <p:ph idx="1"/>
          </p:nvPr>
        </p:nvSpPr>
        <p:spPr>
          <a:xfrm>
            <a:off x="4855335" y="1825625"/>
            <a:ext cx="6498464" cy="4351338"/>
          </a:xfrm>
        </p:spPr>
        <p:txBody>
          <a:bodyPr>
            <a:normAutofit fontScale="62500" lnSpcReduction="20000"/>
          </a:bodyPr>
          <a:lstStyle/>
          <a:p>
            <a:pPr>
              <a:lnSpc>
                <a:spcPct val="120000"/>
              </a:lnSpc>
              <a:spcBef>
                <a:spcPts val="0"/>
              </a:spcBef>
            </a:pPr>
            <a:r>
              <a:rPr lang="ka-GE" dirty="0" smtClean="0"/>
              <a:t>საფრთხეში მყოფი </a:t>
            </a:r>
            <a:r>
              <a:rPr lang="ka-GE" dirty="0"/>
              <a:t>ენების დოკუმენტირება (დიგიტალურ არქივებში განთავსდა ხუთივე კონტინენტზე არსებული საფრთხეში მყოფი ენების პირველადი მონაცემები AVI </a:t>
            </a:r>
            <a:r>
              <a:rPr lang="ka-GE" dirty="0" smtClean="0"/>
              <a:t>ფორმატში):</a:t>
            </a:r>
          </a:p>
          <a:p>
            <a:pPr lvl="1">
              <a:lnSpc>
                <a:spcPct val="120000"/>
              </a:lnSpc>
              <a:spcBef>
                <a:spcPts val="0"/>
              </a:spcBef>
            </a:pPr>
            <a:r>
              <a:rPr lang="ka-GE" dirty="0"/>
              <a:t>DOBES-ის </a:t>
            </a:r>
            <a:r>
              <a:rPr lang="ka-GE" dirty="0" smtClean="0"/>
              <a:t>პროგრამა</a:t>
            </a:r>
            <a:r>
              <a:rPr lang="en-US" dirty="0"/>
              <a:t> (</a:t>
            </a:r>
            <a:r>
              <a:rPr lang="en-US" dirty="0">
                <a:hlinkClick r:id="rId2"/>
              </a:rPr>
              <a:t>http://dobes.mpi.nl</a:t>
            </a:r>
            <a:r>
              <a:rPr lang="en-US" dirty="0" smtClean="0">
                <a:hlinkClick r:id="rId2"/>
              </a:rPr>
              <a:t>/</a:t>
            </a:r>
            <a:r>
              <a:rPr lang="en-US" dirty="0" smtClean="0"/>
              <a:t>)</a:t>
            </a:r>
            <a:endParaRPr lang="ka-GE" dirty="0" smtClean="0"/>
          </a:p>
          <a:p>
            <a:pPr lvl="1">
              <a:lnSpc>
                <a:spcPct val="120000"/>
              </a:lnSpc>
              <a:spcBef>
                <a:spcPts val="0"/>
              </a:spcBef>
            </a:pPr>
            <a:r>
              <a:rPr lang="ka-GE" dirty="0" smtClean="0"/>
              <a:t>2000 წლიდან ხორციელდება ტეხასის უნივერსიტეტის პროექტი </a:t>
            </a:r>
            <a:r>
              <a:rPr lang="ka-GE" dirty="0"/>
              <a:t>AILLA (the Archive of the Indigenous Languages of Latin America) – „ინდიგენური ენები ლათინურ ამერიკაში“ (</a:t>
            </a:r>
            <a:r>
              <a:rPr lang="ka-GE" u="sng" dirty="0">
                <a:hlinkClick r:id="rId3"/>
              </a:rPr>
              <a:t>http://www.ailla.utexas.org/</a:t>
            </a:r>
            <a:r>
              <a:rPr lang="ka-GE" dirty="0"/>
              <a:t>), </a:t>
            </a:r>
            <a:endParaRPr lang="ka-GE" dirty="0" smtClean="0"/>
          </a:p>
          <a:p>
            <a:pPr lvl="1">
              <a:lnSpc>
                <a:spcPct val="120000"/>
              </a:lnSpc>
              <a:spcBef>
                <a:spcPts val="0"/>
              </a:spcBef>
            </a:pPr>
            <a:r>
              <a:rPr lang="ka-GE" dirty="0" smtClean="0"/>
              <a:t>2002 </a:t>
            </a:r>
            <a:r>
              <a:rPr lang="ka-GE" dirty="0"/>
              <a:t>წელს საფრთხეში მყოფი ენების დოკუმენტირების პროგრამა ELDP (Endangered Languages Documentation Programme) ამოქმედდა ლონდონში – SOAS-ის უნივერსიტეტში (</a:t>
            </a:r>
            <a:r>
              <a:rPr lang="ka-GE" u="sng" dirty="0">
                <a:hlinkClick r:id="rId4"/>
              </a:rPr>
              <a:t>http://www.eldp.net/</a:t>
            </a:r>
            <a:r>
              <a:rPr lang="ka-GE" dirty="0"/>
              <a:t>). </a:t>
            </a:r>
            <a:endParaRPr lang="ka-GE" dirty="0" smtClean="0"/>
          </a:p>
          <a:p>
            <a:pPr lvl="1">
              <a:lnSpc>
                <a:spcPct val="120000"/>
              </a:lnSpc>
              <a:spcBef>
                <a:spcPts val="0"/>
              </a:spcBef>
            </a:pPr>
            <a:r>
              <a:rPr lang="ka-GE" dirty="0" smtClean="0"/>
              <a:t>2003 </a:t>
            </a:r>
            <a:r>
              <a:rPr lang="ka-GE" dirty="0"/>
              <a:t>წელს UNESCO-მ სპეცილური დოკუმენტი მიუძღვნა ენების საფრთხის პრობლემას (Language Vitality and Endangerment). </a:t>
            </a:r>
            <a:endParaRPr lang="ka-GE" dirty="0" smtClean="0"/>
          </a:p>
          <a:p>
            <a:pPr lvl="1">
              <a:lnSpc>
                <a:spcPct val="120000"/>
              </a:lnSpc>
              <a:spcBef>
                <a:spcPts val="0"/>
              </a:spcBef>
            </a:pPr>
            <a:r>
              <a:rPr lang="ka-GE" dirty="0" smtClean="0"/>
              <a:t>2004 </a:t>
            </a:r>
            <a:r>
              <a:rPr lang="ka-GE" dirty="0"/>
              <a:t>წლიდან კი ამოქმედდა ლოკალური პროგრამები: DELAMAN, CLARIN და სხვა. </a:t>
            </a:r>
            <a:endParaRPr lang="ka-GE" dirty="0" smtClean="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18</a:t>
            </a:fld>
            <a:endParaRPr lang="ka-GE"/>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842" y="2888169"/>
            <a:ext cx="4065432" cy="200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57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ინტერნეტის ერა და ჰუმანიტარული კომპიუტინგი (1991-2004)</a:t>
            </a:r>
            <a:endParaRPr lang="ru-RU" dirty="0"/>
          </a:p>
        </p:txBody>
      </p:sp>
      <p:sp>
        <p:nvSpPr>
          <p:cNvPr id="3" name="Объект 2"/>
          <p:cNvSpPr>
            <a:spLocks noGrp="1"/>
          </p:cNvSpPr>
          <p:nvPr>
            <p:ph idx="1"/>
          </p:nvPr>
        </p:nvSpPr>
        <p:spPr>
          <a:xfrm>
            <a:off x="4855335" y="1825625"/>
            <a:ext cx="6498464" cy="4351338"/>
          </a:xfrm>
        </p:spPr>
        <p:txBody>
          <a:bodyPr>
            <a:normAutofit/>
          </a:bodyPr>
          <a:lstStyle/>
          <a:p>
            <a:pPr>
              <a:lnSpc>
                <a:spcPct val="120000"/>
              </a:lnSpc>
              <a:spcBef>
                <a:spcPts val="0"/>
              </a:spcBef>
            </a:pPr>
            <a:r>
              <a:rPr lang="ka-GE" dirty="0"/>
              <a:t>2001 წელს შეიქმნა ღია ონლაინ-ენციკლოპედია ვიკიპედია </a:t>
            </a:r>
            <a:r>
              <a:rPr lang="ka-GE" dirty="0" smtClean="0"/>
              <a:t>(</a:t>
            </a:r>
            <a:r>
              <a:rPr lang="en-US" dirty="0">
                <a:hlinkClick r:id="rId2"/>
              </a:rPr>
              <a:t>https://www.wikipedia.org</a:t>
            </a:r>
            <a:r>
              <a:rPr lang="en-US" dirty="0" smtClean="0">
                <a:hlinkClick r:id="rId2"/>
              </a:rPr>
              <a:t>/</a:t>
            </a:r>
            <a:r>
              <a:rPr lang="ka-GE" dirty="0" smtClean="0"/>
              <a:t>)</a:t>
            </a:r>
            <a:r>
              <a:rPr lang="en-US" dirty="0" smtClean="0"/>
              <a:t>:</a:t>
            </a:r>
          </a:p>
          <a:p>
            <a:pPr lvl="1">
              <a:lnSpc>
                <a:spcPct val="120000"/>
              </a:lnSpc>
              <a:spcBef>
                <a:spcPts val="0"/>
              </a:spcBef>
            </a:pPr>
            <a:r>
              <a:rPr lang="ka-GE" dirty="0" smtClean="0"/>
              <a:t>2017 </a:t>
            </a:r>
            <a:r>
              <a:rPr lang="ka-GE" dirty="0"/>
              <a:t>წელს ინგლისურ ვიკიპედიაში 5.422.739 სტატია იყო განთავსებული, </a:t>
            </a:r>
            <a:r>
              <a:rPr lang="ka-GE" dirty="0" smtClean="0"/>
              <a:t>მის </a:t>
            </a:r>
            <a:r>
              <a:rPr lang="ka-GE" dirty="0"/>
              <a:t>ქართულ ვერსიაში – 116,089 სტატია (</a:t>
            </a:r>
            <a:r>
              <a:rPr lang="ka-GE" u="sng" dirty="0">
                <a:hlinkClick r:id="rId3"/>
              </a:rPr>
              <a:t>https://en.wikipedia.org/wiki/Special:Statistics</a:t>
            </a:r>
            <a:r>
              <a:rPr lang="ka-GE" dirty="0"/>
              <a:t>).</a:t>
            </a:r>
            <a:endParaRPr lang="ka-GE" dirty="0" smtClean="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19</a:t>
            </a:fld>
            <a:endParaRPr lang="ka-GE"/>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48" y="2150370"/>
            <a:ext cx="3813099" cy="331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666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a-GE" dirty="0" smtClean="0"/>
              <a:t>ტერმინი „დიგიტალური ჰუმანიტარია“</a:t>
            </a:r>
            <a:endParaRPr lang="ru-RU" dirty="0"/>
          </a:p>
        </p:txBody>
      </p:sp>
      <p:sp>
        <p:nvSpPr>
          <p:cNvPr id="3" name="Объект 2"/>
          <p:cNvSpPr>
            <a:spLocks noGrp="1"/>
          </p:cNvSpPr>
          <p:nvPr>
            <p:ph idx="1"/>
          </p:nvPr>
        </p:nvSpPr>
        <p:spPr>
          <a:xfrm>
            <a:off x="4623515" y="1825625"/>
            <a:ext cx="6730284" cy="4351338"/>
          </a:xfrm>
        </p:spPr>
        <p:txBody>
          <a:bodyPr/>
          <a:lstStyle/>
          <a:p>
            <a:pPr marL="0" indent="0" algn="ctr">
              <a:buNone/>
            </a:pPr>
            <a:r>
              <a:rPr lang="ka-GE" dirty="0" smtClean="0"/>
              <a:t>ჰუმანიტარული კომპიუტინგი </a:t>
            </a:r>
            <a:endParaRPr lang="en-US" dirty="0" smtClean="0"/>
          </a:p>
          <a:p>
            <a:pPr marL="0" indent="0" algn="ctr">
              <a:buNone/>
            </a:pPr>
            <a:r>
              <a:rPr lang="en-US" dirty="0" smtClean="0"/>
              <a:t>vs </a:t>
            </a:r>
          </a:p>
          <a:p>
            <a:pPr marL="0" indent="0" algn="ctr">
              <a:buNone/>
            </a:pPr>
            <a:r>
              <a:rPr lang="ka-GE" dirty="0" smtClean="0"/>
              <a:t>დიგიტალური ჰუმანიტარია</a:t>
            </a:r>
            <a:endParaRPr lang="en-US" dirty="0" smtClean="0"/>
          </a:p>
          <a:p>
            <a:r>
              <a:rPr lang="ka-GE" dirty="0" smtClean="0"/>
              <a:t>Computing </a:t>
            </a:r>
            <a:r>
              <a:rPr lang="ka-GE" dirty="0"/>
              <a:t>in the </a:t>
            </a:r>
            <a:r>
              <a:rPr lang="ka-GE" dirty="0" smtClean="0"/>
              <a:t>Humanities, Humanities Computing...</a:t>
            </a:r>
          </a:p>
          <a:p>
            <a:r>
              <a:rPr lang="en-US" dirty="0"/>
              <a:t>D</a:t>
            </a:r>
            <a:r>
              <a:rPr lang="ka-GE" dirty="0"/>
              <a:t>igital </a:t>
            </a:r>
            <a:r>
              <a:rPr lang="ka-GE" dirty="0" smtClean="0"/>
              <a:t>Humanities (</a:t>
            </a:r>
            <a:r>
              <a:rPr lang="ka-GE" dirty="0"/>
              <a:t>სუზან </a:t>
            </a:r>
            <a:r>
              <a:rPr lang="ka-GE" dirty="0" smtClean="0"/>
              <a:t>შრაიბმანი, </a:t>
            </a:r>
            <a:r>
              <a:rPr lang="ka-GE" dirty="0"/>
              <a:t>რეი </a:t>
            </a:r>
            <a:r>
              <a:rPr lang="ka-GE" dirty="0" smtClean="0"/>
              <a:t>სიმენსი, </a:t>
            </a:r>
            <a:r>
              <a:rPr lang="ka-GE" dirty="0"/>
              <a:t>ჯონ </a:t>
            </a:r>
            <a:r>
              <a:rPr lang="ka-GE" dirty="0" smtClean="0"/>
              <a:t>ანსვორტი  - ანთოლოგია </a:t>
            </a:r>
            <a:r>
              <a:rPr lang="ka-GE" dirty="0"/>
              <a:t>„დიგიტალური ჰუმანიტარიის კომპანიონი</a:t>
            </a:r>
            <a:r>
              <a:rPr lang="ka-GE" dirty="0" smtClean="0"/>
              <a:t>“, 2004)</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2</a:t>
            </a:fld>
            <a:endParaRPr lang="ka-GE"/>
          </a:p>
        </p:txBody>
      </p:sp>
      <p:pic>
        <p:nvPicPr>
          <p:cNvPr id="2050" name="Picture 2" descr="Картинки по запросу digital humanities 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219" y="1685837"/>
            <a:ext cx="2859110" cy="405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641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ინტერნეტის ერა და ჰუმანიტარული კომპიუტინგი (1991-2004)</a:t>
            </a:r>
            <a:endParaRPr lang="ru-RU" dirty="0"/>
          </a:p>
        </p:txBody>
      </p:sp>
      <p:sp>
        <p:nvSpPr>
          <p:cNvPr id="3" name="Объект 2"/>
          <p:cNvSpPr>
            <a:spLocks noGrp="1"/>
          </p:cNvSpPr>
          <p:nvPr>
            <p:ph idx="1"/>
          </p:nvPr>
        </p:nvSpPr>
        <p:spPr>
          <a:xfrm>
            <a:off x="4855335" y="1825625"/>
            <a:ext cx="6498464" cy="4351338"/>
          </a:xfrm>
        </p:spPr>
        <p:txBody>
          <a:bodyPr>
            <a:normAutofit fontScale="70000" lnSpcReduction="20000"/>
          </a:bodyPr>
          <a:lstStyle/>
          <a:p>
            <a:pPr>
              <a:lnSpc>
                <a:spcPct val="120000"/>
              </a:lnSpc>
              <a:spcBef>
                <a:spcPts val="0"/>
              </a:spcBef>
            </a:pPr>
            <a:r>
              <a:rPr lang="en-US" dirty="0" smtClean="0"/>
              <a:t>Google-</a:t>
            </a:r>
            <a:r>
              <a:rPr lang="ka-GE" dirty="0" smtClean="0"/>
              <a:t>ის პროექტები</a:t>
            </a:r>
            <a:r>
              <a:rPr lang="en-US" dirty="0" smtClean="0"/>
              <a:t>:</a:t>
            </a:r>
            <a:endParaRPr lang="ka-GE" dirty="0" smtClean="0"/>
          </a:p>
          <a:p>
            <a:pPr lvl="1">
              <a:lnSpc>
                <a:spcPct val="120000"/>
              </a:lnSpc>
              <a:spcBef>
                <a:spcPts val="0"/>
              </a:spcBef>
            </a:pPr>
            <a:r>
              <a:rPr lang="ka-GE" dirty="0"/>
              <a:t>2002 წელს Google-მა წამოიწყო წიგნების გაციფრების საკუთარი პროექტი. 2004 წელს ელექტრონული ბიბლიოთეკის ამ მეგაპროექტს Google Print-ი ეწოდა, შემდგომში მას დაერქვა Google Book Search და Google Books. ამჟამად პროექტის ფარგლებში სკანირებული (გაციფრებული) წიგნების რიცხვი 25 მილიონს აღემატება (</a:t>
            </a:r>
            <a:r>
              <a:rPr lang="ka-GE" u="sng" dirty="0">
                <a:hlinkClick r:id="rId2"/>
              </a:rPr>
              <a:t>https://books.google.com/</a:t>
            </a:r>
            <a:r>
              <a:rPr lang="ka-GE" dirty="0"/>
              <a:t>). </a:t>
            </a:r>
            <a:endParaRPr lang="ka-GE" dirty="0" smtClean="0"/>
          </a:p>
          <a:p>
            <a:pPr lvl="1">
              <a:lnSpc>
                <a:spcPct val="120000"/>
              </a:lnSpc>
              <a:spcBef>
                <a:spcPts val="0"/>
              </a:spcBef>
            </a:pPr>
            <a:r>
              <a:rPr lang="ka-GE" dirty="0" smtClean="0"/>
              <a:t>იმავე </a:t>
            </a:r>
            <a:r>
              <a:rPr lang="ka-GE" dirty="0"/>
              <a:t>Google-მა 2011 წელს მსოფლიოს 17 მუზეუმთან თანამშრომლობით წამოიწყო მეგაპროექტი Google Art-ი. ამჟამად Google Art-ის კოლექციაში თავმოყრილია მსოფლიოს 1000-ზე მეტი წამყვანი მუზეუმისა და არქივის ექსპონატები (</a:t>
            </a:r>
            <a:r>
              <a:rPr lang="ka-GE" u="sng" dirty="0">
                <a:hlinkClick r:id="rId3"/>
              </a:rPr>
              <a:t>https://www.google.com/culturalinstitute</a:t>
            </a:r>
            <a:r>
              <a:rPr lang="ka-GE" dirty="0"/>
              <a:t>).</a:t>
            </a:r>
            <a:endParaRPr lang="en-US" dirty="0" smtClean="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20</a:t>
            </a:fld>
            <a:endParaRPr lang="ka-GE"/>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521" y="2678034"/>
            <a:ext cx="3994592" cy="195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24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ეპოქა (2004 წლიდან დღემდე)</a:t>
            </a:r>
            <a:endParaRPr lang="ru-RU" dirty="0"/>
          </a:p>
        </p:txBody>
      </p:sp>
      <p:sp>
        <p:nvSpPr>
          <p:cNvPr id="3" name="Объект 2"/>
          <p:cNvSpPr>
            <a:spLocks noGrp="1"/>
          </p:cNvSpPr>
          <p:nvPr>
            <p:ph idx="1"/>
          </p:nvPr>
        </p:nvSpPr>
        <p:spPr>
          <a:xfrm>
            <a:off x="5061396" y="1825625"/>
            <a:ext cx="6292403" cy="4351338"/>
          </a:xfrm>
        </p:spPr>
        <p:txBody>
          <a:bodyPr>
            <a:normAutofit fontScale="70000" lnSpcReduction="20000"/>
          </a:bodyPr>
          <a:lstStyle/>
          <a:p>
            <a:r>
              <a:rPr lang="ka-GE" dirty="0"/>
              <a:t>2005 წელს დაარსდა „დიგიტალური ჰუმანიტარიის ორგანიზაციების ალიანსი“ – ADHO (Alliance of Digital Humanities Organizations</a:t>
            </a:r>
            <a:r>
              <a:rPr lang="ka-GE" dirty="0" smtClean="0"/>
              <a:t>)</a:t>
            </a:r>
          </a:p>
          <a:p>
            <a:r>
              <a:rPr lang="ka-GE" dirty="0" smtClean="0"/>
              <a:t>2006 </a:t>
            </a:r>
            <a:r>
              <a:rPr lang="ka-GE" dirty="0"/>
              <a:t>წელს კი აშშ-ს ჰუმანიტარულ მეცნიერებათა მხარდაჭერის ეროვნულმა ფონდმა „დიგიტალური ჰუმანიტარიის ინიციატივა“ დააფუძნა, რომელსაც 2008 წლიდან Office of Digital Humanities ეწოდება (</a:t>
            </a:r>
            <a:r>
              <a:rPr lang="ka-GE" u="sng" dirty="0">
                <a:hlinkClick r:id="rId2"/>
              </a:rPr>
              <a:t>https://www.neh.gov/divisions/odh</a:t>
            </a:r>
            <a:r>
              <a:rPr lang="ka-GE" dirty="0"/>
              <a:t>). </a:t>
            </a:r>
            <a:endParaRPr lang="ka-GE" dirty="0" smtClean="0"/>
          </a:p>
          <a:p>
            <a:r>
              <a:rPr lang="ka-GE" dirty="0" smtClean="0"/>
              <a:t>2008 </a:t>
            </a:r>
            <a:r>
              <a:rPr lang="ka-GE" dirty="0"/>
              <a:t>წლის აპრილში ინიციატივის ფარგლებში კონკურსი გამოცხადდა, რომელიც გამარჯვებულებს სთავაზობდა ეროვნული ენერგეტიკის სამეცნიერო-კვლევითი კომპიუტერული ცენტრის (National Energy Research Scientific Computing Center ­– </a:t>
            </a:r>
            <a:r>
              <a:rPr lang="ka-GE" u="sng" dirty="0">
                <a:hlinkClick r:id="rId3"/>
              </a:rPr>
              <a:t>http://www.nersc.gov/</a:t>
            </a:r>
            <a:r>
              <a:rPr lang="ka-GE" dirty="0"/>
              <a:t>) სუპერკომპიუტერების 1 მილიონი საათით გამოყენებას. </a:t>
            </a:r>
            <a:endParaRPr lang="ru-RU" dirty="0"/>
          </a:p>
        </p:txBody>
      </p:sp>
      <p:sp>
        <p:nvSpPr>
          <p:cNvPr id="4" name="Дата 3"/>
          <p:cNvSpPr>
            <a:spLocks noGrp="1"/>
          </p:cNvSpPr>
          <p:nvPr>
            <p:ph type="dt" sz="half" idx="10"/>
          </p:nvPr>
        </p:nvSpPr>
        <p:spPr/>
        <p:txBody>
          <a:bodyPr/>
          <a:lstStyle/>
          <a:p>
            <a:r>
              <a:rPr lang="ka-GE" smtClean="0"/>
              <a:t>6.07.2018</a:t>
            </a:r>
            <a:endParaRPr lang="ka-GE" dirty="0"/>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21</a:t>
            </a:fld>
            <a:endParaRPr lang="ka-GE"/>
          </a:p>
        </p:txBody>
      </p:sp>
      <p:pic>
        <p:nvPicPr>
          <p:cNvPr id="22530" name="Picture 2" descr="Image result"/>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98764" y="1865890"/>
            <a:ext cx="4390448" cy="293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98765" y="4920964"/>
            <a:ext cx="4390448" cy="1169551"/>
          </a:xfrm>
          <a:prstGeom prst="rect">
            <a:avLst/>
          </a:prstGeom>
        </p:spPr>
        <p:txBody>
          <a:bodyPr wrap="square">
            <a:spAutoFit/>
          </a:bodyPr>
          <a:lstStyle/>
          <a:p>
            <a:r>
              <a:rPr lang="ka-GE" sz="1400" dirty="0" smtClean="0"/>
              <a:t>სუპერკომპიუტერის სიჩქარე - 12 ტრილიონი ოპერაცია წამში. იმისათვის</a:t>
            </a:r>
            <a:r>
              <a:rPr lang="ka-GE" sz="1400" dirty="0"/>
              <a:t>, რომ </a:t>
            </a:r>
            <a:r>
              <a:rPr lang="ka-GE" sz="1400" dirty="0" smtClean="0"/>
              <a:t>მის </a:t>
            </a:r>
            <a:r>
              <a:rPr lang="ka-GE" sz="1400" dirty="0"/>
              <a:t>დაშვებულ დატვირთვას გადავაჭარბოთ, დედამიწის ყველა მკვიდრმა ერთდროულად წამში 2000 სიმბოლო უნდა შეიყვანოს კომპიუტერში.</a:t>
            </a:r>
            <a:endParaRPr lang="ru-RU" sz="1400" dirty="0"/>
          </a:p>
        </p:txBody>
      </p:sp>
    </p:spTree>
    <p:extLst>
      <p:ext uri="{BB962C8B-B14F-4D97-AF65-F5344CB8AC3E}">
        <p14:creationId xmlns:p14="http://schemas.microsoft.com/office/powerpoint/2010/main" val="2904570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ეპოქა (2004 წლიდან დღემდე)</a:t>
            </a:r>
            <a:endParaRPr lang="ru-RU" dirty="0"/>
          </a:p>
        </p:txBody>
      </p:sp>
      <p:sp>
        <p:nvSpPr>
          <p:cNvPr id="3" name="Объект 2"/>
          <p:cNvSpPr>
            <a:spLocks noGrp="1"/>
          </p:cNvSpPr>
          <p:nvPr>
            <p:ph idx="1"/>
          </p:nvPr>
        </p:nvSpPr>
        <p:spPr>
          <a:xfrm>
            <a:off x="5267459" y="1825625"/>
            <a:ext cx="6086340" cy="4351338"/>
          </a:xfrm>
        </p:spPr>
        <p:txBody>
          <a:bodyPr>
            <a:normAutofit fontScale="85000" lnSpcReduction="20000"/>
          </a:bodyPr>
          <a:lstStyle/>
          <a:p>
            <a:r>
              <a:rPr lang="en-US" dirty="0" smtClean="0"/>
              <a:t>NERSC-</a:t>
            </a:r>
            <a:r>
              <a:rPr lang="ka-GE" dirty="0" smtClean="0"/>
              <a:t>ის კონკურსში </a:t>
            </a:r>
            <a:r>
              <a:rPr lang="ka-GE" dirty="0"/>
              <a:t>სამმა პროექტმა გაიმარჯვა: </a:t>
            </a:r>
            <a:endParaRPr lang="ka-GE" dirty="0" smtClean="0"/>
          </a:p>
          <a:p>
            <a:pPr lvl="1"/>
            <a:r>
              <a:rPr lang="ka-GE" b="1" dirty="0"/>
              <a:t>ელექტრონული </a:t>
            </a:r>
            <a:r>
              <a:rPr lang="ka-GE" b="1" dirty="0" smtClean="0"/>
              <a:t>ბიბლიოთეკება:</a:t>
            </a:r>
            <a:r>
              <a:rPr lang="ka-GE" dirty="0" smtClean="0"/>
              <a:t> გრეგორი </a:t>
            </a:r>
            <a:r>
              <a:rPr lang="ka-GE" dirty="0"/>
              <a:t>კრეინის (Gregory Crane) პროექტი </a:t>
            </a:r>
            <a:r>
              <a:rPr lang="ka-GE" dirty="0" smtClean="0"/>
              <a:t> „</a:t>
            </a:r>
            <a:r>
              <a:rPr lang="ka-GE" dirty="0"/>
              <a:t>პერსევსის ციფრულმა </a:t>
            </a:r>
            <a:r>
              <a:rPr lang="ka-GE" dirty="0" smtClean="0"/>
              <a:t>ბიბლიოთეკა“ </a:t>
            </a:r>
            <a:r>
              <a:rPr lang="ka-GE" dirty="0"/>
              <a:t>(ტაფტსის უნივერსიტეტი მედფორდში); </a:t>
            </a:r>
            <a:endParaRPr lang="ru-RU" dirty="0"/>
          </a:p>
          <a:p>
            <a:pPr lvl="1"/>
            <a:r>
              <a:rPr lang="ka-GE" b="1" dirty="0"/>
              <a:t>კულტურული მემკვიდრეობის ციფრული </a:t>
            </a:r>
            <a:r>
              <a:rPr lang="ka-GE" b="1" dirty="0" smtClean="0"/>
              <a:t>მოდელირება</a:t>
            </a:r>
            <a:r>
              <a:rPr lang="ka-GE" dirty="0" smtClean="0"/>
              <a:t>: დევიდ </a:t>
            </a:r>
            <a:r>
              <a:rPr lang="ka-GE" dirty="0"/>
              <a:t>კოლერის (David Koller) </a:t>
            </a:r>
            <a:r>
              <a:rPr lang="ka-GE" dirty="0" smtClean="0"/>
              <a:t>პროექტი </a:t>
            </a:r>
            <a:r>
              <a:rPr lang="ka-GE" dirty="0"/>
              <a:t>„ისტორიული ქანდაკებებისა და ნაგებობების სამგანზომილებიანი (3-D) გაციფრების შედეგად მიღებული გამოსახულებები“ (შარლოტსვილის მოწინავე ჰუმანიტარული ტექნოლოგიების ინსტიტუტი); </a:t>
            </a:r>
            <a:endParaRPr lang="ru-RU" dirty="0"/>
          </a:p>
          <a:p>
            <a:pPr lvl="1"/>
            <a:r>
              <a:rPr lang="ka-GE" b="1" dirty="0" smtClean="0"/>
              <a:t>კულტურული ანალიტიკა:</a:t>
            </a:r>
            <a:r>
              <a:rPr lang="ka-GE" dirty="0" smtClean="0"/>
              <a:t> ლევ </a:t>
            </a:r>
            <a:r>
              <a:rPr lang="ka-GE" dirty="0"/>
              <a:t>მანოვიჩის (Lev Manovich) პროექტმა „კულტურული ანალიტიკა“ (კალიფორნიის უნივერსიტეტი სან დიეგოში). </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22</a:t>
            </a:fld>
            <a:endParaRPr lang="ka-GE"/>
          </a:p>
        </p:txBody>
      </p:sp>
      <p:pic>
        <p:nvPicPr>
          <p:cNvPr id="4098" name="Picture 2" descr="David Koller takes a 3D scan of the Laocoon statue at the Vatican Museu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5" y="2439675"/>
            <a:ext cx="4548423" cy="302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761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ეპოქა (2004 წლიდან დღემდე)</a:t>
            </a:r>
            <a:endParaRPr lang="ru-RU" dirty="0"/>
          </a:p>
        </p:txBody>
      </p:sp>
      <p:sp>
        <p:nvSpPr>
          <p:cNvPr id="3" name="Объект 2"/>
          <p:cNvSpPr>
            <a:spLocks noGrp="1"/>
          </p:cNvSpPr>
          <p:nvPr>
            <p:ph idx="1"/>
          </p:nvPr>
        </p:nvSpPr>
        <p:spPr>
          <a:xfrm>
            <a:off x="3580326" y="1825625"/>
            <a:ext cx="7773473" cy="4351338"/>
          </a:xfrm>
        </p:spPr>
        <p:txBody>
          <a:bodyPr>
            <a:normAutofit fontScale="92500" lnSpcReduction="10000"/>
          </a:bodyPr>
          <a:lstStyle/>
          <a:p>
            <a:r>
              <a:rPr lang="ka-GE" dirty="0"/>
              <a:t>2008 წელს ჯორჯ მეისონის უნივერსიტეტის (აშშ) ისტორიისა და ახალი მედიის ცენტრის (Center for History and New Media) ინიციატივით შეიქმნა დიგიტალური ჰუმანიტარიის სპეციალისტთა შეხვედრის ახალი ფორმატი არაფორმალური კონფერენციის (Unconference) საფუძველზე, რომელსაც „ჰუმანიტარიისა და ტექნოლოგიების ბანაკი“ ეწოდა (The Humanities and Technology Camp, შემოკლებით – THATCamp</a:t>
            </a:r>
            <a:r>
              <a:rPr lang="ka-GE" dirty="0" smtClean="0"/>
              <a:t>).</a:t>
            </a:r>
            <a:endParaRPr lang="en-US" dirty="0" smtClean="0"/>
          </a:p>
          <a:p>
            <a:r>
              <a:rPr lang="ka-GE" dirty="0"/>
              <a:t>2010 წელს კი პარიზში გამართულმა THATCamp-მა შეიმუშავა „დიგიტალური ჰუმანიტარიის მანიფესტი“ (Manifeste des Digital Humanities</a:t>
            </a:r>
            <a:r>
              <a:rPr lang="ka-GE" dirty="0" smtClean="0"/>
              <a:t>)</a:t>
            </a:r>
            <a:r>
              <a:rPr lang="en-US" dirty="0" smtClean="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23</a:t>
            </a:fld>
            <a:endParaRPr lang="ka-GE"/>
          </a:p>
        </p:txBody>
      </p:sp>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128" y="1957588"/>
            <a:ext cx="2753389" cy="420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45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ეპოქა (2004 წლიდან დღემდე)</a:t>
            </a:r>
            <a:endParaRPr lang="ru-RU" dirty="0"/>
          </a:p>
        </p:txBody>
      </p:sp>
      <p:sp>
        <p:nvSpPr>
          <p:cNvPr id="3" name="Объект 2"/>
          <p:cNvSpPr>
            <a:spLocks noGrp="1"/>
          </p:cNvSpPr>
          <p:nvPr>
            <p:ph idx="1"/>
          </p:nvPr>
        </p:nvSpPr>
        <p:spPr>
          <a:xfrm>
            <a:off x="4739424" y="1825625"/>
            <a:ext cx="6614375" cy="4351338"/>
          </a:xfrm>
        </p:spPr>
        <p:txBody>
          <a:bodyPr/>
          <a:lstStyle/>
          <a:p>
            <a:r>
              <a:rPr lang="ka-GE" dirty="0"/>
              <a:t>2008 წლიდან მეტაფორების – „დიდი ნავთობი“, „დიდი წიაღისეული“ – გვერდით გაჩნდა ტერმინი „დიდი მონაცემები“ – Big Data, რომელიც პირველად ამერიკის ქსელური ინფორმაციის კოალიციის (Coalition for Networked Information) დირექტორმა – კლიფორდ ლინჩმა გამოიყენა (</a:t>
            </a:r>
            <a:r>
              <a:rPr lang="ka-GE" b="1" dirty="0"/>
              <a:t>ლინჩი 2008</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24</a:t>
            </a:fld>
            <a:endParaRPr lang="ka-GE"/>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08" y="2317192"/>
            <a:ext cx="3737683" cy="2885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077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ეპოქა (2004 წლიდან დღემდე)</a:t>
            </a:r>
            <a:endParaRPr lang="ru-RU" dirty="0"/>
          </a:p>
        </p:txBody>
      </p:sp>
      <p:sp>
        <p:nvSpPr>
          <p:cNvPr id="3" name="Объект 2"/>
          <p:cNvSpPr>
            <a:spLocks noGrp="1"/>
          </p:cNvSpPr>
          <p:nvPr>
            <p:ph idx="1"/>
          </p:nvPr>
        </p:nvSpPr>
        <p:spPr>
          <a:xfrm>
            <a:off x="5422006" y="1825625"/>
            <a:ext cx="5931794" cy="4351338"/>
          </a:xfrm>
        </p:spPr>
        <p:txBody>
          <a:bodyPr>
            <a:normAutofit fontScale="70000" lnSpcReduction="20000"/>
          </a:bodyPr>
          <a:lstStyle/>
          <a:p>
            <a:pPr>
              <a:lnSpc>
                <a:spcPct val="120000"/>
              </a:lnSpc>
              <a:spcBef>
                <a:spcPts val="0"/>
              </a:spcBef>
            </a:pPr>
            <a:r>
              <a:rPr lang="ka-GE" dirty="0"/>
              <a:t>თანამედროვე ეპოქის ერთ-ერთი მთავარი დამახასიათებელი </a:t>
            </a:r>
            <a:r>
              <a:rPr lang="ka-GE" dirty="0" smtClean="0"/>
              <a:t>ნიშანია უახლესი </a:t>
            </a:r>
            <a:r>
              <a:rPr lang="ka-GE" dirty="0"/>
              <a:t>ტექნოლოგიური მიღწევების გამოყენება მონაცემთა დიდი მასივების შექმნისა და </a:t>
            </a:r>
            <a:r>
              <a:rPr lang="ka-GE" dirty="0" smtClean="0"/>
              <a:t>ანალიზისათვის</a:t>
            </a:r>
            <a:r>
              <a:rPr lang="en-US" dirty="0" smtClean="0"/>
              <a:t>.</a:t>
            </a:r>
            <a:endParaRPr lang="en-US" dirty="0"/>
          </a:p>
          <a:p>
            <a:pPr lvl="1">
              <a:lnSpc>
                <a:spcPct val="120000"/>
              </a:lnSpc>
              <a:spcBef>
                <a:spcPts val="0"/>
              </a:spcBef>
            </a:pPr>
            <a:r>
              <a:rPr lang="ka-GE" dirty="0" smtClean="0"/>
              <a:t>პლატფორმა Trove - მასში </a:t>
            </a:r>
            <a:r>
              <a:rPr lang="ka-GE" dirty="0"/>
              <a:t>თავმოყრილია ავტრალიის ათასზე მეტი ბიბლიოთეკისა და მუზეუმის ღია ელექტრონული რესურსები (</a:t>
            </a:r>
            <a:r>
              <a:rPr lang="ka-GE" u="sng" dirty="0">
                <a:hlinkClick r:id="rId2"/>
              </a:rPr>
              <a:t>http://trove.nla.gov.au</a:t>
            </a:r>
            <a:r>
              <a:rPr lang="ka-GE" u="sng" dirty="0" smtClean="0">
                <a:hlinkClick r:id="rId2"/>
              </a:rPr>
              <a:t>/</a:t>
            </a:r>
            <a:r>
              <a:rPr lang="ka-GE" dirty="0" smtClean="0"/>
              <a:t>).</a:t>
            </a:r>
            <a:endParaRPr lang="en-US" dirty="0" smtClean="0"/>
          </a:p>
          <a:p>
            <a:pPr lvl="1">
              <a:lnSpc>
                <a:spcPct val="120000"/>
              </a:lnSpc>
              <a:spcBef>
                <a:spcPts val="0"/>
              </a:spcBef>
            </a:pPr>
            <a:r>
              <a:rPr lang="ka-GE" dirty="0"/>
              <a:t>2010 წელს საფუძველი ჩაეყარა ამერიკის ციფრულ საჯარო ბიბლიოთეკას – DPLA (Digital Public Library of America), რომლის ვებ-გვერდიც 2013 წელს ამოქმედდა (</a:t>
            </a:r>
            <a:r>
              <a:rPr lang="ka-GE" u="sng" dirty="0">
                <a:hlinkClick r:id="rId3"/>
              </a:rPr>
              <a:t>https://dp.la/</a:t>
            </a:r>
            <a:r>
              <a:rPr lang="ka-GE" dirty="0"/>
              <a:t>).</a:t>
            </a:r>
            <a:endParaRPr lang="ka-GE" dirty="0" smtClean="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25</a:t>
            </a:fld>
            <a:endParaRPr lang="ka-GE"/>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159" y="2446987"/>
            <a:ext cx="4303623" cy="285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51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ლექციის გეგმა</a:t>
            </a:r>
            <a:endParaRPr lang="ru-RU" dirty="0"/>
          </a:p>
        </p:txBody>
      </p:sp>
      <p:sp>
        <p:nvSpPr>
          <p:cNvPr id="3" name="Объект 2"/>
          <p:cNvSpPr>
            <a:spLocks noGrp="1"/>
          </p:cNvSpPr>
          <p:nvPr>
            <p:ph idx="1"/>
          </p:nvPr>
        </p:nvSpPr>
        <p:spPr/>
        <p:txBody>
          <a:bodyPr>
            <a:normAutofit/>
          </a:bodyPr>
          <a:lstStyle/>
          <a:p>
            <a:r>
              <a:rPr lang="ka-GE" dirty="0"/>
              <a:t>ჰუმანიტარული კომპიუტინგიდან დიგიტალურ </a:t>
            </a:r>
            <a:r>
              <a:rPr lang="ka-GE" dirty="0" smtClean="0"/>
              <a:t>ჰუმანიტარიამდე</a:t>
            </a:r>
          </a:p>
          <a:p>
            <a:r>
              <a:rPr lang="ka-GE" dirty="0" smtClean="0">
                <a:solidFill>
                  <a:srgbClr val="FF0000"/>
                </a:solidFill>
              </a:rPr>
              <a:t>დიგიტალური </a:t>
            </a:r>
            <a:r>
              <a:rPr lang="ka-GE" dirty="0">
                <a:solidFill>
                  <a:srgbClr val="FF0000"/>
                </a:solidFill>
              </a:rPr>
              <a:t>ჰუმანიტარიის ინსტიტუციური ფორმები და პერიოდული გამოცემები</a:t>
            </a:r>
            <a:endParaRPr lang="ka-GE" dirty="0" smtClean="0">
              <a:solidFill>
                <a:srgbClr val="FF0000"/>
              </a:solidFill>
            </a:endParaRPr>
          </a:p>
          <a:p>
            <a:r>
              <a:rPr lang="ka-GE" dirty="0"/>
              <a:t>დიგიტალური ჰუმანიტარიის ინსტრუმენტები და </a:t>
            </a:r>
            <a:r>
              <a:rPr lang="ka-GE" dirty="0" smtClean="0"/>
              <a:t>მეთოდები</a:t>
            </a:r>
          </a:p>
          <a:p>
            <a:pPr lvl="0"/>
            <a:r>
              <a:rPr lang="ka-GE" dirty="0"/>
              <a:t>დიგიტალური ჰუმანიტარიის განვითარების პერსპექტივები</a:t>
            </a:r>
            <a:endParaRPr lang="ru-RU" dirty="0"/>
          </a:p>
          <a:p>
            <a:pPr marL="0" indent="0">
              <a:buNone/>
            </a:pP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26</a:t>
            </a:fld>
            <a:endParaRPr lang="ka-GE"/>
          </a:p>
        </p:txBody>
      </p:sp>
    </p:spTree>
    <p:extLst>
      <p:ext uri="{BB962C8B-B14F-4D97-AF65-F5344CB8AC3E}">
        <p14:creationId xmlns:p14="http://schemas.microsoft.com/office/powerpoint/2010/main" val="3048858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dirty="0"/>
              <a:t>დიგიტალური ჰუმანიტარიის ინსტიტუციური </a:t>
            </a:r>
            <a:r>
              <a:rPr lang="ka-GE" dirty="0" smtClean="0"/>
              <a:t>ფორმები</a:t>
            </a:r>
            <a:endParaRPr lang="ru-RU" dirty="0"/>
          </a:p>
        </p:txBody>
      </p:sp>
      <p:sp>
        <p:nvSpPr>
          <p:cNvPr id="3" name="Объект 2"/>
          <p:cNvSpPr>
            <a:spLocks noGrp="1"/>
          </p:cNvSpPr>
          <p:nvPr>
            <p:ph idx="1"/>
          </p:nvPr>
        </p:nvSpPr>
        <p:spPr>
          <a:xfrm>
            <a:off x="6156101" y="1825625"/>
            <a:ext cx="5197699" cy="4351338"/>
          </a:xfrm>
        </p:spPr>
        <p:txBody>
          <a:bodyPr>
            <a:normAutofit fontScale="85000" lnSpcReduction="20000"/>
          </a:bodyPr>
          <a:lstStyle/>
          <a:p>
            <a:pPr>
              <a:lnSpc>
                <a:spcPct val="120000"/>
              </a:lnSpc>
            </a:pPr>
            <a:r>
              <a:rPr lang="ka-GE" dirty="0"/>
              <a:t>დიგიტალურ ჰუმანიტარიას აქვს ინსტიტუციური </a:t>
            </a:r>
            <a:r>
              <a:rPr lang="ka-GE" dirty="0" smtClean="0"/>
              <a:t>ფორმები</a:t>
            </a:r>
            <a:r>
              <a:rPr lang="en-US" dirty="0"/>
              <a:t> </a:t>
            </a:r>
            <a:r>
              <a:rPr lang="ka-GE" dirty="0" smtClean="0"/>
              <a:t>(განყოფილებები</a:t>
            </a:r>
            <a:r>
              <a:rPr lang="ka-GE" dirty="0"/>
              <a:t>, ცენტრები, დეპარტამენტები, ალიანსები), ყოველწლიური კონფერენციები, თემატური ჟურნალები და საუნივერსიტეტო საგანმანათლებლო </a:t>
            </a:r>
            <a:r>
              <a:rPr lang="ka-GE" dirty="0" smtClean="0"/>
              <a:t>პროგრამები</a:t>
            </a:r>
            <a:r>
              <a:rPr lang="en-US" dirty="0" smtClean="0"/>
              <a:t>.</a:t>
            </a:r>
            <a:endParaRPr lang="ka-GE" dirty="0" smtClean="0"/>
          </a:p>
          <a:p>
            <a:pPr lvl="1">
              <a:lnSpc>
                <a:spcPct val="120000"/>
              </a:lnSpc>
            </a:pPr>
            <a:r>
              <a:rPr lang="ka-GE" dirty="0"/>
              <a:t>დიგიტალური ჰუმანიტარიის ცენტრების საერთაშორისო ქსელი centerNet-ი 2007 წელს შეიქმნა აშშ-ში.</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27</a:t>
            </a:fld>
            <a:endParaRPr lang="ka-G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386" y="1649334"/>
            <a:ext cx="4905375" cy="278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35" y="4004470"/>
            <a:ext cx="4246238" cy="221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442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ინსტიტუციური ფორმები</a:t>
            </a:r>
            <a:endParaRPr lang="ru-RU" dirty="0"/>
          </a:p>
        </p:txBody>
      </p:sp>
      <p:sp>
        <p:nvSpPr>
          <p:cNvPr id="3" name="Объект 2"/>
          <p:cNvSpPr>
            <a:spLocks noGrp="1"/>
          </p:cNvSpPr>
          <p:nvPr>
            <p:ph idx="1"/>
          </p:nvPr>
        </p:nvSpPr>
        <p:spPr>
          <a:xfrm>
            <a:off x="4172754" y="1825625"/>
            <a:ext cx="7181045" cy="4351338"/>
          </a:xfrm>
        </p:spPr>
        <p:txBody>
          <a:bodyPr>
            <a:normAutofit fontScale="77500" lnSpcReduction="20000"/>
          </a:bodyPr>
          <a:lstStyle/>
          <a:p>
            <a:r>
              <a:rPr lang="ka-GE" dirty="0"/>
              <a:t>დიგიტალური ჰუმანიტარიის ორგანიზაციების ალიანსი – ADHO (Alliance of Digital Humanities Organizations) – გლობალური „ქოლგა“ სტრუქტურაა, რომელიც 2005 წელს დაარდა</a:t>
            </a:r>
            <a:r>
              <a:rPr lang="ka-GE" dirty="0" smtClean="0"/>
              <a:t>.</a:t>
            </a:r>
            <a:r>
              <a:rPr lang="en-US" dirty="0" smtClean="0"/>
              <a:t> </a:t>
            </a:r>
            <a:r>
              <a:rPr lang="ka-GE" dirty="0" smtClean="0"/>
              <a:t>მასში გაერთიანებული არიან: </a:t>
            </a:r>
          </a:p>
          <a:p>
            <a:pPr lvl="1"/>
            <a:r>
              <a:rPr lang="ka-GE" dirty="0" smtClean="0"/>
              <a:t>დიგიტალური </a:t>
            </a:r>
            <a:r>
              <a:rPr lang="ka-GE" dirty="0"/>
              <a:t>ჰუმანიტარიის ევროპული ასოციაცია (</a:t>
            </a:r>
            <a:r>
              <a:rPr lang="ka-GE" dirty="0" smtClean="0"/>
              <a:t>EADH)</a:t>
            </a:r>
          </a:p>
          <a:p>
            <a:pPr lvl="1"/>
            <a:r>
              <a:rPr lang="ka-GE" dirty="0" smtClean="0"/>
              <a:t>კომპიუტერულ </a:t>
            </a:r>
            <a:r>
              <a:rPr lang="ka-GE" dirty="0"/>
              <a:t>და ჰუმანიტარულ მეცნიერებათა ასოციაცია (</a:t>
            </a:r>
            <a:r>
              <a:rPr lang="ka-GE" dirty="0" smtClean="0"/>
              <a:t>ACH)</a:t>
            </a:r>
          </a:p>
          <a:p>
            <a:pPr lvl="1"/>
            <a:r>
              <a:rPr lang="ka-GE" dirty="0" smtClean="0"/>
              <a:t>დიგიტალური </a:t>
            </a:r>
            <a:r>
              <a:rPr lang="ka-GE" dirty="0"/>
              <a:t>ჰუმანიტარიის კანადის საზოგადოება (CSDH/SCHN</a:t>
            </a:r>
            <a:r>
              <a:rPr lang="ka-GE" dirty="0" smtClean="0"/>
              <a:t>)</a:t>
            </a:r>
          </a:p>
          <a:p>
            <a:pPr lvl="1"/>
            <a:r>
              <a:rPr lang="ka-GE" dirty="0" smtClean="0"/>
              <a:t>CenterNet-ი</a:t>
            </a:r>
          </a:p>
          <a:p>
            <a:pPr lvl="1"/>
            <a:r>
              <a:rPr lang="ka-GE" dirty="0" smtClean="0"/>
              <a:t>დიგიტალური </a:t>
            </a:r>
            <a:r>
              <a:rPr lang="ka-GE" dirty="0"/>
              <a:t>ჰუმანიტარიის ავსტრალიისა და აზიის ასოციაცია (aaDH</a:t>
            </a:r>
            <a:r>
              <a:rPr lang="ka-GE" dirty="0" smtClean="0"/>
              <a:t>)</a:t>
            </a:r>
          </a:p>
          <a:p>
            <a:pPr lvl="1"/>
            <a:r>
              <a:rPr lang="ka-GE" dirty="0" smtClean="0"/>
              <a:t>იაპონიის </a:t>
            </a:r>
            <a:r>
              <a:rPr lang="ka-GE" dirty="0"/>
              <a:t>დიგიტალური ჰუმანიტარიის ასოციაცია (JADH</a:t>
            </a:r>
            <a:r>
              <a:rPr lang="ka-GE" dirty="0" smtClean="0"/>
              <a:t>)</a:t>
            </a:r>
          </a:p>
          <a:p>
            <a:pPr lvl="1"/>
            <a:r>
              <a:rPr lang="ka-GE" dirty="0" smtClean="0"/>
              <a:t>Humanistica </a:t>
            </a:r>
            <a:r>
              <a:rPr lang="ka-GE" dirty="0"/>
              <a:t>– დიგიტალური ჰუმანიტარიის ფრანკოფონული ასოციაცია (</a:t>
            </a:r>
            <a:r>
              <a:rPr lang="ka-GE" u="sng" dirty="0">
                <a:hlinkClick r:id="rId2"/>
              </a:rPr>
              <a:t>http://adho.org/</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28</a:t>
            </a:fld>
            <a:endParaRPr lang="ka-GE"/>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28" y="3447849"/>
            <a:ext cx="376237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266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ინსტიტუციური ფორმები</a:t>
            </a:r>
            <a:endParaRPr lang="ru-RU" dirty="0"/>
          </a:p>
        </p:txBody>
      </p:sp>
      <p:sp>
        <p:nvSpPr>
          <p:cNvPr id="3" name="Объект 2"/>
          <p:cNvSpPr>
            <a:spLocks noGrp="1"/>
          </p:cNvSpPr>
          <p:nvPr>
            <p:ph idx="1"/>
          </p:nvPr>
        </p:nvSpPr>
        <p:spPr>
          <a:xfrm>
            <a:off x="4172754" y="1825625"/>
            <a:ext cx="7181045" cy="4351338"/>
          </a:xfrm>
        </p:spPr>
        <p:txBody>
          <a:bodyPr>
            <a:normAutofit fontScale="70000" lnSpcReduction="20000"/>
          </a:bodyPr>
          <a:lstStyle/>
          <a:p>
            <a:pPr>
              <a:lnSpc>
                <a:spcPct val="120000"/>
              </a:lnSpc>
            </a:pPr>
            <a:r>
              <a:rPr lang="ka-GE" dirty="0"/>
              <a:t> </a:t>
            </a:r>
            <a:r>
              <a:rPr lang="az-Latn-AZ" dirty="0"/>
              <a:t>ADHO </a:t>
            </a:r>
            <a:r>
              <a:rPr lang="ka-GE" dirty="0"/>
              <a:t>აფინანსებს, მაგალითად, საზაფხულო სკოლებს</a:t>
            </a:r>
            <a:r>
              <a:rPr lang="ka-GE" dirty="0" smtClean="0"/>
              <a:t>:</a:t>
            </a:r>
          </a:p>
          <a:p>
            <a:pPr lvl="1">
              <a:lnSpc>
                <a:spcPct val="120000"/>
              </a:lnSpc>
            </a:pPr>
            <a:r>
              <a:rPr lang="ka-GE" dirty="0" smtClean="0"/>
              <a:t>ყოველწლიური </a:t>
            </a:r>
            <a:r>
              <a:rPr lang="ka-GE" dirty="0"/>
              <a:t>საზაფხულო სკოლა ბრიტანულ კოლუმბიაში (კანადა), რომლსაც 2011 წლიდან მართავს ვიქტორიის უნივერსიტეტი, Digital Humanities Summer Institute-ის ეგიდით (</a:t>
            </a:r>
            <a:r>
              <a:rPr lang="ka-GE" u="sng" dirty="0">
                <a:hlinkClick r:id="rId2"/>
              </a:rPr>
              <a:t>http://dhsi.org/archive.php</a:t>
            </a:r>
            <a:r>
              <a:rPr lang="ka-GE" dirty="0"/>
              <a:t>); </a:t>
            </a:r>
            <a:endParaRPr lang="ka-GE" dirty="0" smtClean="0"/>
          </a:p>
          <a:p>
            <a:pPr lvl="1">
              <a:lnSpc>
                <a:spcPct val="120000"/>
              </a:lnSpc>
            </a:pPr>
            <a:r>
              <a:rPr lang="ka-GE" dirty="0" smtClean="0"/>
              <a:t>ყოველწლიური </a:t>
            </a:r>
            <a:r>
              <a:rPr lang="ka-GE" dirty="0"/>
              <a:t>საზფხულო სკოლა ოქსფორდის უნივერსიტეტში Digital Humanities @ Oxford Summer School (</a:t>
            </a:r>
            <a:r>
              <a:rPr lang="ka-GE" u="sng" dirty="0">
                <a:hlinkClick r:id="rId3"/>
              </a:rPr>
              <a:t>http://digital.humanities.ox.ac.uk/dhoxss/2017</a:t>
            </a:r>
            <a:r>
              <a:rPr lang="ka-GE" dirty="0"/>
              <a:t>), რომელიც 2008 წლიდან იმართება დიდ ბრიტანეთში; </a:t>
            </a:r>
            <a:endParaRPr lang="ka-GE" dirty="0" smtClean="0"/>
          </a:p>
          <a:p>
            <a:pPr lvl="1">
              <a:lnSpc>
                <a:spcPct val="120000"/>
              </a:lnSpc>
            </a:pPr>
            <a:r>
              <a:rPr lang="ka-GE" dirty="0" smtClean="0"/>
              <a:t>ყოველწლიური </a:t>
            </a:r>
            <a:r>
              <a:rPr lang="ka-GE" dirty="0"/>
              <a:t>საზაფხულო სკოლა „კულტურა და ტექნოლო­გია“ – The </a:t>
            </a:r>
            <a:r>
              <a:rPr lang="ka-GE" dirty="0" smtClean="0"/>
              <a:t>European </a:t>
            </a:r>
            <a:r>
              <a:rPr lang="ka-GE" dirty="0"/>
              <a:t>Summer School in Digital Humanities-ის ფარგლებში (</a:t>
            </a:r>
            <a:r>
              <a:rPr lang="ka-GE" u="sng" dirty="0">
                <a:hlinkClick r:id="rId4"/>
              </a:rPr>
              <a:t>http://www.culingtec.uni-leipzig.de/ESU_C_T/node/97/</a:t>
            </a:r>
            <a:r>
              <a:rPr lang="ka-GE" dirty="0"/>
              <a:t>), იმართება ლაიფციგის უნივერსი­ტეტში 2009 წლიდან (გერმანია</a:t>
            </a:r>
            <a:r>
              <a:rPr lang="ka-GE" dirty="0" smtClean="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29</a:t>
            </a:fld>
            <a:endParaRPr lang="ka-GE"/>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28" y="3447849"/>
            <a:ext cx="376237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42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ka-GE" dirty="0" smtClean="0"/>
              <a:t>დიგიტალური ჰუმანიტარია</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3</a:t>
            </a:fld>
            <a:endParaRPr lang="ka-GE"/>
          </a:p>
        </p:txBody>
      </p:sp>
      <p:graphicFrame>
        <p:nvGraphicFramePr>
          <p:cNvPr id="9" name="Объект 8"/>
          <p:cNvGraphicFramePr>
            <a:graphicFrameLocks noGrp="1"/>
          </p:cNvGraphicFramePr>
          <p:nvPr>
            <p:ph idx="1"/>
            <p:extLst>
              <p:ext uri="{D42A27DB-BD31-4B8C-83A1-F6EECF244321}">
                <p14:modId xmlns:p14="http://schemas.microsoft.com/office/powerpoint/2010/main" val="18883161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079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ინსტიტუციური ფორმები</a:t>
            </a:r>
            <a:endParaRPr lang="ru-RU" dirty="0"/>
          </a:p>
        </p:txBody>
      </p:sp>
      <p:sp>
        <p:nvSpPr>
          <p:cNvPr id="3" name="Объект 2"/>
          <p:cNvSpPr>
            <a:spLocks noGrp="1"/>
          </p:cNvSpPr>
          <p:nvPr>
            <p:ph idx="1"/>
          </p:nvPr>
        </p:nvSpPr>
        <p:spPr>
          <a:xfrm>
            <a:off x="5215944" y="1825625"/>
            <a:ext cx="6137856" cy="4351338"/>
          </a:xfrm>
        </p:spPr>
        <p:txBody>
          <a:bodyPr>
            <a:normAutofit fontScale="70000" lnSpcReduction="20000"/>
          </a:bodyPr>
          <a:lstStyle/>
          <a:p>
            <a:pPr>
              <a:lnSpc>
                <a:spcPct val="120000"/>
              </a:lnSpc>
            </a:pPr>
            <a:r>
              <a:rPr lang="ka-GE" dirty="0"/>
              <a:t>ერთ-ერთი პირველი გლობალური საერთოევროპული საინფორმაციო პლატფორმაა პროექტი „დიგიტალური კვლევის ინფრასტრუქტურა ხელოვნებისა და ჰუმანიტარიისათვის“ – DARIAH (Digital Research Infrastructure for the Arts and Humanities), რომელიც 2007 წელს დაფუძნდა 15 ევროპული ქვეყნის (ავსტრია, ბელგია, გერმანია, დანია, ირლანდია, იტალია, კვიპროსი, ლუქსემბურგი, მალტა, საბერძნეთი, საფრანგეთი, სერბეთი, სლოვენია, ხორვატია და ჰოლანდია) მონაწილეობით.</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30</a:t>
            </a:fld>
            <a:endParaRPr lang="ka-GE"/>
          </a:p>
        </p:txBody>
      </p:sp>
      <p:pic>
        <p:nvPicPr>
          <p:cNvPr id="10242" name="Picture 2" descr="Image result for DARI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916" y="2910517"/>
            <a:ext cx="3985832" cy="212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90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ინსტიტუციური ფორმები</a:t>
            </a:r>
            <a:endParaRPr lang="ru-RU" dirty="0"/>
          </a:p>
        </p:txBody>
      </p:sp>
      <p:sp>
        <p:nvSpPr>
          <p:cNvPr id="3" name="Объект 2"/>
          <p:cNvSpPr>
            <a:spLocks noGrp="1"/>
          </p:cNvSpPr>
          <p:nvPr>
            <p:ph idx="1"/>
          </p:nvPr>
        </p:nvSpPr>
        <p:spPr>
          <a:xfrm>
            <a:off x="5061396" y="1825625"/>
            <a:ext cx="6292403" cy="4351338"/>
          </a:xfrm>
        </p:spPr>
        <p:txBody>
          <a:bodyPr>
            <a:normAutofit lnSpcReduction="10000"/>
          </a:bodyPr>
          <a:lstStyle/>
          <a:p>
            <a:pPr>
              <a:lnSpc>
                <a:spcPct val="100000"/>
              </a:lnSpc>
            </a:pPr>
            <a:r>
              <a:rPr lang="ka-GE" dirty="0"/>
              <a:t>2007 წლიდან მოქმედებს საერთოევროპული პროექტი CLARIN (Common Language Resources and Technology Infrastructure), რომელიც აერთიანებს ენობრივ რესურსებს, ენობრივ ტექნოლოგიებს და სწავლების მეთოდებს ე. წ. Web3-ის („სემანტიკური ინტერნეტი“) ფარგლებში (</a:t>
            </a:r>
            <a:r>
              <a:rPr lang="ka-GE" u="sng" dirty="0">
                <a:hlinkClick r:id="rId2"/>
              </a:rPr>
              <a:t>https://www.clarin.eu/</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31</a:t>
            </a:fld>
            <a:endParaRPr lang="ka-GE"/>
          </a:p>
        </p:txBody>
      </p:sp>
      <p:pic>
        <p:nvPicPr>
          <p:cNvPr id="11266" name="Picture 2" descr="Image result for clar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43" y="2376568"/>
            <a:ext cx="4451928" cy="299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86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ინსტიტუციური ფორმები</a:t>
            </a:r>
            <a:endParaRPr lang="ru-RU" dirty="0"/>
          </a:p>
        </p:txBody>
      </p:sp>
      <p:sp>
        <p:nvSpPr>
          <p:cNvPr id="3" name="Объект 2"/>
          <p:cNvSpPr>
            <a:spLocks noGrp="1"/>
          </p:cNvSpPr>
          <p:nvPr>
            <p:ph idx="1"/>
          </p:nvPr>
        </p:nvSpPr>
        <p:spPr>
          <a:xfrm>
            <a:off x="5583382" y="1825625"/>
            <a:ext cx="5770416" cy="4351338"/>
          </a:xfrm>
        </p:spPr>
        <p:txBody>
          <a:bodyPr>
            <a:normAutofit fontScale="85000" lnSpcReduction="20000"/>
          </a:bodyPr>
          <a:lstStyle/>
          <a:p>
            <a:pPr>
              <a:lnSpc>
                <a:spcPct val="120000"/>
              </a:lnSpc>
            </a:pPr>
            <a:r>
              <a:rPr lang="ka-GE" dirty="0" smtClean="0"/>
              <a:t>მსოფლიო ლიდერები:</a:t>
            </a:r>
          </a:p>
          <a:p>
            <a:pPr lvl="1">
              <a:lnSpc>
                <a:spcPct val="120000"/>
              </a:lnSpc>
            </a:pPr>
            <a:r>
              <a:rPr lang="ka-GE" dirty="0" smtClean="0"/>
              <a:t>ლონდონის </a:t>
            </a:r>
            <a:r>
              <a:rPr lang="ka-GE" dirty="0"/>
              <a:t>სამეფო </a:t>
            </a:r>
            <a:r>
              <a:rPr lang="ka-GE" dirty="0" smtClean="0"/>
              <a:t>კოლეჯის </a:t>
            </a:r>
            <a:r>
              <a:rPr lang="ka-GE" dirty="0"/>
              <a:t>(King’s College London</a:t>
            </a:r>
            <a:r>
              <a:rPr lang="ka-GE" dirty="0" smtClean="0"/>
              <a:t>) </a:t>
            </a:r>
            <a:r>
              <a:rPr lang="ka-GE" dirty="0"/>
              <a:t>დიგიტალური ჰუმანიტარიის დეპარტამენტი (DDH – Department of Digital Humanities), რომელიც 1991 წელს დაფუძნდა, </a:t>
            </a:r>
            <a:r>
              <a:rPr lang="ka-GE" dirty="0" smtClean="0"/>
              <a:t>40 თანამშრომელი. </a:t>
            </a:r>
            <a:r>
              <a:rPr lang="ka-GE" dirty="0"/>
              <a:t>სამივე საფეხურის (BA, MA, PhD) საგანმანათლებლო </a:t>
            </a:r>
            <a:r>
              <a:rPr lang="ka-GE" dirty="0" smtClean="0"/>
              <a:t>პროგრამები </a:t>
            </a:r>
            <a:r>
              <a:rPr lang="ka-GE" dirty="0"/>
              <a:t>დიგიტალურ </a:t>
            </a:r>
            <a:r>
              <a:rPr lang="ka-GE" dirty="0" smtClean="0"/>
              <a:t>ჰუმანიტარიაში.</a:t>
            </a:r>
            <a:endParaRPr lang="ka-GE" dirty="0"/>
          </a:p>
          <a:p>
            <a:pPr lvl="1">
              <a:lnSpc>
                <a:spcPct val="120000"/>
              </a:lnSpc>
            </a:pPr>
            <a:r>
              <a:rPr lang="ka-GE" dirty="0" smtClean="0"/>
              <a:t>კალიფორნიის </a:t>
            </a:r>
            <a:r>
              <a:rPr lang="ka-GE" dirty="0"/>
              <a:t>უნივერსიტეტში (UCLA – University of California, Los Angeles) მოქმედებს დიგიტალური ჰუმანიტარიის ექვსი ცენტრი და </a:t>
            </a:r>
            <a:r>
              <a:rPr lang="ka-GE" dirty="0" smtClean="0"/>
              <a:t>ინსტიტუტი.</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32</a:t>
            </a:fld>
            <a:endParaRPr lang="ka-GE"/>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64" y="2219922"/>
            <a:ext cx="4554976" cy="315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03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პერიოდული გამოცემები</a:t>
            </a:r>
            <a:endParaRPr lang="ru-RU" dirty="0"/>
          </a:p>
        </p:txBody>
      </p:sp>
      <p:sp>
        <p:nvSpPr>
          <p:cNvPr id="3" name="Объект 2"/>
          <p:cNvSpPr>
            <a:spLocks noGrp="1"/>
          </p:cNvSpPr>
          <p:nvPr>
            <p:ph idx="1"/>
          </p:nvPr>
        </p:nvSpPr>
        <p:spPr>
          <a:xfrm>
            <a:off x="4082602" y="1825625"/>
            <a:ext cx="7271197" cy="4351338"/>
          </a:xfrm>
        </p:spPr>
        <p:txBody>
          <a:bodyPr>
            <a:normAutofit fontScale="70000" lnSpcReduction="20000"/>
          </a:bodyPr>
          <a:lstStyle/>
          <a:p>
            <a:r>
              <a:rPr lang="ka-GE" dirty="0" smtClean="0"/>
              <a:t>Computers </a:t>
            </a:r>
            <a:r>
              <a:rPr lang="ka-GE" dirty="0"/>
              <a:t>and the Humanities – გამოდიოდა 1966-2004 წლებში (</a:t>
            </a:r>
            <a:r>
              <a:rPr lang="ka-GE" u="sng" dirty="0">
                <a:hlinkClick r:id="rId2"/>
              </a:rPr>
              <a:t>https://www.jstor.org/journal/comphuma</a:t>
            </a:r>
            <a:r>
              <a:rPr lang="ka-GE" dirty="0"/>
              <a:t>) </a:t>
            </a:r>
            <a:endParaRPr lang="ru-RU" dirty="0"/>
          </a:p>
          <a:p>
            <a:r>
              <a:rPr lang="ka-GE" dirty="0" smtClean="0"/>
              <a:t>Literary </a:t>
            </a:r>
            <a:r>
              <a:rPr lang="ka-GE" dirty="0"/>
              <a:t>and Linguistic Computing (LLC) – გამოდიოდა 1986-2014 წლებში (</a:t>
            </a:r>
            <a:r>
              <a:rPr lang="ka-GE" u="sng" dirty="0">
                <a:hlinkClick r:id="rId3"/>
              </a:rPr>
              <a:t>http://llc.oxfordjournals.org/content/by/year</a:t>
            </a:r>
            <a:r>
              <a:rPr lang="ka-GE" dirty="0"/>
              <a:t>)</a:t>
            </a:r>
            <a:endParaRPr lang="ru-RU" dirty="0"/>
          </a:p>
          <a:p>
            <a:r>
              <a:rPr lang="ka-GE" dirty="0" smtClean="0"/>
              <a:t>Computers </a:t>
            </a:r>
            <a:r>
              <a:rPr lang="ka-GE" dirty="0"/>
              <a:t>in the Humanities Working Papers, რომელსაც ტორონტოს უნივერსიტეტი გამოსცემდა 1990-2009 წლებში </a:t>
            </a:r>
            <a:endParaRPr lang="ru-RU" dirty="0"/>
          </a:p>
          <a:p>
            <a:r>
              <a:rPr lang="ka-GE" dirty="0" smtClean="0"/>
              <a:t>Digital </a:t>
            </a:r>
            <a:r>
              <a:rPr lang="ka-GE" dirty="0"/>
              <a:t>Studies / Le champ numérique – გამოდის 1992 წლიდან. 2008 წლიდან – როგორც CSDH/SCHN-ს ელექტრონული ჟურნალი (</a:t>
            </a:r>
            <a:r>
              <a:rPr lang="ka-GE" u="sng" dirty="0">
                <a:hlinkClick r:id="rId4"/>
              </a:rPr>
              <a:t>http://www.digitalstudies.org/</a:t>
            </a:r>
            <a:r>
              <a:rPr lang="ka-GE" dirty="0"/>
              <a:t>)</a:t>
            </a:r>
            <a:endParaRPr lang="ru-RU" dirty="0"/>
          </a:p>
          <a:p>
            <a:r>
              <a:rPr lang="ka-GE" dirty="0" smtClean="0"/>
              <a:t>Computers </a:t>
            </a:r>
            <a:r>
              <a:rPr lang="ka-GE" dirty="0"/>
              <a:t>in the Humanities Working Papers (CHWP) ­– ელექტრონული პრეპრინტი, გამოდის 1996 წლიდან (</a:t>
            </a:r>
            <a:r>
              <a:rPr lang="ka-GE" u="sng" dirty="0">
                <a:hlinkClick r:id="rId5"/>
              </a:rPr>
              <a:t>http://projects.chass.utoronto.ca/chwp/</a:t>
            </a:r>
            <a:r>
              <a:rPr lang="ka-GE" dirty="0"/>
              <a:t>);</a:t>
            </a:r>
            <a:endParaRPr lang="ru-RU" dirty="0"/>
          </a:p>
          <a:p>
            <a:r>
              <a:rPr lang="ka-GE" dirty="0" smtClean="0"/>
              <a:t>Journal </a:t>
            </a:r>
            <a:r>
              <a:rPr lang="ka-GE" dirty="0"/>
              <a:t>of Digital Information – გამოდის 1997 წლიდან (</a:t>
            </a:r>
            <a:r>
              <a:rPr lang="ka-GE" u="sng" dirty="0">
                <a:hlinkClick r:id="rId6"/>
              </a:rPr>
              <a:t>https://journals.tdl.org/jodi/index.php/jodi</a:t>
            </a:r>
            <a:r>
              <a:rPr lang="ka-GE" dirty="0"/>
              <a:t>) </a:t>
            </a:r>
            <a:endParaRPr lang="ru-RU" dirty="0"/>
          </a:p>
          <a:p>
            <a:r>
              <a:rPr lang="ka-GE" dirty="0" smtClean="0"/>
              <a:t>Forum </a:t>
            </a:r>
            <a:r>
              <a:rPr lang="ka-GE" dirty="0"/>
              <a:t>Computerphilologie – 1999 წლიდან (</a:t>
            </a:r>
            <a:r>
              <a:rPr lang="ka-GE" u="sng" dirty="0">
                <a:hlinkClick r:id="rId7"/>
              </a:rPr>
              <a:t>http://www.computerphilologie.de/</a:t>
            </a:r>
            <a:r>
              <a:rPr lang="ka-GE" dirty="0"/>
              <a:t>) </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33</a:t>
            </a:fld>
            <a:endParaRPr lang="ka-GE"/>
          </a:p>
        </p:txBody>
      </p:sp>
      <p:pic>
        <p:nvPicPr>
          <p:cNvPr id="24582" name="Picture 6" descr="Image result for Computers and the Humanit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998" y="1671458"/>
            <a:ext cx="1457325" cy="2209801"/>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Image result for Literary and Linguistic Compu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1000" y="1671457"/>
            <a:ext cx="1481311" cy="1923781"/>
          </a:xfrm>
          <a:prstGeom prst="rect">
            <a:avLst/>
          </a:prstGeom>
          <a:noFill/>
          <a:extLst>
            <a:ext uri="{909E8E84-426E-40DD-AFC4-6F175D3DCCD1}">
              <a14:hiddenFill xmlns:a14="http://schemas.microsoft.com/office/drawing/2010/main">
                <a:solidFill>
                  <a:srgbClr val="FFFFFF"/>
                </a:solidFill>
              </a14:hiddenFill>
            </a:ext>
          </a:extLst>
        </p:spPr>
      </p:pic>
      <p:pic>
        <p:nvPicPr>
          <p:cNvPr id="24588" name="Picture 12" descr=" Гуманитарная информатика. 2016. №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0342" y="2633347"/>
            <a:ext cx="1420195" cy="1954144"/>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Zeitschrift für digitale Geschichtswissenschaft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998" y="5473593"/>
            <a:ext cx="3754970" cy="372943"/>
          </a:xfrm>
          <a:prstGeom prst="rect">
            <a:avLst/>
          </a:prstGeom>
          <a:noFill/>
          <a:extLst>
            <a:ext uri="{909E8E84-426E-40DD-AFC4-6F175D3DCCD1}">
              <a14:hiddenFill xmlns:a14="http://schemas.microsoft.com/office/drawing/2010/main">
                <a:solidFill>
                  <a:srgbClr val="FFFFFF"/>
                </a:solidFill>
              </a14:hiddenFill>
            </a:ext>
          </a:extLst>
        </p:spPr>
      </p:pic>
      <p:pic>
        <p:nvPicPr>
          <p:cNvPr id="24592" name="Picture 16" descr="DH Commons Jour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73491" y="4203340"/>
            <a:ext cx="1224667" cy="1204256"/>
          </a:xfrm>
          <a:prstGeom prst="rect">
            <a:avLst/>
          </a:prstGeom>
          <a:noFill/>
          <a:extLst>
            <a:ext uri="{909E8E84-426E-40DD-AFC4-6F175D3DCCD1}">
              <a14:hiddenFill xmlns:a14="http://schemas.microsoft.com/office/drawing/2010/main">
                <a:solidFill>
                  <a:srgbClr val="FFFFFF"/>
                </a:solidFill>
              </a14:hiddenFill>
            </a:ext>
          </a:extLst>
        </p:spPr>
      </p:pic>
      <p:pic>
        <p:nvPicPr>
          <p:cNvPr id="24594" name="Picture 18" descr="Digital Humanities Quarterly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8998" y="4759005"/>
            <a:ext cx="2235151" cy="3557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mage result for Digital Studies / Le champ numériqu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9552" y="4371615"/>
            <a:ext cx="2099351" cy="35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08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პერიოდული გამოცემები</a:t>
            </a:r>
            <a:endParaRPr lang="ru-RU" dirty="0"/>
          </a:p>
        </p:txBody>
      </p:sp>
      <p:sp>
        <p:nvSpPr>
          <p:cNvPr id="3" name="Объект 2"/>
          <p:cNvSpPr>
            <a:spLocks noGrp="1"/>
          </p:cNvSpPr>
          <p:nvPr>
            <p:ph idx="1"/>
          </p:nvPr>
        </p:nvSpPr>
        <p:spPr/>
        <p:txBody>
          <a:bodyPr>
            <a:normAutofit fontScale="70000" lnSpcReduction="20000"/>
          </a:bodyPr>
          <a:lstStyle/>
          <a:p>
            <a:r>
              <a:rPr lang="ka-GE" dirty="0" smtClean="0"/>
              <a:t>Text </a:t>
            </a:r>
            <a:r>
              <a:rPr lang="ka-GE" dirty="0"/>
              <a:t>Technology – მაკმასტერის უნივერსიტეტის გამომცემლობის თავისუფალი ელექტრონული ჟურნალი, გამოდის 2003 წლიდან (</a:t>
            </a:r>
            <a:r>
              <a:rPr lang="ka-GE" u="sng" dirty="0">
                <a:hlinkClick r:id="rId2"/>
              </a:rPr>
              <a:t>http://texttechnology.mcmaster.ca/</a:t>
            </a:r>
            <a:r>
              <a:rPr lang="ka-GE" dirty="0"/>
              <a:t>);</a:t>
            </a:r>
            <a:endParaRPr lang="ru-RU" dirty="0"/>
          </a:p>
          <a:p>
            <a:r>
              <a:rPr lang="ka-GE" dirty="0" smtClean="0"/>
              <a:t>Гуманитарная информатика – </a:t>
            </a:r>
            <a:r>
              <a:rPr lang="ka-GE" dirty="0"/>
              <a:t>ტომსკის სახელმწიფო უნივერსიტეტის ჟურნალი, გამოდის 2004 წლიდან </a:t>
            </a:r>
            <a:r>
              <a:rPr lang="ka-GE" dirty="0" smtClean="0"/>
              <a:t>(</a:t>
            </a:r>
            <a:r>
              <a:rPr lang="ka-GE" u="sng" dirty="0" smtClean="0">
                <a:hlinkClick r:id="rId3"/>
              </a:rPr>
              <a:t>http</a:t>
            </a:r>
            <a:r>
              <a:rPr lang="ka-GE" u="sng" dirty="0">
                <a:hlinkClick r:id="rId3"/>
              </a:rPr>
              <a:t>://journals.tsu.ru/huminf/</a:t>
            </a:r>
            <a:r>
              <a:rPr lang="ka-GE" dirty="0"/>
              <a:t>)</a:t>
            </a:r>
            <a:endParaRPr lang="ru-RU" dirty="0"/>
          </a:p>
          <a:p>
            <a:r>
              <a:rPr lang="ka-GE" dirty="0" smtClean="0"/>
              <a:t>Digital </a:t>
            </a:r>
            <a:r>
              <a:rPr lang="ka-GE" dirty="0"/>
              <a:t>Medievalist – 2005 წლიდან (</a:t>
            </a:r>
            <a:r>
              <a:rPr lang="ka-GE" u="sng" dirty="0">
                <a:hlinkClick r:id="rId4"/>
              </a:rPr>
              <a:t>http://www.digitalmedievalist.org/journal/</a:t>
            </a:r>
            <a:r>
              <a:rPr lang="ka-GE" dirty="0"/>
              <a:t>)</a:t>
            </a:r>
            <a:endParaRPr lang="ru-RU" dirty="0"/>
          </a:p>
          <a:p>
            <a:r>
              <a:rPr lang="ka-GE" dirty="0" smtClean="0"/>
              <a:t>International </a:t>
            </a:r>
            <a:r>
              <a:rPr lang="ka-GE" dirty="0"/>
              <a:t>Journal of Digital Curation – 2006 წლიდან (</a:t>
            </a:r>
            <a:r>
              <a:rPr lang="ka-GE" u="sng" dirty="0">
                <a:hlinkClick r:id="rId5"/>
              </a:rPr>
              <a:t>http://www.ijdc.net/</a:t>
            </a:r>
            <a:r>
              <a:rPr lang="ka-GE" dirty="0"/>
              <a:t>) </a:t>
            </a:r>
            <a:endParaRPr lang="ru-RU" dirty="0"/>
          </a:p>
          <a:p>
            <a:r>
              <a:rPr lang="ka-GE" dirty="0" smtClean="0"/>
              <a:t>Digital </a:t>
            </a:r>
            <a:r>
              <a:rPr lang="ka-GE" dirty="0"/>
              <a:t>Humanities Quarterly – 2007 წლიდან, ADHO-ს ბეჭდური ორგანო (</a:t>
            </a:r>
            <a:r>
              <a:rPr lang="ka-GE" u="sng" dirty="0">
                <a:hlinkClick r:id="rId6"/>
              </a:rPr>
              <a:t>http://www.digitalhumanities.org/dhq/</a:t>
            </a:r>
            <a:r>
              <a:rPr lang="ka-GE" dirty="0"/>
              <a:t>)</a:t>
            </a:r>
            <a:endParaRPr lang="ru-RU" dirty="0"/>
          </a:p>
          <a:p>
            <a:r>
              <a:rPr lang="ka-GE" dirty="0" smtClean="0"/>
              <a:t>Journal </a:t>
            </a:r>
            <a:r>
              <a:rPr lang="ka-GE" dirty="0"/>
              <a:t>of the Text Encoding Initiative – TEI-ს ოფიციალური ელექტრონული ჟურნალი, გამოდის 2011 წლიდან (</a:t>
            </a:r>
            <a:r>
              <a:rPr lang="ka-GE" u="sng" dirty="0">
                <a:hlinkClick r:id="rId7"/>
              </a:rPr>
              <a:t>http://journal.tei-c.org/</a:t>
            </a:r>
            <a:r>
              <a:rPr lang="ka-GE" dirty="0"/>
              <a:t>) </a:t>
            </a:r>
            <a:endParaRPr lang="ru-RU" dirty="0"/>
          </a:p>
          <a:p>
            <a:r>
              <a:rPr lang="en-US" dirty="0" smtClean="0"/>
              <a:t>D</a:t>
            </a:r>
            <a:r>
              <a:rPr lang="ka-GE" dirty="0"/>
              <a:t>igiversity – 2011 წლიდან (</a:t>
            </a:r>
            <a:r>
              <a:rPr lang="ka-GE" u="sng" dirty="0">
                <a:hlinkClick r:id="rId8"/>
              </a:rPr>
              <a:t>http://digiversity.net/</a:t>
            </a:r>
            <a:r>
              <a:rPr lang="ka-GE" dirty="0"/>
              <a:t>) </a:t>
            </a:r>
            <a:endParaRPr lang="ka-GE" dirty="0" smtClean="0"/>
          </a:p>
          <a:p>
            <a:r>
              <a:rPr lang="ka-GE" dirty="0" smtClean="0"/>
              <a:t>Journal </a:t>
            </a:r>
            <a:r>
              <a:rPr lang="ka-GE" dirty="0"/>
              <a:t>of Digital Humanities (JDH) – 2011-2014 წწ. (</a:t>
            </a:r>
            <a:r>
              <a:rPr lang="ka-GE" u="sng" dirty="0">
                <a:hlinkClick r:id="rId9"/>
              </a:rPr>
              <a:t>http://journalofdigitalhumanities.org/</a:t>
            </a:r>
            <a:r>
              <a:rPr lang="ka-GE" dirty="0"/>
              <a:t>) </a:t>
            </a:r>
            <a:endParaRPr lang="ru-RU" dirty="0"/>
          </a:p>
          <a:p>
            <a:r>
              <a:rPr lang="ka-GE" dirty="0" smtClean="0"/>
              <a:t>Caracteres </a:t>
            </a:r>
            <a:r>
              <a:rPr lang="ka-GE" dirty="0"/>
              <a:t>– Estudios culturales y críticos de la esfera digital – 2012 წლიდან (</a:t>
            </a:r>
            <a:r>
              <a:rPr lang="ka-GE" u="sng" dirty="0">
                <a:hlinkClick r:id="rId10"/>
              </a:rPr>
              <a:t>http://revistacaracteres.net/</a:t>
            </a:r>
            <a:r>
              <a:rPr lang="ka-GE" dirty="0"/>
              <a:t>) </a:t>
            </a:r>
            <a:endParaRPr lang="ru-RU" dirty="0"/>
          </a:p>
          <a:p>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34</a:t>
            </a:fld>
            <a:endParaRPr lang="ka-GE"/>
          </a:p>
        </p:txBody>
      </p:sp>
    </p:spTree>
    <p:extLst>
      <p:ext uri="{BB962C8B-B14F-4D97-AF65-F5344CB8AC3E}">
        <p14:creationId xmlns:p14="http://schemas.microsoft.com/office/powerpoint/2010/main" val="951621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პერიოდული გამოცემები</a:t>
            </a:r>
            <a:endParaRPr lang="ru-RU" dirty="0"/>
          </a:p>
        </p:txBody>
      </p:sp>
      <p:sp>
        <p:nvSpPr>
          <p:cNvPr id="3" name="Объект 2"/>
          <p:cNvSpPr>
            <a:spLocks noGrp="1"/>
          </p:cNvSpPr>
          <p:nvPr>
            <p:ph idx="1"/>
          </p:nvPr>
        </p:nvSpPr>
        <p:spPr/>
        <p:txBody>
          <a:bodyPr>
            <a:normAutofit fontScale="70000" lnSpcReduction="20000"/>
          </a:bodyPr>
          <a:lstStyle/>
          <a:p>
            <a:r>
              <a:rPr lang="ka-GE" dirty="0" smtClean="0"/>
              <a:t>Zeitschrift </a:t>
            </a:r>
            <a:r>
              <a:rPr lang="ka-GE" dirty="0"/>
              <a:t>für digitale Geschichtswissenschaften – 2012-2015 წწ. (</a:t>
            </a:r>
            <a:r>
              <a:rPr lang="ka-GE" u="sng" dirty="0">
                <a:hlinkClick r:id="rId2"/>
              </a:rPr>
              <a:t>http://universaar.uni-saarland.de/journals/index.php/zdg/index</a:t>
            </a:r>
            <a:r>
              <a:rPr lang="ka-GE" dirty="0"/>
              <a:t>) </a:t>
            </a:r>
            <a:endParaRPr lang="ru-RU" dirty="0"/>
          </a:p>
          <a:p>
            <a:r>
              <a:rPr lang="ka-GE" dirty="0" smtClean="0"/>
              <a:t>Digital </a:t>
            </a:r>
            <a:r>
              <a:rPr lang="ka-GE" dirty="0"/>
              <a:t>Philology: A Journal of Medieval Cultures – 2012 წლიდან (</a:t>
            </a:r>
            <a:r>
              <a:rPr lang="ka-GE" u="sng" dirty="0">
                <a:hlinkClick r:id="rId3"/>
              </a:rPr>
              <a:t>http://muse.jhu.edu/journal/550</a:t>
            </a:r>
            <a:r>
              <a:rPr lang="ka-GE" dirty="0"/>
              <a:t>) </a:t>
            </a:r>
            <a:endParaRPr lang="ru-RU" dirty="0"/>
          </a:p>
          <a:p>
            <a:r>
              <a:rPr lang="ka-GE" dirty="0" smtClean="0"/>
              <a:t>Историческая </a:t>
            </a:r>
            <a:r>
              <a:rPr lang="ka-GE" dirty="0"/>
              <a:t>информатика – ალტაის სახელმწიფო უნივერსიტეტის ჟურნალი, გამოდის 2012 წლის სექტემბრიდან (</a:t>
            </a:r>
            <a:r>
              <a:rPr lang="ka-GE" u="sng" dirty="0">
                <a:hlinkClick r:id="rId4"/>
              </a:rPr>
              <a:t>http://kleio.asu.ru/</a:t>
            </a:r>
            <a:r>
              <a:rPr lang="ka-GE" dirty="0"/>
              <a:t>) </a:t>
            </a:r>
            <a:endParaRPr lang="ru-RU" dirty="0"/>
          </a:p>
          <a:p>
            <a:r>
              <a:rPr lang="ka-GE" dirty="0" smtClean="0"/>
              <a:t>DSH </a:t>
            </a:r>
            <a:r>
              <a:rPr lang="ka-GE" dirty="0"/>
              <a:t>(Digital Scholarship in the Humanities) რომელსაც 2014 წლიდან გამოსცემს გამომცემლობა Oxford University Press (</a:t>
            </a:r>
            <a:r>
              <a:rPr lang="ka-GE" u="sng" dirty="0">
                <a:hlinkClick r:id="rId5"/>
              </a:rPr>
              <a:t>http://dsh.oxfordjournals.org/</a:t>
            </a:r>
            <a:r>
              <a:rPr lang="ka-GE" dirty="0"/>
              <a:t>) </a:t>
            </a:r>
            <a:endParaRPr lang="ru-RU" dirty="0"/>
          </a:p>
          <a:p>
            <a:r>
              <a:rPr lang="ka-GE" dirty="0" smtClean="0"/>
              <a:t>Ride </a:t>
            </a:r>
            <a:r>
              <a:rPr lang="ka-GE" dirty="0"/>
              <a:t>– A review journal for digital editions and resources – 2014 წლიდან (</a:t>
            </a:r>
            <a:r>
              <a:rPr lang="ka-GE" u="sng" dirty="0">
                <a:hlinkClick r:id="rId6"/>
              </a:rPr>
              <a:t>http://ride.i-d-e.de/</a:t>
            </a:r>
            <a:r>
              <a:rPr lang="ka-GE" dirty="0"/>
              <a:t>) </a:t>
            </a:r>
            <a:endParaRPr lang="ru-RU" dirty="0"/>
          </a:p>
          <a:p>
            <a:r>
              <a:rPr lang="ka-GE" dirty="0" smtClean="0"/>
              <a:t>Digital </a:t>
            </a:r>
            <a:r>
              <a:rPr lang="ka-GE" dirty="0"/>
              <a:t>Classics Online – 2015 წლიდან (</a:t>
            </a:r>
            <a:r>
              <a:rPr lang="ka-GE" u="sng" dirty="0">
                <a:hlinkClick r:id="rId7"/>
              </a:rPr>
              <a:t>https://journals.ub.uni-heidelberg.de/index.php/dco/</a:t>
            </a:r>
            <a:r>
              <a:rPr lang="ka-GE" dirty="0"/>
              <a:t>) </a:t>
            </a:r>
            <a:endParaRPr lang="ru-RU" dirty="0"/>
          </a:p>
          <a:p>
            <a:r>
              <a:rPr lang="ka-GE" dirty="0" smtClean="0"/>
              <a:t>Zeitschrift </a:t>
            </a:r>
            <a:r>
              <a:rPr lang="ka-GE" dirty="0"/>
              <a:t>für digitale Geisteswissenschaften – 2015 წლიდან (</a:t>
            </a:r>
            <a:r>
              <a:rPr lang="ka-GE" u="sng" dirty="0">
                <a:hlinkClick r:id="rId8"/>
              </a:rPr>
              <a:t>http://www.zfdg.de/</a:t>
            </a:r>
            <a:r>
              <a:rPr lang="ka-GE" dirty="0"/>
              <a:t>) </a:t>
            </a:r>
            <a:endParaRPr lang="ru-RU" dirty="0"/>
          </a:p>
          <a:p>
            <a:r>
              <a:rPr lang="ka-GE" dirty="0" smtClean="0"/>
              <a:t>Journal </a:t>
            </a:r>
            <a:r>
              <a:rPr lang="ka-GE" dirty="0"/>
              <a:t>of Cultural Analytics – 2016 წლიდან (</a:t>
            </a:r>
            <a:r>
              <a:rPr lang="ka-GE" u="sng" dirty="0">
                <a:hlinkClick r:id="rId9"/>
              </a:rPr>
              <a:t>http://culturalanalytics.org/</a:t>
            </a:r>
            <a:r>
              <a:rPr lang="ka-GE" dirty="0"/>
              <a:t>) </a:t>
            </a:r>
            <a:endParaRPr lang="ru-RU" dirty="0"/>
          </a:p>
          <a:p>
            <a:r>
              <a:rPr lang="ka-GE" dirty="0" smtClean="0"/>
              <a:t>DH </a:t>
            </a:r>
            <a:r>
              <a:rPr lang="ka-GE" dirty="0"/>
              <a:t>Commons – centerNet-ის ელექტრონული ჟურნალი, გამოდის 2015 წლიდან (</a:t>
            </a:r>
            <a:r>
              <a:rPr lang="ka-GE" u="sng" dirty="0">
                <a:hlinkClick r:id="rId10"/>
              </a:rPr>
              <a:t>http://dhcommons.org/</a:t>
            </a:r>
            <a:r>
              <a:rPr lang="ka-GE" dirty="0"/>
              <a:t>).</a:t>
            </a:r>
            <a:endParaRPr lang="ru-RU" dirty="0"/>
          </a:p>
          <a:p>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35</a:t>
            </a:fld>
            <a:endParaRPr lang="ka-GE"/>
          </a:p>
        </p:txBody>
      </p:sp>
    </p:spTree>
    <p:extLst>
      <p:ext uri="{BB962C8B-B14F-4D97-AF65-F5344CB8AC3E}">
        <p14:creationId xmlns:p14="http://schemas.microsoft.com/office/powerpoint/2010/main" val="413108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ლექციის გეგმა</a:t>
            </a:r>
            <a:endParaRPr lang="ru-RU" dirty="0"/>
          </a:p>
        </p:txBody>
      </p:sp>
      <p:sp>
        <p:nvSpPr>
          <p:cNvPr id="3" name="Объект 2"/>
          <p:cNvSpPr>
            <a:spLocks noGrp="1"/>
          </p:cNvSpPr>
          <p:nvPr>
            <p:ph idx="1"/>
          </p:nvPr>
        </p:nvSpPr>
        <p:spPr/>
        <p:txBody>
          <a:bodyPr>
            <a:normAutofit/>
          </a:bodyPr>
          <a:lstStyle/>
          <a:p>
            <a:r>
              <a:rPr lang="ka-GE" dirty="0"/>
              <a:t>ჰუმანიტარული კომპიუტინგიდან დიგიტალურ </a:t>
            </a:r>
            <a:r>
              <a:rPr lang="ka-GE" dirty="0" smtClean="0"/>
              <a:t>ჰუმანიტარიამდე</a:t>
            </a:r>
          </a:p>
          <a:p>
            <a:r>
              <a:rPr lang="ka-GE" dirty="0" smtClean="0"/>
              <a:t>დიგიტალური </a:t>
            </a:r>
            <a:r>
              <a:rPr lang="ka-GE" dirty="0"/>
              <a:t>ჰუმანიტარიის ინსტიტუციური ფორმები და პერიოდული გამოცემები</a:t>
            </a:r>
            <a:endParaRPr lang="ka-GE" dirty="0" smtClean="0"/>
          </a:p>
          <a:p>
            <a:r>
              <a:rPr lang="ka-GE" dirty="0" smtClean="0">
                <a:solidFill>
                  <a:srgbClr val="FF0000"/>
                </a:solidFill>
              </a:rPr>
              <a:t>დიგიტალური </a:t>
            </a:r>
            <a:r>
              <a:rPr lang="ka-GE" dirty="0">
                <a:solidFill>
                  <a:srgbClr val="FF0000"/>
                </a:solidFill>
              </a:rPr>
              <a:t>ჰუმანიტარიის ინსტრუმენტები და </a:t>
            </a:r>
            <a:r>
              <a:rPr lang="ka-GE" dirty="0" smtClean="0">
                <a:solidFill>
                  <a:srgbClr val="FF0000"/>
                </a:solidFill>
              </a:rPr>
              <a:t>მეთოდები</a:t>
            </a:r>
          </a:p>
          <a:p>
            <a:pPr lvl="0"/>
            <a:r>
              <a:rPr lang="ka-GE" dirty="0"/>
              <a:t>დიგიტალური ჰუმანიტარიის განვითარების პერსპექტივები</a:t>
            </a:r>
            <a:endParaRPr lang="ru-RU" dirty="0"/>
          </a:p>
          <a:p>
            <a:pPr marL="0" indent="0">
              <a:buNone/>
            </a:pP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36</a:t>
            </a:fld>
            <a:endParaRPr lang="ka-GE"/>
          </a:p>
        </p:txBody>
      </p:sp>
    </p:spTree>
    <p:extLst>
      <p:ext uri="{BB962C8B-B14F-4D97-AF65-F5344CB8AC3E}">
        <p14:creationId xmlns:p14="http://schemas.microsoft.com/office/powerpoint/2010/main" val="3623487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ინსტრუმენტები და მეთოდები</a:t>
            </a:r>
            <a:endParaRPr lang="ru-RU" dirty="0"/>
          </a:p>
        </p:txBody>
      </p:sp>
      <p:sp>
        <p:nvSpPr>
          <p:cNvPr id="3" name="Объект 2"/>
          <p:cNvSpPr>
            <a:spLocks noGrp="1"/>
          </p:cNvSpPr>
          <p:nvPr>
            <p:ph idx="1"/>
          </p:nvPr>
        </p:nvSpPr>
        <p:spPr>
          <a:xfrm>
            <a:off x="5061396" y="1825625"/>
            <a:ext cx="6292403" cy="4351338"/>
          </a:xfrm>
        </p:spPr>
        <p:txBody>
          <a:bodyPr>
            <a:normAutofit fontScale="62500" lnSpcReduction="20000"/>
          </a:bodyPr>
          <a:lstStyle/>
          <a:p>
            <a:pPr>
              <a:lnSpc>
                <a:spcPct val="120000"/>
              </a:lnSpc>
              <a:spcBef>
                <a:spcPts val="0"/>
              </a:spcBef>
            </a:pPr>
            <a:r>
              <a:rPr lang="ka-GE" b="1" dirty="0"/>
              <a:t>დიდი </a:t>
            </a:r>
            <a:r>
              <a:rPr lang="ka-GE" b="1" dirty="0" smtClean="0"/>
              <a:t>მონაცემები </a:t>
            </a:r>
            <a:r>
              <a:rPr lang="ka-GE" dirty="0"/>
              <a:t>(Big Data</a:t>
            </a:r>
            <a:r>
              <a:rPr lang="ka-GE" dirty="0" smtClean="0"/>
              <a:t>)</a:t>
            </a:r>
          </a:p>
          <a:p>
            <a:pPr>
              <a:lnSpc>
                <a:spcPct val="120000"/>
              </a:lnSpc>
              <a:spcBef>
                <a:spcPts val="0"/>
              </a:spcBef>
            </a:pPr>
            <a:r>
              <a:rPr lang="ka-GE" dirty="0"/>
              <a:t>დიდ მონაცემებს 5 მთავარი ნიშან-თვისების („ხუთი V“) მიხედვით </a:t>
            </a:r>
            <a:r>
              <a:rPr lang="ka-GE" dirty="0" smtClean="0"/>
              <a:t>ახასიათებენ: </a:t>
            </a:r>
          </a:p>
          <a:p>
            <a:pPr lvl="1">
              <a:lnSpc>
                <a:spcPct val="120000"/>
              </a:lnSpc>
              <a:spcBef>
                <a:spcPts val="0"/>
              </a:spcBef>
            </a:pPr>
            <a:r>
              <a:rPr lang="ka-GE" dirty="0" smtClean="0"/>
              <a:t>volume </a:t>
            </a:r>
            <a:r>
              <a:rPr lang="ka-GE" dirty="0"/>
              <a:t>– </a:t>
            </a:r>
            <a:r>
              <a:rPr lang="ka-GE" dirty="0" smtClean="0"/>
              <a:t>მოცულობა</a:t>
            </a:r>
          </a:p>
          <a:p>
            <a:pPr lvl="1">
              <a:lnSpc>
                <a:spcPct val="120000"/>
              </a:lnSpc>
              <a:spcBef>
                <a:spcPts val="0"/>
              </a:spcBef>
            </a:pPr>
            <a:r>
              <a:rPr lang="ka-GE" dirty="0" smtClean="0"/>
              <a:t>velocity </a:t>
            </a:r>
            <a:r>
              <a:rPr lang="ka-GE" dirty="0"/>
              <a:t>– სიჩქარე (ზრდის, დამუშავების, შედეგების მიღების</a:t>
            </a:r>
            <a:r>
              <a:rPr lang="ka-GE" dirty="0" smtClean="0"/>
              <a:t>)</a:t>
            </a:r>
          </a:p>
          <a:p>
            <a:pPr lvl="1">
              <a:lnSpc>
                <a:spcPct val="120000"/>
              </a:lnSpc>
              <a:spcBef>
                <a:spcPts val="0"/>
              </a:spcBef>
            </a:pPr>
            <a:r>
              <a:rPr lang="ka-GE" dirty="0" smtClean="0"/>
              <a:t>variety </a:t>
            </a:r>
            <a:r>
              <a:rPr lang="ka-GE" dirty="0"/>
              <a:t>– </a:t>
            </a:r>
            <a:r>
              <a:rPr lang="ka-GE" dirty="0" smtClean="0"/>
              <a:t>მრავალფეროვნება</a:t>
            </a:r>
          </a:p>
          <a:p>
            <a:pPr lvl="1">
              <a:lnSpc>
                <a:spcPct val="120000"/>
              </a:lnSpc>
              <a:spcBef>
                <a:spcPts val="0"/>
              </a:spcBef>
            </a:pPr>
            <a:r>
              <a:rPr lang="ka-GE" dirty="0" smtClean="0"/>
              <a:t>veracity </a:t>
            </a:r>
            <a:r>
              <a:rPr lang="ka-GE" dirty="0"/>
              <a:t>– </a:t>
            </a:r>
            <a:r>
              <a:rPr lang="ka-GE" dirty="0" smtClean="0"/>
              <a:t>უტყუარობა</a:t>
            </a:r>
          </a:p>
          <a:p>
            <a:pPr lvl="1">
              <a:lnSpc>
                <a:spcPct val="120000"/>
              </a:lnSpc>
              <a:spcBef>
                <a:spcPts val="0"/>
              </a:spcBef>
            </a:pPr>
            <a:r>
              <a:rPr lang="ka-GE" dirty="0" smtClean="0"/>
              <a:t>variability </a:t>
            </a:r>
            <a:r>
              <a:rPr lang="ka-GE" dirty="0"/>
              <a:t>– ცვალებადობა</a:t>
            </a:r>
            <a:r>
              <a:rPr lang="ka-GE" dirty="0" smtClean="0"/>
              <a:t>.</a:t>
            </a:r>
            <a:endParaRPr lang="ka-GE" b="1" dirty="0" smtClean="0"/>
          </a:p>
          <a:p>
            <a:pPr>
              <a:lnSpc>
                <a:spcPct val="120000"/>
              </a:lnSpc>
              <a:spcBef>
                <a:spcPts val="0"/>
              </a:spcBef>
            </a:pPr>
            <a:r>
              <a:rPr lang="ka-GE" b="1" dirty="0" smtClean="0"/>
              <a:t>მონაცემთა </a:t>
            </a:r>
            <a:r>
              <a:rPr lang="ka-GE" b="1" dirty="0"/>
              <a:t>მოპოვება </a:t>
            </a:r>
            <a:r>
              <a:rPr lang="ka-GE" dirty="0"/>
              <a:t>(Data Mining</a:t>
            </a:r>
            <a:r>
              <a:rPr lang="ka-GE" dirty="0" smtClean="0"/>
              <a:t>)</a:t>
            </a:r>
          </a:p>
          <a:p>
            <a:pPr lvl="1">
              <a:lnSpc>
                <a:spcPct val="120000"/>
              </a:lnSpc>
              <a:spcBef>
                <a:spcPts val="0"/>
              </a:spcBef>
            </a:pPr>
            <a:r>
              <a:rPr lang="ka-GE" dirty="0"/>
              <a:t>ტერმინი Data Mining 1989 წელს შემოიღო გრეგორი პიატეტსკი-შაპირომ (</a:t>
            </a:r>
            <a:r>
              <a:rPr lang="ka-GE" u="sng" dirty="0">
                <a:hlinkClick r:id="rId2"/>
              </a:rPr>
              <a:t>www.kdnuggets.com</a:t>
            </a:r>
            <a:r>
              <a:rPr lang="ka-GE" dirty="0"/>
              <a:t>). ისევე როგორც</a:t>
            </a:r>
            <a:r>
              <a:rPr lang="az-Latn-AZ" dirty="0"/>
              <a:t> Big Data </a:t>
            </a:r>
            <a:r>
              <a:rPr lang="ka-GE" dirty="0"/>
              <a:t>აღნიშნავს „დიდ მონაცემებს“ („დიდი წიაღისეულის“ მსგავსად), </a:t>
            </a:r>
            <a:r>
              <a:rPr lang="az-Latn-AZ" dirty="0"/>
              <a:t>mining</a:t>
            </a:r>
            <a:r>
              <a:rPr lang="ka-GE" dirty="0"/>
              <a:t>-ი ეტიმოლოგიურად უკავშირდება წიაღისეულის, მადნის „ამოღებას“, „მოპოვებას“ (ქართულ თარგმანში ამ უკანასკნელს ვანიჭებთ უპირატესობას).</a:t>
            </a:r>
            <a:endParaRPr lang="ru-RU" dirty="0"/>
          </a:p>
          <a:p>
            <a:pPr>
              <a:lnSpc>
                <a:spcPct val="120000"/>
              </a:lnSpc>
              <a:spcBef>
                <a:spcPts val="0"/>
              </a:spcBef>
            </a:pPr>
            <a:r>
              <a:rPr lang="ka-GE" b="1" dirty="0" smtClean="0"/>
              <a:t>ტექსტების მოპოვება </a:t>
            </a:r>
            <a:r>
              <a:rPr lang="ka-GE" dirty="0"/>
              <a:t>(Data Mining)</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37</a:t>
            </a:fld>
            <a:endParaRPr lang="ka-GE"/>
          </a:p>
        </p:txBody>
      </p:sp>
      <p:pic>
        <p:nvPicPr>
          <p:cNvPr id="1229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59" y="2915430"/>
            <a:ext cx="4081575" cy="204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879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ვიზუალიზაცია</a:t>
            </a:r>
            <a:endParaRPr lang="ru-RU" dirty="0"/>
          </a:p>
        </p:txBody>
      </p:sp>
      <p:sp>
        <p:nvSpPr>
          <p:cNvPr id="3" name="Объект 2"/>
          <p:cNvSpPr>
            <a:spLocks noGrp="1"/>
          </p:cNvSpPr>
          <p:nvPr>
            <p:ph idx="1"/>
          </p:nvPr>
        </p:nvSpPr>
        <p:spPr>
          <a:xfrm>
            <a:off x="5512158" y="1825625"/>
            <a:ext cx="5841641" cy="4351338"/>
          </a:xfrm>
        </p:spPr>
        <p:txBody>
          <a:bodyPr>
            <a:normAutofit/>
          </a:bodyPr>
          <a:lstStyle/>
          <a:p>
            <a:r>
              <a:rPr lang="ka-GE" dirty="0"/>
              <a:t>სივრცობრივი ვიზუალიზაციის ფორმები: </a:t>
            </a:r>
            <a:endParaRPr lang="ka-GE" dirty="0" smtClean="0"/>
          </a:p>
          <a:p>
            <a:pPr lvl="1"/>
            <a:r>
              <a:rPr lang="ka-GE" dirty="0" smtClean="0"/>
              <a:t>კულტურული </a:t>
            </a:r>
            <a:r>
              <a:rPr lang="ka-GE" dirty="0"/>
              <a:t>მემკვიდრეობის ობიექტთა ვირტუალური </a:t>
            </a:r>
            <a:r>
              <a:rPr lang="ka-GE" dirty="0" smtClean="0"/>
              <a:t>რეკონსტრუქცია</a:t>
            </a:r>
          </a:p>
          <a:p>
            <a:pPr lvl="1"/>
            <a:r>
              <a:rPr lang="ka-GE" dirty="0" smtClean="0"/>
              <a:t>სივრცობრივი რეპრეზენტაცია</a:t>
            </a:r>
          </a:p>
          <a:p>
            <a:pPr lvl="1"/>
            <a:r>
              <a:rPr lang="ka-GE" dirty="0" smtClean="0"/>
              <a:t>3-D </a:t>
            </a:r>
            <a:r>
              <a:rPr lang="ka-GE" dirty="0"/>
              <a:t>(3 Dimensions – 3 განზომილება) </a:t>
            </a:r>
            <a:r>
              <a:rPr lang="ka-GE" dirty="0" smtClean="0"/>
              <a:t>მოდელირება</a:t>
            </a:r>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38</a:t>
            </a:fld>
            <a:endParaRPr lang="ka-GE"/>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92" y="1746723"/>
            <a:ext cx="3399096" cy="4280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79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ციფრული კარტოგრაფირება</a:t>
            </a:r>
            <a:endParaRPr lang="ru-RU" dirty="0"/>
          </a:p>
        </p:txBody>
      </p:sp>
      <p:sp>
        <p:nvSpPr>
          <p:cNvPr id="3" name="Объект 2"/>
          <p:cNvSpPr>
            <a:spLocks noGrp="1"/>
          </p:cNvSpPr>
          <p:nvPr>
            <p:ph idx="1"/>
          </p:nvPr>
        </p:nvSpPr>
        <p:spPr>
          <a:xfrm>
            <a:off x="5512158" y="1825625"/>
            <a:ext cx="5841641" cy="4351338"/>
          </a:xfrm>
        </p:spPr>
        <p:txBody>
          <a:bodyPr>
            <a:normAutofit/>
          </a:bodyPr>
          <a:lstStyle/>
          <a:p>
            <a:r>
              <a:rPr lang="ka-GE" dirty="0"/>
              <a:t>სივრცობრივი ვიზუალიზაციის ფორმები: </a:t>
            </a:r>
            <a:endParaRPr lang="ka-GE" dirty="0" smtClean="0"/>
          </a:p>
          <a:p>
            <a:pPr lvl="1"/>
            <a:r>
              <a:rPr lang="ka-GE" dirty="0" smtClean="0"/>
              <a:t>ციფრული </a:t>
            </a:r>
            <a:r>
              <a:rPr lang="ka-GE" dirty="0"/>
              <a:t>კარტოგრაფირება (Digital Mapping</a:t>
            </a:r>
            <a:r>
              <a:rPr lang="ka-GE" dirty="0" smtClean="0"/>
              <a:t>)</a:t>
            </a:r>
          </a:p>
          <a:p>
            <a:pPr lvl="2"/>
            <a:r>
              <a:rPr lang="ka-GE" dirty="0"/>
              <a:t>გეოინფორმაციული პროგრამული პლატფორმაა ამერიკული კომპანიის – ESRI-ს პროდუქტი ArcGIS (</a:t>
            </a:r>
            <a:r>
              <a:rPr lang="ka-GE" u="sng" dirty="0">
                <a:hlinkClick r:id="rId2"/>
              </a:rPr>
              <a:t>http://www.esri.com/arcgis/</a:t>
            </a:r>
            <a:r>
              <a:rPr lang="ka-GE" dirty="0"/>
              <a:t>), რომლის ერთ-ერთი პროექტია ჰომეროსის „ოდისეის“ </a:t>
            </a:r>
            <a:r>
              <a:rPr lang="ka-GE" dirty="0" smtClean="0"/>
              <a:t>რუკა.</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39</a:t>
            </a:fld>
            <a:endParaRPr lang="ka-GE"/>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10" y="2718450"/>
            <a:ext cx="5217204" cy="2549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992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a:t>
            </a:r>
            <a:r>
              <a:rPr lang="ka-GE" dirty="0" smtClean="0"/>
              <a:t>ჰუმანიტარია</a:t>
            </a:r>
            <a:endParaRPr lang="ru-RU" dirty="0"/>
          </a:p>
        </p:txBody>
      </p:sp>
      <p:sp>
        <p:nvSpPr>
          <p:cNvPr id="3" name="Объект 2"/>
          <p:cNvSpPr>
            <a:spLocks noGrp="1"/>
          </p:cNvSpPr>
          <p:nvPr>
            <p:ph idx="1"/>
          </p:nvPr>
        </p:nvSpPr>
        <p:spPr/>
        <p:txBody>
          <a:bodyPr/>
          <a:lstStyle/>
          <a:p>
            <a:r>
              <a:rPr lang="ka-GE" dirty="0"/>
              <a:t>მ. ტალერის განმარტების მიხედვით, დიგიტალური ჰუმანიტარია ოთხ სფეროდ შეიძლება დაიყოს, რომელშიც ერთიანდება: </a:t>
            </a:r>
            <a:endParaRPr lang="ru-RU" dirty="0"/>
          </a:p>
          <a:p>
            <a:pPr lvl="1"/>
            <a:r>
              <a:rPr lang="ka-GE" dirty="0" smtClean="0"/>
              <a:t>„</a:t>
            </a:r>
            <a:r>
              <a:rPr lang="ka-GE" dirty="0"/>
              <a:t>ტექსტის, როგორც ასეთის“ კვლევები; </a:t>
            </a:r>
            <a:endParaRPr lang="ru-RU" dirty="0"/>
          </a:p>
          <a:p>
            <a:pPr lvl="1"/>
            <a:r>
              <a:rPr lang="ka-GE" dirty="0" smtClean="0"/>
              <a:t>„</a:t>
            </a:r>
            <a:r>
              <a:rPr lang="ka-GE" dirty="0"/>
              <a:t>ფაქტების“ ელექტრონულ კოლექციებში შეკრება; </a:t>
            </a:r>
            <a:endParaRPr lang="ru-RU" dirty="0"/>
          </a:p>
          <a:p>
            <a:pPr lvl="1"/>
            <a:r>
              <a:rPr lang="ka-GE" dirty="0" smtClean="0"/>
              <a:t>„</a:t>
            </a:r>
            <a:r>
              <a:rPr lang="ka-GE" dirty="0"/>
              <a:t>არატექსტების“ (მათ შორის ვირტუალური რეკონსტრუქ­ციების) კვლევა; </a:t>
            </a:r>
            <a:endParaRPr lang="ru-RU" dirty="0"/>
          </a:p>
          <a:p>
            <a:pPr lvl="1"/>
            <a:r>
              <a:rPr lang="ka-GE" dirty="0" smtClean="0"/>
              <a:t>ციფრული </a:t>
            </a:r>
            <a:r>
              <a:rPr lang="ka-GE" dirty="0"/>
              <a:t>გარემოს ჰუმანიტარულ მეცნიერებებზე ზეგავლენის კვლევა (</a:t>
            </a:r>
            <a:r>
              <a:rPr lang="ka-GE" b="1" dirty="0"/>
              <a:t>ტალერი 2012: 5–13</a:t>
            </a:r>
            <a:r>
              <a:rPr lang="ka-GE" dirty="0" smtClean="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dirty="0" smtClean="0"/>
              <a:t>რამაზ ხალვაში, </a:t>
            </a:r>
            <a:r>
              <a:rPr lang="ka-GE" dirty="0" err="1" smtClean="0"/>
              <a:t>დიგიტალური</a:t>
            </a:r>
            <a:r>
              <a:rPr lang="ka-GE" dirty="0" smtClean="0"/>
              <a:t> ჰუმანიტარია</a:t>
            </a:r>
            <a:endParaRPr lang="ka-GE" dirty="0"/>
          </a:p>
        </p:txBody>
      </p:sp>
      <p:sp>
        <p:nvSpPr>
          <p:cNvPr id="6" name="Номер слайда 5"/>
          <p:cNvSpPr>
            <a:spLocks noGrp="1"/>
          </p:cNvSpPr>
          <p:nvPr>
            <p:ph type="sldNum" sz="quarter" idx="12"/>
          </p:nvPr>
        </p:nvSpPr>
        <p:spPr/>
        <p:txBody>
          <a:bodyPr/>
          <a:lstStyle/>
          <a:p>
            <a:fld id="{6BE58F1E-D1ED-4B3A-9069-227B975BB3E3}" type="slidenum">
              <a:rPr lang="ka-GE" smtClean="0"/>
              <a:pPr/>
              <a:t>4</a:t>
            </a:fld>
            <a:endParaRPr lang="ka-GE"/>
          </a:p>
        </p:txBody>
      </p:sp>
    </p:spTree>
    <p:extLst>
      <p:ext uri="{BB962C8B-B14F-4D97-AF65-F5344CB8AC3E}">
        <p14:creationId xmlns:p14="http://schemas.microsoft.com/office/powerpoint/2010/main" val="3821888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ვიზუალიზაცია</a:t>
            </a:r>
            <a:endParaRPr lang="ru-RU" dirty="0"/>
          </a:p>
        </p:txBody>
      </p:sp>
      <p:sp>
        <p:nvSpPr>
          <p:cNvPr id="3" name="Объект 2"/>
          <p:cNvSpPr>
            <a:spLocks noGrp="1"/>
          </p:cNvSpPr>
          <p:nvPr>
            <p:ph idx="1"/>
          </p:nvPr>
        </p:nvSpPr>
        <p:spPr>
          <a:xfrm>
            <a:off x="5821251" y="1825625"/>
            <a:ext cx="5532549" cy="4351338"/>
          </a:xfrm>
        </p:spPr>
        <p:txBody>
          <a:bodyPr/>
          <a:lstStyle/>
          <a:p>
            <a:r>
              <a:rPr lang="ka-GE" dirty="0" smtClean="0"/>
              <a:t>სტრუქტურირებული</a:t>
            </a:r>
            <a:r>
              <a:rPr lang="en-US" dirty="0" smtClean="0"/>
              <a:t> </a:t>
            </a:r>
            <a:r>
              <a:rPr lang="ka-GE" dirty="0" smtClean="0"/>
              <a:t>მონაცემების </a:t>
            </a:r>
            <a:r>
              <a:rPr lang="ka-GE" dirty="0"/>
              <a:t>აღწერის მიზნით გამოიყენება ვიზუალიზაციის ისეთი ფორმები, როგორიცააა: </a:t>
            </a:r>
            <a:endParaRPr lang="ka-GE" dirty="0" smtClean="0"/>
          </a:p>
          <a:p>
            <a:pPr lvl="1"/>
            <a:r>
              <a:rPr lang="ka-GE" dirty="0" smtClean="0"/>
              <a:t>გრაფები</a:t>
            </a:r>
          </a:p>
          <a:p>
            <a:pPr lvl="1"/>
            <a:r>
              <a:rPr lang="ka-GE" dirty="0" smtClean="0"/>
              <a:t>იერარქიული </a:t>
            </a:r>
            <a:r>
              <a:rPr lang="ka-GE" dirty="0"/>
              <a:t>სტრუქტურები (ხეები</a:t>
            </a:r>
            <a:r>
              <a:rPr lang="ka-GE" dirty="0" smtClean="0"/>
              <a:t>)</a:t>
            </a:r>
          </a:p>
          <a:p>
            <a:pPr lvl="1"/>
            <a:r>
              <a:rPr lang="ka-GE" dirty="0" smtClean="0"/>
              <a:t>ცხრილები</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40</a:t>
            </a:fld>
            <a:endParaRPr lang="ka-GE"/>
          </a:p>
        </p:txBody>
      </p:sp>
      <p:pic>
        <p:nvPicPr>
          <p:cNvPr id="1536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619" y="1826876"/>
            <a:ext cx="4368821" cy="421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594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Google Ngram Viewer</a:t>
            </a:r>
            <a:endParaRPr lang="ru-RU" dirty="0"/>
          </a:p>
        </p:txBody>
      </p:sp>
      <p:sp>
        <p:nvSpPr>
          <p:cNvPr id="3" name="Объект 2"/>
          <p:cNvSpPr>
            <a:spLocks noGrp="1"/>
          </p:cNvSpPr>
          <p:nvPr>
            <p:ph idx="1"/>
          </p:nvPr>
        </p:nvSpPr>
        <p:spPr>
          <a:xfrm>
            <a:off x="875764" y="5215944"/>
            <a:ext cx="10490914" cy="901522"/>
          </a:xfrm>
        </p:spPr>
        <p:txBody>
          <a:bodyPr>
            <a:normAutofit fontScale="62500" lnSpcReduction="20000"/>
          </a:bodyPr>
          <a:lstStyle/>
          <a:p>
            <a:r>
              <a:rPr lang="ka-GE" dirty="0"/>
              <a:t>2010 წელს ჯონ ორვანტმა (Jon Orwant) და ვილ ბროკმანმა (Will Brockman) კომპანია Google-ს ლაბორატორიაში შექმნეს კულტურული და სოციალური ტენდენციების კვლევის პროგრამა Google Ngram Viewer, ანუ Google Books Ngram Viewer (</a:t>
            </a:r>
            <a:r>
              <a:rPr lang="ka-GE" u="sng" dirty="0">
                <a:hlinkClick r:id="rId2"/>
              </a:rPr>
              <a:t>https://books.google.com/ngrams</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41</a:t>
            </a:fld>
            <a:endParaRPr lang="ka-GE"/>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9790" y="1673042"/>
            <a:ext cx="7577262" cy="3298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021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ქსელების თეორია და დისკრეტულ ობიექტთა კავშირების გრაფები</a:t>
            </a:r>
            <a:endParaRPr lang="ru-RU" dirty="0"/>
          </a:p>
        </p:txBody>
      </p:sp>
      <p:sp>
        <p:nvSpPr>
          <p:cNvPr id="3" name="Объект 2"/>
          <p:cNvSpPr>
            <a:spLocks noGrp="1"/>
          </p:cNvSpPr>
          <p:nvPr>
            <p:ph idx="1"/>
          </p:nvPr>
        </p:nvSpPr>
        <p:spPr>
          <a:xfrm>
            <a:off x="7650051" y="1825625"/>
            <a:ext cx="3703748" cy="4351338"/>
          </a:xfrm>
        </p:spPr>
        <p:txBody>
          <a:bodyPr>
            <a:normAutofit fontScale="70000" lnSpcReduction="20000"/>
          </a:bodyPr>
          <a:lstStyle/>
          <a:p>
            <a:pPr>
              <a:lnSpc>
                <a:spcPct val="120000"/>
              </a:lnSpc>
            </a:pPr>
            <a:r>
              <a:rPr lang="ka-GE" dirty="0"/>
              <a:t>მხატვრული ტექსტების პერსონაჟთა ურთიერთობების დინამიკის </a:t>
            </a:r>
            <a:r>
              <a:rPr lang="ka-GE" dirty="0" smtClean="0"/>
              <a:t>ვიზუალიზაცია:</a:t>
            </a:r>
            <a:endParaRPr lang="en-US" dirty="0" smtClean="0"/>
          </a:p>
          <a:p>
            <a:pPr lvl="1">
              <a:lnSpc>
                <a:spcPct val="120000"/>
              </a:lnSpc>
            </a:pPr>
            <a:r>
              <a:rPr lang="ka-GE" dirty="0" smtClean="0"/>
              <a:t>ლ</a:t>
            </a:r>
            <a:r>
              <a:rPr lang="ka-GE" dirty="0"/>
              <a:t>. ტოლსტოის „ომისა და მშვიდობის“ ვიზუალიზაცია მოსკოვის ეროვნული კვლევითი უნივერსიტეტის პროექტის (Tolstoy Digital) ფარგლებში (</a:t>
            </a:r>
            <a:r>
              <a:rPr lang="ka-GE" u="sng" dirty="0">
                <a:hlinkClick r:id="rId2"/>
              </a:rPr>
              <a:t>http://voinaimir.com/info</a:t>
            </a:r>
            <a:r>
              <a:rPr lang="ka-GE" u="sng" dirty="0" smtClean="0">
                <a:hlinkClick r:id="rId2"/>
              </a:rPr>
              <a:t>/</a:t>
            </a:r>
            <a:r>
              <a:rPr lang="ka-GE" dirty="0" smtClean="0"/>
              <a:t>)</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42</a:t>
            </a:fld>
            <a:endParaRPr lang="ka-GE"/>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823" y="2295323"/>
            <a:ext cx="6709892" cy="320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59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სიტყვების/თეგების ღრუბელი</a:t>
            </a:r>
            <a:endParaRPr lang="ru-RU" dirty="0"/>
          </a:p>
        </p:txBody>
      </p:sp>
      <p:sp>
        <p:nvSpPr>
          <p:cNvPr id="3" name="Объект 2"/>
          <p:cNvSpPr>
            <a:spLocks noGrp="1"/>
          </p:cNvSpPr>
          <p:nvPr>
            <p:ph idx="1"/>
          </p:nvPr>
        </p:nvSpPr>
        <p:spPr>
          <a:xfrm>
            <a:off x="7624293" y="1825625"/>
            <a:ext cx="3729506" cy="4351338"/>
          </a:xfrm>
        </p:spPr>
        <p:txBody>
          <a:bodyPr>
            <a:normAutofit fontScale="70000" lnSpcReduction="20000"/>
          </a:bodyPr>
          <a:lstStyle/>
          <a:p>
            <a:r>
              <a:rPr lang="ka-GE" dirty="0"/>
              <a:t>ტექსტური მონაცემების ვიზუალური წარმოდგენის ერთ-ერთი ფორმაა სიტყვების/თეგების ღრუბელი (word/tag cloud), რომელიც გამოიყენება ტექსტ(ებ)ის საკვანძო სიტყვების აღწერის მიზნით. თეგების (სიტყვების) ღრუბელში ვიზუალიზებულია თეგების ე.წ. „წონა“, ანუ, მისი გამოყენების სიხშირე და, შესაბამისად, აქტუალურობა. „წონა“ გამოიხატება თითოეული თეგის შრიფტის ზომაში, ზოგ შემთხვევაში – ფერის </a:t>
            </a:r>
            <a:r>
              <a:rPr lang="ka-GE" dirty="0" smtClean="0"/>
              <a:t>ტონალობაშიც</a:t>
            </a:r>
            <a:r>
              <a:rPr lang="en-US" dirty="0" smtClean="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43</a:t>
            </a:fld>
            <a:endParaRPr lang="ka-GE"/>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13" y="2047741"/>
            <a:ext cx="6915955" cy="294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993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პროგრამა Voyant</a:t>
            </a:r>
            <a:endParaRPr lang="ru-RU" dirty="0"/>
          </a:p>
        </p:txBody>
      </p:sp>
      <p:sp>
        <p:nvSpPr>
          <p:cNvPr id="3" name="Объект 2"/>
          <p:cNvSpPr>
            <a:spLocks noGrp="1"/>
          </p:cNvSpPr>
          <p:nvPr>
            <p:ph idx="1"/>
          </p:nvPr>
        </p:nvSpPr>
        <p:spPr>
          <a:xfrm>
            <a:off x="5104574" y="1825625"/>
            <a:ext cx="6249226" cy="4304719"/>
          </a:xfrm>
        </p:spPr>
        <p:txBody>
          <a:bodyPr/>
          <a:lstStyle/>
          <a:p>
            <a:r>
              <a:rPr lang="ka-GE" dirty="0"/>
              <a:t>ტექსტის ონლაინ-ანალიზისა და ვიზუალიზაციის ინსტრუმენტია სტეფან სინკლერისა (Stéfan Sinclair. McGill University) და ჯეფრი როკველის (Geoffrey Rockwell, University of Alberta) ხელმძღვანელობით შექმნილი პროგრამა Voyant (</a:t>
            </a:r>
            <a:r>
              <a:rPr lang="ka-GE" u="sng" dirty="0">
                <a:hlinkClick r:id="rId2"/>
              </a:rPr>
              <a:t>http://voyant-tools.org</a:t>
            </a:r>
            <a:r>
              <a:rPr lang="ka-GE" u="sng" dirty="0" smtClean="0">
                <a:hlinkClick r:id="rId2"/>
              </a:rPr>
              <a:t>/</a:t>
            </a:r>
            <a:r>
              <a:rPr lang="ka-GE" dirty="0" smtClean="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44</a:t>
            </a:fld>
            <a:endParaRPr lang="ka-GE"/>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723" y="1931831"/>
            <a:ext cx="4133850" cy="262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999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დისტანციური წაკითხვა</a:t>
            </a:r>
            <a:endParaRPr lang="ru-RU" dirty="0"/>
          </a:p>
        </p:txBody>
      </p:sp>
      <p:sp>
        <p:nvSpPr>
          <p:cNvPr id="3" name="Объект 2"/>
          <p:cNvSpPr>
            <a:spLocks noGrp="1"/>
          </p:cNvSpPr>
          <p:nvPr>
            <p:ph idx="1"/>
          </p:nvPr>
        </p:nvSpPr>
        <p:spPr>
          <a:xfrm>
            <a:off x="4146996" y="1825625"/>
            <a:ext cx="7206803" cy="4351338"/>
          </a:xfrm>
        </p:spPr>
        <p:txBody>
          <a:bodyPr>
            <a:normAutofit fontScale="85000" lnSpcReduction="20000"/>
          </a:bodyPr>
          <a:lstStyle/>
          <a:p>
            <a:r>
              <a:rPr lang="ka-GE" dirty="0"/>
              <a:t>მორეტის თქმით, არსებობს 7000 ვიქტორიანული რომანი, რომლებსაც ერთიანად ვერავინ და ვერასდროს წაიკითხავს. ასე იქმნება „დიდი წაუკითხავი“ (Great unread) ლიტერატურა, რომელიც მთელი ლიტერატურული მასივის 99%-ს შეადგენს.</a:t>
            </a:r>
            <a:endParaRPr lang="ru-RU" dirty="0"/>
          </a:p>
          <a:p>
            <a:r>
              <a:rPr lang="ka-GE" dirty="0" smtClean="0"/>
              <a:t>ტექსტ(ებ)ისგან </a:t>
            </a:r>
            <a:r>
              <a:rPr lang="ka-GE" dirty="0"/>
              <a:t>დისტანცირება ცოდნის მიღების გზაა, რითაც ის განსხვავდება უშუალო, საგულდაგულო წაკითხვისაგან (Close Reading). ფრანკო მორეტი ფიგურალური გამოთქმით, საგულდაგულო წაკითხვა (Close Reading) „თავისი არსით საღვთისმეტყველო ვარჯიშს წააგავს, როცა მთელი სერიოზულობით უდგები და დიდი მღელვარებით კითხულობ რამდენიმე ტექსტს</a:t>
            </a:r>
            <a:r>
              <a:rPr lang="ka-GE" dirty="0" smtClean="0"/>
              <a:t>“.</a:t>
            </a:r>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45</a:t>
            </a:fld>
            <a:endParaRPr lang="ka-GE"/>
          </a:p>
        </p:txBody>
      </p:sp>
      <p:pic>
        <p:nvPicPr>
          <p:cNvPr id="25602" name="Picture 2" descr="Image result for francomoret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29" y="2455348"/>
            <a:ext cx="27813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503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დისტანციური წაკითხვა</a:t>
            </a:r>
            <a:endParaRPr lang="ru-RU" dirty="0"/>
          </a:p>
        </p:txBody>
      </p:sp>
      <p:sp>
        <p:nvSpPr>
          <p:cNvPr id="3" name="Объект 2"/>
          <p:cNvSpPr>
            <a:spLocks noGrp="1"/>
          </p:cNvSpPr>
          <p:nvPr>
            <p:ph idx="1"/>
          </p:nvPr>
        </p:nvSpPr>
        <p:spPr>
          <a:xfrm>
            <a:off x="3503054" y="1825625"/>
            <a:ext cx="7850746" cy="4351338"/>
          </a:xfrm>
        </p:spPr>
        <p:txBody>
          <a:bodyPr>
            <a:normAutofit fontScale="85000" lnSpcReduction="20000"/>
          </a:bodyPr>
          <a:lstStyle/>
          <a:p>
            <a:r>
              <a:rPr lang="ka-GE" dirty="0"/>
              <a:t>„დისტანციური წაკითხვა“ (Distant Reading), რომელშიც ლიტერატურის ისტორია შერწყმულია </a:t>
            </a:r>
            <a:r>
              <a:rPr lang="ka-GE" dirty="0" smtClean="0"/>
              <a:t>ევოლუციის </a:t>
            </a:r>
            <a:r>
              <a:rPr lang="ka-GE" dirty="0"/>
              <a:t>თეორიასთან, მსოფლიო-სისტემურ ანალიზთან (World-Systems Analysis), კარტოგრაფიის გამოყენებასთან და რაოდენობრივ (კვანტიტატიურ) მეთოდებთან</a:t>
            </a:r>
            <a:r>
              <a:rPr lang="ka-GE" dirty="0" smtClean="0"/>
              <a:t>.</a:t>
            </a:r>
          </a:p>
          <a:p>
            <a:pPr lvl="1"/>
            <a:r>
              <a:rPr lang="ka-GE" dirty="0" smtClean="0"/>
              <a:t>ჩვენ </a:t>
            </a:r>
            <a:r>
              <a:rPr lang="ka-GE" dirty="0"/>
              <a:t>ვიცით ტექსტების წაკითხვა, ახლა კი უნდა ვისწავლოთ მათი არწაკითხვა. მსოფლიო ლიტერატურის ჟანრული სისტემა უნდა შევისწავლოთ არა დეტალებზე დაკვირვებით, არამედ მისი დიდი მანძილიდან წაკითხვის, ასობით და ათასობით ტექსტის კომპიუტერული დამუშავების გზით. საჭიროა მათი ფორმალური ნიშან-თვისებების განსაზღვრა, სიტყვების სიხშირის, პერსონაჟთა დიალოგების რაოდენობის აღრიცხვა, შაბლონების ცვალებადობის შესწავლა ლექსიკაში, ნომენკლატურაში, ტერმინოლოგიაში, განწყობაში, თემატიკასა და ა. შ. </a:t>
            </a:r>
            <a:r>
              <a:rPr lang="ka-GE" dirty="0" smtClean="0"/>
              <a:t>(</a:t>
            </a:r>
            <a:r>
              <a:rPr lang="ka-GE" b="1" dirty="0" smtClean="0"/>
              <a:t>ფრანკო მორეტი</a:t>
            </a:r>
            <a:r>
              <a:rPr lang="ka-GE" dirty="0" smtClean="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46</a:t>
            </a:fld>
            <a:endParaRPr lang="ka-GE"/>
          </a:p>
        </p:txBody>
      </p:sp>
      <p:pic>
        <p:nvPicPr>
          <p:cNvPr id="26626" name="Picture 2" descr="Image result for distant rea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735" y="1893195"/>
            <a:ext cx="2472744" cy="370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9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დისტანციური წაკითხვა</a:t>
            </a:r>
            <a:endParaRPr lang="ru-RU" dirty="0"/>
          </a:p>
        </p:txBody>
      </p:sp>
      <p:sp>
        <p:nvSpPr>
          <p:cNvPr id="3" name="Объект 2"/>
          <p:cNvSpPr>
            <a:spLocks noGrp="1"/>
          </p:cNvSpPr>
          <p:nvPr>
            <p:ph idx="1"/>
          </p:nvPr>
        </p:nvSpPr>
        <p:spPr>
          <a:xfrm>
            <a:off x="3490175" y="1825625"/>
            <a:ext cx="7863624" cy="4351338"/>
          </a:xfrm>
        </p:spPr>
        <p:txBody>
          <a:bodyPr>
            <a:normAutofit fontScale="62500" lnSpcReduction="20000"/>
          </a:bodyPr>
          <a:lstStyle/>
          <a:p>
            <a:pPr>
              <a:lnSpc>
                <a:spcPct val="120000"/>
              </a:lnSpc>
              <a:spcBef>
                <a:spcPts val="0"/>
              </a:spcBef>
            </a:pPr>
            <a:r>
              <a:rPr lang="ka-GE" dirty="0"/>
              <a:t>სტატიაში „სტილი, Inc. 7 ათასი რომანის სათაურის განხილვა (1740-1850 წლების ბრიტანული რომანები)“ მორეტი იყენებს სტატისტიკურ მეთოდებს და ცდილობს გაარკვიოს რომანის სათაურების ევოლუციის ზოგადი კანონზომიერებები. </a:t>
            </a:r>
            <a:endParaRPr lang="en-US" dirty="0" smtClean="0"/>
          </a:p>
          <a:p>
            <a:pPr>
              <a:lnSpc>
                <a:spcPct val="120000"/>
              </a:lnSpc>
              <a:spcBef>
                <a:spcPts val="0"/>
              </a:spcBef>
            </a:pPr>
            <a:r>
              <a:rPr lang="ka-GE" dirty="0" smtClean="0"/>
              <a:t>რაოდენობრივი </a:t>
            </a:r>
            <a:r>
              <a:rPr lang="ka-GE" dirty="0"/>
              <a:t>ანალიზის შედეგი ამგვარია: </a:t>
            </a:r>
            <a:endParaRPr lang="en-US" dirty="0" smtClean="0"/>
          </a:p>
          <a:p>
            <a:pPr lvl="1">
              <a:lnSpc>
                <a:spcPct val="120000"/>
              </a:lnSpc>
              <a:spcBef>
                <a:spcPts val="0"/>
              </a:spcBef>
            </a:pPr>
            <a:r>
              <a:rPr lang="ka-GE" dirty="0" smtClean="0"/>
              <a:t>1740-1750 </a:t>
            </a:r>
            <a:r>
              <a:rPr lang="ka-GE" dirty="0"/>
              <a:t>წლებში </a:t>
            </a:r>
            <a:r>
              <a:rPr lang="ka-GE" dirty="0" smtClean="0"/>
              <a:t>სათაურების </a:t>
            </a:r>
            <a:r>
              <a:rPr lang="ka-GE" dirty="0"/>
              <a:t>მოცულობა 10-20 სიტყვას </a:t>
            </a:r>
            <a:r>
              <a:rPr lang="ka-GE" dirty="0" smtClean="0"/>
              <a:t>შეადგენს</a:t>
            </a:r>
          </a:p>
          <a:p>
            <a:pPr lvl="1">
              <a:lnSpc>
                <a:spcPct val="120000"/>
              </a:lnSpc>
              <a:spcBef>
                <a:spcPts val="0"/>
              </a:spcBef>
            </a:pPr>
            <a:r>
              <a:rPr lang="ka-GE" dirty="0" smtClean="0"/>
              <a:t>1790 </a:t>
            </a:r>
            <a:r>
              <a:rPr lang="ka-GE" dirty="0"/>
              <a:t>წელს და შემდგომ პერიოდში კი </a:t>
            </a:r>
            <a:r>
              <a:rPr lang="ka-GE" dirty="0" smtClean="0"/>
              <a:t>სტაბილურად 6 </a:t>
            </a:r>
            <a:r>
              <a:rPr lang="ka-GE" dirty="0"/>
              <a:t>სიტყვამდე </a:t>
            </a:r>
            <a:r>
              <a:rPr lang="ka-GE" dirty="0" smtClean="0"/>
              <a:t>მცირედება</a:t>
            </a:r>
            <a:endParaRPr lang="en-US" dirty="0" smtClean="0"/>
          </a:p>
          <a:p>
            <a:pPr>
              <a:lnSpc>
                <a:spcPct val="120000"/>
              </a:lnSpc>
              <a:spcBef>
                <a:spcPts val="0"/>
              </a:spcBef>
            </a:pPr>
            <a:r>
              <a:rPr lang="ka-GE" dirty="0" smtClean="0"/>
              <a:t>რაც </a:t>
            </a:r>
            <a:r>
              <a:rPr lang="ka-GE" dirty="0"/>
              <a:t>უფრო მცირდება სათაურების მოცულობა, მით უფრო იზრდება გამოცემათა რიცხვი. </a:t>
            </a:r>
            <a:endParaRPr lang="en-US" dirty="0" smtClean="0"/>
          </a:p>
          <a:p>
            <a:pPr lvl="1">
              <a:lnSpc>
                <a:spcPct val="120000"/>
              </a:lnSpc>
              <a:spcBef>
                <a:spcPts val="0"/>
              </a:spcBef>
            </a:pPr>
            <a:r>
              <a:rPr lang="ka-GE" dirty="0" smtClean="0"/>
              <a:t>ვრცელი </a:t>
            </a:r>
            <a:r>
              <a:rPr lang="ka-GE" dirty="0"/>
              <a:t>სათაურები ასრულებდა სიუჟეტის მოკლე ანოტაციის როლს, რაც მნიშვნელოვანი იყო რომანის ჟანრისთვის მიუჩვეველი მკითხველისთვის. მას შემდეგ კი, როცა მკითხველი უკვე გაეცნო რომანის ჟანრულ კონვენციებს, სათაურის მთავარ ფუნქციად გადაიქცა ინტრიგა, მათში შემცირდა ზმნების რაოდენობა, აქცენტი გადავიდა არსებით და ზედსართავ სახელებზე (</a:t>
            </a:r>
            <a:r>
              <a:rPr lang="ka-GE" b="1" dirty="0"/>
              <a:t>მორეტი 2013: 179-210</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47</a:t>
            </a:fld>
            <a:endParaRPr lang="ka-GE"/>
          </a:p>
        </p:txBody>
      </p:sp>
      <p:pic>
        <p:nvPicPr>
          <p:cNvPr id="27650" name="Picture 2" descr="Image result for Pamphlets of the Stanford Literary 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41" y="2228044"/>
            <a:ext cx="2911431" cy="291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034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მაკროანალიზი</a:t>
            </a:r>
            <a:endParaRPr lang="ru-RU" dirty="0"/>
          </a:p>
        </p:txBody>
      </p:sp>
      <p:sp>
        <p:nvSpPr>
          <p:cNvPr id="3" name="Объект 2"/>
          <p:cNvSpPr>
            <a:spLocks noGrp="1"/>
          </p:cNvSpPr>
          <p:nvPr>
            <p:ph idx="1"/>
          </p:nvPr>
        </p:nvSpPr>
        <p:spPr>
          <a:xfrm>
            <a:off x="4649273" y="1825625"/>
            <a:ext cx="6704527" cy="4351338"/>
          </a:xfrm>
        </p:spPr>
        <p:txBody>
          <a:bodyPr>
            <a:normAutofit fontScale="77500" lnSpcReduction="20000"/>
          </a:bodyPr>
          <a:lstStyle/>
          <a:p>
            <a:pPr>
              <a:lnSpc>
                <a:spcPct val="120000"/>
              </a:lnSpc>
            </a:pPr>
            <a:r>
              <a:rPr lang="ka-GE" dirty="0"/>
              <a:t>Stanford Literary Lab-ის თანამშრომელია „მაკროანალიზის“ მეთოდის ფუძემდებელი – მეთიუ ჯოკერსი (Matthew L. Jockers), რომელიც აღნიშნავს, რომ ტრადიციული მეთოდებით მხოლოდ ხის ტოტების დანახვაა შესაძლებელი, მაშინ როცა მაკროანალიზი საშუალებას გვაძლევს, დავინახოთ მთლიანი ტყე (</a:t>
            </a:r>
            <a:r>
              <a:rPr lang="ka-GE" u="sng" dirty="0">
                <a:hlinkClick r:id="rId2"/>
              </a:rPr>
              <a:t>http://www.matthewjockers.net/</a:t>
            </a:r>
            <a:r>
              <a:rPr lang="ka-GE" dirty="0"/>
              <a:t>). ჯოკერსის მაკროანალიზი მორეტის „დისტანციური წაკითხვის“ მეთოდს ენათესავება და ტექსტების დიდი მასივების ავტომატურ კლასიფიკაციას (კლასტერულ ანალიზს) ისახავს მიზნად. </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48</a:t>
            </a:fld>
            <a:endParaRPr lang="ka-GE"/>
          </a:p>
        </p:txBody>
      </p:sp>
      <p:pic>
        <p:nvPicPr>
          <p:cNvPr id="21506" name="Picture 2" descr="Image result for macro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81" y="1904574"/>
            <a:ext cx="2574746" cy="388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12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კულტურული ანალიტიკა</a:t>
            </a:r>
            <a:endParaRPr lang="ru-RU" dirty="0"/>
          </a:p>
        </p:txBody>
      </p:sp>
      <p:sp>
        <p:nvSpPr>
          <p:cNvPr id="3" name="Объект 2"/>
          <p:cNvSpPr>
            <a:spLocks noGrp="1"/>
          </p:cNvSpPr>
          <p:nvPr>
            <p:ph idx="1"/>
          </p:nvPr>
        </p:nvSpPr>
        <p:spPr>
          <a:xfrm>
            <a:off x="3953814" y="1825625"/>
            <a:ext cx="7399985" cy="4351338"/>
          </a:xfrm>
        </p:spPr>
        <p:txBody>
          <a:bodyPr>
            <a:normAutofit fontScale="92500" lnSpcReduction="20000"/>
          </a:bodyPr>
          <a:lstStyle/>
          <a:p>
            <a:pPr>
              <a:lnSpc>
                <a:spcPct val="110000"/>
              </a:lnSpc>
            </a:pPr>
            <a:r>
              <a:rPr lang="ka-GE" dirty="0" smtClean="0"/>
              <a:t>გაციფრებული </a:t>
            </a:r>
            <a:r>
              <a:rPr lang="ka-GE" dirty="0"/>
              <a:t>კულტურული არტეფაქტების და ციფრული </a:t>
            </a:r>
            <a:r>
              <a:rPr lang="ka-GE" dirty="0" smtClean="0"/>
              <a:t>მედია-კონტენტის </a:t>
            </a:r>
            <a:r>
              <a:rPr lang="ka-GE" dirty="0"/>
              <a:t>ანალიზს ისახავს მიზნად კულტურული ანალიტიკა</a:t>
            </a:r>
            <a:r>
              <a:rPr lang="ka-GE" dirty="0" smtClean="0"/>
              <a:t>.</a:t>
            </a:r>
            <a:endParaRPr lang="en-US" dirty="0" smtClean="0"/>
          </a:p>
          <a:p>
            <a:pPr lvl="1">
              <a:lnSpc>
                <a:spcPct val="110000"/>
              </a:lnSpc>
            </a:pPr>
            <a:r>
              <a:rPr lang="ka-GE" dirty="0" smtClean="0"/>
              <a:t>„</a:t>
            </a:r>
            <a:r>
              <a:rPr lang="ka-GE" dirty="0"/>
              <a:t>ინფორმაციის ტიპიური ვიზუალიზაცია გულისხმობს ჯერ ციფრების სამყაროში გადასვლას, ხოლო შემდეგ მიღებულ ციფრებს შორის არსებული მიმართებების ვიზუალიზებას. ამის საპირისპიროდ, მედიის ვიზუალიზაცია წარმოადგენს გამოსახულებების გადაყვანას ახალ გამოსახულებაში, რომელსაც შეუძლია ამ სიმრავლეში ნიმუშების (patterns) წარმოჩენა. მოკლედ, სურათი გადადის სურათში“ (</a:t>
            </a:r>
            <a:r>
              <a:rPr lang="ka-GE" b="1" dirty="0"/>
              <a:t>მანოვიჩი 2012: 5</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49</a:t>
            </a:fld>
            <a:endParaRPr lang="ka-GE"/>
          </a:p>
        </p:txBody>
      </p:sp>
      <p:pic>
        <p:nvPicPr>
          <p:cNvPr id="2867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125" y="2327207"/>
            <a:ext cx="2750971" cy="224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9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ლექციის გეგმა</a:t>
            </a:r>
            <a:endParaRPr lang="ru-RU" dirty="0"/>
          </a:p>
        </p:txBody>
      </p:sp>
      <p:sp>
        <p:nvSpPr>
          <p:cNvPr id="3" name="Объект 2"/>
          <p:cNvSpPr>
            <a:spLocks noGrp="1"/>
          </p:cNvSpPr>
          <p:nvPr>
            <p:ph idx="1"/>
          </p:nvPr>
        </p:nvSpPr>
        <p:spPr/>
        <p:txBody>
          <a:bodyPr>
            <a:normAutofit/>
          </a:bodyPr>
          <a:lstStyle/>
          <a:p>
            <a:r>
              <a:rPr lang="ka-GE" dirty="0"/>
              <a:t>ჰუმანიტარული კომპიუტინგიდან დიგიტალურ </a:t>
            </a:r>
            <a:r>
              <a:rPr lang="ka-GE" dirty="0" smtClean="0"/>
              <a:t>ჰუმანიტარიამდე</a:t>
            </a:r>
          </a:p>
          <a:p>
            <a:r>
              <a:rPr lang="ka-GE" dirty="0" smtClean="0"/>
              <a:t>დიგიტალური </a:t>
            </a:r>
            <a:r>
              <a:rPr lang="ka-GE" dirty="0"/>
              <a:t>ჰუმანიტარიის ინსტიტუციური ფორმები და პერიოდული გამოცემები</a:t>
            </a:r>
            <a:endParaRPr lang="ka-GE" dirty="0" smtClean="0"/>
          </a:p>
          <a:p>
            <a:r>
              <a:rPr lang="ka-GE" dirty="0"/>
              <a:t>დიგიტალური ჰუმანიტარიის ინსტრუმენტები და </a:t>
            </a:r>
            <a:r>
              <a:rPr lang="ka-GE" dirty="0" smtClean="0"/>
              <a:t>მეთოდები</a:t>
            </a:r>
          </a:p>
          <a:p>
            <a:pPr lvl="0"/>
            <a:r>
              <a:rPr lang="ka-GE" dirty="0"/>
              <a:t>დიგიტალური ჰუმანიტარიის განვითარების პერსპექტივები</a:t>
            </a:r>
            <a:endParaRPr lang="ru-RU" dirty="0"/>
          </a:p>
          <a:p>
            <a:pPr marL="0" indent="0">
              <a:buNone/>
            </a:pP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5</a:t>
            </a:fld>
            <a:endParaRPr lang="ka-GE"/>
          </a:p>
        </p:txBody>
      </p:sp>
    </p:spTree>
    <p:extLst>
      <p:ext uri="{BB962C8B-B14F-4D97-AF65-F5344CB8AC3E}">
        <p14:creationId xmlns:p14="http://schemas.microsoft.com/office/powerpoint/2010/main" val="2254492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კულტურული ანალიტიკა</a:t>
            </a:r>
            <a:endParaRPr lang="ru-RU" dirty="0"/>
          </a:p>
        </p:txBody>
      </p:sp>
      <p:sp>
        <p:nvSpPr>
          <p:cNvPr id="3" name="Объект 2"/>
          <p:cNvSpPr>
            <a:spLocks noGrp="1"/>
          </p:cNvSpPr>
          <p:nvPr>
            <p:ph idx="1"/>
          </p:nvPr>
        </p:nvSpPr>
        <p:spPr>
          <a:xfrm>
            <a:off x="5344732" y="1825625"/>
            <a:ext cx="6009068" cy="4351338"/>
          </a:xfrm>
        </p:spPr>
        <p:txBody>
          <a:bodyPr>
            <a:normAutofit fontScale="77500" lnSpcReduction="20000"/>
          </a:bodyPr>
          <a:lstStyle/>
          <a:p>
            <a:r>
              <a:rPr lang="ka-GE" dirty="0"/>
              <a:t>ჟურნალ „ტაიმის“ (</a:t>
            </a:r>
            <a:r>
              <a:rPr lang="en-US" dirty="0"/>
              <a:t>Time) 1923-2009 </a:t>
            </a:r>
            <a:r>
              <a:rPr lang="ka-GE" dirty="0"/>
              <a:t>წლების ნომრების 4535 გარეკანის ვიზუალიზაცია – პროექტი </a:t>
            </a:r>
            <a:r>
              <a:rPr lang="en-US" dirty="0"/>
              <a:t>Time </a:t>
            </a:r>
            <a:r>
              <a:rPr lang="en-US" dirty="0" smtClean="0"/>
              <a:t>Magazine</a:t>
            </a:r>
          </a:p>
          <a:p>
            <a:pPr lvl="1"/>
            <a:r>
              <a:rPr lang="ka-GE" dirty="0" smtClean="0"/>
              <a:t>ვიზუალიზაციის </a:t>
            </a:r>
            <a:r>
              <a:rPr lang="ka-GE" dirty="0"/>
              <a:t>შედეგად გაირკვა, რომ 1920-იან წლებში ჟურნალის გარეკანზე, ძირითადად, ფოტოებს იყენებდნენ, 1941 წელს ჟურნალი გადადის ნახატებზე, 1990-იან წლებში კი ჩნდება თანამედროვე ვიზუალური ფორმები. ცალკეულ „ფერთა პერიოდები“ ასე მონაცვლეობენ: მწვანე, ყვითელი/ყავისფერი, წითელი/ლურჯი, ისევ ყვითელი/ყავისფერი, ყვითელი და ღია ყვითელი/ლურჯი 2000-იან წლებში. 1990-იან წლებიდან გარეკანებზე კონტრასტი და სიმკვეთრე კლებულობს. იცვლება გარეკანების შინაარსიც: პირველ პერიოდში დომინირებს პორტრეტები ნეიტრალურ ფონზე, დროთა განმავლობაში მათ ფონზე ჩნდება კომპოზიციები...</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50</a:t>
            </a:fld>
            <a:endParaRPr lang="ka-GE"/>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32" y="2895823"/>
            <a:ext cx="4167454" cy="223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620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ლექციის გეგმა</a:t>
            </a:r>
            <a:endParaRPr lang="ru-RU" dirty="0"/>
          </a:p>
        </p:txBody>
      </p:sp>
      <p:sp>
        <p:nvSpPr>
          <p:cNvPr id="3" name="Объект 2"/>
          <p:cNvSpPr>
            <a:spLocks noGrp="1"/>
          </p:cNvSpPr>
          <p:nvPr>
            <p:ph idx="1"/>
          </p:nvPr>
        </p:nvSpPr>
        <p:spPr/>
        <p:txBody>
          <a:bodyPr>
            <a:normAutofit/>
          </a:bodyPr>
          <a:lstStyle/>
          <a:p>
            <a:r>
              <a:rPr lang="ka-GE" dirty="0"/>
              <a:t>ჰუმანიტარული კომპიუტინგიდან დიგიტალურ </a:t>
            </a:r>
            <a:r>
              <a:rPr lang="ka-GE" dirty="0" smtClean="0"/>
              <a:t>ჰუმანიტარიამდე</a:t>
            </a:r>
          </a:p>
          <a:p>
            <a:r>
              <a:rPr lang="ka-GE" dirty="0" smtClean="0"/>
              <a:t>დიგიტალური </a:t>
            </a:r>
            <a:r>
              <a:rPr lang="ka-GE" dirty="0"/>
              <a:t>ჰუმანიტარიის ინსტიტუციური ფორმები და პერიოდული გამოცემები</a:t>
            </a:r>
            <a:endParaRPr lang="ka-GE" dirty="0" smtClean="0"/>
          </a:p>
          <a:p>
            <a:r>
              <a:rPr lang="ka-GE" dirty="0" smtClean="0"/>
              <a:t>დიგიტალური </a:t>
            </a:r>
            <a:r>
              <a:rPr lang="ka-GE" dirty="0"/>
              <a:t>ჰუმანიტარიის ინსტრუმენტები და </a:t>
            </a:r>
            <a:r>
              <a:rPr lang="ka-GE" dirty="0" smtClean="0"/>
              <a:t>მეთოდები</a:t>
            </a:r>
          </a:p>
          <a:p>
            <a:pPr lvl="0"/>
            <a:r>
              <a:rPr lang="ka-GE" dirty="0">
                <a:solidFill>
                  <a:srgbClr val="FF0000"/>
                </a:solidFill>
              </a:rPr>
              <a:t>დიგიტალური ჰუმანიტარიის განვითარების პერსპექტივები</a:t>
            </a:r>
            <a:endParaRPr lang="ru-RU" dirty="0">
              <a:solidFill>
                <a:srgbClr val="FF0000"/>
              </a:solidFill>
            </a:endParaRPr>
          </a:p>
          <a:p>
            <a:pPr marL="0" indent="0">
              <a:buNone/>
            </a:pP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51</a:t>
            </a:fld>
            <a:endParaRPr lang="ka-GE"/>
          </a:p>
        </p:txBody>
      </p:sp>
    </p:spTree>
    <p:extLst>
      <p:ext uri="{BB962C8B-B14F-4D97-AF65-F5344CB8AC3E}">
        <p14:creationId xmlns:p14="http://schemas.microsoft.com/office/powerpoint/2010/main" val="24449529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განვითარების პერსპექტივები</a:t>
            </a:r>
            <a:endParaRPr lang="ru-RU" dirty="0"/>
          </a:p>
        </p:txBody>
      </p:sp>
      <p:sp>
        <p:nvSpPr>
          <p:cNvPr id="3" name="Объект 2"/>
          <p:cNvSpPr>
            <a:spLocks noGrp="1"/>
          </p:cNvSpPr>
          <p:nvPr>
            <p:ph idx="1"/>
          </p:nvPr>
        </p:nvSpPr>
        <p:spPr/>
        <p:txBody>
          <a:bodyPr/>
          <a:lstStyle/>
          <a:p>
            <a:r>
              <a:rPr lang="ka-GE" b="1" dirty="0" smtClean="0"/>
              <a:t>დიგიტალური </a:t>
            </a:r>
            <a:r>
              <a:rPr lang="ka-GE" b="1" dirty="0"/>
              <a:t>ჰუმანიტარია </a:t>
            </a:r>
            <a:r>
              <a:rPr lang="ka-GE" b="1" dirty="0" smtClean="0"/>
              <a:t>1.0</a:t>
            </a:r>
            <a:endParaRPr lang="en-US" dirty="0"/>
          </a:p>
          <a:p>
            <a:pPr lvl="1"/>
            <a:r>
              <a:rPr lang="ka-GE" dirty="0"/>
              <a:t>1990-იანი წლების ბოლოს იღებს სათავეს. ამ პერიოდში განხორციელდა გაციფრებისა და ტექნოლოგიური ინფრასტრუქტურის შექმნის ფართომასშტაბიანი პროექტები, რომლებიც ითვალისწინებდა არსებული დისციპლინების ფარგლებში ტექსტის ანალიზის ტექნოლოგიურ სტრუქტურათა შემუშავებას (როგორიცაა, მაგალითად, კლასიფიკაციის სისტემები, ტექსტების მოპოვება, კოდირება და მეცნიერული რედაქტირება</a:t>
            </a:r>
            <a:r>
              <a:rPr lang="ka-GE" dirty="0" smtClean="0"/>
              <a:t>).</a:t>
            </a:r>
            <a:endParaRPr lang="en-US" dirty="0" smtClean="0"/>
          </a:p>
          <a:p>
            <a:pPr marL="457200" lvl="1" indent="0" algn="r">
              <a:buNone/>
            </a:pPr>
            <a:r>
              <a:rPr lang="ka-GE" b="1" dirty="0"/>
              <a:t>მელისა ბეილი (Melissa Bailar)</a:t>
            </a:r>
            <a:endParaRPr lang="ru-RU" b="1"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52</a:t>
            </a:fld>
            <a:endParaRPr lang="ka-GE"/>
          </a:p>
        </p:txBody>
      </p:sp>
    </p:spTree>
    <p:extLst>
      <p:ext uri="{BB962C8B-B14F-4D97-AF65-F5344CB8AC3E}">
        <p14:creationId xmlns:p14="http://schemas.microsoft.com/office/powerpoint/2010/main" val="2665315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განვითარების პერსპექტივები</a:t>
            </a:r>
            <a:endParaRPr lang="ru-RU" dirty="0"/>
          </a:p>
        </p:txBody>
      </p:sp>
      <p:sp>
        <p:nvSpPr>
          <p:cNvPr id="3" name="Объект 2"/>
          <p:cNvSpPr>
            <a:spLocks noGrp="1"/>
          </p:cNvSpPr>
          <p:nvPr>
            <p:ph idx="1"/>
          </p:nvPr>
        </p:nvSpPr>
        <p:spPr/>
        <p:txBody>
          <a:bodyPr>
            <a:normAutofit/>
          </a:bodyPr>
          <a:lstStyle/>
          <a:p>
            <a:r>
              <a:rPr lang="ka-GE" b="1" dirty="0" smtClean="0"/>
              <a:t>დიგიტალური </a:t>
            </a:r>
            <a:r>
              <a:rPr lang="ka-GE" b="1" dirty="0"/>
              <a:t>ჰუმანიტარია </a:t>
            </a:r>
            <a:r>
              <a:rPr lang="ka-GE" b="1" dirty="0" smtClean="0"/>
              <a:t>2.0</a:t>
            </a:r>
            <a:endParaRPr lang="en-US" dirty="0"/>
          </a:p>
          <a:p>
            <a:pPr lvl="1"/>
            <a:r>
              <a:rPr lang="ka-GE" dirty="0"/>
              <a:t>2007 წელს დაიწყო და დღემდე </a:t>
            </a:r>
            <a:r>
              <a:rPr lang="ka-GE" dirty="0" smtClean="0"/>
              <a:t>გრძელდება. ამ </a:t>
            </a:r>
            <a:r>
              <a:rPr lang="ka-GE" dirty="0"/>
              <a:t>სამეცნიერო მოდელის ძირითადი მიზანია ციფრული წარმომავლობისა და სხვადასხვაგვარ ციფრულ კონტექსტში წარმოდგენილი ცოდნის წარმოების, მართვისა და ურთიერთზემოქმედების პირობებისა და ინსტრუმენტების შექმნა. </a:t>
            </a:r>
            <a:endParaRPr lang="ka-GE" dirty="0" smtClean="0"/>
          </a:p>
          <a:p>
            <a:pPr marL="457200" lvl="1" indent="0" algn="r">
              <a:buNone/>
            </a:pPr>
            <a:r>
              <a:rPr lang="ka-GE" b="1" dirty="0" smtClean="0"/>
              <a:t>მელისა </a:t>
            </a:r>
            <a:r>
              <a:rPr lang="ka-GE" b="1" dirty="0"/>
              <a:t>ბეილი (Melissa Bailar)</a:t>
            </a:r>
            <a:endParaRPr lang="ru-RU" b="1"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53</a:t>
            </a:fld>
            <a:endParaRPr lang="ka-GE"/>
          </a:p>
        </p:txBody>
      </p:sp>
    </p:spTree>
    <p:extLst>
      <p:ext uri="{BB962C8B-B14F-4D97-AF65-F5344CB8AC3E}">
        <p14:creationId xmlns:p14="http://schemas.microsoft.com/office/powerpoint/2010/main" val="1816487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განვითარების პერსპექტივები</a:t>
            </a:r>
            <a:endParaRPr lang="ru-RU" dirty="0"/>
          </a:p>
        </p:txBody>
      </p:sp>
      <p:sp>
        <p:nvSpPr>
          <p:cNvPr id="3" name="Объект 2"/>
          <p:cNvSpPr>
            <a:spLocks noGrp="1"/>
          </p:cNvSpPr>
          <p:nvPr>
            <p:ph idx="1"/>
          </p:nvPr>
        </p:nvSpPr>
        <p:spPr/>
        <p:txBody>
          <a:bodyPr>
            <a:normAutofit/>
          </a:bodyPr>
          <a:lstStyle/>
          <a:p>
            <a:r>
              <a:rPr lang="ka-GE" b="1" dirty="0" smtClean="0"/>
              <a:t>დიგიტალური </a:t>
            </a:r>
            <a:r>
              <a:rPr lang="ka-GE" b="1" dirty="0"/>
              <a:t>ჰუმანიტარია </a:t>
            </a:r>
            <a:r>
              <a:rPr lang="ka-GE" b="1" dirty="0" smtClean="0"/>
              <a:t>3.0</a:t>
            </a:r>
            <a:endParaRPr lang="en-US" dirty="0"/>
          </a:p>
          <a:p>
            <a:pPr lvl="1"/>
            <a:r>
              <a:rPr lang="ka-GE" dirty="0"/>
              <a:t>დ. ბერი საუბრობს დიგიტალური ჰუმანიტარიის მესამე ტალღის სასინჯ ტრაექტორიაზე და ვარაუდობს, რომ </a:t>
            </a:r>
            <a:r>
              <a:rPr lang="ka-GE" b="1" dirty="0"/>
              <a:t>„დიგიტალური ჰუმანიტარია 3.0“</a:t>
            </a:r>
            <a:r>
              <a:rPr lang="ka-GE" dirty="0"/>
              <a:t> დაემყარება „კომპიუტერულ გარემოში არსებული ფორმების აღრიცხვადობას“ (</a:t>
            </a:r>
            <a:r>
              <a:rPr lang="ka-GE" b="1" dirty="0"/>
              <a:t>ბერი 2011ა: 4</a:t>
            </a:r>
            <a:r>
              <a:rPr lang="ka-GE" dirty="0" smtClean="0"/>
              <a:t>).</a:t>
            </a:r>
          </a:p>
          <a:p>
            <a:pPr marL="457200" lvl="1" indent="0" algn="r">
              <a:buNone/>
            </a:pPr>
            <a:r>
              <a:rPr lang="ka-GE" b="1" dirty="0" smtClean="0"/>
              <a:t>დევიდ ბერი </a:t>
            </a:r>
            <a:r>
              <a:rPr lang="ka-GE" b="1" dirty="0"/>
              <a:t>(David M. Berry)</a:t>
            </a:r>
            <a:endParaRPr lang="ru-RU" b="1"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54</a:t>
            </a:fld>
            <a:endParaRPr lang="ka-GE"/>
          </a:p>
        </p:txBody>
      </p:sp>
    </p:spTree>
    <p:extLst>
      <p:ext uri="{BB962C8B-B14F-4D97-AF65-F5344CB8AC3E}">
        <p14:creationId xmlns:p14="http://schemas.microsoft.com/office/powerpoint/2010/main" val="4228645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განვითარების პერსპექტივები</a:t>
            </a:r>
            <a:endParaRPr lang="ru-RU" dirty="0"/>
          </a:p>
        </p:txBody>
      </p:sp>
      <p:sp>
        <p:nvSpPr>
          <p:cNvPr id="3" name="Объект 2"/>
          <p:cNvSpPr>
            <a:spLocks noGrp="1"/>
          </p:cNvSpPr>
          <p:nvPr>
            <p:ph idx="1"/>
          </p:nvPr>
        </p:nvSpPr>
        <p:spPr/>
        <p:txBody>
          <a:bodyPr>
            <a:normAutofit/>
          </a:bodyPr>
          <a:lstStyle/>
          <a:p>
            <a:r>
              <a:rPr lang="ka-GE" dirty="0" smtClean="0"/>
              <a:t>ფოტის </a:t>
            </a:r>
            <a:r>
              <a:rPr lang="ka-GE" dirty="0"/>
              <a:t>იანიდისი (Fotis Jannidis) ვარაუდობს, რომ 10-20 წლის შემდეგ განსაზღვრება „დიგიტალური“ გაქრება და ყველა ჰუმანიტარული მეცნიერება იმუშავებს ციფრული ტექნოლოგიების დახმარებით</a:t>
            </a:r>
            <a:r>
              <a:rPr lang="ka-GE" dirty="0" smtClean="0"/>
              <a:t>:</a:t>
            </a:r>
          </a:p>
          <a:p>
            <a:pPr lvl="2"/>
            <a:r>
              <a:rPr lang="ka-GE" dirty="0" smtClean="0"/>
              <a:t>„</a:t>
            </a:r>
            <a:r>
              <a:rPr lang="ka-GE" dirty="0"/>
              <a:t>შთაბეჭდილება მექმნება, რომ უკვე დღესვე გრძნობს შრომითი ბაზარი ამგვარი სპეციალისტების მწვავე მოთხოვნილებას. ის, რომ დღეს საჭიროა IT-სპეციალისტები, არ არის საიდუმლო. მაგრამ არსებობს გაცილებით დიდი სექტორი, სადაც მონაცემთა გაციფრებას უფრო და უფრო დიდ მნიშვნელობას ანიჭებენ. სჭირდებათ ადამიანები, რომლებსაც ექნებათ ცოდნა და გამოცდილება არა მარტო IT-სფეროში, არამედ ამა თუ იმ ჰუმანიტარულ სფეროში</a:t>
            </a:r>
            <a:r>
              <a:rPr lang="ka-GE" dirty="0" smtClean="0"/>
              <a:t>“ (</a:t>
            </a:r>
            <a:r>
              <a:rPr lang="ka-GE" b="1" dirty="0"/>
              <a:t>იანიდისი 2016</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55</a:t>
            </a:fld>
            <a:endParaRPr lang="ka-GE"/>
          </a:p>
        </p:txBody>
      </p:sp>
    </p:spTree>
    <p:extLst>
      <p:ext uri="{BB962C8B-B14F-4D97-AF65-F5344CB8AC3E}">
        <p14:creationId xmlns:p14="http://schemas.microsoft.com/office/powerpoint/2010/main" val="3362434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დიგიტალური ჰუმანიტარიის განვითარების პერსპექტივები</a:t>
            </a:r>
            <a:endParaRPr lang="ru-RU" dirty="0"/>
          </a:p>
        </p:txBody>
      </p:sp>
      <p:sp>
        <p:nvSpPr>
          <p:cNvPr id="3" name="Объект 2"/>
          <p:cNvSpPr>
            <a:spLocks noGrp="1"/>
          </p:cNvSpPr>
          <p:nvPr>
            <p:ph idx="1"/>
          </p:nvPr>
        </p:nvSpPr>
        <p:spPr/>
        <p:txBody>
          <a:bodyPr>
            <a:normAutofit fontScale="92500"/>
          </a:bodyPr>
          <a:lstStyle/>
          <a:p>
            <a:r>
              <a:rPr lang="ka-GE" dirty="0"/>
              <a:t>როსეტის არქივის ერთ-ერთი შემქნელი ჯერომი მაკგანი (Jerome McGann) წიგნში „სიტყვიერების ახალი რესპუბლიკა“ წერს: </a:t>
            </a:r>
            <a:endParaRPr lang="ka-GE" dirty="0" smtClean="0"/>
          </a:p>
          <a:p>
            <a:pPr lvl="2"/>
            <a:r>
              <a:rPr lang="ka-GE" dirty="0" smtClean="0"/>
              <a:t>ჩვენ </a:t>
            </a:r>
            <a:r>
              <a:rPr lang="ka-GE" dirty="0"/>
              <a:t>ვცხოვრობთ კულტურის კრიზისისა და ინფორმაციის მოზღვავების ეპოქაში, როცა კლასიკურ ტექსტებზე მეტად მათი ეკრანიზაციებია პოპულარული, როცა „ძალიან ბევრია, რის შესახებაც ვიცით, მაგრამ ძალიან ცოტა – რაც ვიცით“. ამიტომაც ვერ ვუწოდებთ კომპიუტერულ მეხსიერებას – მეხსიერებას, რადგან, მაკგანის მეტაფორული გამოთქმით, შეუძლებელია სახანძრო მილიდან წყლის დალევა. </a:t>
            </a:r>
            <a:endParaRPr lang="ka-GE" dirty="0" smtClean="0"/>
          </a:p>
          <a:p>
            <a:pPr lvl="2"/>
            <a:r>
              <a:rPr lang="ka-GE" dirty="0" smtClean="0"/>
              <a:t>დიგიტალურ </a:t>
            </a:r>
            <a:r>
              <a:rPr lang="ka-GE" dirty="0"/>
              <a:t>ჰუმანიტარიაში ცენტრალური ადგილი უნდა დაეთმოს ფილოლოგიას – „საერთო მეცნიერებას“ ლიტერატურაზე, ტექსტებზე, „ფუნდამენტურ მეცნიერებას ადამიანის მეხსიერების შესახებ“, რომელთან მიმართებაშიც ეთნოგრაფია, არქეოლოგია და ანთროპოლოგია მხოლოდ „დიდი მწარმოებლების“ როლს ასრულებენ. ფართო გაგებით, სწორედ ფილოლოგიაა თავად კულტურის ისტორია, რადგან სწორედ მაღალი კრიტიკა სწავლობს დოკუმენტების სოციალურ </a:t>
            </a:r>
            <a:r>
              <a:rPr lang="ka-GE" dirty="0" smtClean="0"/>
              <a:t>ისტორიას </a:t>
            </a:r>
            <a:r>
              <a:rPr lang="ka-GE" dirty="0"/>
              <a:t>(</a:t>
            </a:r>
            <a:r>
              <a:rPr lang="ka-GE" b="1" dirty="0"/>
              <a:t>მაკგანი 2014</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56</a:t>
            </a:fld>
            <a:endParaRPr lang="ka-GE"/>
          </a:p>
        </p:txBody>
      </p:sp>
    </p:spTree>
    <p:extLst>
      <p:ext uri="{BB962C8B-B14F-4D97-AF65-F5344CB8AC3E}">
        <p14:creationId xmlns:p14="http://schemas.microsoft.com/office/powerpoint/2010/main" val="2370199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5"/>
            <a:ext cx="10515600" cy="2089552"/>
          </a:xfrm>
        </p:spPr>
        <p:txBody>
          <a:bodyPr/>
          <a:lstStyle/>
          <a:p>
            <a:pPr marL="0" indent="0" algn="ctr">
              <a:buNone/>
            </a:pPr>
            <a:r>
              <a:rPr lang="ru-RU" dirty="0"/>
              <a:t>11010010 11011011 11010000 11010011 11011010 11011101 11010001 11010111 </a:t>
            </a:r>
            <a:r>
              <a:rPr lang="ru-RU" dirty="0">
                <a:solidFill>
                  <a:schemeClr val="bg1">
                    <a:lumMod val="50000"/>
                  </a:schemeClr>
                </a:solidFill>
              </a:rPr>
              <a:t>00100000</a:t>
            </a:r>
            <a:r>
              <a:rPr lang="ru-RU" dirty="0"/>
              <a:t> 11100111 11100011 11100000 11010000 11010011 11100110 11010100 11010001 11011000 11100001 11010000 11010111 11010101 11011000 11100001 00100001</a:t>
            </a:r>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57</a:t>
            </a:fld>
            <a:endParaRPr lang="ka-GE"/>
          </a:p>
        </p:txBody>
      </p:sp>
    </p:spTree>
    <p:extLst>
      <p:ext uri="{BB962C8B-B14F-4D97-AF65-F5344CB8AC3E}">
        <p14:creationId xmlns:p14="http://schemas.microsoft.com/office/powerpoint/2010/main" val="100136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ლექციის გეგმა</a:t>
            </a:r>
            <a:endParaRPr lang="ru-RU" dirty="0"/>
          </a:p>
        </p:txBody>
      </p:sp>
      <p:sp>
        <p:nvSpPr>
          <p:cNvPr id="3" name="Объект 2"/>
          <p:cNvSpPr>
            <a:spLocks noGrp="1"/>
          </p:cNvSpPr>
          <p:nvPr>
            <p:ph idx="1"/>
          </p:nvPr>
        </p:nvSpPr>
        <p:spPr/>
        <p:txBody>
          <a:bodyPr>
            <a:normAutofit/>
          </a:bodyPr>
          <a:lstStyle/>
          <a:p>
            <a:r>
              <a:rPr lang="ka-GE" dirty="0">
                <a:solidFill>
                  <a:srgbClr val="FF0000"/>
                </a:solidFill>
              </a:rPr>
              <a:t>ჰუმანიტარული კომპიუტინგიდან დიგიტალურ </a:t>
            </a:r>
            <a:r>
              <a:rPr lang="ka-GE" dirty="0" smtClean="0">
                <a:solidFill>
                  <a:srgbClr val="FF0000"/>
                </a:solidFill>
              </a:rPr>
              <a:t>ჰუმანიტარიამდე</a:t>
            </a:r>
          </a:p>
          <a:p>
            <a:pPr lvl="1"/>
            <a:r>
              <a:rPr lang="ka-GE" dirty="0" smtClean="0"/>
              <a:t>ჰუმანიტარული </a:t>
            </a:r>
            <a:r>
              <a:rPr lang="ka-GE" dirty="0"/>
              <a:t>კომპიუტინგის საწყისი პერიოდი (</a:t>
            </a:r>
            <a:r>
              <a:rPr lang="ka-GE" dirty="0" smtClean="0"/>
              <a:t>1949-1970)</a:t>
            </a:r>
            <a:endParaRPr lang="ru-RU" dirty="0"/>
          </a:p>
          <a:p>
            <a:pPr lvl="1"/>
            <a:r>
              <a:rPr lang="ka-GE" dirty="0"/>
              <a:t>ჰუმანიტარული კომპიუტინგის სპეციალისტთა </a:t>
            </a:r>
            <a:r>
              <a:rPr lang="ka-GE" dirty="0" smtClean="0"/>
              <a:t>კონსოლიდაციის </a:t>
            </a:r>
            <a:r>
              <a:rPr lang="ka-GE" dirty="0"/>
              <a:t>პერიოდი (</a:t>
            </a:r>
            <a:r>
              <a:rPr lang="ka-GE" dirty="0" smtClean="0"/>
              <a:t>1970-1985)</a:t>
            </a:r>
            <a:endParaRPr lang="ru-RU" dirty="0"/>
          </a:p>
          <a:p>
            <a:pPr lvl="1"/>
            <a:r>
              <a:rPr lang="ka-GE" dirty="0"/>
              <a:t>ელექტრონული კომუნიკაცია და სტანდარტების </a:t>
            </a:r>
            <a:r>
              <a:rPr lang="ka-GE" dirty="0" smtClean="0"/>
              <a:t>უნიფიცირება </a:t>
            </a:r>
            <a:r>
              <a:rPr lang="ka-GE" dirty="0"/>
              <a:t>(</a:t>
            </a:r>
            <a:r>
              <a:rPr lang="ka-GE" dirty="0" smtClean="0"/>
              <a:t>1985-1990)</a:t>
            </a:r>
            <a:endParaRPr lang="ru-RU" dirty="0"/>
          </a:p>
          <a:p>
            <a:pPr lvl="1"/>
            <a:r>
              <a:rPr lang="ka-GE" dirty="0"/>
              <a:t>ინტერნეტის ერა და ჰუმანიტარული კომპიუტინგი (</a:t>
            </a:r>
            <a:r>
              <a:rPr lang="ka-GE" dirty="0" smtClean="0"/>
              <a:t>1991-2004)</a:t>
            </a:r>
            <a:endParaRPr lang="ru-RU" dirty="0"/>
          </a:p>
          <a:p>
            <a:pPr lvl="1"/>
            <a:r>
              <a:rPr lang="ka-GE" dirty="0"/>
              <a:t>დიგიტალური ჰუმანიტარიის ეპოქა (2004 წლიდან დღემდე</a:t>
            </a:r>
            <a:r>
              <a:rPr lang="ka-GE" dirty="0" smtClean="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6</a:t>
            </a:fld>
            <a:endParaRPr lang="ka-GE"/>
          </a:p>
        </p:txBody>
      </p:sp>
    </p:spTree>
    <p:extLst>
      <p:ext uri="{BB962C8B-B14F-4D97-AF65-F5344CB8AC3E}">
        <p14:creationId xmlns:p14="http://schemas.microsoft.com/office/powerpoint/2010/main" val="159318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dirty="0"/>
              <a:t>ჰუმანიტარული კომპიუტინგის საწყისი პერიოდი </a:t>
            </a:r>
            <a:r>
              <a:rPr lang="ka-GE" dirty="0" smtClean="0"/>
              <a:t>(</a:t>
            </a:r>
            <a:r>
              <a:rPr lang="ka-GE" dirty="0"/>
              <a:t>1949-1970 წწ.)</a:t>
            </a:r>
            <a:endParaRPr lang="ru-RU" dirty="0"/>
          </a:p>
        </p:txBody>
      </p:sp>
      <p:sp>
        <p:nvSpPr>
          <p:cNvPr id="3" name="Объект 2"/>
          <p:cNvSpPr>
            <a:spLocks noGrp="1"/>
          </p:cNvSpPr>
          <p:nvPr>
            <p:ph idx="1"/>
          </p:nvPr>
        </p:nvSpPr>
        <p:spPr>
          <a:xfrm>
            <a:off x="4275786" y="1825625"/>
            <a:ext cx="7078014" cy="4351338"/>
          </a:xfrm>
        </p:spPr>
        <p:txBody>
          <a:bodyPr>
            <a:normAutofit fontScale="77500" lnSpcReduction="20000"/>
          </a:bodyPr>
          <a:lstStyle/>
          <a:p>
            <a:r>
              <a:rPr lang="ka-GE" b="1" dirty="0"/>
              <a:t>რობერტო </a:t>
            </a:r>
            <a:r>
              <a:rPr lang="ka-GE" b="1" dirty="0" smtClean="0"/>
              <a:t>ბუზა</a:t>
            </a:r>
            <a:r>
              <a:rPr lang="ka-GE" dirty="0" smtClean="0"/>
              <a:t> </a:t>
            </a:r>
            <a:r>
              <a:rPr lang="ka-GE" dirty="0"/>
              <a:t>(Roberto Busa, 1913-2011</a:t>
            </a:r>
            <a:r>
              <a:rPr lang="ka-GE" dirty="0" smtClean="0"/>
              <a:t>)</a:t>
            </a:r>
          </a:p>
          <a:p>
            <a:r>
              <a:rPr lang="ka-GE" dirty="0"/>
              <a:t>თომა აქვინელის ციფრული </a:t>
            </a:r>
            <a:r>
              <a:rPr lang="ka-GE" dirty="0" smtClean="0"/>
              <a:t>კონკორდანსი </a:t>
            </a:r>
            <a:r>
              <a:rPr lang="ka-GE" dirty="0"/>
              <a:t>(Index Thomisticus</a:t>
            </a:r>
            <a:r>
              <a:rPr lang="ka-GE" dirty="0" smtClean="0"/>
              <a:t>) - ემყარებოდა </a:t>
            </a:r>
            <a:r>
              <a:rPr lang="ka-GE" dirty="0"/>
              <a:t>თომა აქვინელის შემოქმედებას და მის მიმდევართა </a:t>
            </a:r>
            <a:r>
              <a:rPr lang="ka-GE" dirty="0" smtClean="0"/>
              <a:t>ტექსტებს.</a:t>
            </a:r>
          </a:p>
          <a:p>
            <a:pPr lvl="1"/>
            <a:r>
              <a:rPr lang="ka-GE" dirty="0" smtClean="0"/>
              <a:t>კონკორდანსში </a:t>
            </a:r>
            <a:r>
              <a:rPr lang="ka-GE" dirty="0"/>
              <a:t>სიტყვები უნდა დალაგებულიყო მათი საწყისი, ძირითადი ფორმების – ლემების (lemma) </a:t>
            </a:r>
            <a:r>
              <a:rPr lang="ka-GE" dirty="0" smtClean="0"/>
              <a:t>მიხედვით</a:t>
            </a:r>
          </a:p>
          <a:p>
            <a:pPr lvl="1"/>
            <a:r>
              <a:rPr lang="ka-GE" dirty="0" smtClean="0"/>
              <a:t>საანალიზო </a:t>
            </a:r>
            <a:r>
              <a:rPr lang="ka-GE" dirty="0"/>
              <a:t>სიტყვების რაოდენობა 11 მილიონს </a:t>
            </a:r>
            <a:r>
              <a:rPr lang="ka-GE" dirty="0" smtClean="0"/>
              <a:t>აღწევდა</a:t>
            </a:r>
          </a:p>
          <a:p>
            <a:pPr lvl="1"/>
            <a:r>
              <a:rPr lang="ka-GE" dirty="0" smtClean="0"/>
              <a:t>1949 </a:t>
            </a:r>
            <a:r>
              <a:rPr lang="ka-GE" dirty="0"/>
              <a:t>წელს ბუზამ IBM-ის დამფუძნებელ თომას უოტსონს (Thomas J. Watson) მიმართა </a:t>
            </a:r>
            <a:r>
              <a:rPr lang="ka-GE" dirty="0" smtClean="0"/>
              <a:t>დახმარებისთვის</a:t>
            </a:r>
          </a:p>
          <a:p>
            <a:pPr lvl="1"/>
            <a:r>
              <a:rPr lang="ka-GE" dirty="0" smtClean="0"/>
              <a:t>პროექტისათვის </a:t>
            </a:r>
            <a:r>
              <a:rPr lang="ka-GE" dirty="0"/>
              <a:t>შეიქმნა ნახევრად მექანიკური კომპიუტერული პროგრამა და დაიწყო 30-წლიანი მეგაპროექტის </a:t>
            </a:r>
            <a:r>
              <a:rPr lang="ka-GE" dirty="0" smtClean="0"/>
              <a:t>განხორციელება</a:t>
            </a:r>
          </a:p>
          <a:p>
            <a:pPr lvl="1"/>
            <a:r>
              <a:rPr lang="ka-GE" dirty="0" smtClean="0"/>
              <a:t>პროექტის დასრულებული </a:t>
            </a:r>
            <a:r>
              <a:rPr lang="ka-GE" dirty="0"/>
              <a:t>ვერსია 56 ნაბეჭდ ტომს მოიცავს. კონკორდანსის CD-ROM ვერსია 1992 წელს გამოვიდა და ვებ-გვერდზე განთავსდა: </a:t>
            </a:r>
            <a:r>
              <a:rPr lang="ka-GE" u="sng" dirty="0">
                <a:hlinkClick r:id="rId2"/>
              </a:rPr>
              <a:t>http://www.corpusthomisticum.org</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7</a:t>
            </a:fld>
            <a:endParaRPr lang="ka-GE"/>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2084388"/>
            <a:ext cx="3416211" cy="356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386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dirty="0"/>
              <a:t>ჰუმანიტარული კომპიუტინგის საწყისი პერიოდი </a:t>
            </a:r>
            <a:r>
              <a:rPr lang="ka-GE" dirty="0" smtClean="0"/>
              <a:t>(</a:t>
            </a:r>
            <a:r>
              <a:rPr lang="ka-GE" dirty="0"/>
              <a:t>1949-1970 წწ.)</a:t>
            </a:r>
            <a:endParaRPr lang="ru-RU" dirty="0"/>
          </a:p>
        </p:txBody>
      </p:sp>
      <p:sp>
        <p:nvSpPr>
          <p:cNvPr id="3" name="Объект 2"/>
          <p:cNvSpPr>
            <a:spLocks noGrp="1"/>
          </p:cNvSpPr>
          <p:nvPr>
            <p:ph idx="1"/>
          </p:nvPr>
        </p:nvSpPr>
        <p:spPr>
          <a:xfrm>
            <a:off x="914400" y="1825625"/>
            <a:ext cx="10439400" cy="4351338"/>
          </a:xfrm>
        </p:spPr>
        <p:txBody>
          <a:bodyPr>
            <a:normAutofit/>
          </a:bodyPr>
          <a:lstStyle/>
          <a:p>
            <a:r>
              <a:rPr lang="ka-GE" dirty="0" smtClean="0"/>
              <a:t>1961 </a:t>
            </a:r>
            <a:r>
              <a:rPr lang="ka-GE" dirty="0"/>
              <a:t>წელს ბრაუნის </a:t>
            </a:r>
            <a:r>
              <a:rPr lang="ka-GE" dirty="0" smtClean="0"/>
              <a:t>უნივერსიტეტში </a:t>
            </a:r>
            <a:r>
              <a:rPr lang="ka-GE" dirty="0"/>
              <a:t>(აშშ) </a:t>
            </a:r>
            <a:r>
              <a:rPr lang="ka-GE" dirty="0" smtClean="0"/>
              <a:t>ჰენრი </a:t>
            </a:r>
            <a:r>
              <a:rPr lang="ka-GE" dirty="0"/>
              <a:t>კუჩერამ (Henry Kučera) და უ. ნელსონ ფრანსისმა (W. Nelson Francis) შექმნეს პირველი კომპიუტერული კორპუსი – Brown Corpus (BC</a:t>
            </a:r>
            <a:r>
              <a:rPr lang="ka-GE" dirty="0" smtClean="0"/>
              <a:t>).</a:t>
            </a:r>
          </a:p>
          <a:p>
            <a:pPr lvl="1"/>
            <a:r>
              <a:rPr lang="ka-GE" dirty="0" smtClean="0"/>
              <a:t>თავდაპირველად </a:t>
            </a:r>
            <a:r>
              <a:rPr lang="ka-GE" dirty="0"/>
              <a:t>მასში შევიდა ამერიკის ინგლისურენოვანი პროზის 15 ყველაზე პოპულარული ჟანრის 500 ტექსტის ფრაგმენტი, თითოეული – 2000 სიტყვის მოცულობით. კორპუსი მოიცავდა 1.014.312 სიტყვას (</a:t>
            </a:r>
            <a:r>
              <a:rPr lang="ka-GE" u="sng" dirty="0">
                <a:hlinkClick r:id="rId2"/>
              </a:rPr>
              <a:t>http://www.nltk.org/nltk_data/</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8</a:t>
            </a:fld>
            <a:endParaRPr lang="ka-GE"/>
          </a:p>
        </p:txBody>
      </p:sp>
    </p:spTree>
    <p:extLst>
      <p:ext uri="{BB962C8B-B14F-4D97-AF65-F5344CB8AC3E}">
        <p14:creationId xmlns:p14="http://schemas.microsoft.com/office/powerpoint/2010/main" val="3241992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t>ჰუმანიტარული კომპიუტინგის საწყისი პერიოდი (1949-1970 წწ.)</a:t>
            </a:r>
            <a:endParaRPr lang="ru-RU" dirty="0"/>
          </a:p>
        </p:txBody>
      </p:sp>
      <p:sp>
        <p:nvSpPr>
          <p:cNvPr id="3" name="Объект 2"/>
          <p:cNvSpPr>
            <a:spLocks noGrp="1"/>
          </p:cNvSpPr>
          <p:nvPr>
            <p:ph idx="1"/>
          </p:nvPr>
        </p:nvSpPr>
        <p:spPr/>
        <p:txBody>
          <a:bodyPr>
            <a:normAutofit/>
          </a:bodyPr>
          <a:lstStyle/>
          <a:p>
            <a:r>
              <a:rPr lang="ka-GE" dirty="0" smtClean="0"/>
              <a:t>კომპიუტერული სტილომეტრია</a:t>
            </a:r>
            <a:endParaRPr lang="en-US" dirty="0" smtClean="0"/>
          </a:p>
          <a:p>
            <a:pPr lvl="1"/>
            <a:r>
              <a:rPr lang="ka-GE" dirty="0" smtClean="0"/>
              <a:t>სადავო </a:t>
            </a:r>
            <a:r>
              <a:rPr lang="ka-GE" dirty="0"/>
              <a:t>ავტორობის დასადგენად კომპიუტერი პირველად ალვარ ელეგარდმა (Alvar Ellegеrd) გამოიყენა „იუნიუსის წერილების“ ანალიზის დროს (</a:t>
            </a:r>
            <a:r>
              <a:rPr lang="ka-GE" b="1" dirty="0"/>
              <a:t>ელეგარდი 1962</a:t>
            </a:r>
            <a:r>
              <a:rPr lang="ka-GE" dirty="0"/>
              <a:t>). </a:t>
            </a:r>
            <a:endParaRPr lang="en-US" dirty="0" smtClean="0"/>
          </a:p>
          <a:p>
            <a:pPr lvl="1"/>
            <a:r>
              <a:rPr lang="ka-GE" dirty="0" smtClean="0"/>
              <a:t>ამავე </a:t>
            </a:r>
            <a:r>
              <a:rPr lang="ka-GE" dirty="0"/>
              <a:t>პერიოდში შოტლანდიელმა მღვდელმა ენდრიუ მორტონმა (Andrew Morton) კომპიუტერული ანალიზის შედეგად ივარაუდა, რომ წმ. პავლე მოციქულს მხოლოდ 4 ეპისტოლე ეკუთვნის ახალ აღთქმაში (</a:t>
            </a:r>
            <a:r>
              <a:rPr lang="ka-GE" b="1" dirty="0"/>
              <a:t>მორტონი 1965)</a:t>
            </a:r>
            <a:r>
              <a:rPr lang="ka-GE" dirty="0"/>
              <a:t>. </a:t>
            </a:r>
            <a:endParaRPr lang="en-US" dirty="0" smtClean="0"/>
          </a:p>
          <a:p>
            <a:pPr lvl="1"/>
            <a:r>
              <a:rPr lang="ka-GE" dirty="0" smtClean="0"/>
              <a:t>ფ</a:t>
            </a:r>
            <a:r>
              <a:rPr lang="ka-GE" dirty="0"/>
              <a:t>. მოსტლერმა (Frederick Mosteller) და დ. უოლესმა (David L. Wallace) კი ამავე მეთოდის გამოყენებით დაადგინეს, რომ „ფედერალისტის ჩანაწერების“ ცალკეული ნაწილების ავტორი ჯეიმს მედისონი იყო (</a:t>
            </a:r>
            <a:r>
              <a:rPr lang="ka-GE" b="1" dirty="0"/>
              <a:t>მოსტლერი... 1964</a:t>
            </a:r>
            <a:r>
              <a:rPr lang="ka-GE" dirty="0"/>
              <a:t>).</a:t>
            </a:r>
            <a:endParaRPr lang="ru-RU" dirty="0"/>
          </a:p>
        </p:txBody>
      </p:sp>
      <p:sp>
        <p:nvSpPr>
          <p:cNvPr id="4" name="Дата 3"/>
          <p:cNvSpPr>
            <a:spLocks noGrp="1"/>
          </p:cNvSpPr>
          <p:nvPr>
            <p:ph type="dt" sz="half" idx="10"/>
          </p:nvPr>
        </p:nvSpPr>
        <p:spPr/>
        <p:txBody>
          <a:bodyPr/>
          <a:lstStyle/>
          <a:p>
            <a:r>
              <a:rPr lang="ka-GE" smtClean="0"/>
              <a:t>6.07.2018</a:t>
            </a:r>
            <a:endParaRPr lang="ka-GE"/>
          </a:p>
        </p:txBody>
      </p:sp>
      <p:sp>
        <p:nvSpPr>
          <p:cNvPr id="5" name="Нижний колонтитул 4"/>
          <p:cNvSpPr>
            <a:spLocks noGrp="1"/>
          </p:cNvSpPr>
          <p:nvPr>
            <p:ph type="ftr" sz="quarter" idx="11"/>
          </p:nvPr>
        </p:nvSpPr>
        <p:spPr/>
        <p:txBody>
          <a:bodyPr/>
          <a:lstStyle/>
          <a:p>
            <a:r>
              <a:rPr lang="ka-GE" smtClean="0"/>
              <a:t>რამაზ ხალვაში, დიგიტალური ჰუმანიტარია</a:t>
            </a:r>
            <a:endParaRPr lang="ka-GE"/>
          </a:p>
        </p:txBody>
      </p:sp>
      <p:sp>
        <p:nvSpPr>
          <p:cNvPr id="6" name="Номер слайда 5"/>
          <p:cNvSpPr>
            <a:spLocks noGrp="1"/>
          </p:cNvSpPr>
          <p:nvPr>
            <p:ph type="sldNum" sz="quarter" idx="12"/>
          </p:nvPr>
        </p:nvSpPr>
        <p:spPr/>
        <p:txBody>
          <a:bodyPr/>
          <a:lstStyle/>
          <a:p>
            <a:fld id="{6BE58F1E-D1ED-4B3A-9069-227B975BB3E3}" type="slidenum">
              <a:rPr lang="ka-GE" smtClean="0"/>
              <a:pPr/>
              <a:t>9</a:t>
            </a:fld>
            <a:endParaRPr lang="ka-GE"/>
          </a:p>
        </p:txBody>
      </p:sp>
    </p:spTree>
    <p:extLst>
      <p:ext uri="{BB962C8B-B14F-4D97-AF65-F5344CB8AC3E}">
        <p14:creationId xmlns:p14="http://schemas.microsoft.com/office/powerpoint/2010/main" val="3358929780"/>
      </p:ext>
    </p:extLst>
  </p:cSld>
  <p:clrMapOvr>
    <a:masterClrMapping/>
  </p:clrMapOvr>
</p:sld>
</file>

<file path=ppt/theme/theme1.xml><?xml version="1.0" encoding="utf-8"?>
<a:theme xmlns:a="http://schemas.openxmlformats.org/drawingml/2006/main" name="Office-ის თემა">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4312</Words>
  <Application>Microsoft Office PowerPoint</Application>
  <PresentationFormat>ფართოეკრანიანი</PresentationFormat>
  <Paragraphs>450</Paragraphs>
  <Slides>57</Slides>
  <Notes>2</Notes>
  <HiddenSlides>0</HiddenSlides>
  <MMClips>0</MMClips>
  <ScaleCrop>false</ScaleCrop>
  <HeadingPairs>
    <vt:vector size="6" baseType="variant">
      <vt:variant>
        <vt:lpstr>გამოყენებული შრიფტები</vt:lpstr>
      </vt:variant>
      <vt:variant>
        <vt:i4>4</vt:i4>
      </vt:variant>
      <vt:variant>
        <vt:lpstr>თემა</vt:lpstr>
      </vt:variant>
      <vt:variant>
        <vt:i4>1</vt:i4>
      </vt:variant>
      <vt:variant>
        <vt:lpstr>სლაიდების სათაურები</vt:lpstr>
      </vt:variant>
      <vt:variant>
        <vt:i4>57</vt:i4>
      </vt:variant>
    </vt:vector>
  </HeadingPairs>
  <TitlesOfParts>
    <vt:vector size="62" baseType="lpstr">
      <vt:lpstr>Arial</vt:lpstr>
      <vt:lpstr>Calibri</vt:lpstr>
      <vt:lpstr>Calibri Light</vt:lpstr>
      <vt:lpstr>Sylfaen</vt:lpstr>
      <vt:lpstr>Office-ის თემა</vt:lpstr>
      <vt:lpstr>დიგიტალური ჰუმანიტარიის ისტორია და განვითარების პერსპექტივები</vt:lpstr>
      <vt:lpstr>ტერმინი „დიგიტალური ჰუმანიტარია“</vt:lpstr>
      <vt:lpstr>დიგიტალური ჰუმანიტარია</vt:lpstr>
      <vt:lpstr>დიგიტალური ჰუმანიტარია</vt:lpstr>
      <vt:lpstr>ლექციის გეგმა</vt:lpstr>
      <vt:lpstr>ლექციის გეგმა</vt:lpstr>
      <vt:lpstr>ჰუმანიტარული კომპიუტინგის საწყისი პერიოდი (1949-1970 წწ.)</vt:lpstr>
      <vt:lpstr>ჰუმანიტარული კომპიუტინგის საწყისი პერიოდი (1949-1970 წწ.)</vt:lpstr>
      <vt:lpstr>ჰუმანიტარული კომპიუტინგის საწყისი პერიოდი (1949-1970 წწ.)</vt:lpstr>
      <vt:lpstr>სპეციალისტთა კონსოლიდაციის პერიოდი (1970-1985 წწ.)</vt:lpstr>
      <vt:lpstr>სპეციალისტთა კონსოლიდაციის პერიოდი (1970-1985 წწ.)</vt:lpstr>
      <vt:lpstr>ელექტრონული კომუნიკაცია და სტანდარტების უნიფიცირება (1985-1990 წწ.)</vt:lpstr>
      <vt:lpstr>ელექტრონული კომუნიკაცია და სტანდარტების უნიფიცირება (1985-1990 წწ.)</vt:lpstr>
      <vt:lpstr>ელექტრონული კომუნიკაცია და სტანდარტების უნიფიცირება (1985-1990 წწ.)</vt:lpstr>
      <vt:lpstr>ელექტრონული კომუნიკაცია და სტანდარტების უნიფიცირება (1985-1990 წწ.)</vt:lpstr>
      <vt:lpstr>ინტერნეტის ერა და ჰუმანიტარული კომპიუტინგი (1991-2004)</vt:lpstr>
      <vt:lpstr>ინტერნეტის ერა და ჰუმანიტარული კომპიუტინგი (1991-2004)</vt:lpstr>
      <vt:lpstr>ინტერნეტის ერა და ჰუმანიტარული კომპიუტინგი (1991-2004)</vt:lpstr>
      <vt:lpstr>ინტერნეტის ერა და ჰუმანიტარული კომპიუტინგი (1991-2004)</vt:lpstr>
      <vt:lpstr>ინტერნეტის ერა და ჰუმანიტარული კომპიუტინგი (1991-2004)</vt:lpstr>
      <vt:lpstr>დიგიტალური ჰუმანიტარიის ეპოქა (2004 წლიდან დღემდე)</vt:lpstr>
      <vt:lpstr>დიგიტალური ჰუმანიტარიის ეპოქა (2004 წლიდან დღემდე)</vt:lpstr>
      <vt:lpstr>დიგიტალური ჰუმანიტარიის ეპოქა (2004 წლიდან დღემდე)</vt:lpstr>
      <vt:lpstr>დიგიტალური ჰუმანიტარიის ეპოქა (2004 წლიდან დღემდე)</vt:lpstr>
      <vt:lpstr>დიგიტალური ჰუმანიტარიის ეპოქა (2004 წლიდან დღემდე)</vt:lpstr>
      <vt:lpstr>ლექციის გეგმა</vt:lpstr>
      <vt:lpstr>დიგიტალური ჰუმანიტარიის ინსტიტუციური ფორმები</vt:lpstr>
      <vt:lpstr>დიგიტალური ჰუმანიტარიის ინსტიტუციური ფორმები</vt:lpstr>
      <vt:lpstr>დიგიტალური ჰუმანიტარიის ინსტიტუციური ფორმები</vt:lpstr>
      <vt:lpstr>დიგიტალური ჰუმანიტარიის ინსტიტუციური ფორმები</vt:lpstr>
      <vt:lpstr>დიგიტალური ჰუმანიტარიის ინსტიტუციური ფორმები</vt:lpstr>
      <vt:lpstr>დიგიტალური ჰუმანიტარიის ინსტიტუციური ფორმები</vt:lpstr>
      <vt:lpstr>პერიოდული გამოცემები</vt:lpstr>
      <vt:lpstr>პერიოდული გამოცემები</vt:lpstr>
      <vt:lpstr>პერიოდული გამოცემები</vt:lpstr>
      <vt:lpstr>ლექციის გეგმა</vt:lpstr>
      <vt:lpstr>დიგიტალური ჰუმანიტარიის ინსტრუმენტები და მეთოდები</vt:lpstr>
      <vt:lpstr>ვიზუალიზაცია</vt:lpstr>
      <vt:lpstr>ციფრული კარტოგრაფირება</vt:lpstr>
      <vt:lpstr>ვიზუალიზაცია</vt:lpstr>
      <vt:lpstr>Google Ngram Viewer</vt:lpstr>
      <vt:lpstr>ქსელების თეორია და დისკრეტულ ობიექტთა კავშირების გრაფები</vt:lpstr>
      <vt:lpstr>სიტყვების/თეგების ღრუბელი</vt:lpstr>
      <vt:lpstr>პროგრამა Voyant</vt:lpstr>
      <vt:lpstr>დისტანციური წაკითხვა</vt:lpstr>
      <vt:lpstr>დისტანციური წაკითხვა</vt:lpstr>
      <vt:lpstr>დისტანციური წაკითხვა</vt:lpstr>
      <vt:lpstr>მაკროანალიზი</vt:lpstr>
      <vt:lpstr>კულტურული ანალიტიკა</vt:lpstr>
      <vt:lpstr>კულტურული ანალიტიკა</vt:lpstr>
      <vt:lpstr>ლექციის გეგმა</vt:lpstr>
      <vt:lpstr>დიგიტალური ჰუმანიტარიის განვითარების პერსპექტივები</vt:lpstr>
      <vt:lpstr>დიგიტალური ჰუმანიტარიის განვითარების პერსპექტივები</vt:lpstr>
      <vt:lpstr>დიგიტალური ჰუმანიტარიის განვითარების პერსპექტივები</vt:lpstr>
      <vt:lpstr>დიგიტალური ჰუმანიტარიის განვითარების პერსპექტივები</vt:lpstr>
      <vt:lpstr>დიგიტალური ჰუმანიტარიის განვითარების პერსპექტივები</vt:lpstr>
      <vt:lpstr>PowerPoint-ის პრეზენტაცია</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PowerPoint-ის პრეზენტაცია</dc:title>
  <dc:creator>BSUPC</dc:creator>
  <cp:lastModifiedBy>BSUadmin</cp:lastModifiedBy>
  <cp:revision>193</cp:revision>
  <dcterms:created xsi:type="dcterms:W3CDTF">2017-02-22T10:39:09Z</dcterms:created>
  <dcterms:modified xsi:type="dcterms:W3CDTF">2018-06-27T18:49:20Z</dcterms:modified>
</cp:coreProperties>
</file>