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5" d="100"/>
          <a:sy n="85" d="100"/>
        </p:scale>
        <p:origin x="-152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სათაურის სლაიდი">
    <p:bg>
      <p:bgRef idx="1002">
        <a:schemeClr val="bg2"/>
      </p:bgRef>
    </p:bg>
    <p:spTree>
      <p:nvGrpSpPr>
        <p:cNvPr id="1" name=""/>
        <p:cNvGrpSpPr/>
        <p:nvPr/>
      </p:nvGrpSpPr>
      <p:grpSpPr>
        <a:xfrm>
          <a:off x="0" y="0"/>
          <a:ext cx="0" cy="0"/>
          <a:chOff x="0" y="0"/>
          <a:chExt cx="0" cy="0"/>
        </a:xfrm>
      </p:grpSpPr>
      <p:sp>
        <p:nvSpPr>
          <p:cNvPr id="9" name="სათაური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ka-GE" smtClean="0"/>
              <a:t>დააწკაპ. მთ. სათაურის სტილის შეცვლისათვის</a:t>
            </a:r>
            <a:endParaRPr kumimoji="0" lang="en-US"/>
          </a:p>
        </p:txBody>
      </p:sp>
      <p:sp>
        <p:nvSpPr>
          <p:cNvPr id="17" name="სუბტიტრი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ka-GE" smtClean="0"/>
              <a:t>დააწკაპუნეთ მთავარი ქვესათაურის სტილის რედაქტირებისთვის</a:t>
            </a:r>
            <a:endParaRPr kumimoji="0" lang="en-US"/>
          </a:p>
        </p:txBody>
      </p:sp>
      <p:sp>
        <p:nvSpPr>
          <p:cNvPr id="30" name="თარიღის ჩანაცვლების ველი 29"/>
          <p:cNvSpPr>
            <a:spLocks noGrp="1"/>
          </p:cNvSpPr>
          <p:nvPr>
            <p:ph type="dt" sz="half" idx="10"/>
          </p:nvPr>
        </p:nvSpPr>
        <p:spPr/>
        <p:txBody>
          <a:bodyPr/>
          <a:lstStyle/>
          <a:p>
            <a:fld id="{1D8BD707-D9CF-40AE-B4C6-C98DA3205C09}" type="datetimeFigureOut">
              <a:rPr lang="en-US" smtClean="0"/>
              <a:pPr/>
              <a:t>6/26/2018</a:t>
            </a:fld>
            <a:endParaRPr lang="en-US"/>
          </a:p>
        </p:txBody>
      </p:sp>
      <p:sp>
        <p:nvSpPr>
          <p:cNvPr id="19" name="ქვედა კოლონტიტულის ჩანაცვლების ველი 18"/>
          <p:cNvSpPr>
            <a:spLocks noGrp="1"/>
          </p:cNvSpPr>
          <p:nvPr>
            <p:ph type="ftr" sz="quarter" idx="11"/>
          </p:nvPr>
        </p:nvSpPr>
        <p:spPr/>
        <p:txBody>
          <a:bodyPr/>
          <a:lstStyle/>
          <a:p>
            <a:endParaRPr lang="en-US"/>
          </a:p>
        </p:txBody>
      </p:sp>
      <p:sp>
        <p:nvSpPr>
          <p:cNvPr id="27" name="სლაიდის რიცხვის ჩანაცვლების ველი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სათაური და ვერტიკალური ტექსტი">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kumimoji="0" lang="ka-GE" smtClean="0"/>
              <a:t>დააწკაპ. მთ. სათაურის სტილის შეცვლისათვის</a:t>
            </a:r>
            <a:endParaRPr kumimoji="0" lang="en-US"/>
          </a:p>
        </p:txBody>
      </p:sp>
      <p:sp>
        <p:nvSpPr>
          <p:cNvPr id="3" name="ვერტიკალური ტექსტის ჩანაცვლების ველი 2"/>
          <p:cNvSpPr>
            <a:spLocks noGrp="1"/>
          </p:cNvSpPr>
          <p:nvPr>
            <p:ph type="body" orient="vert" idx="1"/>
          </p:nvPr>
        </p:nvSpPr>
        <p:spPr/>
        <p:txBody>
          <a:bodyPr vert="eaVert"/>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
        <p:nvSpPr>
          <p:cNvPr id="4" name="თარიღის ჩანაცვლების ველი 3"/>
          <p:cNvSpPr>
            <a:spLocks noGrp="1"/>
          </p:cNvSpPr>
          <p:nvPr>
            <p:ph type="dt" sz="half" idx="10"/>
          </p:nvPr>
        </p:nvSpPr>
        <p:spPr/>
        <p:txBody>
          <a:bodyPr/>
          <a:lstStyle/>
          <a:p>
            <a:fld id="{1D8BD707-D9CF-40AE-B4C6-C98DA3205C09}" type="datetimeFigureOut">
              <a:rPr lang="en-US" smtClean="0"/>
              <a:pPr/>
              <a:t>6/26/2018</a:t>
            </a:fld>
            <a:endParaRPr lang="en-US"/>
          </a:p>
        </p:txBody>
      </p:sp>
      <p:sp>
        <p:nvSpPr>
          <p:cNvPr id="5" name="ქვედა კოლონტიტულის ჩანაცვლების ველი 4"/>
          <p:cNvSpPr>
            <a:spLocks noGrp="1"/>
          </p:cNvSpPr>
          <p:nvPr>
            <p:ph type="ftr" sz="quarter" idx="11"/>
          </p:nvPr>
        </p:nvSpPr>
        <p:spPr/>
        <p:txBody>
          <a:bodyPr/>
          <a:lstStyle/>
          <a:p>
            <a:endParaRPr lang="en-US"/>
          </a:p>
        </p:txBody>
      </p:sp>
      <p:sp>
        <p:nvSpPr>
          <p:cNvPr id="6" name="სლაიდის რიცხვის ჩანაცვლების ველი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ვერტიკალური სათაური და ტექსტი">
    <p:spTree>
      <p:nvGrpSpPr>
        <p:cNvPr id="1" name=""/>
        <p:cNvGrpSpPr/>
        <p:nvPr/>
      </p:nvGrpSpPr>
      <p:grpSpPr>
        <a:xfrm>
          <a:off x="0" y="0"/>
          <a:ext cx="0" cy="0"/>
          <a:chOff x="0" y="0"/>
          <a:chExt cx="0" cy="0"/>
        </a:xfrm>
      </p:grpSpPr>
      <p:sp>
        <p:nvSpPr>
          <p:cNvPr id="2" name="ვერტიკალური სათაური 1"/>
          <p:cNvSpPr>
            <a:spLocks noGrp="1"/>
          </p:cNvSpPr>
          <p:nvPr>
            <p:ph type="title" orient="vert"/>
          </p:nvPr>
        </p:nvSpPr>
        <p:spPr>
          <a:xfrm>
            <a:off x="6629400" y="914401"/>
            <a:ext cx="2057400" cy="5211763"/>
          </a:xfrm>
        </p:spPr>
        <p:txBody>
          <a:bodyPr vert="eaVert"/>
          <a:lstStyle/>
          <a:p>
            <a:r>
              <a:rPr kumimoji="0" lang="ka-GE" smtClean="0"/>
              <a:t>დააწკაპ. მთ. სათაურის სტილის შეცვლისათვის</a:t>
            </a:r>
            <a:endParaRPr kumimoji="0" lang="en-US"/>
          </a:p>
        </p:txBody>
      </p:sp>
      <p:sp>
        <p:nvSpPr>
          <p:cNvPr id="3" name="ვერტიკალური ტექსტის ჩანაცვლების ველი 2"/>
          <p:cNvSpPr>
            <a:spLocks noGrp="1"/>
          </p:cNvSpPr>
          <p:nvPr>
            <p:ph type="body" orient="vert" idx="1"/>
          </p:nvPr>
        </p:nvSpPr>
        <p:spPr>
          <a:xfrm>
            <a:off x="457200" y="914401"/>
            <a:ext cx="6019800" cy="5211763"/>
          </a:xfrm>
        </p:spPr>
        <p:txBody>
          <a:bodyPr vert="eaVert"/>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
        <p:nvSpPr>
          <p:cNvPr id="4" name="თარიღის ჩანაცვლების ველი 3"/>
          <p:cNvSpPr>
            <a:spLocks noGrp="1"/>
          </p:cNvSpPr>
          <p:nvPr>
            <p:ph type="dt" sz="half" idx="10"/>
          </p:nvPr>
        </p:nvSpPr>
        <p:spPr/>
        <p:txBody>
          <a:bodyPr/>
          <a:lstStyle/>
          <a:p>
            <a:fld id="{1D8BD707-D9CF-40AE-B4C6-C98DA3205C09}" type="datetimeFigureOut">
              <a:rPr lang="en-US" smtClean="0"/>
              <a:pPr/>
              <a:t>6/26/2018</a:t>
            </a:fld>
            <a:endParaRPr lang="en-US"/>
          </a:p>
        </p:txBody>
      </p:sp>
      <p:sp>
        <p:nvSpPr>
          <p:cNvPr id="5" name="ქვედა კოლონტიტულის ჩანაცვლების ველი 4"/>
          <p:cNvSpPr>
            <a:spLocks noGrp="1"/>
          </p:cNvSpPr>
          <p:nvPr>
            <p:ph type="ftr" sz="quarter" idx="11"/>
          </p:nvPr>
        </p:nvSpPr>
        <p:spPr/>
        <p:txBody>
          <a:bodyPr/>
          <a:lstStyle/>
          <a:p>
            <a:endParaRPr lang="en-US"/>
          </a:p>
        </p:txBody>
      </p:sp>
      <p:sp>
        <p:nvSpPr>
          <p:cNvPr id="6" name="სლაიდის რიცხვის ჩანაცვლების ველი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სათაური და შიგთავსი">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r>
              <a:rPr kumimoji="0" lang="ka-GE" smtClean="0"/>
              <a:t>დააწკაპ. მთ. სათაურის სტილის შეცვლისათვის</a:t>
            </a:r>
            <a:endParaRPr kumimoji="0" lang="en-US"/>
          </a:p>
        </p:txBody>
      </p:sp>
      <p:sp>
        <p:nvSpPr>
          <p:cNvPr id="3" name="შიგთავსის ჩანაცვლების ველი 2"/>
          <p:cNvSpPr>
            <a:spLocks noGrp="1"/>
          </p:cNvSpPr>
          <p:nvPr>
            <p:ph idx="1"/>
          </p:nvPr>
        </p:nvSpPr>
        <p:spPr/>
        <p:txBody>
          <a:bodyPr/>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
        <p:nvSpPr>
          <p:cNvPr id="4" name="თარიღის ჩანაცვლების ველი 3"/>
          <p:cNvSpPr>
            <a:spLocks noGrp="1"/>
          </p:cNvSpPr>
          <p:nvPr>
            <p:ph type="dt" sz="half" idx="10"/>
          </p:nvPr>
        </p:nvSpPr>
        <p:spPr/>
        <p:txBody>
          <a:bodyPr/>
          <a:lstStyle/>
          <a:p>
            <a:fld id="{1D8BD707-D9CF-40AE-B4C6-C98DA3205C09}" type="datetimeFigureOut">
              <a:rPr lang="en-US" smtClean="0"/>
              <a:pPr/>
              <a:t>6/26/2018</a:t>
            </a:fld>
            <a:endParaRPr lang="en-US"/>
          </a:p>
        </p:txBody>
      </p:sp>
      <p:sp>
        <p:nvSpPr>
          <p:cNvPr id="5" name="ქვედა კოლონტიტულის ჩანაცვლების ველი 4"/>
          <p:cNvSpPr>
            <a:spLocks noGrp="1"/>
          </p:cNvSpPr>
          <p:nvPr>
            <p:ph type="ftr" sz="quarter" idx="11"/>
          </p:nvPr>
        </p:nvSpPr>
        <p:spPr/>
        <p:txBody>
          <a:bodyPr/>
          <a:lstStyle/>
          <a:p>
            <a:endParaRPr lang="en-US"/>
          </a:p>
        </p:txBody>
      </p:sp>
      <p:sp>
        <p:nvSpPr>
          <p:cNvPr id="6" name="სლაიდის რიცხვის ჩანაცვლების ველი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სექციის ზედა კოლონტიტული">
    <p:bg>
      <p:bgRef idx="1002">
        <a:schemeClr val="bg2"/>
      </p:bgRef>
    </p:bg>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ka-GE" smtClean="0"/>
              <a:t>დააწკაპ. მთ. სათაურის სტილის შეცვლისათვის</a:t>
            </a:r>
            <a:endParaRPr kumimoji="0" lang="en-US"/>
          </a:p>
        </p:txBody>
      </p:sp>
      <p:sp>
        <p:nvSpPr>
          <p:cNvPr id="3" name="ტექსტის ჩანაცვლების ველი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ka-GE" smtClean="0"/>
              <a:t>დააწკაპ. მთ. სათაურის სტილის შეცვლისათვის</a:t>
            </a:r>
          </a:p>
        </p:txBody>
      </p:sp>
      <p:sp>
        <p:nvSpPr>
          <p:cNvPr id="4" name="თარიღის ჩანაცვლების ველი 3"/>
          <p:cNvSpPr>
            <a:spLocks noGrp="1"/>
          </p:cNvSpPr>
          <p:nvPr>
            <p:ph type="dt" sz="half" idx="10"/>
          </p:nvPr>
        </p:nvSpPr>
        <p:spPr/>
        <p:txBody>
          <a:bodyPr/>
          <a:lstStyle/>
          <a:p>
            <a:fld id="{1D8BD707-D9CF-40AE-B4C6-C98DA3205C09}" type="datetimeFigureOut">
              <a:rPr lang="en-US" smtClean="0"/>
              <a:pPr/>
              <a:t>6/26/2018</a:t>
            </a:fld>
            <a:endParaRPr lang="en-US"/>
          </a:p>
        </p:txBody>
      </p:sp>
      <p:sp>
        <p:nvSpPr>
          <p:cNvPr id="5" name="ქვედა კოლონტიტულის ჩანაცვლების ველი 4"/>
          <p:cNvSpPr>
            <a:spLocks noGrp="1"/>
          </p:cNvSpPr>
          <p:nvPr>
            <p:ph type="ftr" sz="quarter" idx="11"/>
          </p:nvPr>
        </p:nvSpPr>
        <p:spPr/>
        <p:txBody>
          <a:bodyPr/>
          <a:lstStyle/>
          <a:p>
            <a:endParaRPr lang="en-US"/>
          </a:p>
        </p:txBody>
      </p:sp>
      <p:sp>
        <p:nvSpPr>
          <p:cNvPr id="6" name="სლაიდის რიცხვის ჩანაცვლების ველი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ორი შიგთავსი">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457200" y="704088"/>
            <a:ext cx="8229600" cy="1143000"/>
          </a:xfrm>
        </p:spPr>
        <p:txBody>
          <a:bodyPr/>
          <a:lstStyle/>
          <a:p>
            <a:r>
              <a:rPr kumimoji="0" lang="ka-GE" smtClean="0"/>
              <a:t>დააწკაპ. მთ. სათაურის სტილის შეცვლისათვის</a:t>
            </a:r>
            <a:endParaRPr kumimoji="0" lang="en-US"/>
          </a:p>
        </p:txBody>
      </p:sp>
      <p:sp>
        <p:nvSpPr>
          <p:cNvPr id="3" name="შიგთავსის ჩანაცვლების ველი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
        <p:nvSpPr>
          <p:cNvPr id="4" name="შიგთავსის ჩანაცვლების ველი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
        <p:nvSpPr>
          <p:cNvPr id="5" name="თარიღის ჩანაცვლების ველი 4"/>
          <p:cNvSpPr>
            <a:spLocks noGrp="1"/>
          </p:cNvSpPr>
          <p:nvPr>
            <p:ph type="dt" sz="half" idx="10"/>
          </p:nvPr>
        </p:nvSpPr>
        <p:spPr/>
        <p:txBody>
          <a:bodyPr/>
          <a:lstStyle/>
          <a:p>
            <a:fld id="{1D8BD707-D9CF-40AE-B4C6-C98DA3205C09}" type="datetimeFigureOut">
              <a:rPr lang="en-US" smtClean="0"/>
              <a:pPr/>
              <a:t>6/26/2018</a:t>
            </a:fld>
            <a:endParaRPr lang="en-US"/>
          </a:p>
        </p:txBody>
      </p:sp>
      <p:sp>
        <p:nvSpPr>
          <p:cNvPr id="6" name="ქვედა კოლონტიტულის ჩანაცვლების ველი 5"/>
          <p:cNvSpPr>
            <a:spLocks noGrp="1"/>
          </p:cNvSpPr>
          <p:nvPr>
            <p:ph type="ftr" sz="quarter" idx="11"/>
          </p:nvPr>
        </p:nvSpPr>
        <p:spPr/>
        <p:txBody>
          <a:bodyPr/>
          <a:lstStyle/>
          <a:p>
            <a:endParaRPr lang="en-US"/>
          </a:p>
        </p:txBody>
      </p:sp>
      <p:sp>
        <p:nvSpPr>
          <p:cNvPr id="7" name="სლაიდის რიცხვის ჩანაცვლების ველი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შედარება">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457200" y="704088"/>
            <a:ext cx="8229600" cy="1143000"/>
          </a:xfrm>
        </p:spPr>
        <p:txBody>
          <a:bodyPr tIns="45720" anchor="b"/>
          <a:lstStyle>
            <a:lvl1pPr>
              <a:defRPr/>
            </a:lvl1pPr>
          </a:lstStyle>
          <a:p>
            <a:r>
              <a:rPr kumimoji="0" lang="ka-GE" smtClean="0"/>
              <a:t>დააწკაპ. მთ. სათაურის სტილის შეცვლისათვის</a:t>
            </a:r>
            <a:endParaRPr kumimoji="0" lang="en-US"/>
          </a:p>
        </p:txBody>
      </p:sp>
      <p:sp>
        <p:nvSpPr>
          <p:cNvPr id="3" name="ტექსტის ჩანაცვლების ველი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ka-GE" smtClean="0"/>
              <a:t>დააწკაპ. მთ. სათაურის სტილის შეცვლისათვის</a:t>
            </a:r>
          </a:p>
        </p:txBody>
      </p:sp>
      <p:sp>
        <p:nvSpPr>
          <p:cNvPr id="4" name="ტექსტის ჩანაცვლების ველი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ka-GE" smtClean="0"/>
              <a:t>დააწკაპ. მთ. სათაურის სტილის შეცვლისათვის</a:t>
            </a:r>
          </a:p>
        </p:txBody>
      </p:sp>
      <p:sp>
        <p:nvSpPr>
          <p:cNvPr id="5" name="შიგთავსის ჩანაცვლების ველი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
        <p:nvSpPr>
          <p:cNvPr id="6" name="შიგთავსის ჩანაცვლების ველი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
        <p:nvSpPr>
          <p:cNvPr id="7" name="თარიღის ჩანაცვლების ველი 6"/>
          <p:cNvSpPr>
            <a:spLocks noGrp="1"/>
          </p:cNvSpPr>
          <p:nvPr>
            <p:ph type="dt" sz="half" idx="10"/>
          </p:nvPr>
        </p:nvSpPr>
        <p:spPr/>
        <p:txBody>
          <a:bodyPr/>
          <a:lstStyle/>
          <a:p>
            <a:fld id="{1D8BD707-D9CF-40AE-B4C6-C98DA3205C09}" type="datetimeFigureOut">
              <a:rPr lang="en-US" smtClean="0"/>
              <a:pPr/>
              <a:t>6/26/2018</a:t>
            </a:fld>
            <a:endParaRPr lang="en-US"/>
          </a:p>
        </p:txBody>
      </p:sp>
      <p:sp>
        <p:nvSpPr>
          <p:cNvPr id="8" name="ქვედა კოლონტიტულის ჩანაცვლების ველი 7"/>
          <p:cNvSpPr>
            <a:spLocks noGrp="1"/>
          </p:cNvSpPr>
          <p:nvPr>
            <p:ph type="ftr" sz="quarter" idx="11"/>
          </p:nvPr>
        </p:nvSpPr>
        <p:spPr/>
        <p:txBody>
          <a:bodyPr/>
          <a:lstStyle/>
          <a:p>
            <a:endParaRPr lang="en-US"/>
          </a:p>
        </p:txBody>
      </p:sp>
      <p:sp>
        <p:nvSpPr>
          <p:cNvPr id="9" name="სლაიდის რიცხვის ჩანაცვლების ველი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მხოლოდ სათაური">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ka-GE" smtClean="0"/>
              <a:t>დააწკაპ. მთ. სათაურის სტილის შეცვლისათვის</a:t>
            </a:r>
            <a:endParaRPr kumimoji="0" lang="en-US"/>
          </a:p>
        </p:txBody>
      </p:sp>
      <p:sp>
        <p:nvSpPr>
          <p:cNvPr id="3" name="თარიღის ჩანაცვლების ველი 2"/>
          <p:cNvSpPr>
            <a:spLocks noGrp="1"/>
          </p:cNvSpPr>
          <p:nvPr>
            <p:ph type="dt" sz="half" idx="10"/>
          </p:nvPr>
        </p:nvSpPr>
        <p:spPr/>
        <p:txBody>
          <a:bodyPr/>
          <a:lstStyle/>
          <a:p>
            <a:fld id="{1D8BD707-D9CF-40AE-B4C6-C98DA3205C09}" type="datetimeFigureOut">
              <a:rPr lang="en-US" smtClean="0"/>
              <a:pPr/>
              <a:t>6/26/2018</a:t>
            </a:fld>
            <a:endParaRPr lang="en-US"/>
          </a:p>
        </p:txBody>
      </p:sp>
      <p:sp>
        <p:nvSpPr>
          <p:cNvPr id="4" name="ქვედა კოლონტიტულის ჩანაცვლების ველი 3"/>
          <p:cNvSpPr>
            <a:spLocks noGrp="1"/>
          </p:cNvSpPr>
          <p:nvPr>
            <p:ph type="ftr" sz="quarter" idx="11"/>
          </p:nvPr>
        </p:nvSpPr>
        <p:spPr/>
        <p:txBody>
          <a:bodyPr/>
          <a:lstStyle/>
          <a:p>
            <a:endParaRPr lang="en-US"/>
          </a:p>
        </p:txBody>
      </p:sp>
      <p:sp>
        <p:nvSpPr>
          <p:cNvPr id="5" name="სლაიდის რიცხვის ჩანაცვლების ველი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ცარიელი">
    <p:spTree>
      <p:nvGrpSpPr>
        <p:cNvPr id="1" name=""/>
        <p:cNvGrpSpPr/>
        <p:nvPr/>
      </p:nvGrpSpPr>
      <p:grpSpPr>
        <a:xfrm>
          <a:off x="0" y="0"/>
          <a:ext cx="0" cy="0"/>
          <a:chOff x="0" y="0"/>
          <a:chExt cx="0" cy="0"/>
        </a:xfrm>
      </p:grpSpPr>
      <p:sp>
        <p:nvSpPr>
          <p:cNvPr id="2" name="თარიღის ჩანაცვლების ველი 1"/>
          <p:cNvSpPr>
            <a:spLocks noGrp="1"/>
          </p:cNvSpPr>
          <p:nvPr>
            <p:ph type="dt" sz="half" idx="10"/>
          </p:nvPr>
        </p:nvSpPr>
        <p:spPr/>
        <p:txBody>
          <a:bodyPr/>
          <a:lstStyle/>
          <a:p>
            <a:fld id="{1D8BD707-D9CF-40AE-B4C6-C98DA3205C09}" type="datetimeFigureOut">
              <a:rPr lang="en-US" smtClean="0"/>
              <a:pPr/>
              <a:t>6/26/2018</a:t>
            </a:fld>
            <a:endParaRPr lang="en-US"/>
          </a:p>
        </p:txBody>
      </p:sp>
      <p:sp>
        <p:nvSpPr>
          <p:cNvPr id="3" name="ქვედა კოლონტიტულის ჩანაცვლების ველი 2"/>
          <p:cNvSpPr>
            <a:spLocks noGrp="1"/>
          </p:cNvSpPr>
          <p:nvPr>
            <p:ph type="ftr" sz="quarter" idx="11"/>
          </p:nvPr>
        </p:nvSpPr>
        <p:spPr/>
        <p:txBody>
          <a:bodyPr/>
          <a:lstStyle/>
          <a:p>
            <a:endParaRPr lang="en-US"/>
          </a:p>
        </p:txBody>
      </p:sp>
      <p:sp>
        <p:nvSpPr>
          <p:cNvPr id="4" name="სლაიდის რიცხვის ჩანაცვლების ველი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შიგთავსი წარწერასთან">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ka-GE" smtClean="0"/>
              <a:t>დააწკაპ. მთ. სათაურის სტილის შეცვლისათვის</a:t>
            </a:r>
            <a:endParaRPr kumimoji="0" lang="en-US"/>
          </a:p>
        </p:txBody>
      </p:sp>
      <p:sp>
        <p:nvSpPr>
          <p:cNvPr id="3" name="ტექსტის ჩანაცვლების ველი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ka-GE" smtClean="0"/>
              <a:t>დააწკაპ. მთ. სათაურის სტილის შეცვლისათვის</a:t>
            </a:r>
          </a:p>
        </p:txBody>
      </p:sp>
      <p:sp>
        <p:nvSpPr>
          <p:cNvPr id="4" name="შიგთავსის ჩანაცვლების ველი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ka-GE" smtClean="0"/>
              <a:t>დააწკაპ. მთ. სათაურის სტილის შეცვლისათვის</a:t>
            </a:r>
          </a:p>
          <a:p>
            <a:pPr lvl="1" eaLnBrk="1" latinLnBrk="0" hangingPunct="1"/>
            <a:r>
              <a:rPr lang="ka-GE" smtClean="0"/>
              <a:t>მეორე დონე</a:t>
            </a:r>
          </a:p>
          <a:p>
            <a:pPr lvl="2" eaLnBrk="1" latinLnBrk="0" hangingPunct="1"/>
            <a:r>
              <a:rPr lang="ka-GE" smtClean="0"/>
              <a:t>მესამე დონე</a:t>
            </a:r>
          </a:p>
          <a:p>
            <a:pPr lvl="3" eaLnBrk="1" latinLnBrk="0" hangingPunct="1"/>
            <a:r>
              <a:rPr lang="ka-GE" smtClean="0"/>
              <a:t>მეოთხე დონე</a:t>
            </a:r>
          </a:p>
          <a:p>
            <a:pPr lvl="4" eaLnBrk="1" latinLnBrk="0" hangingPunct="1"/>
            <a:r>
              <a:rPr lang="ka-GE" smtClean="0"/>
              <a:t>მეხუთე დონე</a:t>
            </a:r>
            <a:endParaRPr kumimoji="0" lang="en-US"/>
          </a:p>
        </p:txBody>
      </p:sp>
      <p:sp>
        <p:nvSpPr>
          <p:cNvPr id="5" name="თარიღის ჩანაცვლების ველი 4"/>
          <p:cNvSpPr>
            <a:spLocks noGrp="1"/>
          </p:cNvSpPr>
          <p:nvPr>
            <p:ph type="dt" sz="half" idx="10"/>
          </p:nvPr>
        </p:nvSpPr>
        <p:spPr/>
        <p:txBody>
          <a:bodyPr/>
          <a:lstStyle/>
          <a:p>
            <a:fld id="{1D8BD707-D9CF-40AE-B4C6-C98DA3205C09}" type="datetimeFigureOut">
              <a:rPr lang="en-US" smtClean="0"/>
              <a:pPr/>
              <a:t>6/26/2018</a:t>
            </a:fld>
            <a:endParaRPr lang="en-US"/>
          </a:p>
        </p:txBody>
      </p:sp>
      <p:sp>
        <p:nvSpPr>
          <p:cNvPr id="6" name="ქვედა კოლონტიტულის ჩანაცვლების ველი 5"/>
          <p:cNvSpPr>
            <a:spLocks noGrp="1"/>
          </p:cNvSpPr>
          <p:nvPr>
            <p:ph type="ftr" sz="quarter" idx="11"/>
          </p:nvPr>
        </p:nvSpPr>
        <p:spPr/>
        <p:txBody>
          <a:bodyPr/>
          <a:lstStyle/>
          <a:p>
            <a:endParaRPr lang="en-US"/>
          </a:p>
        </p:txBody>
      </p:sp>
      <p:sp>
        <p:nvSpPr>
          <p:cNvPr id="7" name="სლაიდის რიცხვის ჩანაცვლების ველი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სურათი წარწერასთან">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სათაური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ka-GE" smtClean="0"/>
              <a:t>დააწკაპ. მთ. სათაურის სტილის შეცვლისათვის</a:t>
            </a:r>
            <a:endParaRPr kumimoji="0" lang="en-US"/>
          </a:p>
        </p:txBody>
      </p:sp>
      <p:sp>
        <p:nvSpPr>
          <p:cNvPr id="4" name="ტექსტის ჩანაცვლების ველი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ka-GE" smtClean="0"/>
              <a:t>დააწკაპ. მთ. სათაურის სტილის შეცვლისათვის</a:t>
            </a:r>
          </a:p>
        </p:txBody>
      </p:sp>
      <p:sp>
        <p:nvSpPr>
          <p:cNvPr id="5" name="თარიღის ჩანაცვლების ველი 4"/>
          <p:cNvSpPr>
            <a:spLocks noGrp="1"/>
          </p:cNvSpPr>
          <p:nvPr>
            <p:ph type="dt" sz="half" idx="10"/>
          </p:nvPr>
        </p:nvSpPr>
        <p:spPr/>
        <p:txBody>
          <a:bodyPr/>
          <a:lstStyle/>
          <a:p>
            <a:fld id="{1D8BD707-D9CF-40AE-B4C6-C98DA3205C09}" type="datetimeFigureOut">
              <a:rPr lang="en-US" smtClean="0"/>
              <a:pPr/>
              <a:t>6/26/2018</a:t>
            </a:fld>
            <a:endParaRPr lang="en-US"/>
          </a:p>
        </p:txBody>
      </p:sp>
      <p:sp>
        <p:nvSpPr>
          <p:cNvPr id="6" name="ქვედა კოლონტიტულის ჩანაცვლების ველი 5"/>
          <p:cNvSpPr>
            <a:spLocks noGrp="1"/>
          </p:cNvSpPr>
          <p:nvPr>
            <p:ph type="ftr" sz="quarter" idx="11"/>
          </p:nvPr>
        </p:nvSpPr>
        <p:spPr/>
        <p:txBody>
          <a:bodyPr/>
          <a:lstStyle/>
          <a:p>
            <a:endParaRPr lang="en-US"/>
          </a:p>
        </p:txBody>
      </p:sp>
      <p:sp>
        <p:nvSpPr>
          <p:cNvPr id="7" name="სლაიდის რიცხვის ჩანაცვლების ველი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სურათის ჩანაცვლების ველი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ka-GE" smtClean="0"/>
              <a:t>სურათის დასამატებლად დააწკაპუნეთ ხატულაზე</a:t>
            </a:r>
            <a:endParaRPr kumimoji="0" lang="en-US" dirty="0"/>
          </a:p>
        </p:txBody>
      </p:sp>
      <p:sp>
        <p:nvSpPr>
          <p:cNvPr id="10" name="თავისუფალი ფორმა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თავისუფალი ფორმა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თავისუფალი ფორმა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თავისუფალი ფორმა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სათაურის ჩანაცვლების ველი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ka-GE" smtClean="0"/>
              <a:t>დააწკაპ. მთ. სათაურის სტილის შეცვლისათვის</a:t>
            </a:r>
            <a:endParaRPr kumimoji="0" lang="en-US"/>
          </a:p>
        </p:txBody>
      </p:sp>
      <p:sp>
        <p:nvSpPr>
          <p:cNvPr id="30" name="ტექსტის ჩანაცვლების ველი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ka-GE" smtClean="0"/>
              <a:t>დააწკაპ. მთ. სათაურის სტილის შეცვლისათვის</a:t>
            </a:r>
          </a:p>
          <a:p>
            <a:pPr lvl="1" eaLnBrk="1" latinLnBrk="0" hangingPunct="1"/>
            <a:r>
              <a:rPr kumimoji="0" lang="ka-GE" smtClean="0"/>
              <a:t>მეორე დონე</a:t>
            </a:r>
          </a:p>
          <a:p>
            <a:pPr lvl="2" eaLnBrk="1" latinLnBrk="0" hangingPunct="1"/>
            <a:r>
              <a:rPr kumimoji="0" lang="ka-GE" smtClean="0"/>
              <a:t>მესამე დონე</a:t>
            </a:r>
          </a:p>
          <a:p>
            <a:pPr lvl="3" eaLnBrk="1" latinLnBrk="0" hangingPunct="1"/>
            <a:r>
              <a:rPr kumimoji="0" lang="ka-GE" smtClean="0"/>
              <a:t>მეოთხე დონე</a:t>
            </a:r>
          </a:p>
          <a:p>
            <a:pPr lvl="4" eaLnBrk="1" latinLnBrk="0" hangingPunct="1"/>
            <a:r>
              <a:rPr kumimoji="0" lang="ka-GE" smtClean="0"/>
              <a:t>მეხუთე დონე</a:t>
            </a:r>
            <a:endParaRPr kumimoji="0" lang="en-US"/>
          </a:p>
        </p:txBody>
      </p:sp>
      <p:sp>
        <p:nvSpPr>
          <p:cNvPr id="10" name="თარიღის ჩანაცვლების ველი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6/26/2018</a:t>
            </a:fld>
            <a:endParaRPr lang="en-US"/>
          </a:p>
        </p:txBody>
      </p:sp>
      <p:sp>
        <p:nvSpPr>
          <p:cNvPr id="22" name="ქვედა კოლონტიტულის ჩანაცვლების ველი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სლაიდის რიცხვის ჩანაცვლების ველი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ჯგუფი 1"/>
          <p:cNvGrpSpPr/>
          <p:nvPr/>
        </p:nvGrpSpPr>
        <p:grpSpPr>
          <a:xfrm>
            <a:off x="-19017" y="202408"/>
            <a:ext cx="9180548" cy="649224"/>
            <a:chOff x="-19045" y="216550"/>
            <a:chExt cx="9180548" cy="649224"/>
          </a:xfrm>
        </p:grpSpPr>
        <p:sp>
          <p:nvSpPr>
            <p:cNvPr id="12" name="თავისუფალი ფორმა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თავისუფალი ფორმა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ctrTitle"/>
          </p:nvPr>
        </p:nvSpPr>
        <p:spPr>
          <a:xfrm>
            <a:off x="685800" y="152400"/>
            <a:ext cx="7848600" cy="1143000"/>
          </a:xfrm>
        </p:spPr>
        <p:txBody>
          <a:bodyPr>
            <a:normAutofit fontScale="90000"/>
          </a:bodyPr>
          <a:lstStyle/>
          <a:p>
            <a:pPr algn="ctr"/>
            <a:r>
              <a:rPr lang="en-US" sz="1400" b="1" dirty="0" smtClean="0"/>
              <a:t> </a:t>
            </a:r>
            <a:br>
              <a:rPr lang="en-US" sz="1400" b="1" dirty="0" smtClean="0"/>
            </a:br>
            <a:r>
              <a:rPr lang="en-US" sz="1400" b="1" dirty="0" smtClean="0"/>
              <a:t/>
            </a:r>
            <a:br>
              <a:rPr lang="en-US" sz="1400" b="1" dirty="0" smtClean="0"/>
            </a:br>
            <a:r>
              <a:rPr lang="en-US" sz="1400" b="1" dirty="0" smtClean="0"/>
              <a:t/>
            </a:r>
            <a:br>
              <a:rPr lang="en-US" sz="1400" b="1" dirty="0" smtClean="0"/>
            </a:br>
            <a:r>
              <a:rPr lang="en-US" sz="1400" b="1" dirty="0" smtClean="0"/>
              <a:t/>
            </a:r>
            <a:br>
              <a:rPr lang="en-US" sz="1400" b="1"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dirty="0" smtClean="0"/>
              <a:t/>
            </a:r>
            <a:br>
              <a:rPr lang="en-US" sz="1400" dirty="0" smtClean="0"/>
            </a:br>
            <a:r>
              <a:rPr lang="en-US" sz="1400" b="1" dirty="0" smtClean="0">
                <a:solidFill>
                  <a:schemeClr val="accent4">
                    <a:lumMod val="20000"/>
                    <a:lumOff val="80000"/>
                  </a:schemeClr>
                </a:solidFill>
              </a:rPr>
              <a:t> </a:t>
            </a:r>
            <a:r>
              <a:rPr lang="ru-RU" sz="1400" b="1" dirty="0" smtClean="0">
                <a:solidFill>
                  <a:schemeClr val="accent4">
                    <a:lumMod val="20000"/>
                    <a:lumOff val="80000"/>
                  </a:schemeClr>
                </a:solidFill>
              </a:rPr>
              <a:t> </a:t>
            </a:r>
            <a:r>
              <a:rPr lang="ka-GE" sz="2200" b="1" dirty="0" smtClean="0">
                <a:solidFill>
                  <a:schemeClr val="accent4">
                    <a:lumMod val="20000"/>
                    <a:lumOff val="80000"/>
                  </a:schemeClr>
                </a:solidFill>
              </a:rPr>
              <a:t>გურამ  ჩაგანავა</a:t>
            </a:r>
            <a:r>
              <a:rPr lang="en-US" sz="2200" b="1" dirty="0" smtClean="0">
                <a:solidFill>
                  <a:schemeClr val="accent4">
                    <a:lumMod val="20000"/>
                    <a:lumOff val="80000"/>
                  </a:schemeClr>
                </a:solidFill>
              </a:rPr>
              <a:t/>
            </a:r>
            <a:br>
              <a:rPr lang="en-US" sz="2200" b="1" dirty="0" smtClean="0">
                <a:solidFill>
                  <a:schemeClr val="accent4">
                    <a:lumMod val="20000"/>
                    <a:lumOff val="80000"/>
                  </a:schemeClr>
                </a:solidFill>
              </a:rPr>
            </a:br>
            <a:r>
              <a:rPr lang="ka-GE" sz="2200" b="1" dirty="0" smtClean="0">
                <a:solidFill>
                  <a:schemeClr val="accent4">
                    <a:lumMod val="20000"/>
                    <a:lumOff val="80000"/>
                  </a:schemeClr>
                </a:solidFill>
              </a:rPr>
              <a:t>პრიმიტიული რეფლექსების შენარჩუნებასა და ფსიქიკურ აშლილობებს  შორის</a:t>
            </a:r>
            <a:r>
              <a:rPr lang="en-US" sz="2200" b="1" dirty="0" smtClean="0">
                <a:solidFill>
                  <a:schemeClr val="accent4">
                    <a:lumMod val="20000"/>
                    <a:lumOff val="80000"/>
                  </a:schemeClr>
                </a:solidFill>
              </a:rPr>
              <a:t/>
            </a:r>
            <a:br>
              <a:rPr lang="en-US" sz="2200" b="1" dirty="0" smtClean="0">
                <a:solidFill>
                  <a:schemeClr val="accent4">
                    <a:lumMod val="20000"/>
                    <a:lumOff val="80000"/>
                  </a:schemeClr>
                </a:solidFill>
              </a:rPr>
            </a:br>
            <a:r>
              <a:rPr lang="ka-GE" sz="2200" b="1" dirty="0" smtClean="0">
                <a:solidFill>
                  <a:schemeClr val="accent4">
                    <a:lumMod val="20000"/>
                    <a:lumOff val="80000"/>
                  </a:schemeClr>
                </a:solidFill>
              </a:rPr>
              <a:t>კავშირურთიერთობები ჩვილობის  პერიოდში</a:t>
            </a:r>
            <a:endParaRPr lang="en-US" sz="1400" dirty="0">
              <a:solidFill>
                <a:schemeClr val="accent4">
                  <a:lumMod val="20000"/>
                  <a:lumOff val="80000"/>
                </a:schemeClr>
              </a:solidFill>
            </a:endParaRPr>
          </a:p>
        </p:txBody>
      </p:sp>
      <p:sp>
        <p:nvSpPr>
          <p:cNvPr id="3" name="სუბტიტრი 2"/>
          <p:cNvSpPr>
            <a:spLocks noGrp="1"/>
          </p:cNvSpPr>
          <p:nvPr>
            <p:ph type="subTitle" idx="1"/>
          </p:nvPr>
        </p:nvSpPr>
        <p:spPr>
          <a:xfrm>
            <a:off x="609600" y="1066800"/>
            <a:ext cx="8062912" cy="5298280"/>
          </a:xfrm>
        </p:spPr>
        <p:txBody>
          <a:bodyPr>
            <a:normAutofit fontScale="47500" lnSpcReduction="20000"/>
          </a:bodyPr>
          <a:lstStyle/>
          <a:p>
            <a:pPr algn="just"/>
            <a:r>
              <a:rPr lang="en-US" sz="1600" b="1" dirty="0" smtClean="0">
                <a:solidFill>
                  <a:schemeClr val="bg1"/>
                </a:solidFill>
              </a:rPr>
              <a:t>         </a:t>
            </a:r>
          </a:p>
          <a:p>
            <a:pPr algn="just"/>
            <a:r>
              <a:rPr lang="en-US" sz="1600" b="1" dirty="0" smtClean="0">
                <a:solidFill>
                  <a:schemeClr val="bg1"/>
                </a:solidFill>
              </a:rPr>
              <a:t>      </a:t>
            </a:r>
          </a:p>
          <a:p>
            <a:pPr algn="just"/>
            <a:endParaRPr lang="en-US" sz="1600" b="1" dirty="0" smtClean="0">
              <a:solidFill>
                <a:schemeClr val="bg1"/>
              </a:solidFill>
            </a:endParaRPr>
          </a:p>
          <a:p>
            <a:pPr algn="just"/>
            <a:endParaRPr lang="en-US" sz="1600" b="1" dirty="0" smtClean="0">
              <a:solidFill>
                <a:schemeClr val="bg1"/>
              </a:solidFill>
            </a:endParaRPr>
          </a:p>
          <a:p>
            <a:pPr algn="just"/>
            <a:r>
              <a:rPr lang="en-US" sz="1600" b="1" dirty="0" smtClean="0">
                <a:solidFill>
                  <a:schemeClr val="bg1"/>
                </a:solidFill>
              </a:rPr>
              <a:t>        </a:t>
            </a:r>
            <a:r>
              <a:rPr lang="ka-GE" sz="1600" b="1" dirty="0" smtClean="0">
                <a:solidFill>
                  <a:schemeClr val="bg1"/>
                </a:solidFill>
              </a:rPr>
              <a:t> </a:t>
            </a:r>
            <a:r>
              <a:rPr lang="ka-GE" sz="2500" b="1" dirty="0" smtClean="0">
                <a:solidFill>
                  <a:schemeClr val="accent4">
                    <a:lumMod val="20000"/>
                    <a:lumOff val="80000"/>
                  </a:schemeClr>
                </a:solidFill>
              </a:rPr>
              <a:t>პრიმიტიული რეფლექსების შენარჩუნებასა და ფსიქიკურ აშლილობებს  შორის კავშირურთიერთობები ბოლო დროს ინტენსიურად შეისწავლება. მათ  შორის ხშირად ასახელებენ </a:t>
            </a:r>
            <a:r>
              <a:rPr lang="ka-GE" sz="2500" b="1" dirty="0" err="1" smtClean="0">
                <a:solidFill>
                  <a:schemeClr val="accent4">
                    <a:lumMod val="20000"/>
                    <a:lumOff val="80000"/>
                  </a:schemeClr>
                </a:solidFill>
              </a:rPr>
              <a:t>აუტიზმს</a:t>
            </a:r>
            <a:r>
              <a:rPr lang="ka-GE" sz="2500" b="1" dirty="0" smtClean="0">
                <a:solidFill>
                  <a:schemeClr val="accent4">
                    <a:lumMod val="20000"/>
                    <a:lumOff val="80000"/>
                  </a:schemeClr>
                </a:solidFill>
              </a:rPr>
              <a:t>. ჯანმრთელობის დაცვის საერთაშორისო ორგანიზაციის მონაცემების შესაბამისად მსოფლიოში დაახლოებით </a:t>
            </a:r>
            <a:r>
              <a:rPr lang="ka-GE" sz="2500" b="1" dirty="0" err="1" smtClean="0">
                <a:solidFill>
                  <a:schemeClr val="accent4">
                    <a:lumMod val="20000"/>
                    <a:lumOff val="80000"/>
                  </a:schemeClr>
                </a:solidFill>
              </a:rPr>
              <a:t>აუტიზმით</a:t>
            </a:r>
            <a:r>
              <a:rPr lang="ka-GE" sz="2500" b="1" dirty="0" smtClean="0">
                <a:solidFill>
                  <a:schemeClr val="accent4">
                    <a:lumMod val="20000"/>
                    <a:lumOff val="80000"/>
                  </a:schemeClr>
                </a:solidFill>
              </a:rPr>
              <a:t> დაავადებული 65 მილიონი ადამიანია. </a:t>
            </a:r>
            <a:endParaRPr lang="en-US" sz="2500" b="1" dirty="0" smtClean="0">
              <a:solidFill>
                <a:schemeClr val="accent4">
                  <a:lumMod val="20000"/>
                  <a:lumOff val="80000"/>
                </a:schemeClr>
              </a:solidFill>
            </a:endParaRPr>
          </a:p>
          <a:p>
            <a:pPr algn="just"/>
            <a:r>
              <a:rPr lang="en-US" sz="2500" b="1" dirty="0" smtClean="0">
                <a:solidFill>
                  <a:schemeClr val="accent4">
                    <a:lumMod val="20000"/>
                    <a:lumOff val="80000"/>
                  </a:schemeClr>
                </a:solidFill>
              </a:rPr>
              <a:t>       </a:t>
            </a:r>
            <a:r>
              <a:rPr lang="ka-GE" sz="2500" b="1" dirty="0" smtClean="0">
                <a:solidFill>
                  <a:schemeClr val="accent4">
                    <a:lumMod val="20000"/>
                    <a:lumOff val="80000"/>
                  </a:schemeClr>
                </a:solidFill>
              </a:rPr>
              <a:t>მიუთითებენ,</a:t>
            </a:r>
            <a:r>
              <a:rPr lang="en-US" sz="2500" b="1" dirty="0" smtClean="0">
                <a:solidFill>
                  <a:schemeClr val="accent4">
                    <a:lumMod val="20000"/>
                    <a:lumOff val="80000"/>
                  </a:schemeClr>
                </a:solidFill>
              </a:rPr>
              <a:t> </a:t>
            </a:r>
            <a:r>
              <a:rPr lang="ka-GE" sz="2500" b="1" dirty="0" smtClean="0">
                <a:solidFill>
                  <a:schemeClr val="accent4">
                    <a:lumMod val="20000"/>
                    <a:lumOff val="80000"/>
                  </a:schemeClr>
                </a:solidFill>
              </a:rPr>
              <a:t>რომ </a:t>
            </a:r>
            <a:r>
              <a:rPr lang="ka-GE" sz="2500" b="1" dirty="0" err="1" smtClean="0">
                <a:solidFill>
                  <a:schemeClr val="accent4">
                    <a:lumMod val="20000"/>
                    <a:lumOff val="80000"/>
                  </a:schemeClr>
                </a:solidFill>
              </a:rPr>
              <a:t>ახალშობილობის</a:t>
            </a:r>
            <a:r>
              <a:rPr lang="ka-GE" sz="2500" b="1" dirty="0" smtClean="0">
                <a:solidFill>
                  <a:schemeClr val="accent4">
                    <a:lumMod val="20000"/>
                    <a:lumOff val="80000"/>
                  </a:schemeClr>
                </a:solidFill>
              </a:rPr>
              <a:t> პერიოდში </a:t>
            </a:r>
            <a:r>
              <a:rPr lang="ka-GE" sz="2500" b="1" dirty="0" err="1" smtClean="0">
                <a:solidFill>
                  <a:schemeClr val="accent4">
                    <a:lumMod val="20000"/>
                    <a:lumOff val="80000"/>
                  </a:schemeClr>
                </a:solidFill>
              </a:rPr>
              <a:t>აუტიზმის</a:t>
            </a:r>
            <a:r>
              <a:rPr lang="ka-GE" sz="2500" b="1" dirty="0" smtClean="0">
                <a:solidFill>
                  <a:schemeClr val="accent4">
                    <a:lumMod val="20000"/>
                    <a:lumOff val="80000"/>
                  </a:schemeClr>
                </a:solidFill>
              </a:rPr>
              <a:t> ადრეული კლინიკური დიაგნოზი შეიძლება დადგინდეს  სამი აუცილებელი ნიშნის არსებობის შემთხვევაში:1. განვითარების შეფერხება;2. ურთიერთობების შემცირებული სურვილი; 3. </a:t>
            </a:r>
            <a:r>
              <a:rPr lang="ka-GE" sz="2500" b="1" dirty="0" err="1" smtClean="0">
                <a:solidFill>
                  <a:schemeClr val="accent4">
                    <a:lumMod val="20000"/>
                    <a:lumOff val="80000"/>
                  </a:schemeClr>
                </a:solidFill>
              </a:rPr>
              <a:t>ურთიერთკომუნიკაციის</a:t>
            </a:r>
            <a:r>
              <a:rPr lang="ka-GE" sz="2500" b="1" dirty="0" smtClean="0">
                <a:solidFill>
                  <a:schemeClr val="accent4">
                    <a:lumMod val="20000"/>
                    <a:lumOff val="80000"/>
                  </a:schemeClr>
                </a:solidFill>
              </a:rPr>
              <a:t> დარღვევა.</a:t>
            </a:r>
            <a:endParaRPr lang="en-US" sz="2500" b="1" dirty="0" smtClean="0">
              <a:solidFill>
                <a:schemeClr val="accent4">
                  <a:lumMod val="20000"/>
                  <a:lumOff val="80000"/>
                </a:schemeClr>
              </a:solidFill>
            </a:endParaRPr>
          </a:p>
          <a:p>
            <a:pPr algn="just"/>
            <a:r>
              <a:rPr lang="en-US" sz="2500" b="1" dirty="0" smtClean="0">
                <a:solidFill>
                  <a:schemeClr val="accent4">
                    <a:lumMod val="20000"/>
                    <a:lumOff val="80000"/>
                  </a:schemeClr>
                </a:solidFill>
              </a:rPr>
              <a:t>        </a:t>
            </a:r>
            <a:r>
              <a:rPr lang="ka-GE" sz="2500" b="1" dirty="0" err="1" smtClean="0">
                <a:solidFill>
                  <a:schemeClr val="accent4">
                    <a:lumMod val="20000"/>
                    <a:lumOff val="80000"/>
                  </a:schemeClr>
                </a:solidFill>
              </a:rPr>
              <a:t>აუტიზმი</a:t>
            </a:r>
            <a:r>
              <a:rPr lang="ka-GE" sz="2500" b="1" dirty="0" smtClean="0">
                <a:solidFill>
                  <a:schemeClr val="accent4">
                    <a:lumMod val="20000"/>
                    <a:lumOff val="80000"/>
                  </a:schemeClr>
                </a:solidFill>
              </a:rPr>
              <a:t>, თავის ტვინის სტრუქტურებში </a:t>
            </a:r>
            <a:r>
              <a:rPr lang="ka-GE" sz="2500" b="1" dirty="0" err="1" smtClean="0">
                <a:solidFill>
                  <a:schemeClr val="accent4">
                    <a:lumMod val="20000"/>
                    <a:lumOff val="80000"/>
                  </a:schemeClr>
                </a:solidFill>
              </a:rPr>
              <a:t>სინაფსური</a:t>
            </a:r>
            <a:r>
              <a:rPr lang="ka-GE" sz="2500" b="1" dirty="0" smtClean="0">
                <a:solidFill>
                  <a:schemeClr val="accent4">
                    <a:lumMod val="20000"/>
                    <a:lumOff val="80000"/>
                  </a:schemeClr>
                </a:solidFill>
              </a:rPr>
              <a:t> </a:t>
            </a:r>
            <a:r>
              <a:rPr lang="ka-GE" sz="2500" b="1" dirty="0" err="1" smtClean="0">
                <a:solidFill>
                  <a:schemeClr val="accent4">
                    <a:lumMod val="20000"/>
                    <a:lumOff val="80000"/>
                  </a:schemeClr>
                </a:solidFill>
              </a:rPr>
              <a:t>შემაკავშირებებლის</a:t>
            </a:r>
            <a:r>
              <a:rPr lang="ka-GE" sz="2500" b="1" dirty="0" smtClean="0">
                <a:solidFill>
                  <a:schemeClr val="accent4">
                    <a:lumMod val="20000"/>
                    <a:lumOff val="80000"/>
                  </a:schemeClr>
                </a:solidFill>
              </a:rPr>
              <a:t> მომწიფების გენეტიკური დარღვევით განპირობებულ  რთულ </a:t>
            </a:r>
            <a:r>
              <a:rPr lang="ka-GE" sz="2500" b="1" dirty="0" err="1" smtClean="0">
                <a:solidFill>
                  <a:schemeClr val="accent4">
                    <a:lumMod val="20000"/>
                    <a:lumOff val="80000"/>
                  </a:schemeClr>
                </a:solidFill>
              </a:rPr>
              <a:t>ნეიროფიზიოლოგიურ</a:t>
            </a:r>
            <a:r>
              <a:rPr lang="ka-GE" sz="2500" b="1" dirty="0" smtClean="0">
                <a:solidFill>
                  <a:schemeClr val="accent4">
                    <a:lumMod val="20000"/>
                    <a:lumOff val="80000"/>
                  </a:schemeClr>
                </a:solidFill>
              </a:rPr>
              <a:t> სნეულებად არის მიჩნეული . </a:t>
            </a:r>
            <a:r>
              <a:rPr lang="ka-GE" sz="2500" b="1" dirty="0" err="1" smtClean="0">
                <a:solidFill>
                  <a:schemeClr val="accent4">
                    <a:lumMod val="20000"/>
                    <a:lumOff val="80000"/>
                  </a:schemeClr>
                </a:solidFill>
              </a:rPr>
              <a:t>აუტიზმის</a:t>
            </a:r>
            <a:r>
              <a:rPr lang="ka-GE" sz="2500" b="1" dirty="0" smtClean="0">
                <a:solidFill>
                  <a:schemeClr val="accent4">
                    <a:lumMod val="20000"/>
                    <a:lumOff val="80000"/>
                  </a:schemeClr>
                </a:solidFill>
              </a:rPr>
              <a:t> ეტიოლოგია არ არის საკმარისად შესწავლილი. ღიად რჩება საკითხი, თუ რა </a:t>
            </a:r>
            <a:r>
              <a:rPr lang="ka-GE" sz="2500" b="1" dirty="0" err="1" smtClean="0">
                <a:solidFill>
                  <a:schemeClr val="accent4">
                    <a:lumMod val="20000"/>
                    <a:lumOff val="80000"/>
                  </a:schemeClr>
                </a:solidFill>
              </a:rPr>
              <a:t>პროვოცირებს</a:t>
            </a:r>
            <a:r>
              <a:rPr lang="ka-GE" sz="2500" b="1" dirty="0" smtClean="0">
                <a:solidFill>
                  <a:schemeClr val="accent4">
                    <a:lumMod val="20000"/>
                    <a:lumOff val="80000"/>
                  </a:schemeClr>
                </a:solidFill>
              </a:rPr>
              <a:t>  მას - მრავალი გენის ურთიერთზემოქმედება, თუ პერიოდულად წარმოქმნილი მუტაციები.</a:t>
            </a:r>
            <a:endParaRPr lang="en-US" sz="2500" b="1" dirty="0" smtClean="0">
              <a:solidFill>
                <a:schemeClr val="accent4">
                  <a:lumMod val="20000"/>
                  <a:lumOff val="80000"/>
                </a:schemeClr>
              </a:solidFill>
            </a:endParaRPr>
          </a:p>
          <a:p>
            <a:pPr algn="just"/>
            <a:r>
              <a:rPr lang="en-US" sz="2500" b="1" dirty="0" smtClean="0">
                <a:solidFill>
                  <a:schemeClr val="accent4">
                    <a:lumMod val="20000"/>
                    <a:lumOff val="80000"/>
                  </a:schemeClr>
                </a:solidFill>
              </a:rPr>
              <a:t>          </a:t>
            </a:r>
            <a:r>
              <a:rPr lang="ka-GE" sz="2500" b="1" dirty="0" smtClean="0">
                <a:solidFill>
                  <a:schemeClr val="accent4">
                    <a:lumMod val="20000"/>
                    <a:lumOff val="80000"/>
                  </a:schemeClr>
                </a:solidFill>
              </a:rPr>
              <a:t>მზერის </a:t>
            </a:r>
            <a:r>
              <a:rPr lang="ka-GE" sz="2500" b="1" dirty="0" err="1" smtClean="0">
                <a:solidFill>
                  <a:schemeClr val="accent4">
                    <a:lumMod val="20000"/>
                    <a:lumOff val="80000"/>
                  </a:schemeClr>
                </a:solidFill>
              </a:rPr>
              <a:t>განრიდების</a:t>
            </a:r>
            <a:r>
              <a:rPr lang="ka-GE" sz="2500" b="1" dirty="0" smtClean="0">
                <a:solidFill>
                  <a:schemeClr val="accent4">
                    <a:lumMod val="20000"/>
                    <a:lumOff val="80000"/>
                  </a:schemeClr>
                </a:solidFill>
              </a:rPr>
              <a:t>, ფიქსაციის არ არსებობა ან მზერის თითქოსდა </a:t>
            </a:r>
            <a:r>
              <a:rPr lang="ka-GE" sz="2500" b="1" dirty="0" err="1" smtClean="0">
                <a:solidFill>
                  <a:schemeClr val="accent4">
                    <a:lumMod val="20000"/>
                    <a:lumOff val="80000"/>
                  </a:schemeClr>
                </a:solidFill>
              </a:rPr>
              <a:t>„გამჭოლად“</a:t>
            </a:r>
            <a:r>
              <a:rPr lang="ka-GE" sz="2500" b="1" dirty="0" smtClean="0">
                <a:solidFill>
                  <a:schemeClr val="accent4">
                    <a:lumMod val="20000"/>
                    <a:lumOff val="80000"/>
                  </a:schemeClr>
                </a:solidFill>
              </a:rPr>
              <a:t>, </a:t>
            </a:r>
            <a:r>
              <a:rPr lang="ka-GE" sz="2500" b="1" dirty="0" err="1" smtClean="0">
                <a:solidFill>
                  <a:schemeClr val="accent4">
                    <a:lumMod val="20000"/>
                    <a:lumOff val="80000"/>
                  </a:schemeClr>
                </a:solidFill>
              </a:rPr>
              <a:t>“გვერდზე“</a:t>
            </a:r>
            <a:r>
              <a:rPr lang="ka-GE" sz="2500" b="1" dirty="0" smtClean="0">
                <a:solidFill>
                  <a:schemeClr val="accent4">
                    <a:lumMod val="20000"/>
                    <a:lumOff val="80000"/>
                  </a:schemeClr>
                </a:solidFill>
              </a:rPr>
              <a:t> გატარება- ეს არა სასიკეთო მდგომარეობის სიმპტომია. მრავალ </a:t>
            </a:r>
            <a:r>
              <a:rPr lang="ka-GE" sz="2500" b="1" dirty="0" err="1" smtClean="0">
                <a:solidFill>
                  <a:schemeClr val="accent4">
                    <a:lumMod val="20000"/>
                    <a:lumOff val="80000"/>
                  </a:schemeClr>
                </a:solidFill>
              </a:rPr>
              <a:t>აუტისტურ</a:t>
            </a:r>
            <a:r>
              <a:rPr lang="ka-GE" sz="2500" b="1" dirty="0" smtClean="0">
                <a:solidFill>
                  <a:schemeClr val="accent4">
                    <a:lumMod val="20000"/>
                    <a:lumOff val="80000"/>
                  </a:schemeClr>
                </a:solidFill>
              </a:rPr>
              <a:t> ბავშვს არ ახასიათებს </a:t>
            </a:r>
            <a:r>
              <a:rPr lang="ka-GE" sz="2500" b="1" dirty="0" err="1" smtClean="0">
                <a:solidFill>
                  <a:schemeClr val="accent4">
                    <a:lumMod val="20000"/>
                    <a:lumOff val="80000"/>
                  </a:schemeClr>
                </a:solidFill>
              </a:rPr>
              <a:t>ეგრეწოდებული</a:t>
            </a:r>
            <a:r>
              <a:rPr lang="ka-GE" sz="2500" b="1" dirty="0" smtClean="0">
                <a:solidFill>
                  <a:schemeClr val="accent4">
                    <a:lumMod val="20000"/>
                    <a:lumOff val="80000"/>
                  </a:schemeClr>
                </a:solidFill>
              </a:rPr>
              <a:t>, წინასწარ </a:t>
            </a:r>
            <a:r>
              <a:rPr lang="ka-GE" sz="2500" b="1" dirty="0" err="1" smtClean="0">
                <a:solidFill>
                  <a:schemeClr val="accent4">
                    <a:lumMod val="20000"/>
                    <a:lumOff val="80000"/>
                  </a:schemeClr>
                </a:solidFill>
              </a:rPr>
              <a:t>გათვალისწინებელი</a:t>
            </a:r>
            <a:r>
              <a:rPr lang="ka-GE" sz="2500" b="1" dirty="0" smtClean="0">
                <a:solidFill>
                  <a:schemeClr val="accent4">
                    <a:lumMod val="20000"/>
                    <a:lumOff val="80000"/>
                  </a:schemeClr>
                </a:solidFill>
              </a:rPr>
              <a:t> პოზა, რაც ბავშვის ლოგინზე გადახრილი მოწიფული ადამიანის მიმართ ხელების გაწევაში გამოიხატება, იმდროს, როდესაც ჯანმრთელი ბავშვი ამგვარად სიამოვნებით მოქმედებს.</a:t>
            </a:r>
            <a:endParaRPr lang="en-US" sz="2500" b="1" dirty="0" smtClean="0">
              <a:solidFill>
                <a:schemeClr val="accent4">
                  <a:lumMod val="20000"/>
                  <a:lumOff val="80000"/>
                </a:schemeClr>
              </a:solidFill>
            </a:endParaRPr>
          </a:p>
          <a:p>
            <a:pPr algn="just"/>
            <a:r>
              <a:rPr lang="en-US" sz="2500" b="1" dirty="0" smtClean="0">
                <a:solidFill>
                  <a:schemeClr val="accent4">
                    <a:lumMod val="20000"/>
                    <a:lumOff val="80000"/>
                  </a:schemeClr>
                </a:solidFill>
              </a:rPr>
              <a:t>                   </a:t>
            </a:r>
            <a:r>
              <a:rPr lang="ka-GE" sz="2500" b="1" dirty="0" smtClean="0">
                <a:solidFill>
                  <a:schemeClr val="accent4">
                    <a:lumMod val="20000"/>
                    <a:lumOff val="80000"/>
                  </a:schemeClr>
                </a:solidFill>
              </a:rPr>
              <a:t>წუხილის კიდევ ერთ საბაბს ქმნის გამაღიზიანებლებზე დუნე რეაქცია ან სულაც მისი არ არსებობა. ჩვილი ბავშვი არ აბრუნებს თავს მკვეთრ ფერებში შეღებილ სათამაშოს მიმართ, არ რეაგირებს ხმაზე ან ხმამაღალ ბგერაზე, არ მიდის ემოციურ კონტაქტზე, არ </a:t>
            </a:r>
            <a:r>
              <a:rPr lang="ka-GE" sz="2500" b="1" dirty="0" err="1" smtClean="0">
                <a:solidFill>
                  <a:schemeClr val="accent4">
                    <a:lumMod val="20000"/>
                    <a:lumOff val="80000"/>
                  </a:schemeClr>
                </a:solidFill>
              </a:rPr>
              <a:t>დემონსტრირებს</a:t>
            </a:r>
            <a:r>
              <a:rPr lang="ka-GE" sz="2500" b="1" dirty="0" smtClean="0">
                <a:solidFill>
                  <a:schemeClr val="accent4">
                    <a:lumMod val="20000"/>
                    <a:lumOff val="80000"/>
                  </a:schemeClr>
                </a:solidFill>
              </a:rPr>
              <a:t> გამოცოცხლებას ახლობლებთან ურთიერთობების დროს. ამ დროს მშობელს შეიძლება შეექმნას შთაბეჭდილება, რომ ჩვილს სმენასთან აქვს პრობლემები. ახალშობილებს შეიძლება ფსიქიკური განვითარების დარღვევების სხვა ფორმები და </a:t>
            </a:r>
            <a:r>
              <a:rPr lang="ka-GE" sz="2500" b="1" dirty="0" err="1" smtClean="0">
                <a:solidFill>
                  <a:schemeClr val="accent4">
                    <a:lumMod val="20000"/>
                    <a:lumOff val="80000"/>
                  </a:schemeClr>
                </a:solidFill>
              </a:rPr>
              <a:t>აუტიზმის</a:t>
            </a:r>
            <a:r>
              <a:rPr lang="ka-GE" sz="2500" b="1" dirty="0" smtClean="0">
                <a:solidFill>
                  <a:schemeClr val="accent4">
                    <a:lumMod val="20000"/>
                    <a:lumOff val="80000"/>
                  </a:schemeClr>
                </a:solidFill>
              </a:rPr>
              <a:t> ნიშნები ქონდეთ: </a:t>
            </a:r>
            <a:r>
              <a:rPr lang="ka-GE" sz="2500" b="1" dirty="0" err="1" smtClean="0">
                <a:solidFill>
                  <a:schemeClr val="accent4">
                    <a:lumMod val="20000"/>
                    <a:lumOff val="80000"/>
                  </a:schemeClr>
                </a:solidFill>
              </a:rPr>
              <a:t>ძილისდარღვევები</a:t>
            </a:r>
            <a:r>
              <a:rPr lang="ka-GE" sz="2500" b="1" dirty="0" smtClean="0">
                <a:solidFill>
                  <a:schemeClr val="accent4">
                    <a:lumMod val="20000"/>
                    <a:lumOff val="80000"/>
                  </a:schemeClr>
                </a:solidFill>
              </a:rPr>
              <a:t>, </a:t>
            </a:r>
            <a:r>
              <a:rPr lang="ka-GE" sz="2500" b="1" dirty="0" err="1" smtClean="0">
                <a:solidFill>
                  <a:schemeClr val="accent4">
                    <a:lumMod val="20000"/>
                    <a:lumOff val="80000"/>
                  </a:schemeClr>
                </a:solidFill>
              </a:rPr>
              <a:t>შემცირებულიაქტივობა</a:t>
            </a:r>
            <a:r>
              <a:rPr lang="ka-GE" sz="2500" b="1" dirty="0" smtClean="0">
                <a:solidFill>
                  <a:schemeClr val="accent4">
                    <a:lumMod val="20000"/>
                    <a:lumOff val="80000"/>
                  </a:schemeClr>
                </a:solidFill>
              </a:rPr>
              <a:t>,  </a:t>
            </a:r>
            <a:r>
              <a:rPr lang="ka-GE" sz="2500" b="1" dirty="0" err="1" smtClean="0">
                <a:solidFill>
                  <a:schemeClr val="accent4">
                    <a:lumMod val="20000"/>
                    <a:lumOff val="80000"/>
                  </a:schemeClr>
                </a:solidFill>
              </a:rPr>
              <a:t>პრიმიტიულიმოქმედებები</a:t>
            </a:r>
            <a:r>
              <a:rPr lang="ka-GE" sz="2500" b="1" dirty="0" smtClean="0">
                <a:solidFill>
                  <a:schemeClr val="accent4">
                    <a:lumMod val="20000"/>
                    <a:lumOff val="80000"/>
                  </a:schemeClr>
                </a:solidFill>
              </a:rPr>
              <a:t> (თითების წოვა, თავის ქნევა), აპათიაში </a:t>
            </a:r>
            <a:r>
              <a:rPr lang="ka-GE" sz="2500" b="1" dirty="0" err="1" smtClean="0">
                <a:solidFill>
                  <a:schemeClr val="accent4">
                    <a:lumMod val="20000"/>
                    <a:lumOff val="80000"/>
                  </a:schemeClr>
                </a:solidFill>
              </a:rPr>
              <a:t>გადამსვლელი</a:t>
            </a:r>
            <a:r>
              <a:rPr lang="ka-GE" sz="2500" b="1" dirty="0" smtClean="0">
                <a:solidFill>
                  <a:schemeClr val="accent4">
                    <a:lumMod val="20000"/>
                    <a:lumOff val="80000"/>
                  </a:schemeClr>
                </a:solidFill>
              </a:rPr>
              <a:t> შფოთიანობა, დისკომფორტულ სიტუაციაზე არაადეკვატური რეაქცია. </a:t>
            </a:r>
            <a:r>
              <a:rPr lang="ka-GE" sz="2500" b="1" dirty="0" err="1" smtClean="0">
                <a:solidFill>
                  <a:schemeClr val="accent4">
                    <a:lumMod val="20000"/>
                    <a:lumOff val="80000"/>
                  </a:schemeClr>
                </a:solidFill>
              </a:rPr>
              <a:t>აუტიზმი</a:t>
            </a:r>
            <a:r>
              <a:rPr lang="ka-GE" sz="2500" b="1" dirty="0" smtClean="0">
                <a:solidFill>
                  <a:schemeClr val="accent4">
                    <a:lumMod val="20000"/>
                    <a:lumOff val="80000"/>
                  </a:schemeClr>
                </a:solidFill>
              </a:rPr>
              <a:t> თანდაყოლილ სნეულებად ითვლება და სამწუხაროდ ჯერ–ჯერობით არ არსებობს  მკურნალობის ისეთი მეთოდები, რომლებიც ბავშვის სრულ გამოჯანმრთელებას გამოიწვევს. ამის მიუხედავად, არსებობენ მეთოდები, რომელთა საშუალებით ხერხდება </a:t>
            </a:r>
            <a:r>
              <a:rPr lang="ka-GE" sz="2500" b="1" dirty="0" err="1" smtClean="0">
                <a:solidFill>
                  <a:schemeClr val="accent4">
                    <a:lumMod val="20000"/>
                    <a:lumOff val="80000"/>
                  </a:schemeClr>
                </a:solidFill>
              </a:rPr>
              <a:t>აუტისტი</a:t>
            </a:r>
            <a:r>
              <a:rPr lang="ka-GE" sz="2500" b="1" dirty="0" smtClean="0">
                <a:solidFill>
                  <a:schemeClr val="accent4">
                    <a:lumMod val="20000"/>
                    <a:lumOff val="80000"/>
                  </a:schemeClr>
                </a:solidFill>
              </a:rPr>
              <a:t> ბავშვების განვითარების ისეთი წარმართვა, რომელიც უზრუნველყოფს  სოციალურ გარემოსთან მათ ადაპტაციას, თანატოლებთან ურთიერთობების უნარების  შეთვისებას. </a:t>
            </a:r>
            <a:r>
              <a:rPr lang="ka-GE" sz="2500" b="1" dirty="0" err="1" smtClean="0">
                <a:solidFill>
                  <a:schemeClr val="accent4">
                    <a:lumMod val="20000"/>
                    <a:lumOff val="80000"/>
                  </a:schemeClr>
                </a:solidFill>
              </a:rPr>
              <a:t>ახალშობილობის</a:t>
            </a:r>
            <a:r>
              <a:rPr lang="ka-GE" sz="2500" b="1" dirty="0" smtClean="0">
                <a:solidFill>
                  <a:schemeClr val="accent4">
                    <a:lumMod val="20000"/>
                    <a:lumOff val="80000"/>
                  </a:schemeClr>
                </a:solidFill>
              </a:rPr>
              <a:t> პერიოდში ჩვილის ფსიქიკაში ისეთი  სიმპტომების დადასტურება, რომლებიც შეიძლება რაიმე ფსიქიკური პრობლემის ვარაუდის შესაძლებლობის მომცემი იყოს, ოჯახში არ უნდა იწვევდეს  სტრესს, თუმცა  ეს მდგომარეობა უნდა გახდეს  სიტუაციის გაცნობიერებისა და თავის დროზე ბავშვის   სპეციალისტთან  მიყვანის საფუძველი.</a:t>
            </a:r>
            <a:endParaRPr lang="en-US" sz="2500" b="1" dirty="0" smtClean="0">
              <a:solidFill>
                <a:schemeClr val="accent4">
                  <a:lumMod val="20000"/>
                  <a:lumOff val="80000"/>
                </a:schemeClr>
              </a:solidFill>
            </a:endParaRPr>
          </a:p>
          <a:p>
            <a:pPr algn="just"/>
            <a:endParaRPr lang="en-US" sz="2500" b="1" dirty="0">
              <a:solidFill>
                <a:schemeClr val="bg2">
                  <a:lumMod val="60000"/>
                  <a:lumOff val="4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ctrTitle"/>
          </p:nvPr>
        </p:nvSpPr>
        <p:spPr>
          <a:xfrm>
            <a:off x="540544" y="152400"/>
            <a:ext cx="8062912" cy="5638800"/>
          </a:xfrm>
        </p:spPr>
        <p:txBody>
          <a:bodyPr>
            <a:noAutofit/>
          </a:bodyPr>
          <a:lstStyle/>
          <a:p>
            <a:pPr algn="just"/>
            <a:r>
              <a:rPr lang="en-US" sz="1400" dirty="0" smtClean="0">
                <a:solidFill>
                  <a:schemeClr val="accent4">
                    <a:lumMod val="20000"/>
                    <a:lumOff val="80000"/>
                  </a:schemeClr>
                </a:solidFill>
              </a:rPr>
              <a:t>             </a:t>
            </a:r>
            <a:r>
              <a:rPr lang="ka-GE" sz="1400" dirty="0" smtClean="0">
                <a:solidFill>
                  <a:schemeClr val="accent4">
                    <a:lumMod val="20000"/>
                    <a:lumOff val="80000"/>
                  </a:schemeClr>
                </a:solidFill>
              </a:rPr>
              <a:t>ბოლო დროს სპეციალისტებმა დიდი ყურადღება მიანიჭეს ისეთ თითქოს და თავისთავად ცხად  მოვლენას, როგორიც არის </a:t>
            </a:r>
            <a:r>
              <a:rPr lang="ka-GE" sz="1400" dirty="0" err="1" smtClean="0">
                <a:solidFill>
                  <a:schemeClr val="accent4">
                    <a:lumMod val="20000"/>
                    <a:lumOff val="80000"/>
                  </a:schemeClr>
                </a:solidFill>
              </a:rPr>
              <a:t>ახალშობილობის</a:t>
            </a:r>
            <a:r>
              <a:rPr lang="ka-GE" sz="1400" dirty="0" smtClean="0">
                <a:solidFill>
                  <a:schemeClr val="accent4">
                    <a:lumMod val="20000"/>
                    <a:lumOff val="80000"/>
                  </a:schemeClr>
                </a:solidFill>
              </a:rPr>
              <a:t> პერიოდში პრიმიტიული რეფლექსების  ფიქსირებული  ხანგრძლივობის ფუნქციების დადასტურებასთან ერთად იმ თითქოსდა შემთხვევითობებს, რომლებიც დაკავშირებულია  პრიმიტული რეფლექსების დადასტურებული ხანგრძლივობის შემდეგ უცნაურად ან ამ ხანგრძლივობის დროში გაგრძელებას ან კიდევ განმეორებას განვითარების იმ მოგვიანებით პერიოდებში სადაც ჩვეულებრივ ჯანმრთელ ბავშვებთან პრიმიტიული რეფლექსების აქტივობა არ დასტურდება.</a:t>
            </a:r>
            <a:r>
              <a:rPr lang="en-US" sz="1400" dirty="0" smtClean="0">
                <a:solidFill>
                  <a:schemeClr val="accent4">
                    <a:lumMod val="20000"/>
                    <a:lumOff val="80000"/>
                  </a:schemeClr>
                </a:solidFill>
              </a:rPr>
              <a:t/>
            </a:r>
            <a:br>
              <a:rPr lang="en-US" sz="1400" dirty="0" smtClean="0">
                <a:solidFill>
                  <a:schemeClr val="accent4">
                    <a:lumMod val="20000"/>
                    <a:lumOff val="80000"/>
                  </a:schemeClr>
                </a:solidFill>
              </a:rPr>
            </a:br>
            <a:r>
              <a:rPr lang="ka-GE" sz="1400" dirty="0" smtClean="0">
                <a:solidFill>
                  <a:schemeClr val="accent4">
                    <a:lumMod val="20000"/>
                    <a:lumOff val="80000"/>
                  </a:schemeClr>
                </a:solidFill>
              </a:rPr>
              <a:t>პრიმიტიული რეფლექსების  აქტივობა  ბავშვის დაბადებიდან  პირველი რამდენიმე თვის, ან  ძირითადად, პირველი წლის განმავლობაში მთავრდება, რასაც სამეცნიერო ლიტერატურაში  </a:t>
            </a:r>
            <a:r>
              <a:rPr lang="ka-GE" sz="1400" dirty="0" err="1" smtClean="0">
                <a:solidFill>
                  <a:schemeClr val="accent4">
                    <a:lumMod val="20000"/>
                    <a:lumOff val="80000"/>
                  </a:schemeClr>
                </a:solidFill>
              </a:rPr>
              <a:t>„ინტეგრირება“</a:t>
            </a:r>
            <a:r>
              <a:rPr lang="ka-GE" sz="1400" dirty="0" smtClean="0">
                <a:solidFill>
                  <a:schemeClr val="accent4">
                    <a:lumMod val="20000"/>
                    <a:lumOff val="80000"/>
                  </a:schemeClr>
                </a:solidFill>
              </a:rPr>
              <a:t> ეწოდება. შემდეგ  ეს პრიმიტიული   რეფლექსები იცვლებიან ე. წ. პოზის </a:t>
            </a:r>
            <a:r>
              <a:rPr lang="ka-GE" sz="1400" dirty="0" err="1" smtClean="0">
                <a:solidFill>
                  <a:schemeClr val="accent4">
                    <a:lumMod val="20000"/>
                    <a:lumOff val="80000"/>
                  </a:schemeClr>
                </a:solidFill>
              </a:rPr>
              <a:t>რეფლექსებითშენარჩუნებულმა</a:t>
            </a:r>
            <a:r>
              <a:rPr lang="ka-GE" sz="1400" dirty="0" smtClean="0">
                <a:solidFill>
                  <a:schemeClr val="accent4">
                    <a:lumMod val="20000"/>
                    <a:lumOff val="80000"/>
                  </a:schemeClr>
                </a:solidFill>
              </a:rPr>
              <a:t> (შეკავებულმა) პრიმიტიულმა რეფლექსებმა  შეიძლება გამოიწვიონ განვითარების შეფერხებასთან დაკავშირებული დარღვევები, როგორიცაა </a:t>
            </a:r>
            <a:r>
              <a:rPr lang="en-US" sz="1400" dirty="0" smtClean="0">
                <a:solidFill>
                  <a:schemeClr val="accent4">
                    <a:lumMod val="20000"/>
                    <a:lumOff val="80000"/>
                  </a:schemeClr>
                </a:solidFill>
              </a:rPr>
              <a:t>-</a:t>
            </a:r>
            <a:r>
              <a:rPr lang="ka-GE" sz="1400" dirty="0" smtClean="0">
                <a:solidFill>
                  <a:schemeClr val="accent4">
                    <a:lumMod val="20000"/>
                    <a:lumOff val="80000"/>
                  </a:schemeClr>
                </a:solidFill>
              </a:rPr>
              <a:t>ყურადღების დეფიციტისა და </a:t>
            </a:r>
            <a:r>
              <a:rPr lang="ka-GE" sz="1400" dirty="0" err="1" smtClean="0">
                <a:solidFill>
                  <a:schemeClr val="accent4">
                    <a:lumMod val="20000"/>
                    <a:lumOff val="80000"/>
                  </a:schemeClr>
                </a:solidFill>
              </a:rPr>
              <a:t>ჰიპერაქტიურობის</a:t>
            </a:r>
            <a:r>
              <a:rPr lang="ka-GE" sz="1400" dirty="0" smtClean="0">
                <a:solidFill>
                  <a:schemeClr val="accent4">
                    <a:lumMod val="20000"/>
                    <a:lumOff val="80000"/>
                  </a:schemeClr>
                </a:solidFill>
              </a:rPr>
              <a:t> დარღვევა), სენსორული პროცესის დარღვევები, </a:t>
            </a:r>
            <a:r>
              <a:rPr lang="ka-GE" sz="1400" dirty="0" err="1" smtClean="0">
                <a:solidFill>
                  <a:schemeClr val="accent4">
                    <a:lumMod val="20000"/>
                    <a:lumOff val="80000"/>
                  </a:schemeClr>
                </a:solidFill>
              </a:rPr>
              <a:t>აუტიზმი</a:t>
            </a:r>
            <a:r>
              <a:rPr lang="ka-GE" sz="1400" dirty="0" smtClean="0">
                <a:solidFill>
                  <a:schemeClr val="accent4">
                    <a:lumMod val="20000"/>
                    <a:lumOff val="80000"/>
                  </a:schemeClr>
                </a:solidFill>
              </a:rPr>
              <a:t> და სწავლის უუნარობა. </a:t>
            </a:r>
            <a:r>
              <a:rPr lang="en-US" sz="1400" dirty="0" smtClean="0">
                <a:solidFill>
                  <a:schemeClr val="accent4">
                    <a:lumMod val="20000"/>
                    <a:lumOff val="80000"/>
                  </a:schemeClr>
                </a:solidFill>
              </a:rPr>
              <a:t/>
            </a:r>
            <a:br>
              <a:rPr lang="en-US" sz="1400" dirty="0" smtClean="0">
                <a:solidFill>
                  <a:schemeClr val="accent4">
                    <a:lumMod val="20000"/>
                    <a:lumOff val="80000"/>
                  </a:schemeClr>
                </a:solidFill>
              </a:rPr>
            </a:br>
            <a:r>
              <a:rPr lang="en-US" sz="1400" dirty="0" smtClean="0">
                <a:solidFill>
                  <a:schemeClr val="accent4">
                    <a:lumMod val="20000"/>
                    <a:lumOff val="80000"/>
                  </a:schemeClr>
                </a:solidFill>
              </a:rPr>
              <a:t>                   </a:t>
            </a:r>
            <a:r>
              <a:rPr lang="ka-GE" sz="1400" dirty="0" smtClean="0">
                <a:solidFill>
                  <a:schemeClr val="accent4">
                    <a:lumMod val="20000"/>
                    <a:lumOff val="80000"/>
                  </a:schemeClr>
                </a:solidFill>
              </a:rPr>
              <a:t>პრიმიტიული რეფლექსების შენარჩუნება შეიძლება გამოწვეული იყოს სხვადასხვა ფაქტორებით. საერთოდ დაბადების პროცესი არის ძირითადი ფაქტორი ამ რეფლექსების ინტეგრაციისა (ანუ ინდივიდთან ისეთი გაერთიანებისა, როდესაც ისინი არსებობას წყვეტენ). ამიტომ დაბადების ტრავმატულმა გამოცდილებამ და </a:t>
            </a:r>
            <a:r>
              <a:rPr lang="ka-GE" sz="1400" dirty="0" err="1" smtClean="0">
                <a:solidFill>
                  <a:schemeClr val="accent4">
                    <a:lumMod val="20000"/>
                    <a:lumOff val="80000"/>
                  </a:schemeClr>
                </a:solidFill>
              </a:rPr>
              <a:t>საკეისროკვეთის</a:t>
            </a:r>
            <a:r>
              <a:rPr lang="ka-GE" sz="1400" dirty="0" smtClean="0">
                <a:solidFill>
                  <a:schemeClr val="accent4">
                    <a:lumMod val="20000"/>
                    <a:lumOff val="80000"/>
                  </a:schemeClr>
                </a:solidFill>
              </a:rPr>
              <a:t> საშუალებით დაბადებამ შეიძლება გამოიწვიოს ამ რეფლექსების შენარჩუნება. დამატებითი მიზეზები შეიძლება შეიცავდნენ: დავარდნას, ტრავმებს, ცოცვის შეუძლებლობას, ქრონიკულ ყურის ინფექციას, თავის ტრავმას და ხერხემლის მდგომარეობის გართულებებს. ამგვარივე შედეგის  გამომწვევად მიჩნეულია მუცელზე წოლის ნაკლებობა.</a:t>
            </a:r>
            <a:r>
              <a:rPr lang="en-US" sz="1400" dirty="0" smtClean="0">
                <a:solidFill>
                  <a:schemeClr val="accent4">
                    <a:lumMod val="20000"/>
                    <a:lumOff val="80000"/>
                  </a:schemeClr>
                </a:solidFill>
              </a:rPr>
              <a:t/>
            </a:r>
            <a:br>
              <a:rPr lang="en-US" sz="1400" dirty="0" smtClean="0">
                <a:solidFill>
                  <a:schemeClr val="accent4">
                    <a:lumMod val="20000"/>
                    <a:lumOff val="80000"/>
                  </a:schemeClr>
                </a:solidFill>
              </a:rPr>
            </a:br>
            <a:r>
              <a:rPr lang="ka-GE" sz="1400" dirty="0" smtClean="0">
                <a:solidFill>
                  <a:schemeClr val="accent4">
                    <a:lumMod val="20000"/>
                    <a:lumOff val="80000"/>
                  </a:schemeClr>
                </a:solidFill>
              </a:rPr>
              <a:t> აღნიშნავენ, რომ ჩვილობის პერიოდში სისტემატურად  ბავშვის მუცლით საწოლზე განთავსება და მარტივი თამაშებისა თუ  სავარჯიშოების ჩატარება აუცილებელია.  </a:t>
            </a:r>
            <a:endParaRPr lang="en-US" sz="1400" dirty="0">
              <a:solidFill>
                <a:schemeClr val="accent4">
                  <a:lumMod val="20000"/>
                  <a:lumOff val="80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სუბტიტრი 2"/>
          <p:cNvSpPr>
            <a:spLocks noGrp="1"/>
          </p:cNvSpPr>
          <p:nvPr>
            <p:ph type="subTitle" idx="1"/>
          </p:nvPr>
        </p:nvSpPr>
        <p:spPr>
          <a:xfrm>
            <a:off x="685800" y="304800"/>
            <a:ext cx="7855634" cy="5638800"/>
          </a:xfrm>
        </p:spPr>
        <p:txBody>
          <a:bodyPr>
            <a:normAutofit fontScale="92500" lnSpcReduction="10000"/>
          </a:bodyPr>
          <a:lstStyle/>
          <a:p>
            <a:pPr algn="just"/>
            <a:r>
              <a:rPr lang="ka-GE" sz="1800" b="1" dirty="0" smtClean="0">
                <a:solidFill>
                  <a:schemeClr val="accent4">
                    <a:lumMod val="20000"/>
                    <a:lumOff val="80000"/>
                  </a:schemeClr>
                </a:solidFill>
              </a:rPr>
              <a:t>პრიმიტიული რეფლექსების ტიპები</a:t>
            </a:r>
            <a:endParaRPr lang="en-US" sz="1800" b="1" dirty="0" smtClean="0">
              <a:solidFill>
                <a:schemeClr val="accent4">
                  <a:lumMod val="20000"/>
                  <a:lumOff val="80000"/>
                </a:schemeClr>
              </a:solidFill>
            </a:endParaRPr>
          </a:p>
          <a:p>
            <a:pPr algn="just"/>
            <a:r>
              <a:rPr lang="en-US" sz="1800" b="1" dirty="0" smtClean="0">
                <a:solidFill>
                  <a:schemeClr val="accent4">
                    <a:lumMod val="20000"/>
                    <a:lumOff val="80000"/>
                  </a:schemeClr>
                </a:solidFill>
              </a:rPr>
              <a:t>            </a:t>
            </a:r>
            <a:r>
              <a:rPr lang="ka-GE" sz="1800" b="1" dirty="0" smtClean="0">
                <a:solidFill>
                  <a:schemeClr val="accent4">
                    <a:lumMod val="20000"/>
                    <a:lumOff val="80000"/>
                  </a:schemeClr>
                </a:solidFill>
              </a:rPr>
              <a:t>არსებული მონაცემების საფუძველზე შესაძლებელია იმ ზოგიერთი პრიმიტიული რეფლექსის შესახებ საუბარი, რომელთა ფუნქციონირების შენარჩუნებამ შეიძლება ნეგატიური ზემოქმედება მოახდინოს ჩვილი ბავშვის შემდგომ ფსიქიკურ განვითარებაზე. </a:t>
            </a:r>
            <a:endParaRPr lang="en-US" sz="1800" b="1" dirty="0" smtClean="0">
              <a:solidFill>
                <a:schemeClr val="accent4">
                  <a:lumMod val="20000"/>
                  <a:lumOff val="80000"/>
                </a:schemeClr>
              </a:solidFill>
            </a:endParaRPr>
          </a:p>
          <a:p>
            <a:pPr algn="just"/>
            <a:r>
              <a:rPr lang="ka-GE" sz="1800" b="1" dirty="0" smtClean="0">
                <a:solidFill>
                  <a:schemeClr val="accent4">
                    <a:lumMod val="20000"/>
                    <a:lumOff val="80000"/>
                  </a:schemeClr>
                </a:solidFill>
              </a:rPr>
              <a:t>    1. მოროს რეფლექსი: მოროს რეფლექსი მოქმედებს ისე, თითქოს  ბავშვი პრიმიტიული ბრძოლის/ ფრენის სიტუაციაში იმყოფება</a:t>
            </a:r>
            <a:r>
              <a:rPr lang="en-US" sz="1800" b="1" dirty="0" smtClean="0">
                <a:solidFill>
                  <a:schemeClr val="accent4">
                    <a:lumMod val="20000"/>
                    <a:lumOff val="80000"/>
                  </a:schemeClr>
                </a:solidFill>
              </a:rPr>
              <a:t> </a:t>
            </a:r>
            <a:r>
              <a:rPr lang="ka-GE" sz="1800" b="1" dirty="0" smtClean="0">
                <a:solidFill>
                  <a:schemeClr val="accent4">
                    <a:lumMod val="20000"/>
                    <a:lumOff val="80000"/>
                  </a:schemeClr>
                </a:solidFill>
              </a:rPr>
              <a:t>მაგალითად, ხელში აყვანის შემდეგ სწრაფად დავწევთ დაბლა </a:t>
            </a:r>
            <a:endParaRPr lang="en-US" sz="1800" b="1" dirty="0" smtClean="0">
              <a:solidFill>
                <a:schemeClr val="accent4">
                  <a:lumMod val="20000"/>
                  <a:lumOff val="80000"/>
                </a:schemeClr>
              </a:solidFill>
            </a:endParaRPr>
          </a:p>
          <a:p>
            <a:pPr algn="just"/>
            <a:r>
              <a:rPr lang="ka-GE" sz="1800" b="1" dirty="0" smtClean="0">
                <a:solidFill>
                  <a:schemeClr val="accent4">
                    <a:lumMod val="20000"/>
                    <a:lumOff val="80000"/>
                  </a:schemeClr>
                </a:solidFill>
              </a:rPr>
              <a:t>ასეთ შემთხვევაში ბავშვი სწრაფად შლის ხელებს, ხოლო თითები ერთმანეთს შორდება. თუ ბავშვი 4 თვის შემდეგ ინარჩუნებს მოროს რეფლექს, იგი შეიძლება გახდეს უფრო  მგრძნობიარე და გაზვიადებულად  რეაქტიული სენსორული სტიმულების მიმართ, რის  შედეგად  ბავშვმა შეიძლება გამოავლინოს  იმპულსების ცუდი კონტროლი  და  სენსორული გადატვირთულობა, შფოთიანობა,  ემოციურობა და სოციალური მოუმწიფებლობა.</a:t>
            </a:r>
            <a:endParaRPr lang="en-US" sz="1800" b="1" dirty="0" smtClean="0">
              <a:solidFill>
                <a:schemeClr val="accent4">
                  <a:lumMod val="20000"/>
                  <a:lumOff val="80000"/>
                </a:schemeClr>
              </a:solidFill>
            </a:endParaRPr>
          </a:p>
          <a:p>
            <a:pPr algn="just"/>
            <a:r>
              <a:rPr lang="ka-GE" sz="1800" b="1" dirty="0" smtClean="0">
                <a:solidFill>
                  <a:schemeClr val="accent4">
                    <a:lumMod val="20000"/>
                    <a:lumOff val="80000"/>
                  </a:schemeClr>
                </a:solidFill>
              </a:rPr>
              <a:t>    </a:t>
            </a:r>
            <a:r>
              <a:rPr lang="en-US" sz="1800" b="1" dirty="0" smtClean="0">
                <a:solidFill>
                  <a:schemeClr val="accent4">
                    <a:lumMod val="20000"/>
                    <a:lumOff val="80000"/>
                  </a:schemeClr>
                </a:solidFill>
              </a:rPr>
              <a:t>2</a:t>
            </a:r>
            <a:r>
              <a:rPr lang="ka-GE" sz="1800" b="1" dirty="0" smtClean="0">
                <a:solidFill>
                  <a:schemeClr val="accent4">
                    <a:lumMod val="20000"/>
                    <a:lumOff val="80000"/>
                  </a:schemeClr>
                </a:solidFill>
              </a:rPr>
              <a:t>. დანერგვის (დამყნობის) რეფლექსი:</a:t>
            </a:r>
            <a:r>
              <a:rPr lang="en-US" sz="1800" b="1" dirty="0" smtClean="0">
                <a:solidFill>
                  <a:schemeClr val="accent4">
                    <a:lumMod val="20000"/>
                    <a:lumOff val="80000"/>
                  </a:schemeClr>
                </a:solidFill>
              </a:rPr>
              <a:t> </a:t>
            </a:r>
            <a:r>
              <a:rPr lang="ka-GE" sz="1800" b="1" dirty="0" smtClean="0">
                <a:solidFill>
                  <a:schemeClr val="accent4">
                    <a:lumMod val="20000"/>
                    <a:lumOff val="80000"/>
                  </a:schemeClr>
                </a:solidFill>
              </a:rPr>
              <a:t>დანერგვის რეფლექსი ეხმარება ბავშვს დედის რძის  კვებაში. ეს რეფლექსი აქტიურდება ბავშვის ლოყაზე შეხების შემთხვევაში, როდესაც ბავშვი შეხების  მიმართულებით შეაბრუნებს თავს  და იწყებს პირის მოძრაობას. ამ რეფლექსის  ოთხი თვის მიღმა შენარჩუნება იწვევს პრობლემებს, რაც ვლინდება მყარი საკვების მიღებაში, ღარიბ </a:t>
            </a:r>
            <a:r>
              <a:rPr lang="ka-GE" sz="1800" b="1" dirty="0" err="1" smtClean="0">
                <a:solidFill>
                  <a:schemeClr val="accent4">
                    <a:lumMod val="20000"/>
                    <a:lumOff val="80000"/>
                  </a:schemeClr>
                </a:solidFill>
              </a:rPr>
              <a:t>არტიკულაციაში</a:t>
            </a:r>
            <a:r>
              <a:rPr lang="ka-GE" sz="1800" b="1" dirty="0" smtClean="0">
                <a:solidFill>
                  <a:schemeClr val="accent4">
                    <a:lumMod val="20000"/>
                    <a:lumOff val="80000"/>
                  </a:schemeClr>
                </a:solidFill>
              </a:rPr>
              <a:t> (გახმოვანებას), დიდი თითის  </a:t>
            </a:r>
            <a:r>
              <a:rPr lang="ka-GE" sz="1800" b="1" dirty="0" err="1" smtClean="0">
                <a:solidFill>
                  <a:schemeClr val="accent4">
                    <a:lumMod val="20000"/>
                    <a:lumOff val="80000"/>
                  </a:schemeClr>
                </a:solidFill>
              </a:rPr>
              <a:t>წოვისადმი</a:t>
            </a:r>
            <a:r>
              <a:rPr lang="ka-GE" sz="1800" b="1" dirty="0" smtClean="0">
                <a:solidFill>
                  <a:schemeClr val="accent4">
                    <a:lumMod val="20000"/>
                    <a:lumOff val="80000"/>
                  </a:schemeClr>
                </a:solidFill>
              </a:rPr>
              <a:t>  მიდრეკილებაში  </a:t>
            </a:r>
            <a:endParaRPr lang="en-US" sz="1800" b="1" dirty="0">
              <a:solidFill>
                <a:schemeClr val="accent4">
                  <a:lumMod val="20000"/>
                  <a:lumOff val="80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სუბტიტრი 2"/>
          <p:cNvSpPr>
            <a:spLocks noGrp="1"/>
          </p:cNvSpPr>
          <p:nvPr>
            <p:ph type="subTitle" idx="1"/>
          </p:nvPr>
        </p:nvSpPr>
        <p:spPr>
          <a:xfrm>
            <a:off x="381000" y="381000"/>
            <a:ext cx="8534400" cy="6096000"/>
          </a:xfrm>
        </p:spPr>
        <p:txBody>
          <a:bodyPr>
            <a:normAutofit fontScale="92500" lnSpcReduction="20000"/>
          </a:bodyPr>
          <a:lstStyle/>
          <a:p>
            <a:pPr algn="just"/>
            <a:r>
              <a:rPr lang="ka-GE" b="1" dirty="0" smtClean="0">
                <a:solidFill>
                  <a:srgbClr val="00B0F0"/>
                </a:solidFill>
              </a:rPr>
              <a:t>     </a:t>
            </a:r>
            <a:r>
              <a:rPr lang="ka-GE" b="1" dirty="0" smtClean="0">
                <a:solidFill>
                  <a:schemeClr val="accent4">
                    <a:lumMod val="20000"/>
                    <a:lumOff val="80000"/>
                  </a:schemeClr>
                </a:solidFill>
              </a:rPr>
              <a:t>3. ხელის გულის რეფლექსი: ხელისგულის რეფლექსი   ავტომატურად იწვევს თითების მოძრაობას  ობიექტის დასაუფლებლად. რეფლექსი  </a:t>
            </a:r>
            <a:r>
              <a:rPr lang="ka-GE" b="1" dirty="0" err="1" smtClean="0">
                <a:solidFill>
                  <a:schemeClr val="accent4">
                    <a:lumMod val="20000"/>
                    <a:lumOff val="80000"/>
                  </a:schemeClr>
                </a:solidFill>
              </a:rPr>
              <a:t>ინტეგრირდება</a:t>
            </a:r>
            <a:r>
              <a:rPr lang="ka-GE" b="1" dirty="0" smtClean="0">
                <a:solidFill>
                  <a:schemeClr val="accent4">
                    <a:lumMod val="20000"/>
                    <a:lumOff val="80000"/>
                  </a:schemeClr>
                </a:solidFill>
              </a:rPr>
              <a:t> (ანუ წყვეტს აქტიურობას) ექვსი თვის განმავლობაში. იმ შემთხვევაში კი,  თუ ხელისგულის რეფლექსი   შენარჩუნებულია უფრო გვიანდელ ასაკში, ბავშვს შეიძლება  გართულებები წარმოექმნას, რაც  ნატიფი მოტორული უნარების ფუნქციონირების სირთულეებში,  წერის პროცესში ენის გამოყოფაში და მოუწესრიგებელი კალიგრაფიის დემონსტრირებაში გამოიხატება.  </a:t>
            </a:r>
            <a:endParaRPr lang="en-US" b="1" dirty="0" smtClean="0">
              <a:solidFill>
                <a:schemeClr val="accent4">
                  <a:lumMod val="20000"/>
                  <a:lumOff val="80000"/>
                </a:schemeClr>
              </a:solidFill>
            </a:endParaRPr>
          </a:p>
          <a:p>
            <a:pPr algn="just"/>
            <a:r>
              <a:rPr lang="ka-GE" b="1" dirty="0" smtClean="0">
                <a:solidFill>
                  <a:schemeClr val="accent4">
                    <a:lumMod val="20000"/>
                    <a:lumOff val="80000"/>
                  </a:schemeClr>
                </a:solidFill>
              </a:rPr>
              <a:t>        4. ასიმეტრიული ტონური კისრის რეფლექსი: ასიმეტრიული  ტონური  კისრის რეფლექსი  იწყებს მოქმედებას, როდესაც ბავშვი წევს მის ზურგზე და აბრუნებს მის თავს ერთი მხარის მიმართულებით. იმ მხარის ხელი და ფეხი, რომელსაც ბავშვი უყურებს უნდა იყოს  გაჭიმული, იმ დროს როდესაც  მეორე მხარეს ფეხი მოხრილია. ეს რეფლექსი  ასრულებს წინამორბედის როლს ხელისა და თვალის კოორდინაციაში და უნდა შეწყვიტოს მოქმედება ექვსი თვის ასაკში. ეს რეფლექსი უდასტურდება </a:t>
            </a:r>
            <a:r>
              <a:rPr lang="ka-GE" b="1" dirty="0" err="1" smtClean="0">
                <a:solidFill>
                  <a:schemeClr val="accent4">
                    <a:lumMod val="20000"/>
                    <a:lumOff val="80000"/>
                  </a:schemeClr>
                </a:solidFill>
              </a:rPr>
              <a:t>ცერებრალური</a:t>
            </a:r>
            <a:r>
              <a:rPr lang="ka-GE" b="1" dirty="0" smtClean="0">
                <a:solidFill>
                  <a:schemeClr val="accent4">
                    <a:lumMod val="20000"/>
                    <a:lumOff val="80000"/>
                  </a:schemeClr>
                </a:solidFill>
              </a:rPr>
              <a:t> პარეზის </a:t>
            </a:r>
            <a:r>
              <a:rPr lang="ka-GE" b="1" smtClean="0">
                <a:solidFill>
                  <a:schemeClr val="accent4">
                    <a:lumMod val="20000"/>
                    <a:lumOff val="80000"/>
                  </a:schemeClr>
                </a:solidFill>
              </a:rPr>
              <a:t>მქონე ბავშვს.</a:t>
            </a:r>
            <a:endParaRPr lang="en-US" b="1" dirty="0">
              <a:solidFill>
                <a:schemeClr val="accent4">
                  <a:lumMod val="20000"/>
                  <a:lumOff val="80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ctrTitle"/>
          </p:nvPr>
        </p:nvSpPr>
        <p:spPr>
          <a:xfrm>
            <a:off x="464234" y="381000"/>
            <a:ext cx="8229600" cy="6096000"/>
          </a:xfrm>
        </p:spPr>
        <p:txBody>
          <a:bodyPr>
            <a:normAutofit/>
          </a:bodyPr>
          <a:lstStyle/>
          <a:p>
            <a:pPr algn="just"/>
            <a:r>
              <a:rPr lang="ka-GE" sz="1600" b="1" dirty="0" smtClean="0">
                <a:solidFill>
                  <a:schemeClr val="accent4">
                    <a:lumMod val="20000"/>
                    <a:lumOff val="80000"/>
                  </a:schemeClr>
                </a:solidFill>
              </a:rPr>
              <a:t>5</a:t>
            </a:r>
            <a:r>
              <a:rPr lang="ka-GE" sz="1600" dirty="0" smtClean="0">
                <a:solidFill>
                  <a:schemeClr val="accent4">
                    <a:lumMod val="20000"/>
                    <a:lumOff val="80000"/>
                  </a:schemeClr>
                </a:solidFill>
              </a:rPr>
              <a:t>. </a:t>
            </a:r>
            <a:r>
              <a:rPr lang="ka-GE" sz="1600" dirty="0" err="1" smtClean="0">
                <a:solidFill>
                  <a:schemeClr val="accent4">
                    <a:lumMod val="20000"/>
                    <a:lumOff val="80000"/>
                  </a:schemeClr>
                </a:solidFill>
              </a:rPr>
              <a:t>სპინალური</a:t>
            </a:r>
            <a:r>
              <a:rPr lang="ka-GE" sz="1600" dirty="0" smtClean="0">
                <a:solidFill>
                  <a:schemeClr val="accent4">
                    <a:lumMod val="20000"/>
                    <a:lumOff val="80000"/>
                  </a:schemeClr>
                </a:solidFill>
              </a:rPr>
              <a:t>  გალანტური რეფლექსი: </a:t>
            </a:r>
            <a:r>
              <a:rPr lang="ka-GE" sz="1600" dirty="0" err="1" smtClean="0">
                <a:solidFill>
                  <a:schemeClr val="accent4">
                    <a:lumMod val="20000"/>
                    <a:lumOff val="80000"/>
                  </a:schemeClr>
                </a:solidFill>
              </a:rPr>
              <a:t>სპინალური</a:t>
            </a:r>
            <a:r>
              <a:rPr lang="ka-GE" sz="1600" dirty="0" smtClean="0">
                <a:solidFill>
                  <a:schemeClr val="accent4">
                    <a:lumMod val="20000"/>
                    <a:lumOff val="80000"/>
                  </a:schemeClr>
                </a:solidFill>
              </a:rPr>
              <a:t>  გალანტური რეფლექსი უვითარდება ბავშვს დედის ორგანიზმში ყოფნის პერიოდში. ის ეხმარება ბავშვს </a:t>
            </a:r>
            <a:r>
              <a:rPr lang="ka-GE" sz="1600" dirty="0" err="1" smtClean="0">
                <a:solidFill>
                  <a:schemeClr val="accent4">
                    <a:lumMod val="20000"/>
                    <a:lumOff val="80000"/>
                  </a:schemeClr>
                </a:solidFill>
              </a:rPr>
              <a:t>ვესტიბულური</a:t>
            </a:r>
            <a:r>
              <a:rPr lang="ka-GE" sz="1600" dirty="0" smtClean="0">
                <a:solidFill>
                  <a:schemeClr val="accent4">
                    <a:lumMod val="20000"/>
                    <a:lumOff val="80000"/>
                  </a:schemeClr>
                </a:solidFill>
              </a:rPr>
              <a:t> აპარატის ფორმირებაში და დაბადების პროცესში.  რეფლექსი დასტურდება ჩვილობის პერიოდში  სამიდან ცხრა თვემდე.  </a:t>
            </a:r>
            <a:r>
              <a:rPr lang="en-US" sz="1600" dirty="0" smtClean="0">
                <a:solidFill>
                  <a:schemeClr val="accent4">
                    <a:lumMod val="20000"/>
                    <a:lumOff val="80000"/>
                  </a:schemeClr>
                </a:solidFill>
              </a:rPr>
              <a:t/>
            </a:r>
            <a:br>
              <a:rPr lang="en-US" sz="1600" dirty="0" smtClean="0">
                <a:solidFill>
                  <a:schemeClr val="accent4">
                    <a:lumMod val="20000"/>
                    <a:lumOff val="80000"/>
                  </a:schemeClr>
                </a:solidFill>
              </a:rPr>
            </a:br>
            <a:r>
              <a:rPr lang="ka-GE" sz="1600" dirty="0" smtClean="0">
                <a:solidFill>
                  <a:schemeClr val="accent4">
                    <a:lumMod val="20000"/>
                    <a:lumOff val="80000"/>
                  </a:schemeClr>
                </a:solidFill>
              </a:rPr>
              <a:t>რეფლექსის შემჩნევა შეიძლება თუ სათუთად წაუსვამთ ხელს ქვემოთკენ ხერხემლის ქვედა ნაწილის ერთ მხარეს. ბავშვის ხელები და ფეხები იმოძრავებენ  ხელის შეხების მიმართულებით. თუ ხერხემლის ორივე მხარეს წაუსვამთ ხელს, მაშინ ეს გამოიწვევს მოშარდვას. ეს ნორმალურია. მაგრამ ეს რეფლექსი უნდა გაქრეს მე–3–9 </a:t>
            </a:r>
            <a:r>
              <a:rPr lang="ka-GE" sz="1600" dirty="0" err="1" smtClean="0">
                <a:solidFill>
                  <a:schemeClr val="accent4">
                    <a:lumMod val="20000"/>
                    <a:lumOff val="80000"/>
                  </a:schemeClr>
                </a:solidFill>
              </a:rPr>
              <a:t>კვირეების</a:t>
            </a:r>
            <a:r>
              <a:rPr lang="ka-GE" sz="1600" dirty="0" smtClean="0">
                <a:solidFill>
                  <a:schemeClr val="accent4">
                    <a:lumMod val="20000"/>
                    <a:lumOff val="80000"/>
                  </a:schemeClr>
                </a:solidFill>
              </a:rPr>
              <a:t> განმავლობაში კუნთოვანი კონტროლის განვითარებასთან ერთად. იმ შემთხვევაში,</a:t>
            </a:r>
            <a:r>
              <a:rPr lang="en-US" sz="1600" dirty="0" smtClean="0">
                <a:solidFill>
                  <a:schemeClr val="accent4">
                    <a:lumMod val="20000"/>
                    <a:lumOff val="80000"/>
                  </a:schemeClr>
                </a:solidFill>
              </a:rPr>
              <a:t> </a:t>
            </a:r>
            <a:r>
              <a:rPr lang="ka-GE" sz="1600" dirty="0" smtClean="0">
                <a:solidFill>
                  <a:schemeClr val="accent4">
                    <a:lumMod val="20000"/>
                    <a:lumOff val="80000"/>
                  </a:schemeClr>
                </a:solidFill>
              </a:rPr>
              <a:t>თუ რეფლექსი არ იქნება</a:t>
            </a:r>
            <a:r>
              <a:rPr lang="en-US" sz="1600" dirty="0" smtClean="0">
                <a:solidFill>
                  <a:schemeClr val="accent4">
                    <a:lumMod val="20000"/>
                    <a:lumOff val="80000"/>
                  </a:schemeClr>
                </a:solidFill>
              </a:rPr>
              <a:t> </a:t>
            </a:r>
            <a:r>
              <a:rPr lang="ka-GE" sz="1600" dirty="0" err="1" smtClean="0">
                <a:solidFill>
                  <a:schemeClr val="accent4">
                    <a:lumMod val="20000"/>
                    <a:lumOff val="80000"/>
                  </a:schemeClr>
                </a:solidFill>
              </a:rPr>
              <a:t>“ინტეგრირებული“</a:t>
            </a:r>
            <a:r>
              <a:rPr lang="en-US" sz="1600" dirty="0" smtClean="0">
                <a:solidFill>
                  <a:schemeClr val="accent4">
                    <a:lumMod val="20000"/>
                    <a:lumOff val="80000"/>
                  </a:schemeClr>
                </a:solidFill>
              </a:rPr>
              <a:t> </a:t>
            </a:r>
            <a:r>
              <a:rPr lang="ka-GE" sz="1600" dirty="0" smtClean="0">
                <a:solidFill>
                  <a:schemeClr val="accent4">
                    <a:lumMod val="20000"/>
                    <a:lumOff val="80000"/>
                  </a:schemeClr>
                </a:solidFill>
              </a:rPr>
              <a:t>(გამქრალი)   მაშინ ასეთმა მდგომარეობამ შეიძლება გამოიწვიოს ზოგიერთი ქვემოთ ჩამოთვლილი მოქმედება, სიმპტომი:</a:t>
            </a:r>
            <a:r>
              <a:rPr lang="en-US" sz="1600" dirty="0" smtClean="0">
                <a:solidFill>
                  <a:schemeClr val="accent4">
                    <a:lumMod val="20000"/>
                    <a:lumOff val="80000"/>
                  </a:schemeClr>
                </a:solidFill>
              </a:rPr>
              <a:t> </a:t>
            </a:r>
            <a:r>
              <a:rPr lang="ka-GE" sz="1600" dirty="0" smtClean="0">
                <a:solidFill>
                  <a:schemeClr val="accent4">
                    <a:lumMod val="20000"/>
                    <a:lumOff val="80000"/>
                  </a:schemeClr>
                </a:solidFill>
              </a:rPr>
              <a:t>მოუსვენრობა, </a:t>
            </a:r>
            <a:r>
              <a:rPr lang="ka-GE" sz="1600" dirty="0" err="1" smtClean="0">
                <a:solidFill>
                  <a:schemeClr val="accent4">
                    <a:lumMod val="20000"/>
                    <a:lumOff val="80000"/>
                  </a:schemeClr>
                </a:solidFill>
              </a:rPr>
              <a:t>ჰიპერაქტიულობა</a:t>
            </a:r>
            <a:r>
              <a:rPr lang="ka-GE" sz="1600" dirty="0" smtClean="0">
                <a:solidFill>
                  <a:schemeClr val="accent4">
                    <a:lumMod val="20000"/>
                    <a:lumOff val="80000"/>
                  </a:schemeClr>
                </a:solidFill>
              </a:rPr>
              <a:t>, განსაკუთრებით მაშინ თუ ტანისამოსი ან  სკამი </a:t>
            </a:r>
            <a:r>
              <a:rPr lang="ka-GE" sz="1600" dirty="0" err="1" smtClean="0">
                <a:solidFill>
                  <a:schemeClr val="accent4">
                    <a:lumMod val="20000"/>
                    <a:lumOff val="80000"/>
                  </a:schemeClr>
                </a:solidFill>
              </a:rPr>
              <a:t>„ვარცხნის“</a:t>
            </a:r>
            <a:r>
              <a:rPr lang="ka-GE" sz="1600" dirty="0" smtClean="0">
                <a:solidFill>
                  <a:schemeClr val="accent4">
                    <a:lumMod val="20000"/>
                    <a:lumOff val="80000"/>
                  </a:schemeClr>
                </a:solidFill>
              </a:rPr>
              <a:t> ბავშვის </a:t>
            </a:r>
            <a:r>
              <a:rPr lang="ka-GE" sz="1600" dirty="0" smtClean="0">
                <a:solidFill>
                  <a:schemeClr val="accent4">
                    <a:lumMod val="20000"/>
                    <a:lumOff val="80000"/>
                  </a:schemeClr>
                </a:solidFill>
              </a:rPr>
              <a:t>ზურგს</a:t>
            </a:r>
            <a:r>
              <a:rPr lang="en-US" sz="1600" dirty="0" smtClean="0">
                <a:solidFill>
                  <a:schemeClr val="accent4">
                    <a:lumMod val="20000"/>
                    <a:lumOff val="80000"/>
                  </a:schemeClr>
                </a:solidFill>
              </a:rPr>
              <a:t>. </a:t>
            </a:r>
            <a:r>
              <a:rPr lang="ka-GE" sz="1600" dirty="0" smtClean="0">
                <a:solidFill>
                  <a:schemeClr val="accent4">
                    <a:lumMod val="20000"/>
                    <a:lumOff val="80000"/>
                  </a:schemeClr>
                </a:solidFill>
              </a:rPr>
              <a:t>შეიძლება </a:t>
            </a:r>
            <a:r>
              <a:rPr lang="ka-GE" sz="1600" dirty="0" smtClean="0">
                <a:solidFill>
                  <a:schemeClr val="accent4">
                    <a:lumMod val="20000"/>
                    <a:lumOff val="80000"/>
                  </a:schemeClr>
                </a:solidFill>
              </a:rPr>
              <a:t>გახდეს სქოლიოზის </a:t>
            </a:r>
            <a:r>
              <a:rPr lang="ka-GE" sz="1600" dirty="0" smtClean="0">
                <a:solidFill>
                  <a:schemeClr val="accent4">
                    <a:lumMod val="20000"/>
                    <a:lumOff val="80000"/>
                  </a:schemeClr>
                </a:solidFill>
              </a:rPr>
              <a:t>მიზეზი.</a:t>
            </a:r>
            <a:r>
              <a:rPr lang="en-US" sz="1600" dirty="0" smtClean="0">
                <a:solidFill>
                  <a:schemeClr val="accent4">
                    <a:lumMod val="20000"/>
                    <a:lumOff val="80000"/>
                  </a:schemeClr>
                </a:solidFill>
              </a:rPr>
              <a:t> </a:t>
            </a:r>
            <a:r>
              <a:rPr lang="ka-GE" sz="1600" dirty="0" smtClean="0">
                <a:solidFill>
                  <a:schemeClr val="accent4">
                    <a:lumMod val="20000"/>
                    <a:lumOff val="80000"/>
                  </a:schemeClr>
                </a:solidFill>
              </a:rPr>
              <a:t>ცუდი კონცენტრაცია.</a:t>
            </a:r>
            <a:r>
              <a:rPr lang="en-US" sz="1600" dirty="0" smtClean="0">
                <a:solidFill>
                  <a:schemeClr val="accent4">
                    <a:lumMod val="20000"/>
                    <a:lumOff val="80000"/>
                  </a:schemeClr>
                </a:solidFill>
              </a:rPr>
              <a:t> </a:t>
            </a:r>
            <a:r>
              <a:rPr lang="ka-GE" sz="1600" dirty="0" smtClean="0">
                <a:solidFill>
                  <a:schemeClr val="accent4">
                    <a:lumMod val="20000"/>
                    <a:lumOff val="80000"/>
                  </a:schemeClr>
                </a:solidFill>
              </a:rPr>
              <a:t>ყურადღების</a:t>
            </a:r>
            <a:r>
              <a:rPr lang="en-US" sz="1600" dirty="0" smtClean="0">
                <a:solidFill>
                  <a:schemeClr val="accent4">
                    <a:lumMod val="20000"/>
                    <a:lumOff val="80000"/>
                  </a:schemeClr>
                </a:solidFill>
              </a:rPr>
              <a:t> </a:t>
            </a:r>
            <a:r>
              <a:rPr lang="ka-GE" sz="1600" dirty="0" smtClean="0">
                <a:solidFill>
                  <a:schemeClr val="accent4">
                    <a:lumMod val="20000"/>
                    <a:lumOff val="80000"/>
                  </a:schemeClr>
                </a:solidFill>
              </a:rPr>
              <a:t>პრობლემები.</a:t>
            </a:r>
            <a:r>
              <a:rPr lang="en-US" sz="1600" dirty="0" smtClean="0">
                <a:solidFill>
                  <a:schemeClr val="accent4">
                    <a:lumMod val="20000"/>
                    <a:lumOff val="80000"/>
                  </a:schemeClr>
                </a:solidFill>
              </a:rPr>
              <a:t> </a:t>
            </a:r>
            <a:r>
              <a:rPr lang="ka-GE" sz="1600" dirty="0" smtClean="0">
                <a:solidFill>
                  <a:schemeClr val="accent4">
                    <a:lumMod val="20000"/>
                    <a:lumOff val="80000"/>
                  </a:schemeClr>
                </a:solidFill>
              </a:rPr>
              <a:t>ტუალეტის </a:t>
            </a:r>
            <a:r>
              <a:rPr lang="ka-GE" sz="1600" dirty="0" smtClean="0">
                <a:solidFill>
                  <a:schemeClr val="accent4">
                    <a:lumMod val="20000"/>
                    <a:lumOff val="80000"/>
                  </a:schemeClr>
                </a:solidFill>
              </a:rPr>
              <a:t>ქოთანთან მიჩვევის შემდეგაც დიდი ხნის </a:t>
            </a:r>
            <a:r>
              <a:rPr lang="ka-GE" sz="1600" dirty="0" smtClean="0">
                <a:solidFill>
                  <a:schemeClr val="accent4">
                    <a:lumMod val="20000"/>
                    <a:lumOff val="80000"/>
                  </a:schemeClr>
                </a:solidFill>
              </a:rPr>
              <a:t>განმავლობაში</a:t>
            </a:r>
            <a:r>
              <a:rPr lang="en-US" sz="1600" dirty="0" smtClean="0">
                <a:solidFill>
                  <a:schemeClr val="accent4">
                    <a:lumMod val="20000"/>
                    <a:lumOff val="80000"/>
                  </a:schemeClr>
                </a:solidFill>
              </a:rPr>
              <a:t> </a:t>
            </a:r>
            <a:r>
              <a:rPr lang="ka-GE" sz="1600" dirty="0" err="1" smtClean="0">
                <a:solidFill>
                  <a:schemeClr val="accent4">
                    <a:lumMod val="20000"/>
                    <a:lumOff val="80000"/>
                  </a:schemeClr>
                </a:solidFill>
              </a:rPr>
              <a:t>ენურეზი</a:t>
            </a:r>
            <a:r>
              <a:rPr lang="ka-GE" sz="1600" dirty="0" smtClean="0">
                <a:solidFill>
                  <a:schemeClr val="accent4">
                    <a:lumMod val="20000"/>
                    <a:lumOff val="80000"/>
                  </a:schemeClr>
                </a:solidFill>
              </a:rPr>
              <a:t>.</a:t>
            </a:r>
            <a:r>
              <a:rPr lang="en-US" sz="1600" dirty="0" smtClean="0">
                <a:solidFill>
                  <a:schemeClr val="accent4">
                    <a:lumMod val="20000"/>
                    <a:lumOff val="80000"/>
                  </a:schemeClr>
                </a:solidFill>
              </a:rPr>
              <a:t> </a:t>
            </a:r>
            <a:r>
              <a:rPr lang="ka-GE" sz="1600" dirty="0" smtClean="0">
                <a:solidFill>
                  <a:schemeClr val="accent4">
                    <a:lumMod val="20000"/>
                    <a:lumOff val="80000"/>
                  </a:schemeClr>
                </a:solidFill>
              </a:rPr>
              <a:t>მეხსიერების </a:t>
            </a:r>
            <a:r>
              <a:rPr lang="ka-GE" sz="1600" dirty="0" smtClean="0">
                <a:solidFill>
                  <a:schemeClr val="accent4">
                    <a:lumMod val="20000"/>
                    <a:lumOff val="80000"/>
                  </a:schemeClr>
                </a:solidFill>
              </a:rPr>
              <a:t>მოკლევადიანი </a:t>
            </a:r>
            <a:r>
              <a:rPr lang="ka-GE" sz="1600" dirty="0" smtClean="0">
                <a:solidFill>
                  <a:schemeClr val="accent4">
                    <a:lumMod val="20000"/>
                    <a:lumOff val="80000"/>
                  </a:schemeClr>
                </a:solidFill>
              </a:rPr>
              <a:t>პრობლემები.</a:t>
            </a:r>
            <a:r>
              <a:rPr lang="en-US" sz="1600" dirty="0" smtClean="0">
                <a:solidFill>
                  <a:schemeClr val="accent4">
                    <a:lumMod val="20000"/>
                    <a:lumOff val="80000"/>
                  </a:schemeClr>
                </a:solidFill>
              </a:rPr>
              <a:t> </a:t>
            </a:r>
            <a:r>
              <a:rPr lang="ka-GE" sz="1600" dirty="0" err="1" smtClean="0">
                <a:solidFill>
                  <a:schemeClr val="accent4">
                    <a:lumMod val="20000"/>
                    <a:lumOff val="80000"/>
                  </a:schemeClr>
                </a:solidFill>
              </a:rPr>
              <a:t>ცმუტვა</a:t>
            </a:r>
            <a:r>
              <a:rPr lang="ka-GE" sz="1600" dirty="0" smtClean="0">
                <a:solidFill>
                  <a:schemeClr val="accent4">
                    <a:lumMod val="20000"/>
                    <a:lumOff val="80000"/>
                  </a:schemeClr>
                </a:solidFill>
              </a:rPr>
              <a:t>.</a:t>
            </a:r>
            <a:r>
              <a:rPr lang="en-US" sz="1600" dirty="0" smtClean="0">
                <a:solidFill>
                  <a:schemeClr val="accent4">
                    <a:lumMod val="20000"/>
                    <a:lumOff val="80000"/>
                  </a:schemeClr>
                </a:solidFill>
              </a:rPr>
              <a:t> </a:t>
            </a:r>
            <a:r>
              <a:rPr lang="ka-GE" sz="1600" dirty="0" smtClean="0">
                <a:solidFill>
                  <a:schemeClr val="accent4">
                    <a:lumMod val="20000"/>
                    <a:lumOff val="80000"/>
                  </a:schemeClr>
                </a:solidFill>
              </a:rPr>
              <a:t>ტანადობის </a:t>
            </a:r>
            <a:r>
              <a:rPr lang="ka-GE" sz="1600" dirty="0" smtClean="0">
                <a:solidFill>
                  <a:schemeClr val="accent4">
                    <a:lumMod val="20000"/>
                    <a:lumOff val="80000"/>
                  </a:schemeClr>
                </a:solidFill>
              </a:rPr>
              <a:t>პრობლემები.</a:t>
            </a:r>
            <a:r>
              <a:rPr lang="en-US" sz="1600" dirty="0" smtClean="0">
                <a:solidFill>
                  <a:schemeClr val="accent4">
                    <a:lumMod val="20000"/>
                    <a:lumOff val="80000"/>
                  </a:schemeClr>
                </a:solidFill>
              </a:rPr>
              <a:t/>
            </a:r>
            <a:br>
              <a:rPr lang="en-US" sz="1600" dirty="0" smtClean="0">
                <a:solidFill>
                  <a:schemeClr val="accent4">
                    <a:lumMod val="20000"/>
                    <a:lumOff val="80000"/>
                  </a:schemeClr>
                </a:solidFill>
              </a:rPr>
            </a:br>
            <a:r>
              <a:rPr lang="ka-GE" sz="1600" dirty="0" smtClean="0">
                <a:solidFill>
                  <a:schemeClr val="accent4">
                    <a:lumMod val="20000"/>
                    <a:lumOff val="80000"/>
                  </a:schemeClr>
                </a:solidFill>
              </a:rPr>
              <a:t>ცუდი</a:t>
            </a:r>
            <a:r>
              <a:rPr lang="en-US" sz="1600" dirty="0" smtClean="0">
                <a:solidFill>
                  <a:schemeClr val="accent4">
                    <a:lumMod val="20000"/>
                    <a:lumOff val="80000"/>
                  </a:schemeClr>
                </a:solidFill>
              </a:rPr>
              <a:t> </a:t>
            </a:r>
            <a:r>
              <a:rPr lang="ka-GE" sz="1600" dirty="0" smtClean="0">
                <a:solidFill>
                  <a:schemeClr val="accent4">
                    <a:lumMod val="20000"/>
                    <a:lumOff val="80000"/>
                  </a:schemeClr>
                </a:solidFill>
              </a:rPr>
              <a:t>ამტანობა.</a:t>
            </a:r>
            <a:r>
              <a:rPr lang="en-US" sz="1600" dirty="0" smtClean="0">
                <a:solidFill>
                  <a:schemeClr val="accent4">
                    <a:lumMod val="20000"/>
                    <a:lumOff val="80000"/>
                  </a:schemeClr>
                </a:solidFill>
              </a:rPr>
              <a:t> </a:t>
            </a:r>
            <a:r>
              <a:rPr lang="ka-GE" sz="1600" dirty="0" smtClean="0">
                <a:solidFill>
                  <a:schemeClr val="accent4">
                    <a:lumMod val="20000"/>
                    <a:lumOff val="80000"/>
                  </a:schemeClr>
                </a:solidFill>
              </a:rPr>
              <a:t>საჭმლის </a:t>
            </a:r>
            <a:r>
              <a:rPr lang="ka-GE" sz="1600" dirty="0" smtClean="0">
                <a:solidFill>
                  <a:schemeClr val="accent4">
                    <a:lumMod val="20000"/>
                    <a:lumOff val="80000"/>
                  </a:schemeClr>
                </a:solidFill>
              </a:rPr>
              <a:t>მონელების ქრონიკული პრობლემები</a:t>
            </a:r>
            <a:r>
              <a:rPr lang="en-US" sz="1600" dirty="0" smtClean="0">
                <a:solidFill>
                  <a:schemeClr val="accent4">
                    <a:lumMod val="20000"/>
                    <a:lumOff val="80000"/>
                  </a:schemeClr>
                </a:solidFill>
              </a:rPr>
              <a:t>. </a:t>
            </a:r>
            <a:br>
              <a:rPr lang="en-US" sz="1600" dirty="0" smtClean="0">
                <a:solidFill>
                  <a:schemeClr val="accent4">
                    <a:lumMod val="20000"/>
                    <a:lumOff val="80000"/>
                  </a:schemeClr>
                </a:solidFill>
              </a:rPr>
            </a:br>
            <a:r>
              <a:rPr lang="ka-GE" sz="1600" dirty="0" smtClean="0">
                <a:solidFill>
                  <a:schemeClr val="accent4">
                    <a:lumMod val="20000"/>
                    <a:lumOff val="80000"/>
                  </a:schemeClr>
                </a:solidFill>
              </a:rPr>
              <a:t>6. ტონური </a:t>
            </a:r>
            <a:r>
              <a:rPr lang="ka-GE" sz="1600" dirty="0" err="1" smtClean="0">
                <a:solidFill>
                  <a:schemeClr val="accent4">
                    <a:lumMod val="20000"/>
                    <a:lumOff val="80000"/>
                  </a:schemeClr>
                </a:solidFill>
              </a:rPr>
              <a:t>ლაბირინტული</a:t>
            </a:r>
            <a:r>
              <a:rPr lang="ka-GE" sz="1600" dirty="0" smtClean="0">
                <a:solidFill>
                  <a:schemeClr val="accent4">
                    <a:lumMod val="20000"/>
                    <a:lumOff val="80000"/>
                  </a:schemeClr>
                </a:solidFill>
              </a:rPr>
              <a:t> </a:t>
            </a:r>
            <a:r>
              <a:rPr lang="ka-GE" sz="1600" dirty="0" smtClean="0">
                <a:solidFill>
                  <a:schemeClr val="accent4">
                    <a:lumMod val="20000"/>
                    <a:lumOff val="80000"/>
                  </a:schemeClr>
                </a:solidFill>
              </a:rPr>
              <a:t>რეფლექსი:</a:t>
            </a:r>
            <a:r>
              <a:rPr lang="en-US" sz="1600" dirty="0" smtClean="0">
                <a:solidFill>
                  <a:schemeClr val="accent4">
                    <a:lumMod val="20000"/>
                    <a:lumOff val="80000"/>
                  </a:schemeClr>
                </a:solidFill>
              </a:rPr>
              <a:t> </a:t>
            </a:r>
            <a:r>
              <a:rPr lang="ka-GE" sz="1600" dirty="0" smtClean="0">
                <a:solidFill>
                  <a:schemeClr val="accent4">
                    <a:lumMod val="20000"/>
                    <a:lumOff val="80000"/>
                  </a:schemeClr>
                </a:solidFill>
              </a:rPr>
              <a:t>ტონური </a:t>
            </a:r>
            <a:r>
              <a:rPr lang="ka-GE" sz="1600" dirty="0" err="1" smtClean="0">
                <a:solidFill>
                  <a:schemeClr val="accent4">
                    <a:lumMod val="20000"/>
                    <a:lumOff val="80000"/>
                  </a:schemeClr>
                </a:solidFill>
              </a:rPr>
              <a:t>ლაბირინტული</a:t>
            </a:r>
            <a:r>
              <a:rPr lang="ka-GE" sz="1600" dirty="0" smtClean="0">
                <a:solidFill>
                  <a:schemeClr val="accent4">
                    <a:lumMod val="20000"/>
                    <a:lumOff val="80000"/>
                  </a:schemeClr>
                </a:solidFill>
              </a:rPr>
              <a:t> რეფლექსი არის თავის მართვის  საფუძველი   და ეხმარება ჩვილს მოემზადოს  ბრუნვის </a:t>
            </a:r>
            <a:r>
              <a:rPr lang="ka-GE" sz="1600" dirty="0" err="1" smtClean="0">
                <a:solidFill>
                  <a:schemeClr val="accent4">
                    <a:lumMod val="20000"/>
                    <a:lumOff val="80000"/>
                  </a:schemeClr>
                </a:solidFill>
              </a:rPr>
              <a:t>აქტიობისათვის</a:t>
            </a:r>
            <a:r>
              <a:rPr lang="ka-GE" sz="1600" dirty="0" smtClean="0">
                <a:solidFill>
                  <a:schemeClr val="accent4">
                    <a:lumMod val="20000"/>
                    <a:lumOff val="80000"/>
                  </a:schemeClr>
                </a:solidFill>
              </a:rPr>
              <a:t>, </a:t>
            </a:r>
            <a:r>
              <a:rPr lang="ka-GE" sz="1600" dirty="0" err="1" smtClean="0">
                <a:solidFill>
                  <a:schemeClr val="accent4">
                    <a:lumMod val="20000"/>
                    <a:lumOff val="80000"/>
                  </a:schemeClr>
                </a:solidFill>
              </a:rPr>
              <a:t>ცოცვისათვის</a:t>
            </a:r>
            <a:r>
              <a:rPr lang="ka-GE" sz="1600" dirty="0" smtClean="0">
                <a:solidFill>
                  <a:schemeClr val="accent4">
                    <a:lumMod val="20000"/>
                    <a:lumOff val="80000"/>
                  </a:schemeClr>
                </a:solidFill>
              </a:rPr>
              <a:t>, ნელა </a:t>
            </a:r>
            <a:r>
              <a:rPr lang="ka-GE" sz="1600" dirty="0" err="1" smtClean="0">
                <a:solidFill>
                  <a:schemeClr val="accent4">
                    <a:lumMod val="20000"/>
                    <a:lumOff val="80000"/>
                  </a:schemeClr>
                </a:solidFill>
              </a:rPr>
              <a:t>გადადგილებისათვის</a:t>
            </a:r>
            <a:r>
              <a:rPr lang="ka-GE" sz="1600" dirty="0" smtClean="0">
                <a:solidFill>
                  <a:schemeClr val="accent4">
                    <a:lumMod val="20000"/>
                    <a:lumOff val="80000"/>
                  </a:schemeClr>
                </a:solidFill>
              </a:rPr>
              <a:t>, დგომისათვის, ფეხით სიარულისათვის. </a:t>
            </a:r>
            <a:endParaRPr lang="en-US" sz="1600" dirty="0">
              <a:solidFill>
                <a:schemeClr val="accent4">
                  <a:lumMod val="20000"/>
                  <a:lumOff val="8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ctrTitle"/>
          </p:nvPr>
        </p:nvSpPr>
        <p:spPr>
          <a:xfrm>
            <a:off x="464234" y="381001"/>
            <a:ext cx="8229600" cy="5562600"/>
          </a:xfrm>
        </p:spPr>
        <p:txBody>
          <a:bodyPr>
            <a:noAutofit/>
          </a:bodyPr>
          <a:lstStyle/>
          <a:p>
            <a:pPr algn="just"/>
            <a:r>
              <a:rPr lang="ka-GE" sz="1800" dirty="0" smtClean="0">
                <a:solidFill>
                  <a:schemeClr val="accent4">
                    <a:lumMod val="20000"/>
                    <a:lumOff val="80000"/>
                  </a:schemeClr>
                </a:solidFill>
              </a:rPr>
              <a:t>7.ლანდაუს </a:t>
            </a:r>
            <a:r>
              <a:rPr lang="ka-GE" sz="1800" dirty="0" smtClean="0">
                <a:solidFill>
                  <a:schemeClr val="accent4">
                    <a:lumMod val="20000"/>
                    <a:lumOff val="80000"/>
                  </a:schemeClr>
                </a:solidFill>
              </a:rPr>
              <a:t>რეფლექსი: </a:t>
            </a:r>
            <a:r>
              <a:rPr lang="ka-GE" sz="1800" dirty="0" smtClean="0">
                <a:solidFill>
                  <a:schemeClr val="accent4">
                    <a:lumMod val="20000"/>
                    <a:lumOff val="80000"/>
                  </a:schemeClr>
                </a:solidFill>
              </a:rPr>
              <a:t>ლანდაუს რეფლექსი ეხმარება ჩვილს  პოზის განვითარებაში და ტექნიკურად არ არის პრიმიტიული რეფლექსი, რადგან ის  არ არსებობდა  დაბადების დროს. ის ვლინდება  მაშინ, როდესაც ბავშვი წევს მის თავს </a:t>
            </a:r>
            <a:r>
              <a:rPr lang="ka-GE" sz="1800" dirty="0" smtClean="0">
                <a:solidFill>
                  <a:schemeClr val="accent4">
                    <a:lumMod val="20000"/>
                    <a:lumOff val="80000"/>
                  </a:schemeClr>
                </a:solidFill>
              </a:rPr>
              <a:t>ზემოთ, </a:t>
            </a:r>
            <a:r>
              <a:rPr lang="ka-GE" sz="1800" dirty="0" smtClean="0">
                <a:solidFill>
                  <a:schemeClr val="accent4">
                    <a:lumMod val="20000"/>
                    <a:lumOff val="80000"/>
                  </a:schemeClr>
                </a:solidFill>
              </a:rPr>
              <a:t>რაც განპირობებული არის მთელი სხეულის </a:t>
            </a:r>
            <a:r>
              <a:rPr lang="ka-GE" sz="1800" dirty="0" err="1" smtClean="0">
                <a:solidFill>
                  <a:schemeClr val="accent4">
                    <a:lumMod val="20000"/>
                    <a:lumOff val="80000"/>
                  </a:schemeClr>
                </a:solidFill>
              </a:rPr>
              <a:t>მოდრეკილობით</a:t>
            </a:r>
            <a:r>
              <a:rPr lang="ka-GE" sz="1800" dirty="0" smtClean="0">
                <a:solidFill>
                  <a:schemeClr val="accent4">
                    <a:lumMod val="20000"/>
                    <a:lumOff val="80000"/>
                  </a:schemeClr>
                </a:solidFill>
              </a:rPr>
              <a:t>. ჩვეულებრივ რეფლექსი    როგორც წესი, ჩნდება სამი თვის ასაკში. ის  მთლიანად ინტეგრირებულია  ერთი წლის ასაკში.</a:t>
            </a:r>
            <a:r>
              <a:rPr lang="en-US" sz="1800" dirty="0" smtClean="0">
                <a:solidFill>
                  <a:schemeClr val="accent4">
                    <a:lumMod val="20000"/>
                    <a:lumOff val="80000"/>
                  </a:schemeClr>
                </a:solidFill>
              </a:rPr>
              <a:t/>
            </a:r>
            <a:br>
              <a:rPr lang="en-US" sz="1800" dirty="0" smtClean="0">
                <a:solidFill>
                  <a:schemeClr val="accent4">
                    <a:lumMod val="20000"/>
                    <a:lumOff val="80000"/>
                  </a:schemeClr>
                </a:solidFill>
              </a:rPr>
            </a:br>
            <a:r>
              <a:rPr lang="ka-GE" sz="1800" dirty="0" smtClean="0">
                <a:solidFill>
                  <a:schemeClr val="accent4">
                    <a:lumMod val="20000"/>
                    <a:lumOff val="80000"/>
                  </a:schemeClr>
                </a:solidFill>
              </a:rPr>
              <a:t> იმ შემთხვევაში, თუ ლანდაუს რეფლექსი განაგრძობს არსებობას მითითებული პერიოდის მიღმა, მაშინ შესაძლებელია  ბავშვმა   განიცადოს მოკლევადიანი მეხსიერების პრობლემები, ცუდი მოტორული  განვითარება და კუნთების დაბალი ტონუსი.</a:t>
            </a:r>
            <a:r>
              <a:rPr lang="en-US" sz="1800" dirty="0" smtClean="0">
                <a:solidFill>
                  <a:schemeClr val="accent4">
                    <a:lumMod val="20000"/>
                    <a:lumOff val="80000"/>
                  </a:schemeClr>
                </a:solidFill>
              </a:rPr>
              <a:t/>
            </a:r>
            <a:br>
              <a:rPr lang="en-US" sz="1800" dirty="0" smtClean="0">
                <a:solidFill>
                  <a:schemeClr val="accent4">
                    <a:lumMod val="20000"/>
                    <a:lumOff val="80000"/>
                  </a:schemeClr>
                </a:solidFill>
              </a:rPr>
            </a:br>
            <a:r>
              <a:rPr lang="ka-GE" sz="1800" dirty="0" smtClean="0">
                <a:solidFill>
                  <a:schemeClr val="accent4">
                    <a:lumMod val="20000"/>
                    <a:lumOff val="80000"/>
                  </a:schemeClr>
                </a:solidFill>
              </a:rPr>
              <a:t>8. სიმეტრიული ტონური კისრის </a:t>
            </a:r>
            <a:r>
              <a:rPr lang="ka-GE" sz="1800" dirty="0" smtClean="0">
                <a:solidFill>
                  <a:schemeClr val="accent4">
                    <a:lumMod val="20000"/>
                    <a:lumOff val="80000"/>
                  </a:schemeClr>
                </a:solidFill>
              </a:rPr>
              <a:t>რეფლექსი</a:t>
            </a:r>
            <a:r>
              <a:rPr lang="en-US" sz="1800" dirty="0" smtClean="0">
                <a:solidFill>
                  <a:schemeClr val="accent4">
                    <a:lumMod val="20000"/>
                    <a:lumOff val="80000"/>
                  </a:schemeClr>
                </a:solidFill>
              </a:rPr>
              <a:t>:</a:t>
            </a:r>
            <a:r>
              <a:rPr lang="ka-GE" sz="1800" dirty="0" smtClean="0">
                <a:solidFill>
                  <a:schemeClr val="accent4">
                    <a:lumMod val="20000"/>
                    <a:lumOff val="80000"/>
                  </a:schemeClr>
                </a:solidFill>
              </a:rPr>
              <a:t> </a:t>
            </a:r>
            <a:r>
              <a:rPr lang="ka-GE" sz="1800" dirty="0" smtClean="0">
                <a:solidFill>
                  <a:schemeClr val="accent4">
                    <a:lumMod val="20000"/>
                    <a:lumOff val="80000"/>
                  </a:schemeClr>
                </a:solidFill>
              </a:rPr>
              <a:t>სიმეტრიული ტონური კისრის </a:t>
            </a:r>
            <a:r>
              <a:rPr lang="ka-GE" sz="1800" dirty="0" err="1" smtClean="0">
                <a:solidFill>
                  <a:schemeClr val="accent4">
                    <a:lumMod val="20000"/>
                    <a:lumOff val="80000"/>
                  </a:schemeClr>
                </a:solidFill>
              </a:rPr>
              <a:t>რეფლექსი.ასევე</a:t>
            </a:r>
            <a:r>
              <a:rPr lang="ka-GE" sz="1800" dirty="0" smtClean="0">
                <a:solidFill>
                  <a:schemeClr val="accent4">
                    <a:lumMod val="20000"/>
                    <a:lumOff val="80000"/>
                  </a:schemeClr>
                </a:solidFill>
              </a:rPr>
              <a:t> ცნობილია როგორც ცოცვის რეფლექსი: ის მოკლე დროით ვლინდება უშუალოდ  დაბადების შემდეგ და შემდეგ ხელახლა აჩენს თავს  ექვსიდან ცხრა თვემდე. ეს რეფლექსი ვლინდება იმ შემთხვევაში თუ ბავშვს წინ დავუხრით თავს და ასეთ შემთხვევაში იხრებიან ხელები და იშლებიან ფეხები.</a:t>
            </a:r>
            <a:endParaRPr lang="en-US" sz="1800" dirty="0">
              <a:solidFill>
                <a:schemeClr val="accent4">
                  <a:lumMod val="20000"/>
                  <a:lumOff val="80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ctrTitle"/>
          </p:nvPr>
        </p:nvSpPr>
        <p:spPr>
          <a:xfrm>
            <a:off x="464234" y="381000"/>
            <a:ext cx="8527366" cy="6096000"/>
          </a:xfrm>
        </p:spPr>
        <p:txBody>
          <a:bodyPr>
            <a:noAutofit/>
          </a:bodyPr>
          <a:lstStyle/>
          <a:p>
            <a:pPr algn="just"/>
            <a:r>
              <a:rPr lang="ka-GE" sz="1600" dirty="0" smtClean="0">
                <a:solidFill>
                  <a:schemeClr val="accent4">
                    <a:lumMod val="20000"/>
                    <a:lumOff val="80000"/>
                  </a:schemeClr>
                </a:solidFill>
              </a:rPr>
              <a:t>პრიმიტიული რეფლექსების შენარჩუნების შედეგად  წარმოქმნილი  ფსიქიკური პრობლემების ეტიოლოგიის შესახებ, ჯერ-ჯერობით, არაფერია ჩვენთვის ცნობილი. არ არის საკმარისი უბრალოდ თანმიმდევრობის დადასტურება, რაც მხოლოდ შემთხვევითობის  მაჩვენებელი არის და ამიტომ ვერაფერს ვივარაუდებთ. ამავე დროს, ვფიქრობთ, რომ </a:t>
            </a:r>
            <a:r>
              <a:rPr lang="ka-GE" sz="1600" dirty="0" err="1" smtClean="0">
                <a:solidFill>
                  <a:schemeClr val="accent4">
                    <a:lumMod val="20000"/>
                    <a:lumOff val="80000"/>
                  </a:schemeClr>
                </a:solidFill>
              </a:rPr>
              <a:t>ტაცებითი</a:t>
            </a:r>
            <a:r>
              <a:rPr lang="ka-GE" sz="1600" dirty="0" smtClean="0">
                <a:solidFill>
                  <a:schemeClr val="accent4">
                    <a:lumMod val="20000"/>
                    <a:lumOff val="80000"/>
                  </a:schemeClr>
                </a:solidFill>
              </a:rPr>
              <a:t> ტენდენციის წარმონაქმნის, ადრეული ასაკის  ბავშვის თავისებურებების გათვალისწინებით შეიძლება ვივარაუდოთ ზემოთ მითითებული პრობლემის წარმოშობის გზები. საქმე იმაშია, რომ ტაცების </a:t>
            </a:r>
            <a:r>
              <a:rPr lang="ka-GE" sz="1600" dirty="0" err="1" smtClean="0">
                <a:solidFill>
                  <a:schemeClr val="accent4">
                    <a:lumMod val="20000"/>
                    <a:lumOff val="80000"/>
                  </a:schemeClr>
                </a:solidFill>
              </a:rPr>
              <a:t>ახალწარმონაქმნის</a:t>
            </a:r>
            <a:r>
              <a:rPr lang="ka-GE" sz="1600" dirty="0" smtClean="0">
                <a:solidFill>
                  <a:schemeClr val="accent4">
                    <a:lumMod val="20000"/>
                    <a:lumOff val="80000"/>
                  </a:schemeClr>
                </a:solidFill>
              </a:rPr>
              <a:t> აქტუალიზაცია, სინამდვილეში არის ყველაზე მარტივი </a:t>
            </a:r>
            <a:r>
              <a:rPr lang="ka-GE" sz="1600" dirty="0" err="1" smtClean="0">
                <a:solidFill>
                  <a:schemeClr val="accent4">
                    <a:lumMod val="20000"/>
                    <a:lumOff val="80000"/>
                  </a:schemeClr>
                </a:solidFill>
              </a:rPr>
              <a:t>ბიოფსიქიკური</a:t>
            </a:r>
            <a:r>
              <a:rPr lang="ka-GE" sz="1600" dirty="0" smtClean="0">
                <a:solidFill>
                  <a:schemeClr val="accent4">
                    <a:lumMod val="20000"/>
                    <a:lumOff val="80000"/>
                  </a:schemeClr>
                </a:solidFill>
              </a:rPr>
              <a:t> ტენდენციის, ცხოველმყოფელობის </a:t>
            </a:r>
            <a:r>
              <a:rPr lang="ka-GE" sz="1600" dirty="0" err="1" smtClean="0">
                <a:solidFill>
                  <a:schemeClr val="accent4">
                    <a:lumMod val="20000"/>
                    <a:lumOff val="80000"/>
                  </a:schemeClr>
                </a:solidFill>
              </a:rPr>
              <a:t>აქტუალიზება</a:t>
            </a:r>
            <a:r>
              <a:rPr lang="ka-GE" sz="1600" dirty="0" smtClean="0">
                <a:solidFill>
                  <a:schemeClr val="accent4">
                    <a:lumMod val="20000"/>
                    <a:lumOff val="80000"/>
                  </a:schemeClr>
                </a:solidFill>
              </a:rPr>
              <a:t>, რომელიც  თავისთავად უარყოფს, ბიოლოგიურ  სუსტ </a:t>
            </a:r>
            <a:r>
              <a:rPr lang="ka-GE" sz="1600" dirty="0" err="1" smtClean="0">
                <a:solidFill>
                  <a:schemeClr val="accent4">
                    <a:lumMod val="20000"/>
                    <a:lumOff val="80000"/>
                  </a:schemeClr>
                </a:solidFill>
              </a:rPr>
              <a:t>წარმონაქნებს</a:t>
            </a:r>
            <a:r>
              <a:rPr lang="ka-GE" sz="1600" dirty="0" smtClean="0">
                <a:solidFill>
                  <a:schemeClr val="accent4">
                    <a:lumMod val="20000"/>
                    <a:lumOff val="80000"/>
                  </a:schemeClr>
                </a:solidFill>
              </a:rPr>
              <a:t> ახალშობილი ბავშვის პერიოდის პრიმიტიული რეფლექსების სახით, რადგან მარტივი </a:t>
            </a:r>
            <a:r>
              <a:rPr lang="ka-GE" sz="1600" dirty="0" err="1" smtClean="0">
                <a:solidFill>
                  <a:schemeClr val="accent4">
                    <a:lumMod val="20000"/>
                    <a:lumOff val="80000"/>
                  </a:schemeClr>
                </a:solidFill>
              </a:rPr>
              <a:t>აპროპიაციის</a:t>
            </a:r>
            <a:r>
              <a:rPr lang="ka-GE" sz="1600" dirty="0" smtClean="0">
                <a:solidFill>
                  <a:schemeClr val="accent4">
                    <a:lumMod val="20000"/>
                    <a:lumOff val="80000"/>
                  </a:schemeClr>
                </a:solidFill>
              </a:rPr>
              <a:t> ტენდენცია მხოლოდ კრიზისულ სიტუაციაში შეიძლება </a:t>
            </a:r>
            <a:r>
              <a:rPr lang="ka-GE" sz="1600" dirty="0" err="1" smtClean="0">
                <a:solidFill>
                  <a:schemeClr val="accent4">
                    <a:lumMod val="20000"/>
                    <a:lumOff val="80000"/>
                  </a:schemeClr>
                </a:solidFill>
              </a:rPr>
              <a:t>აქტუალიზდეს</a:t>
            </a:r>
            <a:r>
              <a:rPr lang="ka-GE" sz="1600" dirty="0" smtClean="0">
                <a:solidFill>
                  <a:schemeClr val="accent4">
                    <a:lumMod val="20000"/>
                    <a:lumOff val="80000"/>
                  </a:schemeClr>
                </a:solidFill>
              </a:rPr>
              <a:t>, რომელიც ამავე დროს არ არის არც მთლიანად ბიოლოგიური და არც სოციალური. ზუსტად ასეთ მდგომარეობაში იმყოფება ბავშვი ექვსი თვიდან, როდესაც ის ინტენსიურად კარგავს გარემოსთან საურთიერთობო რეფლექსებს და ამავე დროს, ის არც სოციალურ გარემოსთან არის შეგუებული, რომელიც ბავშვის  ამ კრიზისული მდგომარეობის გამო არ არის აგრეთვე მისაღები. ეს ყველაფერი კი ხდება ფიზიკური თვალსაზრისით კომფორტულ  მდგომარეობაში, როდესაც, უპირველეს ყოვლისა უზრუნველყოფილია ბავშვის კვება და ამგვარად პირველადი ყველაფრის დაუფლებისა და განადგურების ანუ შთანთქმის ტენდენცია, რაც გამოიხატება სოციალური უნარ-თვისებების დაუფლებაში. ამ პერიოდში ძლიერ, სტრუქტურირებულ ბიოლოგიურ მდგომარეობას ეს ტენდენცია ვერ დაძლევს, მაგრამ სუსტ პრიმიტიულ რეფლექსებს უკუაგდებს მისი აქტიურობით, როდესაც ის მათ მიმართ უშუალოდ კი არ გამოდის, არამედ უბრალოდ მთლიანად იკავებს გარემოსთან საურთიერთობო შინაგან სივრცეს თავისი ძლიერი აქტივობით და თავისთავად ხდება პრიმიტიული, გარემოზე ორიენტირებული რეფლექსების ინტეგრირება ანუ მათი ასპარეზიდან უკუგდება. </a:t>
            </a:r>
            <a:r>
              <a:rPr lang="en-US" sz="1600" dirty="0" smtClean="0">
                <a:solidFill>
                  <a:schemeClr val="accent4">
                    <a:lumMod val="20000"/>
                    <a:lumOff val="80000"/>
                  </a:schemeClr>
                </a:solidFill>
              </a:rPr>
              <a:t/>
            </a:r>
            <a:br>
              <a:rPr lang="en-US" sz="1600" dirty="0" smtClean="0">
                <a:solidFill>
                  <a:schemeClr val="accent4">
                    <a:lumMod val="20000"/>
                    <a:lumOff val="80000"/>
                  </a:schemeClr>
                </a:solidFill>
              </a:rPr>
            </a:br>
            <a:endParaRPr lang="en-US" sz="1600" dirty="0">
              <a:solidFill>
                <a:schemeClr val="accent4">
                  <a:lumMod val="20000"/>
                  <a:lumOff val="80000"/>
                </a:schemeClr>
              </a:solidFill>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ნაკადი">
  <a:themeElements>
    <a:clrScheme name="ნაკადი">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ნაკადი">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ნაკადი">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100</TotalTime>
  <Words>1027</Words>
  <Application>Microsoft Office PowerPoint</Application>
  <PresentationFormat>ეკრანი (4:3)</PresentationFormat>
  <Paragraphs>21</Paragraphs>
  <Slides>7</Slides>
  <Notes>0</Notes>
  <HiddenSlides>0</HiddenSlides>
  <MMClips>0</MMClips>
  <ScaleCrop>false</ScaleCrop>
  <HeadingPairs>
    <vt:vector size="4" baseType="variant">
      <vt:variant>
        <vt:lpstr>თემა</vt:lpstr>
      </vt:variant>
      <vt:variant>
        <vt:i4>1</vt:i4>
      </vt:variant>
      <vt:variant>
        <vt:lpstr>სლაიდების სათაურები</vt:lpstr>
      </vt:variant>
      <vt:variant>
        <vt:i4>7</vt:i4>
      </vt:variant>
    </vt:vector>
  </HeadingPairs>
  <TitlesOfParts>
    <vt:vector size="8" baseType="lpstr">
      <vt:lpstr>ნაკადი</vt:lpstr>
      <vt:lpstr>                                                                                                                   გურამ  ჩაგანავა პრიმიტიული რეფლექსების შენარჩუნებასა და ფსიქიკურ აშლილობებს  შორის კავშირურთიერთობები ჩვილობის  პერიოდში</vt:lpstr>
      <vt:lpstr>             ბოლო დროს სპეციალისტებმა დიდი ყურადღება მიანიჭეს ისეთ თითქოს და თავისთავად ცხად  მოვლენას, როგორიც არის ახალშობილობის პერიოდში პრიმიტიული რეფლექსების  ფიქსირებული  ხანგრძლივობის ფუნქციების დადასტურებასთან ერთად იმ თითქოსდა შემთხვევითობებს, რომლებიც დაკავშირებულია  პრიმიტული რეფლექსების დადასტურებული ხანგრძლივობის შემდეგ უცნაურად ან ამ ხანგრძლივობის დროში გაგრძელებას ან კიდევ განმეორებას განვითარების იმ მოგვიანებით პერიოდებში სადაც ჩვეულებრივ ჯანმრთელ ბავშვებთან პრიმიტიული რეფლექსების აქტივობა არ დასტურდება. პრიმიტიული რეფლექსების  აქტივობა  ბავშვის დაბადებიდან  პირველი რამდენიმე თვის, ან  ძირითადად, პირველი წლის განმავლობაში მთავრდება, რასაც სამეცნიერო ლიტერატურაში  „ინტეგრირება“ ეწოდება. შემდეგ  ეს პრიმიტიული   რეფლექსები იცვლებიან ე. წ. პოზის რეფლექსებითშენარჩუნებულმა (შეკავებულმა) პრიმიტიულმა რეფლექსებმა  შეიძლება გამოიწვიონ განვითარების შეფერხებასთან დაკავშირებული დარღვევები, როგორიცაა -ყურადღების დეფიციტისა და ჰიპერაქტიურობის დარღვევა), სენსორული პროცესის დარღვევები, აუტიზმი და სწავლის უუნარობა.                     პრიმიტიული რეფლექსების შენარჩუნება შეიძლება გამოწვეული იყოს სხვადასხვა ფაქტორებით. საერთოდ დაბადების პროცესი არის ძირითადი ფაქტორი ამ რეფლექსების ინტეგრაციისა (ანუ ინდივიდთან ისეთი გაერთიანებისა, როდესაც ისინი არსებობას წყვეტენ). ამიტომ დაბადების ტრავმატულმა გამოცდილებამ და საკეისროკვეთის საშუალებით დაბადებამ შეიძლება გამოიწვიოს ამ რეფლექსების შენარჩუნება. დამატებითი მიზეზები შეიძლება შეიცავდნენ: დავარდნას, ტრავმებს, ცოცვის შეუძლებლობას, ქრონიკულ ყურის ინფექციას, თავის ტრავმას და ხერხემლის მდგომარეობის გართულებებს. ამგვარივე შედეგის  გამომწვევად მიჩნეულია მუცელზე წოლის ნაკლებობა.  აღნიშნავენ, რომ ჩვილობის პერიოდში სისტემატურად  ბავშვის მუცლით საწოლზე განთავსება და მარტივი თამაშებისა თუ  სავარჯიშოების ჩატარება აუცილებელია.  </vt:lpstr>
      <vt:lpstr>სლაიდი 3</vt:lpstr>
      <vt:lpstr>სლაიდი 4</vt:lpstr>
      <vt:lpstr>5. სპინალური  გალანტური რეფლექსი: სპინალური  გალანტური რეფლექსი უვითარდება ბავშვს დედის ორგანიზმში ყოფნის პერიოდში. ის ეხმარება ბავშვს ვესტიბულური აპარატის ფორმირებაში და დაბადების პროცესში.  რეფლექსი დასტურდება ჩვილობის პერიოდში  სამიდან ცხრა თვემდე.   რეფლექსის შემჩნევა შეიძლება თუ სათუთად წაუსვამთ ხელს ქვემოთკენ ხერხემლის ქვედა ნაწილის ერთ მხარეს. ბავშვის ხელები და ფეხები იმოძრავებენ  ხელის შეხების მიმართულებით. თუ ხერხემლის ორივე მხარეს წაუსვამთ ხელს, მაშინ ეს გამოიწვევს მოშარდვას. ეს ნორმალურია. მაგრამ ეს რეფლექსი უნდა გაქრეს მე–3–9 კვირეების განმავლობაში კუნთოვანი კონტროლის განვითარებასთან ერთად. იმ შემთხვევაში, თუ რეფლექსი არ იქნება “ინტეგრირებული“ (გამქრალი)   მაშინ ასეთმა მდგომარეობამ შეიძლება გამოიწვიოს ზოგიერთი ქვემოთ ჩამოთვლილი მოქმედება, სიმპტომი: მოუსვენრობა, ჰიპერაქტიულობა, განსაკუთრებით მაშინ თუ ტანისამოსი ან  სკამი „ვარცხნის“ ბავშვის ზურგს. შეიძლება გახდეს სქოლიოზის მიზეზი. ცუდი კონცენტრაცია. ყურადღების პრობლემები. ტუალეტის ქოთანთან მიჩვევის შემდეგაც დიდი ხნის განმავლობაში ენურეზი. მეხსიერების მოკლევადიანი პრობლემები. ცმუტვა. ტანადობის პრობლემები. ცუდი ამტანობა. საჭმლის მონელების ქრონიკული პრობლემები.  6. ტონური ლაბირინტული რეფლექსი: ტონური ლაბირინტული რეფლექსი არის თავის მართვის  საფუძველი   და ეხმარება ჩვილს მოემზადოს  ბრუნვის აქტიობისათვის, ცოცვისათვის, ნელა გადადგილებისათვის, დგომისათვის, ფეხით სიარულისათვის. </vt:lpstr>
      <vt:lpstr>7.ლანდაუს რეფლექსი: ლანდაუს რეფლექსი ეხმარება ჩვილს  პოზის განვითარებაში და ტექნიკურად არ არის პრიმიტიული რეფლექსი, რადგან ის  არ არსებობდა  დაბადების დროს. ის ვლინდება  მაშინ, როდესაც ბავშვი წევს მის თავს ზემოთ, რაც განპირობებული არის მთელი სხეულის მოდრეკილობით. ჩვეულებრივ რეფლექსი    როგორც წესი, ჩნდება სამი თვის ასაკში. ის  მთლიანად ინტეგრირებულია  ერთი წლის ასაკში.  იმ შემთხვევაში, თუ ლანდაუს რეფლექსი განაგრძობს არსებობას მითითებული პერიოდის მიღმა, მაშინ შესაძლებელია  ბავშვმა   განიცადოს მოკლევადიანი მეხსიერების პრობლემები, ცუდი მოტორული  განვითარება და კუნთების დაბალი ტონუსი. 8. სიმეტრიული ტონური კისრის რეფლექსი: სიმეტრიული ტონური კისრის რეფლექსი.ასევე ცნობილია როგორც ცოცვის რეფლექსი: ის მოკლე დროით ვლინდება უშუალოდ  დაბადების შემდეგ და შემდეგ ხელახლა აჩენს თავს  ექვსიდან ცხრა თვემდე. ეს რეფლექსი ვლინდება იმ შემთხვევაში თუ ბავშვს წინ დავუხრით თავს და ასეთ შემთხვევაში იხრებიან ხელები და იშლებიან ფეხები.</vt:lpstr>
      <vt:lpstr>პრიმიტიული რეფლექსების შენარჩუნების შედეგად  წარმოქმნილი  ფსიქიკური პრობლემების ეტიოლოგიის შესახებ, ჯერ-ჯერობით, არაფერია ჩვენთვის ცნობილი. არ არის საკმარისი უბრალოდ თანმიმდევრობის დადასტურება, რაც მხოლოდ შემთხვევითობის  მაჩვენებელი არის და ამიტომ ვერაფერს ვივარაუდებთ. ამავე დროს, ვფიქრობთ, რომ ტაცებითი ტენდენციის წარმონაქმნის, ადრეული ასაკის  ბავშვის თავისებურებების გათვალისწინებით შეიძლება ვივარაუდოთ ზემოთ მითითებული პრობლემის წარმოშობის გზები. საქმე იმაშია, რომ ტაცების ახალწარმონაქმნის აქტუალიზაცია, სინამდვილეში არის ყველაზე მარტივი ბიოფსიქიკური ტენდენციის, ცხოველმყოფელობის აქტუალიზება, რომელიც  თავისთავად უარყოფს, ბიოლოგიურ  სუსტ წარმონაქნებს ახალშობილი ბავშვის პერიოდის პრიმიტიული რეფლექსების სახით, რადგან მარტივი აპროპიაციის ტენდენცია მხოლოდ კრიზისულ სიტუაციაში შეიძლება აქტუალიზდეს, რომელიც ამავე დროს არ არის არც მთლიანად ბიოლოგიური და არც სოციალური. ზუსტად ასეთ მდგომარეობაში იმყოფება ბავშვი ექვსი თვიდან, როდესაც ის ინტენსიურად კარგავს გარემოსთან საურთიერთობო რეფლექსებს და ამავე დროს, ის არც სოციალურ გარემოსთან არის შეგუებული, რომელიც ბავშვის  ამ კრიზისული მდგომარეობის გამო არ არის აგრეთვე მისაღები. ეს ყველაფერი კი ხდება ფიზიკური თვალსაზრისით კომფორტულ  მდგომარეობაში, როდესაც, უპირველეს ყოვლისა უზრუნველყოფილია ბავშვის კვება და ამგვარად პირველადი ყველაფრის დაუფლებისა და განადგურების ანუ შთანთქმის ტენდენცია, რაც გამოიხატება სოციალური უნარ-თვისებების დაუფლებაში. ამ პერიოდში ძლიერ, სტრუქტურირებულ ბიოლოგიურ მდგომარეობას ეს ტენდენცია ვერ დაძლევს, მაგრამ სუსტ პრიმიტიულ რეფლექსებს უკუაგდებს მისი აქტიურობით, როდესაც ის მათ მიმართ უშუალოდ კი არ გამოდის, არამედ უბრალოდ მთლიანად იკავებს გარემოსთან საურთიერთობო შინაგან სივრცეს თავისი ძლიერი აქტივობით და თავისთავად ხდება პრიმიტიული, გარემოზე ორიენტირებული რეფლექსების ინტეგრირება ანუ მათი ასპარეზიდან უკუგდება.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სლაიდი 1</dc:title>
  <dc:creator>caspera</dc:creator>
  <cp:lastModifiedBy>caspera</cp:lastModifiedBy>
  <cp:revision>25</cp:revision>
  <dcterms:created xsi:type="dcterms:W3CDTF">2006-08-16T00:00:00Z</dcterms:created>
  <dcterms:modified xsi:type="dcterms:W3CDTF">2018-06-26T09:00:58Z</dcterms:modified>
</cp:coreProperties>
</file>