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34"/>
  </p:notesMasterIdLst>
  <p:sldIdLst>
    <p:sldId id="256" r:id="rId2"/>
    <p:sldId id="257" r:id="rId3"/>
    <p:sldId id="258" r:id="rId4"/>
    <p:sldId id="262" r:id="rId5"/>
    <p:sldId id="260" r:id="rId6"/>
    <p:sldId id="261" r:id="rId7"/>
    <p:sldId id="264" r:id="rId8"/>
    <p:sldId id="277" r:id="rId9"/>
    <p:sldId id="278" r:id="rId10"/>
    <p:sldId id="279" r:id="rId11"/>
    <p:sldId id="280" r:id="rId12"/>
    <p:sldId id="286" r:id="rId13"/>
    <p:sldId id="296" r:id="rId14"/>
    <p:sldId id="287" r:id="rId15"/>
    <p:sldId id="298" r:id="rId16"/>
    <p:sldId id="299" r:id="rId17"/>
    <p:sldId id="300" r:id="rId18"/>
    <p:sldId id="301" r:id="rId19"/>
    <p:sldId id="302" r:id="rId20"/>
    <p:sldId id="282" r:id="rId21"/>
    <p:sldId id="283" r:id="rId22"/>
    <p:sldId id="284" r:id="rId23"/>
    <p:sldId id="285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76" r:id="rId32"/>
    <p:sldId id="30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3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5.xlsx"/><Relationship Id="rId1" Type="http://schemas.openxmlformats.org/officeDocument/2006/relationships/image" Target="../media/image12.jpeg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ფურცელი1!$B$1</c:f>
              <c:strCache>
                <c:ptCount val="1"/>
                <c:pt idx="0">
                  <c:v>სტატისტიკა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numRef>
              <c:f>ფურცელი1!$A$2:$A$4</c:f>
              <c:numCache>
                <c:formatCode>General</c:formatCode>
                <c:ptCount val="3"/>
              </c:numCache>
            </c:numRef>
          </c:cat>
          <c:val>
            <c:numRef>
              <c:f>ფურცელი1!$B$2:$B$4</c:f>
              <c:numCache>
                <c:formatCode>General</c:formatCode>
                <c:ptCount val="3"/>
                <c:pt idx="0">
                  <c:v>35</c:v>
                </c:pt>
                <c:pt idx="1">
                  <c:v>50</c:v>
                </c:pt>
                <c:pt idx="2">
                  <c:v>70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ka-GE"/>
              <a:t>რესპოდენტთა რაოდენობა</a:t>
            </a:r>
            <a:endParaRPr lang="en-US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227%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Sheet1!$A$2:$A$5</c:f>
              <c:strCache>
                <c:ptCount val="3"/>
                <c:pt idx="0">
                  <c:v>სულ </c:v>
                </c:pt>
                <c:pt idx="1">
                  <c:v>გოგონები </c:v>
                </c:pt>
                <c:pt idx="2">
                  <c:v>ბიჭები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2.27</c:v>
                </c:pt>
                <c:pt idx="1">
                  <c:v>1.1200000000000001</c:v>
                </c:pt>
                <c:pt idx="2">
                  <c:v>1.1499999999999984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112%</c:v>
                </c:pt>
              </c:strCache>
            </c:strRef>
          </c:tx>
          <c:explosion val="25"/>
          <c:cat>
            <c:strRef>
              <c:f>Sheet1!$A$2:$A$5</c:f>
              <c:strCache>
                <c:ptCount val="3"/>
                <c:pt idx="0">
                  <c:v>სულ </c:v>
                </c:pt>
                <c:pt idx="1">
                  <c:v>გოგონები </c:v>
                </c:pt>
                <c:pt idx="2">
                  <c:v>ბიჭები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115%</c:v>
                </c:pt>
              </c:strCache>
            </c:strRef>
          </c:tx>
          <c:explosion val="25"/>
          <c:cat>
            <c:strRef>
              <c:f>Sheet1!$A$2:$A$5</c:f>
              <c:strCache>
                <c:ptCount val="3"/>
                <c:pt idx="0">
                  <c:v>სულ </c:v>
                </c:pt>
                <c:pt idx="1">
                  <c:v>გოგონები </c:v>
                </c:pt>
                <c:pt idx="2">
                  <c:v>ბიჭები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firstSliceAng val="0"/>
      </c:pieChart>
    </c:plotArea>
    <c:legend>
      <c:legendPos val="r"/>
      <c:legendEntry>
        <c:idx val="3"/>
        <c:delete val="1"/>
      </c:legendEntry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view3D>
      <c:rotX val="30"/>
      <c:perspective val="30"/>
    </c:view3D>
    <c:floor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floor>
    <c:plotArea>
      <c:layout/>
      <c:bar3DChart>
        <c:barDir val="col"/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ტესტების შედეგების შესაბამისობა არჩეულ პროფესიასთან</c:v>
                </c:pt>
              </c:strCache>
            </c:strRef>
          </c:tx>
          <c:cat>
            <c:strRef>
              <c:f>Sheet1!$A$2:$A$5</c:f>
              <c:strCache>
                <c:ptCount val="3"/>
                <c:pt idx="0">
                  <c:v>შეესაბამება 89%</c:v>
                </c:pt>
                <c:pt idx="1">
                  <c:v>არ შეესაბამება 138%</c:v>
                </c:pt>
                <c:pt idx="2">
                  <c:v>სულ 227%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0.89</c:v>
                </c:pt>
                <c:pt idx="1">
                  <c:v>1.3800000000000001</c:v>
                </c:pt>
                <c:pt idx="2">
                  <c:v>2.27</c:v>
                </c:pt>
              </c:numCache>
            </c:numRef>
          </c:val>
        </c:ser>
        <c:shape val="cylinder"/>
        <c:axId val="72480256"/>
        <c:axId val="72481792"/>
        <c:axId val="47389312"/>
      </c:bar3DChart>
      <c:catAx>
        <c:axId val="72480256"/>
        <c:scaling>
          <c:orientation val="minMax"/>
        </c:scaling>
        <c:axPos val="b"/>
        <c:tickLblPos val="nextTo"/>
        <c:crossAx val="72481792"/>
        <c:crosses val="autoZero"/>
        <c:auto val="1"/>
        <c:lblAlgn val="ctr"/>
        <c:lblOffset val="100"/>
      </c:catAx>
      <c:valAx>
        <c:axId val="72481792"/>
        <c:scaling>
          <c:orientation val="minMax"/>
        </c:scaling>
        <c:axPos val="l"/>
        <c:majorGridlines/>
        <c:numFmt formatCode="0%" sourceLinked="1"/>
        <c:tickLblPos val="nextTo"/>
        <c:crossAx val="72480256"/>
        <c:crosses val="autoZero"/>
        <c:crossBetween val="between"/>
      </c:valAx>
      <c:serAx>
        <c:axId val="47389312"/>
        <c:scaling>
          <c:orientation val="minMax"/>
        </c:scaling>
        <c:axPos val="b"/>
        <c:tickLblPos val="nextTo"/>
        <c:crossAx val="72481792"/>
        <c:crosses val="autoZero"/>
      </c:ser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view3D>
      <c:depthPercent val="100"/>
      <c:rAngAx val="1"/>
    </c:view3D>
    <c:floor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floor>
    <c:plotArea>
      <c:layout/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მიღებული გადაწყვეტილების შეცვლა ტრენინგის შემდეგ</c:v>
                </c:pt>
              </c:strCache>
            </c:strRef>
          </c:tx>
          <c:cat>
            <c:strRef>
              <c:f>Sheet1!$A$2:$A$5</c:f>
              <c:strCache>
                <c:ptCount val="3"/>
                <c:pt idx="0">
                  <c:v>შეცვალა 76%</c:v>
                </c:pt>
                <c:pt idx="1">
                  <c:v>არ შეცვალა 151%</c:v>
                </c:pt>
                <c:pt idx="2">
                  <c:v>სულ 227%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0.76000000000000056</c:v>
                </c:pt>
                <c:pt idx="1">
                  <c:v>1.51</c:v>
                </c:pt>
                <c:pt idx="2">
                  <c:v>2.27</c:v>
                </c:pt>
              </c:numCache>
            </c:numRef>
          </c:val>
        </c:ser>
        <c:shape val="cylinder"/>
        <c:axId val="72155520"/>
        <c:axId val="72157056"/>
        <c:axId val="0"/>
      </c:bar3DChart>
      <c:catAx>
        <c:axId val="72155520"/>
        <c:scaling>
          <c:orientation val="minMax"/>
        </c:scaling>
        <c:axPos val="b"/>
        <c:tickLblPos val="nextTo"/>
        <c:crossAx val="72157056"/>
        <c:crosses val="autoZero"/>
        <c:auto val="1"/>
        <c:lblAlgn val="ctr"/>
        <c:lblOffset val="100"/>
      </c:catAx>
      <c:valAx>
        <c:axId val="72157056"/>
        <c:scaling>
          <c:orientation val="minMax"/>
        </c:scaling>
        <c:axPos val="l"/>
        <c:majorGridlines/>
        <c:numFmt formatCode="0%" sourceLinked="1"/>
        <c:tickLblPos val="nextTo"/>
        <c:crossAx val="7215552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ka-GE"/>
              <a:t>გადაწყვეტილების შეცვლა სქესის მიხედვით</a:t>
            </a:r>
          </a:p>
        </c:rich>
      </c:tx>
      <c:layout/>
    </c:title>
    <c:view3D>
      <c:rotX val="30"/>
      <c:perspective val="30"/>
    </c:view3D>
    <c:floor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plotArea>
      <c:layout/>
      <c:bar3D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გადაწყვეტილების შეცვალა სქესის მიხედვით</c:v>
                </c:pt>
              </c:strCache>
            </c:strRef>
          </c:tx>
          <c:cat>
            <c:strRef>
              <c:f>Sheet1!$A$2:$A$5</c:f>
              <c:strCache>
                <c:ptCount val="3"/>
                <c:pt idx="0">
                  <c:v>გოგონები 43%</c:v>
                </c:pt>
                <c:pt idx="1">
                  <c:v>ბიჭები 33%</c:v>
                </c:pt>
                <c:pt idx="2">
                  <c:v>სულ 76%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33</c:v>
                </c:pt>
                <c:pt idx="2">
                  <c:v>76</c:v>
                </c:pt>
              </c:numCache>
            </c:numRef>
          </c:val>
        </c:ser>
        <c:shape val="cylinder"/>
        <c:axId val="72358912"/>
        <c:axId val="73577216"/>
        <c:axId val="0"/>
      </c:bar3DChart>
      <c:catAx>
        <c:axId val="72358912"/>
        <c:scaling>
          <c:orientation val="minMax"/>
        </c:scaling>
        <c:axPos val="b"/>
        <c:tickLblPos val="nextTo"/>
        <c:crossAx val="73577216"/>
        <c:crosses val="autoZero"/>
        <c:auto val="1"/>
        <c:lblAlgn val="ctr"/>
        <c:lblOffset val="100"/>
      </c:catAx>
      <c:valAx>
        <c:axId val="73577216"/>
        <c:scaling>
          <c:orientation val="minMax"/>
        </c:scaling>
        <c:axPos val="l"/>
        <c:majorGridlines/>
        <c:numFmt formatCode="0%" sourceLinked="1"/>
        <c:tickLblPos val="nextTo"/>
        <c:crossAx val="72358912"/>
        <c:crosses val="autoZero"/>
        <c:crossBetween val="between"/>
      </c:valAx>
    </c:plotArea>
    <c:legend>
      <c:legendPos val="r"/>
      <c:layout/>
    </c:legend>
    <c:plotVisOnly val="1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სულ 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არჩევანი გააკეთა მშობლების რჩევით  129%</c:v>
                </c:pt>
                <c:pt idx="1">
                  <c:v>არჩევანი გააკეთა მასწავლებლის რჩევით 26 %</c:v>
                </c:pt>
                <c:pt idx="2">
                  <c:v>საკუთარი ინტერესებით 45%</c:v>
                </c:pt>
                <c:pt idx="3">
                  <c:v>სხვა(შემოსავლის) 27%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129</c:v>
                </c:pt>
                <c:pt idx="1">
                  <c:v>26</c:v>
                </c:pt>
                <c:pt idx="2">
                  <c:v>45</c:v>
                </c:pt>
                <c:pt idx="3">
                  <c:v>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გოგონები 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არჩევანი გააკეთა მშობლების რჩევით  129%</c:v>
                </c:pt>
                <c:pt idx="1">
                  <c:v>არჩევანი გააკეთა მასწავლებლის რჩევით 26 %</c:v>
                </c:pt>
                <c:pt idx="2">
                  <c:v>საკუთარი ინტერესებით 45%</c:v>
                </c:pt>
                <c:pt idx="3">
                  <c:v>სხვა(შემოსავლის) 27%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0.67000000000000082</c:v>
                </c:pt>
                <c:pt idx="1">
                  <c:v>0.15000000000000013</c:v>
                </c:pt>
                <c:pt idx="2">
                  <c:v>0.28000000000000008</c:v>
                </c:pt>
                <c:pt idx="3">
                  <c:v>6.0000000000000032E-2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ბიჭი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არჩევანი გააკეთა მშობლების რჩევით  129%</c:v>
                </c:pt>
                <c:pt idx="1">
                  <c:v>არჩევანი გააკეთა მასწავლებლის რჩევით 26 %</c:v>
                </c:pt>
                <c:pt idx="2">
                  <c:v>საკუთარი ინტერესებით 45%</c:v>
                </c:pt>
                <c:pt idx="3">
                  <c:v>სხვა(შემოსავლის) 27%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0.62000000000000055</c:v>
                </c:pt>
                <c:pt idx="1">
                  <c:v>0.11</c:v>
                </c:pt>
                <c:pt idx="2">
                  <c:v>0.17</c:v>
                </c:pt>
                <c:pt idx="3" formatCode="General">
                  <c:v>21</c:v>
                </c:pt>
              </c:numCache>
            </c:numRef>
          </c:val>
        </c:ser>
        <c:shape val="cone"/>
        <c:axId val="72172288"/>
        <c:axId val="73587328"/>
        <c:axId val="0"/>
      </c:bar3DChart>
      <c:catAx>
        <c:axId val="72172288"/>
        <c:scaling>
          <c:orientation val="minMax"/>
        </c:scaling>
        <c:axPos val="l"/>
        <c:tickLblPos val="nextTo"/>
        <c:crossAx val="73587328"/>
        <c:crosses val="autoZero"/>
        <c:auto val="1"/>
        <c:lblAlgn val="ctr"/>
        <c:lblOffset val="100"/>
      </c:catAx>
      <c:valAx>
        <c:axId val="73587328"/>
        <c:scaling>
          <c:orientation val="minMax"/>
        </c:scaling>
        <c:axPos val="b"/>
        <c:majorGridlines/>
        <c:numFmt formatCode="General" sourceLinked="1"/>
        <c:tickLblPos val="nextTo"/>
        <c:crossAx val="7217228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05E55-7D87-47D7-9A08-E510C503460D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8BAFD-492F-4CA2-A384-53204B938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440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8BAFD-492F-4CA2-A384-53204B938FB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4596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ლაიდის გამოსახულების ჩანაცვლების ველი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ჩანაწერების ჩანაცვლების ველი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სლაიდის რიცხვის ჩანაცვლების ველი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8BAFD-492F-4CA2-A384-53204B938FB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ლაიდის გამოსახულების ჩანაცვლების ველი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ჩანაწერების ჩანაცვლების ველი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a-G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ჩატარებული კვლევის შედეგების ანალიზის მიხედვით ირკვევა, რომ 89 რესპოდენტის ტესტების შედეგები და მათ მიერ არჩეული პროფესია შეესაბამება ერთმანეთს. ხოლო 138</a:t>
            </a:r>
            <a:r>
              <a:rPr lang="ka-G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a-G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რესპოდენტის ტესტების შედეგები კი არ შეესაბამება მათ მიერ არჩეულ პროფესიას.</a:t>
            </a:r>
            <a:endParaRPr lang="en-US" dirty="0"/>
          </a:p>
        </p:txBody>
      </p:sp>
      <p:sp>
        <p:nvSpPr>
          <p:cNvPr id="4" name="სლაიდის რიცხვის ჩანაცვლების ველი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8BAFD-492F-4CA2-A384-53204B938FB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ლაიდის გამოსახულების ჩანაცვლების ველი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ჩანაწერების ჩანაცვლების ველი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შემოწმებული კითხვარების პასუხებიდან ირკვევა, რომ 227 რესპოდენტიდან ტრენინგის ჩატარების შემდეგ 76 რესპოდენტმა შეცვალა მიღებული გადაწყვეტილება. ვფიქრობთ, რომ ეს მნიშვნელოვანი ციფრია, მაშინ როდესაც ჩვენ ჩავატარეთ 4 საათიანი ტრენინგი.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სლაიდის რიცხვის ჩანაცვლების ველი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8BAFD-492F-4CA2-A384-53204B938FB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ლაიდის გამოსახულების ჩანაცვლების ველი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ჩანაწერების ჩანაცვლების ველი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a-G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ირკვევა, რომ გოგონების უმრავლესობამ  შეცვალა გადაწყვეტილება, მას შემდეგ როცა გააცნობიერა თავიანთი უნარები და შესაძლებლობები, ინტერვიუს დროს ამბობდნენ, რომ: </a:t>
            </a:r>
            <a:r>
              <a:rPr lang="ka-G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„ურჩევნიათ</a:t>
            </a:r>
            <a:r>
              <a:rPr lang="ka-G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აირჩიონ ისეთი პროფესია, რომლის დაუფლების დროს ნაკლები ძალისხმევა </a:t>
            </a:r>
            <a:r>
              <a:rPr lang="ka-G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დასჭირდებათ“</a:t>
            </a:r>
            <a:r>
              <a:rPr lang="ka-G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სლაიდის რიცხვის ჩანაცვლების ველი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8BAFD-492F-4CA2-A384-53204B938FB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ლაიდის გამოსახულების ჩანაცვლების ველი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ჩანაწერების ჩანაცვლების ველი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არჩევანის </a:t>
            </a:r>
            <a:r>
              <a:rPr lang="ka-G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გაკეთებაას</a:t>
            </a:r>
            <a:r>
              <a:rPr lang="ka-G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ახდენენ ძირითადად მშობლების სურვილით და არა საკუთარი </a:t>
            </a:r>
            <a:r>
              <a:rPr lang="ka-G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ინეტერესების</a:t>
            </a:r>
            <a:r>
              <a:rPr lang="ka-G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მიხედვით;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a-G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არჩევანს ძირითადად ბიჭები აკეთებენ შემოსავლის მიხედვით;</a:t>
            </a:r>
            <a:endParaRPr lang="en-US" dirty="0"/>
          </a:p>
        </p:txBody>
      </p:sp>
      <p:sp>
        <p:nvSpPr>
          <p:cNvPr id="4" name="სლაიდის რიცხვის ჩანაცვლების ველი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8BAFD-492F-4CA2-A384-53204B938FB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სათაურის სლაიდ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სათაური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17" name="სუბტიტრი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a-GE" smtClean="0"/>
              <a:t>დააწკაპუნეთ მთავარი ქვესათაურის სტილის რედაქტირებისთვის</a:t>
            </a:r>
            <a:endParaRPr kumimoji="0" lang="en-US"/>
          </a:p>
        </p:txBody>
      </p:sp>
      <p:grpSp>
        <p:nvGrpSpPr>
          <p:cNvPr id="2" name="ჯგუფი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თავისუფალი ფორმა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თავისუფალი ფორმა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თავისუფალი ფორმა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პირდაპირი დამაკავშირებალი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თარიღის ჩანაცვლების ველი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50533C-3B13-4EE1-9A61-5888DCA1CC2F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19" name="ქვედა კოლონტიტულის ჩანაცვლების ველი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სლაიდის რიცხვის ჩანაცვლების ველი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BE081E-6D16-4421-B0E7-57EBA143D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სათაური და ვერტიკალური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3" name="ვერტიკალურ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50533C-3B13-4EE1-9A61-5888DCA1CC2F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E081E-6D16-4421-B0E7-57EBA143D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ვერტიკალური სათაური და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ვერტიკალური სათაური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3" name="ვერტიკალურ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50533C-3B13-4EE1-9A61-5888DCA1CC2F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E081E-6D16-4421-B0E7-57EBA143D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სათაური და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50533C-3B13-4EE1-9A61-5888DCA1CC2F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E081E-6D16-4421-B0E7-57EBA143DA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სათაურ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სექციის ზედა კოლონტიტულ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50533C-3B13-4EE1-9A61-5888DCA1CC2F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E081E-6D16-4421-B0E7-57EBA143DA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ორი შიგთავს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5" name="თარიღის ჩანაცვლების ველი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50533C-3B13-4EE1-9A61-5888DCA1CC2F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6" name="ქვედა კოლონტიტულის ჩანაცვლების ველი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სლაიდის რიცხვის ჩანაცვლების ველი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E081E-6D16-4421-B0E7-57EBA143DA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სათაურ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შედარებ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შიგთავსის ჩანაცვლების ველი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6" name="შიგთავსის ჩანაცვლების ველი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7" name="თარიღის ჩანაცვლების ველი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50533C-3B13-4EE1-9A61-5888DCA1CC2F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8" name="ქვედა კოლონტიტულის ჩანაცვლების ველი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სლაიდის რიცხვის ჩანაცვლების ველი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E081E-6D16-4421-B0E7-57EBA143D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მხოლოდ სათაურ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თარიღის ჩანაცვლების ველი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50533C-3B13-4EE1-9A61-5888DCA1CC2F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4" name="ქვედა კოლონტიტულის ჩანაცვლების ველი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სლაიდის რიცხვის ჩანაცვლების ველი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E081E-6D16-4421-B0E7-57EBA143DA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სათაურ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ცარიე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თარიღის ჩანაცვლების ველი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50533C-3B13-4EE1-9A61-5888DCA1CC2F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3" name="ქვედა კოლონტიტულის ჩანაცვლების ველი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სლაიდის რიცხვის ჩანაცვლების ველი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E081E-6D16-4421-B0E7-57EBA143D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შიგთავსი წარწერასთან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5" name="თარიღის ჩანაცვლების ველი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5950533C-3B13-4EE1-9A61-5888DCA1CC2F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6" name="ქვედა კოლონტიტულის ჩანაცვლების ველი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სლაიდის რიცხვის ჩანაცვლების ველი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E081E-6D16-4421-B0E7-57EBA143D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სურათი წარწერასთა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3" name="სურათის ჩანაცვლების ველი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a-GE" smtClean="0"/>
              <a:t>სურათის დასამატებლად დააწკაპუნეთ ხატულაზე</a:t>
            </a:r>
            <a:endParaRPr kumimoji="0" lang="en-US" dirty="0"/>
          </a:p>
        </p:txBody>
      </p:sp>
      <p:sp>
        <p:nvSpPr>
          <p:cNvPr id="5" name="თარიღის ჩანაცვლების ველი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50533C-3B13-4EE1-9A61-5888DCA1CC2F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6" name="ქვედა კოლონტიტულის ჩანაცვლების ველი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სლაიდის რიცხვის ჩანაცვლების ველი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BE081E-6D16-4421-B0E7-57EBA143DA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8" name="თავისუფალი ფორმა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თავისუფალი ფორმა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პირდაპირი დამაკავშირებალი 10"/>
          <p:cNvCxnSpPr/>
          <p:nvPr/>
        </p:nvCxnSpPr>
        <p:spPr>
          <a:xfrm>
            <a:off x="-12315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თავისუფალი ფორმა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თავისუფალი ფორმა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პირდაპირი დამაკავშირებალი 14"/>
          <p:cNvCxnSpPr/>
          <p:nvPr/>
        </p:nvCxnSpPr>
        <p:spPr>
          <a:xfrm>
            <a:off x="-12315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სათაურის ჩანაცვლების ველი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30" name="ტექსტის ჩანაცვლების ველი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kumimoji="0" lang="ka-GE" smtClean="0"/>
              <a:t>მეორე დონე</a:t>
            </a:r>
          </a:p>
          <a:p>
            <a:pPr lvl="2" eaLnBrk="1" latinLnBrk="0" hangingPunct="1"/>
            <a:r>
              <a:rPr kumimoji="0" lang="ka-GE" smtClean="0"/>
              <a:t>მესამე დონე</a:t>
            </a:r>
          </a:p>
          <a:p>
            <a:pPr lvl="3" eaLnBrk="1" latinLnBrk="0" hangingPunct="1"/>
            <a:r>
              <a:rPr kumimoji="0" lang="ka-GE" smtClean="0"/>
              <a:t>მეოთხე დონე</a:t>
            </a:r>
          </a:p>
          <a:p>
            <a:pPr lvl="4" eaLnBrk="1" latinLnBrk="0" hangingPunct="1"/>
            <a:r>
              <a:rPr kumimoji="0" lang="ka-GE" smtClean="0"/>
              <a:t>მეხუთე დონე</a:t>
            </a:r>
            <a:endParaRPr kumimoji="0" lang="en-US"/>
          </a:p>
        </p:txBody>
      </p:sp>
      <p:sp>
        <p:nvSpPr>
          <p:cNvPr id="10" name="თარიღის ჩანაცვლების ველი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950533C-3B13-4EE1-9A61-5888DCA1CC2F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22" name="ქვედა კოლონტიტულის ჩანაცვლების ველი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სლაიდის რიცხვის ჩანაცვლების ველი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ABE081E-6D16-4421-B0E7-57EBA143D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პროფორიენტაციის</a:t>
            </a:r>
            <a:r>
              <a:rPr lang="en-US" b="1" dirty="0" smtClean="0"/>
              <a:t> </a:t>
            </a:r>
            <a:r>
              <a:rPr lang="en-US" b="1" dirty="0" err="1" smtClean="0"/>
              <a:t>კვლევა</a:t>
            </a:r>
            <a:r>
              <a:rPr lang="en-US" b="1" dirty="0" smtClean="0"/>
              <a:t> </a:t>
            </a:r>
            <a:r>
              <a:rPr lang="en-US" b="1" dirty="0" err="1" smtClean="0"/>
              <a:t>ზოგადსაგანმანათლებლო</a:t>
            </a:r>
            <a:r>
              <a:rPr lang="en-US" b="1" dirty="0" smtClean="0"/>
              <a:t> </a:t>
            </a:r>
            <a:r>
              <a:rPr lang="en-US" b="1" dirty="0" err="1" smtClean="0"/>
              <a:t>სკოლებში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5699379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შიგთავსის ჩანაცვლების ველი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მდგომარეობდა შემდეგში: ჩვენი სკოლის მოსწავლეები ნაკლებად არიან ინფორმირებული  პროფორიენტაციის საკითხების შესახებ და ასევე, არ არიან სათანადოდ მომზადებული პროფესიის სწორად არჩევისთვის, რაც გულისხმობს საკუთარი ინტერესების, უნარების, შესაძლებლობების შესაბამისი პროფესიის არჩევას.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კვლევის ჰიპოთეზა 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შიგთავსის ჩანაცვლების ველი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a-GE" dirty="0" smtClean="0"/>
              <a:t>ტესტი, კითხვარი და ინტერვიუს მეთოდი, რომელიც დამუშავდა პროცენტული მაჩვენებლების მიხედვით. (</a:t>
            </a:r>
            <a:r>
              <a:rPr lang="ka-GE" dirty="0" err="1" smtClean="0"/>
              <a:t>“ჰოლანდის</a:t>
            </a:r>
            <a:r>
              <a:rPr lang="ka-GE" dirty="0" smtClean="0"/>
              <a:t> </a:t>
            </a:r>
            <a:r>
              <a:rPr lang="ka-GE" dirty="0" err="1" smtClean="0"/>
              <a:t>ტესტის”</a:t>
            </a:r>
            <a:r>
              <a:rPr lang="ka-GE" dirty="0" smtClean="0"/>
              <a:t> ნაწილი, „</a:t>
            </a:r>
            <a:r>
              <a:rPr lang="pt-BR" b="1" dirty="0" smtClean="0">
                <a:latin typeface="AcadNusx" pitchFamily="2" charset="0"/>
              </a:rPr>
              <a:t>pirovnebis profesiuli orientaciis Sesaswavli kiTxvari</a:t>
            </a:r>
            <a:r>
              <a:rPr lang="ka-GE" b="1" dirty="0" smtClean="0">
                <a:latin typeface="AcadNusx" pitchFamily="2" charset="0"/>
              </a:rPr>
              <a:t>, </a:t>
            </a:r>
            <a:r>
              <a:rPr lang="ka-GE" dirty="0" smtClean="0"/>
              <a:t>კლიმოვის მეთოდიკა-</a:t>
            </a:r>
            <a:r>
              <a:rPr lang="ka-GE" dirty="0" err="1" smtClean="0"/>
              <a:t>„პროფესიული</a:t>
            </a:r>
            <a:r>
              <a:rPr lang="ka-GE" dirty="0" smtClean="0"/>
              <a:t> ინტერესების საკვლევი </a:t>
            </a:r>
            <a:r>
              <a:rPr lang="ka-GE" dirty="0" err="1" smtClean="0"/>
              <a:t>კითხვარი“</a:t>
            </a:r>
            <a:r>
              <a:rPr lang="ka-GE" dirty="0" smtClean="0"/>
              <a:t>)</a:t>
            </a:r>
          </a:p>
          <a:p>
            <a:pPr>
              <a:buNone/>
            </a:pPr>
            <a:endParaRPr lang="ka-GE" dirty="0" smtClean="0"/>
          </a:p>
          <a:p>
            <a:r>
              <a:rPr lang="ka-GE" dirty="0" smtClean="0"/>
              <a:t>მეთერთმეტე კლასის 16-17 წლის ასაკის მოსწავლეები. სულ კვლევაში მონაწილეობა მიიღო 261 ცდის პირმა, აქედან გავაანალიზეთ 227 </a:t>
            </a:r>
            <a:r>
              <a:rPr lang="ka-GE" dirty="0" err="1" smtClean="0"/>
              <a:t>ც.პ</a:t>
            </a:r>
            <a:r>
              <a:rPr lang="ka-GE" dirty="0" smtClean="0"/>
              <a:t>. მიერ შევსებული კითხვარის და ტესტების  შედეგი, ხოლო 34 იყო ტესტების </a:t>
            </a:r>
            <a:r>
              <a:rPr lang="ka-GE" dirty="0" err="1" smtClean="0"/>
              <a:t>ბატარიის</a:t>
            </a:r>
            <a:r>
              <a:rPr lang="ka-GE" dirty="0" smtClean="0"/>
              <a:t> </a:t>
            </a:r>
            <a:r>
              <a:rPr lang="ka-GE" dirty="0" err="1" smtClean="0"/>
              <a:t>საპილოტე</a:t>
            </a:r>
            <a:r>
              <a:rPr lang="ka-GE" dirty="0" smtClean="0"/>
              <a:t> მასალა</a:t>
            </a:r>
            <a:r>
              <a:rPr lang="ka-GE" b="1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კვლევის მეთოდი და სამიზნე ჯგუფი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შიგთავსის ჩანაცვლების ველი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a-GE" dirty="0" smtClean="0"/>
          </a:p>
          <a:p>
            <a:r>
              <a:rPr lang="ka-GE" dirty="0" smtClean="0"/>
              <a:t>9 ჯგუფში (თითოეულ ჯგუფში რესპოდენტთა რაოდენობა ≥35). კვლევა ტარდებოდა ბათუმის I, II, IV, VIII, IX, XVII, XVIII, XX  საჯარო სკოლებში და კერძო სკოლა </a:t>
            </a:r>
            <a:r>
              <a:rPr lang="ka-GE" dirty="0" err="1" smtClean="0"/>
              <a:t>„ნიკე“</a:t>
            </a:r>
            <a:r>
              <a:rPr lang="ka-GE" dirty="0" smtClean="0"/>
              <a:t>-ში.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კვლევა ჩატარდა 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შიგთავსის ჩანაცვლების ველი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a-GE" dirty="0" smtClean="0"/>
              <a:t> 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a-GE" dirty="0" smtClean="0"/>
              <a:t>მონაცემების ანალიზი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დიაგრამა 3"/>
          <p:cNvGraphicFramePr/>
          <p:nvPr/>
        </p:nvGraphicFramePr>
        <p:xfrm>
          <a:off x="2386940" y="1377539"/>
          <a:ext cx="7552707" cy="3930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მინდა ეს პროფესია?</a:t>
            </a:r>
            <a:endParaRPr lang="en-US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აუცილებელია პიროვნების მიდრეკილებებისა და ინტერესების განსაზღვრა.</a:t>
            </a:r>
          </a:p>
          <a:p>
            <a:r>
              <a:rPr lang="ka-GE" dirty="0" smtClean="0"/>
              <a:t>როგორც ცნობილია, ადამიანები თავისი ინტერესებითა და მიდრეკილებებით მნიშვნელოვნად განსხვავდებიან</a:t>
            </a:r>
            <a:endParaRPr lang="en-US" dirty="0"/>
          </a:p>
        </p:txBody>
      </p:sp>
      <p:pic>
        <p:nvPicPr>
          <p:cNvPr id="3074" name="Picture 2" descr="D:\Desktop\Новая папка\prooop.png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83013"/>
            <a:ext cx="10566400" cy="2922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0" y="2461845"/>
            <a:ext cx="6738423" cy="3418450"/>
          </a:xfrm>
        </p:spPr>
        <p:txBody>
          <a:bodyPr>
            <a:normAutofit/>
          </a:bodyPr>
          <a:lstStyle/>
          <a:p>
            <a:r>
              <a:rPr lang="ka-GE" b="1" i="1" u="sng" dirty="0" smtClean="0"/>
              <a:t>პროფესიებია:  </a:t>
            </a:r>
            <a:r>
              <a:rPr lang="ka-GE" dirty="0" smtClean="0"/>
              <a:t>ბოტანიკოსი,ბიოლოგი, </a:t>
            </a:r>
            <a:r>
              <a:rPr lang="ka-GE" dirty="0"/>
              <a:t>ფიზიოლოგი, ვეტერინარი, </a:t>
            </a:r>
            <a:r>
              <a:rPr lang="ka-GE" dirty="0" smtClean="0"/>
              <a:t>ზოოლოგი, </a:t>
            </a:r>
            <a:r>
              <a:rPr lang="ka-GE" dirty="0"/>
              <a:t>ეკოლოგი, </a:t>
            </a:r>
            <a:r>
              <a:rPr lang="ka-GE" dirty="0" smtClean="0"/>
              <a:t>ტექნოლოგი </a:t>
            </a:r>
            <a:r>
              <a:rPr lang="ka-GE" dirty="0"/>
              <a:t>(კვების მრეწველობა), ჰიდრობიოლოგი, მებაღე, </a:t>
            </a:r>
            <a:r>
              <a:rPr lang="ka-GE" dirty="0" smtClean="0"/>
              <a:t>ფერმერი </a:t>
            </a:r>
            <a:r>
              <a:rPr lang="ka-GE" dirty="0"/>
              <a:t>და ა.შ.</a:t>
            </a:r>
          </a:p>
          <a:p>
            <a:pPr>
              <a:buNone/>
            </a:pPr>
            <a:r>
              <a:rPr lang="ka-GE" b="1" dirty="0"/>
              <a:t> </a:t>
            </a:r>
            <a:endParaRPr lang="ka-GE" dirty="0"/>
          </a:p>
          <a:p>
            <a:pPr>
              <a:buNone/>
            </a:pPr>
            <a:endParaRPr lang="ka-GE" dirty="0"/>
          </a:p>
        </p:txBody>
      </p:sp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295422" y="829994"/>
            <a:ext cx="7061981" cy="1603721"/>
          </a:xfrm>
        </p:spPr>
        <p:txBody>
          <a:bodyPr>
            <a:normAutofit fontScale="90000"/>
          </a:bodyPr>
          <a:lstStyle/>
          <a:p>
            <a:r>
              <a:rPr lang="ka-GE" sz="4400" b="1" dirty="0"/>
              <a:t>ადამიანი  -  ბუნება</a:t>
            </a:r>
            <a:r>
              <a:rPr lang="ka-GE" sz="2000" dirty="0"/>
              <a:t/>
            </a:r>
            <a:br>
              <a:rPr lang="ka-GE" sz="2000" dirty="0"/>
            </a:br>
            <a:r>
              <a:rPr lang="ka-GE" sz="2000" b="1" dirty="0"/>
              <a:t> </a:t>
            </a:r>
            <a:r>
              <a:rPr lang="ka-GE" sz="2000" dirty="0"/>
              <a:t/>
            </a:r>
            <a:br>
              <a:rPr lang="ka-GE" sz="2000" dirty="0"/>
            </a:br>
            <a:r>
              <a:rPr lang="ka-GE" sz="2000" b="1" i="1" u="sng" dirty="0"/>
              <a:t>შრომის  ძირითადი საგანია - მცენარეული და ცხოველური ორგანიზმები, მიკროორგანიზმები</a:t>
            </a:r>
            <a:r>
              <a:rPr lang="ka-GE" b="1" i="1" u="sng" dirty="0"/>
              <a:t>.</a:t>
            </a:r>
            <a:r>
              <a:rPr lang="ka-GE" dirty="0"/>
              <a:t/>
            </a:r>
            <a:br>
              <a:rPr lang="ka-GE" dirty="0"/>
            </a:br>
            <a:endParaRPr lang="ka-GE" dirty="0"/>
          </a:p>
        </p:txBody>
      </p:sp>
      <p:pic>
        <p:nvPicPr>
          <p:cNvPr id="3077" name="Picture 5" descr="C:\Windows\system32\config\systemprofile\Desktop\903094_403577966407403_1706289526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7209" y="1716258"/>
            <a:ext cx="5345978" cy="4614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761709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393894" y="534572"/>
            <a:ext cx="10775853" cy="1688123"/>
          </a:xfrm>
        </p:spPr>
        <p:txBody>
          <a:bodyPr>
            <a:normAutofit fontScale="90000"/>
          </a:bodyPr>
          <a:lstStyle/>
          <a:p>
            <a:r>
              <a:rPr lang="ka-GE" sz="4000" b="1" dirty="0"/>
              <a:t>ადამიანი  -  </a:t>
            </a:r>
            <a:r>
              <a:rPr lang="ka-GE" sz="4000" b="1" dirty="0" smtClean="0"/>
              <a:t>ტექნიკა</a:t>
            </a:r>
            <a:br>
              <a:rPr lang="ka-GE" sz="4000" b="1" dirty="0" smtClean="0"/>
            </a:br>
            <a:r>
              <a:rPr lang="ka-GE" sz="1800" u="sng" dirty="0"/>
              <a:t/>
            </a:r>
            <a:br>
              <a:rPr lang="ka-GE" sz="1800" u="sng" dirty="0"/>
            </a:br>
            <a:r>
              <a:rPr lang="ka-GE" sz="2000" b="1" i="1" u="sng" dirty="0"/>
              <a:t>შრომის ძირითადი საგანია - ტექნიკური ობიექტები, მანქანები, მექანიზმები, ენერგიის სახეები.</a:t>
            </a:r>
            <a:r>
              <a:rPr lang="ka-GE" sz="2000" u="sng" dirty="0"/>
              <a:t/>
            </a:r>
            <a:br>
              <a:rPr lang="ka-GE" sz="2000" u="sng" dirty="0"/>
            </a:br>
            <a:endParaRPr lang="ka-GE" sz="2000" u="sng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436098" y="2082019"/>
            <a:ext cx="6625884" cy="4473526"/>
          </a:xfrm>
        </p:spPr>
        <p:txBody>
          <a:bodyPr>
            <a:normAutofit/>
          </a:bodyPr>
          <a:lstStyle/>
          <a:p>
            <a:r>
              <a:rPr lang="ka-GE" b="1" dirty="0"/>
              <a:t>პროფესიები:</a:t>
            </a:r>
            <a:r>
              <a:rPr lang="ka-GE" dirty="0"/>
              <a:t>  მემანქანე, ელექტრიკოსი, ინჟინერ-მექანიკოსი, </a:t>
            </a:r>
            <a:r>
              <a:rPr lang="ka-GE" dirty="0" smtClean="0"/>
              <a:t>ტელეკომუნიკაციის </a:t>
            </a:r>
            <a:r>
              <a:rPr lang="ka-GE" dirty="0"/>
              <a:t>სპეციალისტი, პილოტი, ბორტინჟინერი, ავიამექანიკოსი, კომპიუტერის </a:t>
            </a:r>
            <a:r>
              <a:rPr lang="ka-GE" dirty="0" smtClean="0"/>
              <a:t>ამწყობი,მშენებელი,სამშენებლო </a:t>
            </a:r>
            <a:r>
              <a:rPr lang="ka-GE" dirty="0"/>
              <a:t>ტექნიკის </a:t>
            </a:r>
            <a:r>
              <a:rPr lang="ka-GE" dirty="0" smtClean="0"/>
              <a:t>ოპერატორი </a:t>
            </a:r>
            <a:r>
              <a:rPr lang="ka-GE" dirty="0"/>
              <a:t>და ა. შ.</a:t>
            </a:r>
          </a:p>
          <a:p>
            <a:endParaRPr lang="ka-GE" dirty="0"/>
          </a:p>
        </p:txBody>
      </p:sp>
      <p:pic>
        <p:nvPicPr>
          <p:cNvPr id="5122" name="Picture 2" descr="C:\Windows\system32\config\systemprofile\Desktop\comp-enginee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0455" y="1977227"/>
            <a:ext cx="4740813" cy="42389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899972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539261" y="661182"/>
            <a:ext cx="10972800" cy="1506415"/>
          </a:xfrm>
        </p:spPr>
        <p:txBody>
          <a:bodyPr>
            <a:noAutofit/>
          </a:bodyPr>
          <a:lstStyle/>
          <a:p>
            <a:r>
              <a:rPr lang="ka-GE" sz="4000" b="1" dirty="0"/>
              <a:t>ადამიანი - ნიშანთა  სისტემა </a:t>
            </a:r>
            <a:r>
              <a:rPr lang="ka-GE" sz="1800" dirty="0"/>
              <a:t/>
            </a:r>
            <a:br>
              <a:rPr lang="ka-GE" sz="1800" dirty="0"/>
            </a:br>
            <a:r>
              <a:rPr lang="ka-GE" sz="1800" b="1" dirty="0"/>
              <a:t> </a:t>
            </a:r>
            <a:r>
              <a:rPr lang="ka-GE" sz="1800" dirty="0"/>
              <a:t/>
            </a:r>
            <a:br>
              <a:rPr lang="ka-GE" sz="1800" dirty="0"/>
            </a:br>
            <a:r>
              <a:rPr lang="ka-GE" sz="2000" b="1" u="sng" dirty="0"/>
              <a:t>შრომის ძირითადი საგანია  -  პირობითი ნიშნები , ციფრები , კოდები, ბუნებრივი  და ხელოვნური ენები.</a:t>
            </a:r>
            <a:r>
              <a:rPr lang="ka-GE" sz="2000" dirty="0"/>
              <a:t/>
            </a:r>
            <a:br>
              <a:rPr lang="ka-GE" sz="2000" dirty="0"/>
            </a:br>
            <a:endParaRPr lang="ka-GE" sz="2000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211015" y="2138290"/>
            <a:ext cx="11371385" cy="1561513"/>
          </a:xfrm>
        </p:spPr>
        <p:txBody>
          <a:bodyPr>
            <a:normAutofit fontScale="92500" lnSpcReduction="10000"/>
          </a:bodyPr>
          <a:lstStyle/>
          <a:p>
            <a:r>
              <a:rPr lang="ka-GE" b="1" dirty="0"/>
              <a:t>პროფესიები:</a:t>
            </a:r>
            <a:r>
              <a:rPr lang="ka-GE" dirty="0"/>
              <a:t> პროგრამისტი, </a:t>
            </a:r>
            <a:r>
              <a:rPr lang="ka-GE" dirty="0" smtClean="0"/>
              <a:t>მათემატიკოსი</a:t>
            </a:r>
            <a:r>
              <a:rPr lang="ka-GE" dirty="0"/>
              <a:t>, ფიზიკოსი, ქიმიკოსი</a:t>
            </a:r>
            <a:r>
              <a:rPr lang="ka-GE" dirty="0" smtClean="0"/>
              <a:t>,, </a:t>
            </a:r>
            <a:r>
              <a:rPr lang="ka-GE" dirty="0"/>
              <a:t>ბუღალტერი, </a:t>
            </a:r>
            <a:r>
              <a:rPr lang="ka-GE" dirty="0" smtClean="0"/>
              <a:t>კონსტრუქტორი</a:t>
            </a:r>
            <a:r>
              <a:rPr lang="ka-GE" dirty="0"/>
              <a:t>, </a:t>
            </a:r>
            <a:r>
              <a:rPr lang="ka-GE" dirty="0" smtClean="0"/>
              <a:t>ლაბორანტი</a:t>
            </a:r>
            <a:r>
              <a:rPr lang="ka-GE" dirty="0"/>
              <a:t>, </a:t>
            </a:r>
            <a:r>
              <a:rPr lang="ka-GE" dirty="0" smtClean="0"/>
              <a:t>ლინგვისტი</a:t>
            </a:r>
            <a:r>
              <a:rPr lang="ka-GE" dirty="0"/>
              <a:t>, ისტორიკოსი, ფილოსოფოსი, მთარგმნელი, </a:t>
            </a:r>
            <a:r>
              <a:rPr lang="ka-GE" dirty="0" smtClean="0"/>
              <a:t>ფარმაცევტი, და </a:t>
            </a:r>
            <a:r>
              <a:rPr lang="ka-GE" dirty="0"/>
              <a:t>ა.შ</a:t>
            </a:r>
          </a:p>
          <a:p>
            <a:endParaRPr lang="ka-GE" dirty="0"/>
          </a:p>
        </p:txBody>
      </p:sp>
      <p:pic>
        <p:nvPicPr>
          <p:cNvPr id="4098" name="Picture 2" descr="C:\Windows\system32\config\systemprofile\Desktop\u1dq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918" y="3770142"/>
            <a:ext cx="4844467" cy="2799470"/>
          </a:xfrm>
          <a:prstGeom prst="rect">
            <a:avLst/>
          </a:prstGeom>
          <a:noFill/>
        </p:spPr>
      </p:pic>
      <p:pic>
        <p:nvPicPr>
          <p:cNvPr id="4099" name="Picture 3" descr="C:\Windows\system32\config\systemprofile\Desktop\tvlis_sisteme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4372" y="3620160"/>
            <a:ext cx="4989781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2604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253218" y="436099"/>
            <a:ext cx="10587111" cy="1505243"/>
          </a:xfrm>
        </p:spPr>
        <p:txBody>
          <a:bodyPr>
            <a:normAutofit fontScale="90000"/>
          </a:bodyPr>
          <a:lstStyle/>
          <a:p>
            <a:r>
              <a:rPr lang="ka-GE" sz="2000" b="1" dirty="0" smtClean="0"/>
              <a:t/>
            </a:r>
            <a:br>
              <a:rPr lang="ka-GE" sz="2000" b="1" dirty="0" smtClean="0"/>
            </a:br>
            <a:r>
              <a:rPr lang="ka-GE" sz="2000" b="1" dirty="0" smtClean="0"/>
              <a:t/>
            </a:r>
            <a:br>
              <a:rPr lang="ka-GE" sz="2000" b="1" dirty="0" smtClean="0"/>
            </a:br>
            <a:r>
              <a:rPr lang="ka-GE" b="1" dirty="0" smtClean="0"/>
              <a:t>ადამიანი  </a:t>
            </a:r>
            <a:r>
              <a:rPr lang="ka-GE" b="1" dirty="0"/>
              <a:t>- შემოქმედება</a:t>
            </a:r>
            <a:r>
              <a:rPr lang="ka-GE" sz="2000" dirty="0"/>
              <a:t/>
            </a:r>
            <a:br>
              <a:rPr lang="ka-GE" sz="2000" dirty="0"/>
            </a:br>
            <a:r>
              <a:rPr lang="ka-GE" sz="2000" b="1" i="1" dirty="0"/>
              <a:t>შრომის ძირითადი საგანია  -  </a:t>
            </a:r>
            <a:r>
              <a:rPr lang="ka-GE" sz="2000" b="1" dirty="0"/>
              <a:t>შემოქმედებითი ხატი (მხატვრული ნიმუში) , მისი  </a:t>
            </a:r>
            <a:r>
              <a:rPr lang="ka-GE" sz="2000" b="1" dirty="0" smtClean="0"/>
              <a:t>შექმნის უნარი</a:t>
            </a:r>
            <a:r>
              <a:rPr lang="ka-GE" b="1" dirty="0"/>
              <a:t>. </a:t>
            </a:r>
            <a:r>
              <a:rPr lang="ka-GE" dirty="0"/>
              <a:t/>
            </a:r>
            <a:br>
              <a:rPr lang="ka-GE" dirty="0"/>
            </a:br>
            <a:endParaRPr lang="ka-GE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0" y="2011681"/>
            <a:ext cx="6344529" cy="4290645"/>
          </a:xfrm>
        </p:spPr>
        <p:txBody>
          <a:bodyPr>
            <a:normAutofit/>
          </a:bodyPr>
          <a:lstStyle/>
          <a:p>
            <a:r>
              <a:rPr lang="ka-GE" b="1" dirty="0"/>
              <a:t>პროფესიები:  </a:t>
            </a:r>
            <a:r>
              <a:rPr lang="ka-GE" dirty="0" smtClean="0"/>
              <a:t>მსახიობი, დირიჟორი</a:t>
            </a:r>
            <a:r>
              <a:rPr lang="ka-GE" dirty="0"/>
              <a:t>, კინომცოდნე, ხელოვნებათმცოდნე, რეჟისორი, კომპოზიტორი, მუსიკოსი, მხატვარი, ქორეოგრაფი, მწერალი</a:t>
            </a:r>
            <a:r>
              <a:rPr lang="ka-GE" dirty="0" smtClean="0"/>
              <a:t>, არქიტექტორი</a:t>
            </a:r>
            <a:r>
              <a:rPr lang="ka-GE" dirty="0"/>
              <a:t>, დიზაინერი</a:t>
            </a:r>
            <a:r>
              <a:rPr lang="ka-GE" dirty="0" smtClean="0"/>
              <a:t>, </a:t>
            </a:r>
            <a:r>
              <a:rPr lang="ka-GE" dirty="0"/>
              <a:t>ფოტოგრაფი, მოდელიორი, კულინარი, </a:t>
            </a:r>
            <a:r>
              <a:rPr lang="ka-GE" dirty="0" smtClean="0"/>
              <a:t>და </a:t>
            </a:r>
            <a:r>
              <a:rPr lang="ka-GE" dirty="0"/>
              <a:t>ა.შ.  </a:t>
            </a:r>
          </a:p>
          <a:p>
            <a:endParaRPr lang="ka-GE" dirty="0"/>
          </a:p>
        </p:txBody>
      </p:sp>
      <p:pic>
        <p:nvPicPr>
          <p:cNvPr id="2050" name="Picture 2" descr="C:\Windows\system32\config\systemprofile\Desktop\Music_and_Literature_William_Michael_Harnet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9786" y="2082019"/>
            <a:ext cx="5692726" cy="4135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367151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64234" y="351693"/>
            <a:ext cx="10396023" cy="1786598"/>
          </a:xfrm>
        </p:spPr>
        <p:txBody>
          <a:bodyPr>
            <a:normAutofit/>
          </a:bodyPr>
          <a:lstStyle/>
          <a:p>
            <a:r>
              <a:rPr lang="ka-GE" sz="4000" b="1" dirty="0"/>
              <a:t>ადამიანი - </a:t>
            </a:r>
            <a:r>
              <a:rPr lang="ka-GE" sz="4000" b="1" dirty="0" smtClean="0"/>
              <a:t>ადამიანი</a:t>
            </a:r>
            <a:r>
              <a:rPr lang="ka-GE" dirty="0"/>
              <a:t/>
            </a:r>
            <a:br>
              <a:rPr lang="ka-GE" dirty="0"/>
            </a:br>
            <a:r>
              <a:rPr lang="ka-GE" sz="2200" b="1" i="1" u="sng" dirty="0" smtClean="0"/>
              <a:t>შრომის ძირითადი საგანი- ადამიანი,  ჯგუფი,  კოლექტივი.</a:t>
            </a:r>
            <a:r>
              <a:rPr lang="ka-GE" sz="2200" u="sng" dirty="0" smtClean="0"/>
              <a:t/>
            </a:r>
            <a:br>
              <a:rPr lang="ka-GE" sz="2200" u="sng" dirty="0" smtClean="0"/>
            </a:br>
            <a:endParaRPr lang="ka-GE" sz="2200" u="sng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492369" y="1688123"/>
            <a:ext cx="10902462" cy="1899139"/>
          </a:xfrm>
        </p:spPr>
        <p:txBody>
          <a:bodyPr>
            <a:normAutofit fontScale="92500" lnSpcReduction="10000"/>
          </a:bodyPr>
          <a:lstStyle/>
          <a:p>
            <a:r>
              <a:rPr lang="ka-GE" b="1" dirty="0" smtClean="0"/>
              <a:t>პროფესიები</a:t>
            </a:r>
            <a:r>
              <a:rPr lang="ka-GE" b="1" dirty="0"/>
              <a:t>:  </a:t>
            </a:r>
            <a:r>
              <a:rPr lang="ka-GE" dirty="0"/>
              <a:t>მასწავლებელი, ექიმი, ფსიქოლოგი, </a:t>
            </a:r>
            <a:r>
              <a:rPr lang="ka-GE" dirty="0" smtClean="0"/>
              <a:t>მენეჯერი</a:t>
            </a:r>
            <a:r>
              <a:rPr lang="ka-GE" dirty="0"/>
              <a:t>, </a:t>
            </a:r>
            <a:r>
              <a:rPr lang="ka-GE" dirty="0" smtClean="0"/>
              <a:t>კონსულტანტი</a:t>
            </a:r>
            <a:r>
              <a:rPr lang="ka-GE" dirty="0"/>
              <a:t>, ადვოკატი, მოსამართლე,  პოლიციელი, მდივანი, სოციოლოგი, </a:t>
            </a:r>
            <a:r>
              <a:rPr lang="ka-GE" dirty="0" smtClean="0"/>
              <a:t>გიდი</a:t>
            </a:r>
            <a:r>
              <a:rPr lang="ka-GE" dirty="0"/>
              <a:t>, ჟურნალისტი, </a:t>
            </a:r>
            <a:r>
              <a:rPr lang="ka-GE" dirty="0" smtClean="0"/>
              <a:t>სტილისტი</a:t>
            </a:r>
            <a:r>
              <a:rPr lang="ka-GE" dirty="0"/>
              <a:t>, ბარმენი, მზარეული, </a:t>
            </a:r>
            <a:r>
              <a:rPr lang="ka-GE" dirty="0" smtClean="0"/>
              <a:t>სოციალური </a:t>
            </a:r>
            <a:r>
              <a:rPr lang="ka-GE" dirty="0"/>
              <a:t>მუშაკი, სარეკლამო აგენტი, </a:t>
            </a:r>
            <a:r>
              <a:rPr lang="ka-GE" dirty="0" smtClean="0"/>
              <a:t>და </a:t>
            </a:r>
            <a:r>
              <a:rPr lang="ka-GE" dirty="0"/>
              <a:t>ა.შ.</a:t>
            </a:r>
          </a:p>
          <a:p>
            <a:endParaRPr lang="ka-GE" dirty="0"/>
          </a:p>
        </p:txBody>
      </p:sp>
      <p:pic>
        <p:nvPicPr>
          <p:cNvPr id="1026" name="Picture 2" descr="C:\Windows\system32\config\systemprofile\Desktop\eqimi kar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026" y="3719075"/>
            <a:ext cx="3038620" cy="2596533"/>
          </a:xfrm>
          <a:prstGeom prst="rect">
            <a:avLst/>
          </a:prstGeom>
          <a:noFill/>
        </p:spPr>
      </p:pic>
      <p:pic>
        <p:nvPicPr>
          <p:cNvPr id="1027" name="Picture 3" descr="C:\Windows\system32\config\systemprofile\Desktop\tes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9457" y="3502856"/>
            <a:ext cx="5988347" cy="28347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980319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ka-GE" dirty="0" smtClean="0"/>
              <a:t>პროფესია </a:t>
            </a:r>
            <a:r>
              <a:rPr lang="ka-GE" dirty="0"/>
              <a:t>არის ცხოვრების </a:t>
            </a:r>
            <a:r>
              <a:rPr lang="ka-GE" dirty="0" smtClean="0"/>
              <a:t>ხანგრძლივად</a:t>
            </a:r>
            <a:r>
              <a:rPr lang="en-US" dirty="0" smtClean="0"/>
              <a:t> </a:t>
            </a:r>
            <a:r>
              <a:rPr lang="ka-GE" dirty="0" smtClean="0"/>
              <a:t>უზრუნველყოფის</a:t>
            </a:r>
            <a:r>
              <a:rPr lang="ka-GE" dirty="0"/>
              <a:t>, ნივთებისა და საარსებო საშუალებების შეძენის შანსების </a:t>
            </a:r>
            <a:r>
              <a:rPr lang="ka-GE" dirty="0" smtClean="0"/>
              <a:t>საფუძველი (მაქს ვებერი).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რა არის პროფესია/კარიერა?</a:t>
            </a:r>
            <a:br>
              <a:rPr lang="ka-GE" dirty="0" smtClean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39432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შიგთავსის ჩანაცვლების ველი 3"/>
          <p:cNvGraphicFramePr>
            <a:graphicFrameLocks noGrp="1"/>
          </p:cNvGraphicFramePr>
          <p:nvPr>
            <p:ph idx="1"/>
          </p:nvPr>
        </p:nvGraphicFramePr>
        <p:xfrm>
          <a:off x="510639" y="1080655"/>
          <a:ext cx="11095512" cy="4690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შიგთავსის ჩანაცვლების ველი 3"/>
          <p:cNvGraphicFramePr>
            <a:graphicFrameLocks noGrp="1"/>
          </p:cNvGraphicFramePr>
          <p:nvPr>
            <p:ph idx="1"/>
          </p:nvPr>
        </p:nvGraphicFramePr>
        <p:xfrm>
          <a:off x="558140" y="1163782"/>
          <a:ext cx="11024260" cy="4843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შიგთავსის ჩანაცვლების ველი 3"/>
          <p:cNvGraphicFramePr>
            <a:graphicFrameLocks noGrp="1"/>
          </p:cNvGraphicFramePr>
          <p:nvPr>
            <p:ph idx="1"/>
          </p:nvPr>
        </p:nvGraphicFramePr>
        <p:xfrm>
          <a:off x="570016" y="1128156"/>
          <a:ext cx="11012384" cy="4878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პროფესიის</a:t>
            </a:r>
            <a:r>
              <a:rPr lang="en-US" dirty="0" smtClean="0"/>
              <a:t> </a:t>
            </a:r>
            <a:r>
              <a:rPr lang="en-US" dirty="0" err="1" smtClean="0"/>
              <a:t>არჩევის</a:t>
            </a:r>
            <a:r>
              <a:rPr lang="en-US" dirty="0" smtClean="0"/>
              <a:t> </a:t>
            </a:r>
            <a:r>
              <a:rPr lang="en-US" dirty="0" err="1" smtClean="0"/>
              <a:t>მოტივები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შიგთავსის ჩანაცვლების ველი 3"/>
          <p:cNvGraphicFramePr>
            <a:graphicFrameLocks noGrp="1"/>
          </p:cNvGraphicFramePr>
          <p:nvPr>
            <p:ph idx="1"/>
          </p:nvPr>
        </p:nvGraphicFramePr>
        <p:xfrm>
          <a:off x="653142" y="1187532"/>
          <a:ext cx="10929257" cy="481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შიგთავსის ჩანაცვლების ველი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3" algn="just">
              <a:buNone/>
            </a:pPr>
            <a:r>
              <a:rPr lang="en-US" sz="2000" dirty="0" err="1" smtClean="0"/>
              <a:t>არჩევანის</a:t>
            </a:r>
            <a:r>
              <a:rPr lang="en-US" sz="2000" dirty="0" smtClean="0"/>
              <a:t> </a:t>
            </a:r>
            <a:r>
              <a:rPr lang="en-US" sz="2000" dirty="0" err="1" smtClean="0"/>
              <a:t>გაკეთება</a:t>
            </a:r>
            <a:r>
              <a:rPr lang="en-US" sz="2000" dirty="0" smtClean="0"/>
              <a:t> </a:t>
            </a:r>
            <a:r>
              <a:rPr lang="en-US" sz="2000" dirty="0" err="1" smtClean="0"/>
              <a:t>უმეტეს</a:t>
            </a:r>
            <a:r>
              <a:rPr lang="en-US" sz="2000" dirty="0" smtClean="0"/>
              <a:t> </a:t>
            </a:r>
            <a:r>
              <a:rPr lang="en-US" sz="2000" dirty="0" err="1" smtClean="0"/>
              <a:t>შემთხვევებში</a:t>
            </a:r>
            <a:r>
              <a:rPr lang="en-US" sz="2000" dirty="0" smtClean="0"/>
              <a:t> </a:t>
            </a:r>
            <a:r>
              <a:rPr lang="en-US" sz="2000" dirty="0" err="1" smtClean="0"/>
              <a:t>ხდება</a:t>
            </a:r>
            <a:r>
              <a:rPr lang="en-US" sz="2000" dirty="0" smtClean="0"/>
              <a:t> </a:t>
            </a:r>
            <a:r>
              <a:rPr lang="en-US" sz="2000" dirty="0" err="1" smtClean="0"/>
              <a:t>არა</a:t>
            </a:r>
            <a:r>
              <a:rPr lang="en-US" sz="2000" dirty="0" smtClean="0"/>
              <a:t> </a:t>
            </a:r>
            <a:r>
              <a:rPr lang="en-US" sz="2000" dirty="0" err="1" smtClean="0"/>
              <a:t>მისწრაფებების</a:t>
            </a:r>
            <a:r>
              <a:rPr lang="en-US" sz="2000" dirty="0" smtClean="0"/>
              <a:t> </a:t>
            </a:r>
            <a:r>
              <a:rPr lang="en-US" sz="2000" dirty="0" err="1" smtClean="0"/>
              <a:t>და</a:t>
            </a:r>
            <a:r>
              <a:rPr lang="en-US" sz="2000" dirty="0" smtClean="0"/>
              <a:t> </a:t>
            </a:r>
            <a:r>
              <a:rPr lang="en-US" sz="2000" dirty="0" err="1" smtClean="0"/>
              <a:t>შინაგანი</a:t>
            </a:r>
            <a:r>
              <a:rPr lang="en-US" sz="2000" dirty="0" smtClean="0"/>
              <a:t> </a:t>
            </a:r>
            <a:r>
              <a:rPr lang="en-US" sz="2000" dirty="0" err="1" smtClean="0"/>
              <a:t>მოწოდების</a:t>
            </a:r>
            <a:r>
              <a:rPr lang="en-US" sz="2000" dirty="0" smtClean="0"/>
              <a:t> </a:t>
            </a:r>
            <a:r>
              <a:rPr lang="en-US" sz="2000" dirty="0" err="1" smtClean="0"/>
              <a:t>მიხედვით</a:t>
            </a:r>
            <a:r>
              <a:rPr lang="en-US" sz="2000" dirty="0" smtClean="0"/>
              <a:t>, </a:t>
            </a:r>
            <a:r>
              <a:rPr lang="en-US" sz="2000" dirty="0" err="1" smtClean="0"/>
              <a:t>არამედ</a:t>
            </a:r>
            <a:r>
              <a:rPr lang="en-US" sz="2000" dirty="0" smtClean="0"/>
              <a:t> </a:t>
            </a:r>
            <a:r>
              <a:rPr lang="ka-GE" sz="2000" dirty="0" smtClean="0"/>
              <a:t>სხვა </a:t>
            </a:r>
            <a:r>
              <a:rPr lang="en-US" sz="2000" dirty="0" err="1" smtClean="0"/>
              <a:t>კრიტერიუმების</a:t>
            </a:r>
            <a:r>
              <a:rPr lang="en-US" sz="2000" dirty="0" smtClean="0"/>
              <a:t> </a:t>
            </a:r>
            <a:r>
              <a:rPr lang="en-US" sz="2000" dirty="0" err="1" smtClean="0"/>
              <a:t>მიხედვით</a:t>
            </a:r>
            <a:r>
              <a:rPr lang="en-US" sz="2000" dirty="0" smtClean="0"/>
              <a:t>: </a:t>
            </a:r>
            <a:endParaRPr lang="en-US" sz="1800" dirty="0" smtClean="0"/>
          </a:p>
          <a:p>
            <a:r>
              <a:rPr lang="en-US" sz="2800" dirty="0" smtClean="0"/>
              <a:t>(ა) </a:t>
            </a:r>
            <a:r>
              <a:rPr lang="en-US" sz="2800" dirty="0" err="1" smtClean="0"/>
              <a:t>პროფესიის</a:t>
            </a:r>
            <a:r>
              <a:rPr lang="en-US" sz="2800" dirty="0" smtClean="0"/>
              <a:t> </a:t>
            </a:r>
            <a:r>
              <a:rPr lang="en-US" sz="2800" dirty="0" err="1" smtClean="0"/>
              <a:t>პოპულარობა</a:t>
            </a:r>
            <a:r>
              <a:rPr lang="en-US" sz="2800" dirty="0" smtClean="0"/>
              <a:t> </a:t>
            </a:r>
            <a:r>
              <a:rPr lang="en-US" sz="2800" dirty="0" err="1" smtClean="0"/>
              <a:t>და</a:t>
            </a:r>
            <a:r>
              <a:rPr lang="en-US" sz="2800" dirty="0" smtClean="0"/>
              <a:t> </a:t>
            </a:r>
            <a:r>
              <a:rPr lang="en-US" sz="2800" dirty="0" err="1" smtClean="0"/>
              <a:t>ცნობადობა</a:t>
            </a:r>
            <a:r>
              <a:rPr lang="en-US" sz="2800" dirty="0" smtClean="0"/>
              <a:t> </a:t>
            </a:r>
            <a:r>
              <a:rPr lang="en-US" sz="2800" dirty="0" err="1" smtClean="0"/>
              <a:t>სოციუმის</a:t>
            </a:r>
            <a:r>
              <a:rPr lang="en-US" sz="2800" dirty="0" smtClean="0"/>
              <a:t> </a:t>
            </a:r>
            <a:r>
              <a:rPr lang="en-US" sz="2800" dirty="0" err="1" smtClean="0"/>
              <a:t>მიერ</a:t>
            </a:r>
            <a:r>
              <a:rPr lang="ka-GE" sz="2800" dirty="0" smtClean="0"/>
              <a:t>;</a:t>
            </a:r>
            <a:endParaRPr lang="en-US" sz="2400" dirty="0" smtClean="0"/>
          </a:p>
          <a:p>
            <a:r>
              <a:rPr lang="en-US" sz="2800" dirty="0" smtClean="0"/>
              <a:t>(ბ) </a:t>
            </a:r>
            <a:r>
              <a:rPr lang="en-US" sz="2800" dirty="0" err="1" smtClean="0"/>
              <a:t>უმაღლესი</a:t>
            </a:r>
            <a:r>
              <a:rPr lang="en-US" sz="2800" dirty="0" smtClean="0"/>
              <a:t> </a:t>
            </a:r>
            <a:r>
              <a:rPr lang="en-US" sz="2800" dirty="0" err="1" smtClean="0"/>
              <a:t>განათლების</a:t>
            </a:r>
            <a:r>
              <a:rPr lang="en-US" sz="2800" dirty="0" smtClean="0"/>
              <a:t> </a:t>
            </a:r>
            <a:r>
              <a:rPr lang="en-US" sz="2800" dirty="0" err="1" smtClean="0"/>
              <a:t>არქონის</a:t>
            </a:r>
            <a:r>
              <a:rPr lang="en-US" sz="2800" dirty="0" smtClean="0"/>
              <a:t> </a:t>
            </a:r>
            <a:r>
              <a:rPr lang="en-US" sz="2800" dirty="0" err="1" smtClean="0"/>
              <a:t>გამო</a:t>
            </a:r>
            <a:r>
              <a:rPr lang="en-US" sz="2800" dirty="0" smtClean="0"/>
              <a:t> </a:t>
            </a:r>
            <a:r>
              <a:rPr lang="en-US" sz="2800" dirty="0" err="1" smtClean="0"/>
              <a:t>სოციუმიდან</a:t>
            </a:r>
            <a:r>
              <a:rPr lang="en-US" sz="2800" dirty="0" smtClean="0"/>
              <a:t> </a:t>
            </a:r>
            <a:r>
              <a:rPr lang="en-US" sz="2800" dirty="0" err="1" smtClean="0"/>
              <a:t>გარიყვის</a:t>
            </a:r>
            <a:r>
              <a:rPr lang="en-US" sz="2800" dirty="0" smtClean="0"/>
              <a:t> </a:t>
            </a:r>
            <a:r>
              <a:rPr lang="en-US" sz="2800" dirty="0" err="1" smtClean="0"/>
              <a:t>შიში</a:t>
            </a:r>
            <a:r>
              <a:rPr lang="en-US" sz="2800" dirty="0" smtClean="0"/>
              <a:t>, </a:t>
            </a:r>
            <a:r>
              <a:rPr lang="en-US" sz="2800" dirty="0" err="1" smtClean="0"/>
              <a:t>რაც</a:t>
            </a:r>
            <a:r>
              <a:rPr lang="en-US" sz="2800" dirty="0" smtClean="0"/>
              <a:t> </a:t>
            </a:r>
            <a:r>
              <a:rPr lang="en-US" sz="2800" dirty="0" err="1" smtClean="0"/>
              <a:t>თავის</a:t>
            </a:r>
            <a:r>
              <a:rPr lang="en-US" sz="2800" dirty="0" smtClean="0"/>
              <a:t> </a:t>
            </a:r>
            <a:r>
              <a:rPr lang="en-US" sz="2800" dirty="0" err="1" smtClean="0"/>
              <a:t>მხრივ</a:t>
            </a:r>
            <a:r>
              <a:rPr lang="en-US" sz="2800" dirty="0" smtClean="0"/>
              <a:t> </a:t>
            </a:r>
            <a:r>
              <a:rPr lang="ka-GE" sz="2800" dirty="0" smtClean="0"/>
              <a:t>ხელს უშლის </a:t>
            </a:r>
            <a:r>
              <a:rPr lang="en-US" sz="2800" dirty="0" err="1" smtClean="0"/>
              <a:t>არჩევანის</a:t>
            </a:r>
            <a:r>
              <a:rPr lang="en-US" sz="2800" dirty="0" smtClean="0"/>
              <a:t> </a:t>
            </a:r>
            <a:r>
              <a:rPr lang="en-US" sz="2800" dirty="0" err="1" smtClean="0"/>
              <a:t>გაკეთებას</a:t>
            </a:r>
            <a:r>
              <a:rPr lang="en-US" sz="2800" dirty="0" smtClean="0"/>
              <a:t> </a:t>
            </a:r>
            <a:r>
              <a:rPr lang="en-US" sz="2800" dirty="0" err="1" smtClean="0"/>
              <a:t>რაციონალური</a:t>
            </a:r>
            <a:r>
              <a:rPr lang="en-US" sz="2800" dirty="0" smtClean="0"/>
              <a:t> </a:t>
            </a:r>
            <a:r>
              <a:rPr lang="en-US" sz="2800" dirty="0" err="1" smtClean="0"/>
              <a:t>და</a:t>
            </a:r>
            <a:r>
              <a:rPr lang="en-US" sz="2800" dirty="0" smtClean="0"/>
              <a:t> </a:t>
            </a:r>
            <a:r>
              <a:rPr lang="en-US" sz="2800" dirty="0" err="1" smtClean="0"/>
              <a:t>ლოგიკური</a:t>
            </a:r>
            <a:r>
              <a:rPr lang="en-US" sz="2800" dirty="0" smtClean="0"/>
              <a:t> </a:t>
            </a:r>
            <a:r>
              <a:rPr lang="en-US" sz="2800" dirty="0" err="1" smtClean="0"/>
              <a:t>მახასიათებლების</a:t>
            </a:r>
            <a:r>
              <a:rPr lang="en-US" sz="2800" dirty="0" smtClean="0"/>
              <a:t> </a:t>
            </a:r>
            <a:r>
              <a:rPr lang="en-US" sz="2800" dirty="0" err="1" smtClean="0"/>
              <a:t>მიხედვით</a:t>
            </a:r>
            <a:r>
              <a:rPr lang="ka-GE" sz="2800" dirty="0" smtClean="0"/>
              <a:t>, კერძოდ, არ ხდება არჩევანის გაკეთება უნარებისა და შესაძლებლობების შესაბამისად;</a:t>
            </a:r>
            <a:endParaRPr lang="en-US" sz="2400" dirty="0" smtClean="0"/>
          </a:p>
          <a:p>
            <a:r>
              <a:rPr lang="ka-GE" sz="2800" dirty="0" smtClean="0"/>
              <a:t>გ) არჩევანის გაკეთებას ახდენენ ძირითადად მშობლების სურვილით და არა საკუთარი </a:t>
            </a:r>
            <a:r>
              <a:rPr lang="ka-GE" sz="2800" dirty="0" err="1" smtClean="0"/>
              <a:t>ინეტერესების</a:t>
            </a:r>
            <a:r>
              <a:rPr lang="ka-GE" sz="2800" dirty="0" smtClean="0"/>
              <a:t> მიხედვით;</a:t>
            </a:r>
            <a:endParaRPr lang="en-US" sz="2400" dirty="0" smtClean="0"/>
          </a:p>
          <a:p>
            <a:r>
              <a:rPr lang="ka-GE" sz="2800" dirty="0" smtClean="0"/>
              <a:t>დ) არჩევანს ძირითადად ბიჭები აკეთებენ შემოსავლის მიხედვით;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sz="4400" dirty="0" smtClean="0"/>
              <a:t>დასკვნები და რეკომენდაციები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შიგთავსის ჩანაცვლების ველი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3"/>
            <a:r>
              <a:rPr lang="ka-GE" sz="2000" dirty="0" smtClean="0"/>
              <a:t>ტესტირებისა და ტრენინგების ჩატარების შემდეგ ცდის პირთა 3% -მა შეცვალა მის მიერ მიღებული გადაწყვეტილება;</a:t>
            </a:r>
          </a:p>
          <a:p>
            <a:pPr lvl="3">
              <a:buNone/>
            </a:pPr>
            <a:endParaRPr lang="en-US" sz="1800" dirty="0" smtClean="0"/>
          </a:p>
          <a:p>
            <a:pPr lvl="3"/>
            <a:r>
              <a:rPr lang="ka-GE" sz="2000" dirty="0" smtClean="0"/>
              <a:t>გადაწყვეტილების შეცვლა განაპირობა ჩატარებული ტესტირების შედეგების შესაბამისობამ არჩეულ პროფესიასთან;</a:t>
            </a:r>
          </a:p>
          <a:p>
            <a:pPr lvl="3">
              <a:buNone/>
            </a:pPr>
            <a:endParaRPr lang="en-US" sz="1800" dirty="0" smtClean="0"/>
          </a:p>
          <a:p>
            <a:pPr lvl="3"/>
            <a:r>
              <a:rPr lang="ka-GE" sz="2000" dirty="0" smtClean="0"/>
              <a:t>მნიშვნელოვანი განსხვავება გოგონებსა და ბიჭებს შორის გამოვლინდა გადაწყვეტილების შეცვლის შემთხვევაში, კერძოდ, გადაწყვეტილება შეცვალა გოგონების უმრავლესობამ;</a:t>
            </a:r>
            <a:endParaRPr lang="en-US" sz="1800" dirty="0" smtClean="0"/>
          </a:p>
        </p:txBody>
      </p:sp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შიგთავსის ჩანაცვლების ველი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ka-GE" sz="1800" dirty="0" smtClean="0"/>
              <a:t>მნიშვნელოვანი განსხვავება გამოვლინდა ბიჭებთან, კერძოდ, ისინი პროფესიას ირჩევენ არა საკუთარი ინტერესების მიხედვით, არამედ შემოსავლის(</a:t>
            </a:r>
            <a:r>
              <a:rPr lang="ka-GE" sz="1800" dirty="0" err="1" smtClean="0"/>
              <a:t>უმრავლეობამ</a:t>
            </a:r>
            <a:r>
              <a:rPr lang="ka-GE" sz="1800" dirty="0" smtClean="0"/>
              <a:t> აირჩია მეზღვაურის პროფესია, ვინაიდან მაღალანაზღაურებადი პროფესიაა და ამასთანავე დასაქმების მეტი პერსპექტივაა);</a:t>
            </a:r>
            <a:endParaRPr lang="en-US" sz="1800" dirty="0" smtClean="0"/>
          </a:p>
          <a:p>
            <a:pPr lvl="3">
              <a:buNone/>
            </a:pPr>
            <a:endParaRPr lang="en-US" sz="1800" dirty="0" smtClean="0"/>
          </a:p>
          <a:p>
            <a:pPr lvl="3"/>
            <a:r>
              <a:rPr lang="ka-GE" sz="2000" dirty="0" smtClean="0"/>
              <a:t>მოსწავლეები განიცდიან ინფორმაციის დეფიციტს  პროფესიებთან  დაკავშირებული საკითხების შესახებ;</a:t>
            </a:r>
          </a:p>
          <a:p>
            <a:pPr lvl="3">
              <a:buNone/>
            </a:pPr>
            <a:endParaRPr lang="en-US" sz="1800" dirty="0" smtClean="0"/>
          </a:p>
          <a:p>
            <a:pPr lvl="3"/>
            <a:r>
              <a:rPr lang="ka-GE" sz="2000" dirty="0" smtClean="0"/>
              <a:t>სკოლები არ არის სათანადოდ მომზადებული </a:t>
            </a:r>
            <a:r>
              <a:rPr lang="ka-GE" sz="2000" dirty="0" err="1" smtClean="0"/>
              <a:t>პროფორიენტაციული</a:t>
            </a:r>
            <a:r>
              <a:rPr lang="ka-GE" sz="2000" dirty="0" smtClean="0"/>
              <a:t>  ღონისძიებების გასატარებლად;</a:t>
            </a:r>
          </a:p>
          <a:p>
            <a:pPr lvl="3">
              <a:buNone/>
            </a:pPr>
            <a:endParaRPr lang="en-US" sz="1800" dirty="0" smtClean="0"/>
          </a:p>
          <a:p>
            <a:pPr lvl="3"/>
            <a:r>
              <a:rPr lang="ka-GE" sz="2000" dirty="0" smtClean="0"/>
              <a:t>საჭიროა და აუცილებელი სკოლაში დარგის სპეციალისტის მიერ ტარდებოდეს ტრენინგები და სემინარები პროფორიენტაციის საკითხებზე;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შიგთავსის ჩანაცვლების ველი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err="1" smtClean="0"/>
              <a:t>აუცილებლად</a:t>
            </a:r>
            <a:r>
              <a:rPr lang="en-US" dirty="0" smtClean="0"/>
              <a:t>, </a:t>
            </a:r>
            <a:r>
              <a:rPr lang="en-US" dirty="0" err="1" smtClean="0"/>
              <a:t>საჭიროა</a:t>
            </a:r>
            <a:r>
              <a:rPr lang="en-US" dirty="0" smtClean="0"/>
              <a:t> </a:t>
            </a:r>
            <a:r>
              <a:rPr lang="en-US" dirty="0" err="1" smtClean="0"/>
              <a:t>შეაფასოთ</a:t>
            </a:r>
            <a:r>
              <a:rPr lang="en-US" dirty="0" smtClean="0"/>
              <a:t> </a:t>
            </a:r>
            <a:r>
              <a:rPr lang="ka-GE" dirty="0" err="1" smtClean="0"/>
              <a:t>თქ</a:t>
            </a:r>
            <a:r>
              <a:rPr lang="en-US" dirty="0" err="1" smtClean="0"/>
              <a:t>ვენი</a:t>
            </a:r>
            <a:r>
              <a:rPr lang="en-US" dirty="0" smtClean="0"/>
              <a:t> </a:t>
            </a:r>
            <a:r>
              <a:rPr lang="en-US" dirty="0" err="1" smtClean="0"/>
              <a:t>შესაძლებლობები</a:t>
            </a:r>
            <a:r>
              <a:rPr lang="en-US" dirty="0" smtClean="0"/>
              <a:t>. </a:t>
            </a:r>
            <a:r>
              <a:rPr lang="en-US" dirty="0" err="1" smtClean="0"/>
              <a:t>ჩამოწერეთ</a:t>
            </a:r>
            <a:r>
              <a:rPr lang="en-US" dirty="0" smtClean="0"/>
              <a:t> </a:t>
            </a:r>
            <a:r>
              <a:rPr lang="en-US" dirty="0" err="1" smtClean="0"/>
              <a:t>და</a:t>
            </a:r>
            <a:r>
              <a:rPr lang="en-US" dirty="0" smtClean="0"/>
              <a:t> </a:t>
            </a:r>
            <a:r>
              <a:rPr lang="en-US" dirty="0" err="1" smtClean="0"/>
              <a:t>გაანალიზეთ</a:t>
            </a:r>
            <a:r>
              <a:rPr lang="en-US" dirty="0" smtClean="0"/>
              <a:t> </a:t>
            </a:r>
            <a:r>
              <a:rPr lang="en-US" dirty="0" err="1" smtClean="0"/>
              <a:t>თქვენი</a:t>
            </a:r>
            <a:r>
              <a:rPr lang="en-US" dirty="0" smtClean="0"/>
              <a:t> </a:t>
            </a:r>
            <a:r>
              <a:rPr lang="en-US" dirty="0" err="1" smtClean="0"/>
              <a:t>სუსტი</a:t>
            </a:r>
            <a:r>
              <a:rPr lang="en-US" dirty="0" smtClean="0"/>
              <a:t> </a:t>
            </a:r>
            <a:r>
              <a:rPr lang="en-US" dirty="0" err="1" smtClean="0"/>
              <a:t>და</a:t>
            </a:r>
            <a:r>
              <a:rPr lang="en-US" dirty="0" smtClean="0"/>
              <a:t> </a:t>
            </a:r>
            <a:r>
              <a:rPr lang="en-US" dirty="0" err="1" smtClean="0"/>
              <a:t>ძლიერი</a:t>
            </a:r>
            <a:r>
              <a:rPr lang="en-US" dirty="0" smtClean="0"/>
              <a:t> </a:t>
            </a:r>
            <a:r>
              <a:rPr lang="en-US" dirty="0" err="1" smtClean="0"/>
              <a:t>მხარეები</a:t>
            </a:r>
            <a:r>
              <a:rPr lang="ka-GE" dirty="0" smtClean="0"/>
              <a:t>(</a:t>
            </a:r>
            <a:r>
              <a:rPr lang="en-US" dirty="0" err="1" smtClean="0"/>
              <a:t>დაიწყეთ</a:t>
            </a:r>
            <a:r>
              <a:rPr lang="en-US" dirty="0" smtClean="0"/>
              <a:t> </a:t>
            </a:r>
            <a:r>
              <a:rPr lang="en-US" dirty="0" err="1" smtClean="0"/>
              <a:t>საგნების</a:t>
            </a:r>
            <a:r>
              <a:rPr lang="en-US" dirty="0" smtClean="0"/>
              <a:t> </a:t>
            </a:r>
            <a:r>
              <a:rPr lang="en-US" dirty="0" err="1" smtClean="0"/>
              <a:t>ჩამოწერით</a:t>
            </a:r>
            <a:r>
              <a:rPr lang="en-US" dirty="0" smtClean="0"/>
              <a:t> </a:t>
            </a:r>
            <a:r>
              <a:rPr lang="en-US" dirty="0" err="1" smtClean="0"/>
              <a:t>რომელთაც</a:t>
            </a:r>
            <a:r>
              <a:rPr lang="en-US" dirty="0" smtClean="0"/>
              <a:t> </a:t>
            </a:r>
            <a:r>
              <a:rPr lang="en-US" dirty="0" err="1" smtClean="0"/>
              <a:t>საუკეთესოდ</a:t>
            </a:r>
            <a:r>
              <a:rPr lang="en-US" dirty="0" smtClean="0"/>
              <a:t> </a:t>
            </a:r>
            <a:r>
              <a:rPr lang="en-US" dirty="0" err="1" smtClean="0"/>
              <a:t>ფლობთ</a:t>
            </a:r>
            <a:r>
              <a:rPr lang="en-US" dirty="0" smtClean="0"/>
              <a:t>, </a:t>
            </a:r>
            <a:r>
              <a:rPr lang="en-US" dirty="0" err="1" smtClean="0"/>
              <a:t>შემდეგ</a:t>
            </a:r>
            <a:r>
              <a:rPr lang="en-US" dirty="0" smtClean="0"/>
              <a:t> </a:t>
            </a:r>
            <a:r>
              <a:rPr lang="en-US" dirty="0" err="1" smtClean="0"/>
              <a:t>საგნები</a:t>
            </a:r>
            <a:r>
              <a:rPr lang="en-US" dirty="0" smtClean="0"/>
              <a:t> </a:t>
            </a:r>
            <a:r>
              <a:rPr lang="en-US" dirty="0" err="1" smtClean="0"/>
              <a:t>რომლებიც</a:t>
            </a:r>
            <a:r>
              <a:rPr lang="en-US" dirty="0" smtClean="0"/>
              <a:t> </a:t>
            </a:r>
            <a:r>
              <a:rPr lang="en-US" dirty="0" err="1" smtClean="0"/>
              <a:t>საშუალო</a:t>
            </a:r>
            <a:r>
              <a:rPr lang="en-US" dirty="0" smtClean="0"/>
              <a:t> </a:t>
            </a:r>
            <a:r>
              <a:rPr lang="en-US" dirty="0" err="1" smtClean="0"/>
              <a:t>ინტერესს</a:t>
            </a:r>
            <a:r>
              <a:rPr lang="en-US" dirty="0" smtClean="0"/>
              <a:t> </a:t>
            </a:r>
            <a:r>
              <a:rPr lang="en-US" dirty="0" err="1" smtClean="0"/>
              <a:t>იწვევენ</a:t>
            </a:r>
            <a:r>
              <a:rPr lang="en-US" dirty="0" smtClean="0"/>
              <a:t> </a:t>
            </a:r>
            <a:r>
              <a:rPr lang="en-US" dirty="0" err="1" smtClean="0"/>
              <a:t>თქვენში</a:t>
            </a:r>
            <a:r>
              <a:rPr lang="en-US" dirty="0" smtClean="0"/>
              <a:t> </a:t>
            </a:r>
            <a:r>
              <a:rPr lang="en-US" dirty="0" err="1" smtClean="0"/>
              <a:t>და</a:t>
            </a:r>
            <a:r>
              <a:rPr lang="en-US" dirty="0" smtClean="0"/>
              <a:t> </a:t>
            </a:r>
            <a:r>
              <a:rPr lang="en-US" dirty="0" err="1" smtClean="0"/>
              <a:t>ბოლოს</a:t>
            </a:r>
            <a:r>
              <a:rPr lang="en-US" dirty="0" smtClean="0"/>
              <a:t> </a:t>
            </a:r>
            <a:r>
              <a:rPr lang="en-US" dirty="0" err="1" smtClean="0"/>
              <a:t>საგნები</a:t>
            </a:r>
            <a:r>
              <a:rPr lang="en-US" dirty="0" smtClean="0"/>
              <a:t> </a:t>
            </a:r>
            <a:r>
              <a:rPr lang="en-US" dirty="0" err="1" smtClean="0"/>
              <a:t>რომლებიც</a:t>
            </a:r>
            <a:r>
              <a:rPr lang="en-US" dirty="0" smtClean="0"/>
              <a:t> </a:t>
            </a:r>
            <a:r>
              <a:rPr lang="en-US" dirty="0" err="1" smtClean="0"/>
              <a:t>არ</a:t>
            </a:r>
            <a:r>
              <a:rPr lang="en-US" dirty="0" smtClean="0"/>
              <a:t> </a:t>
            </a:r>
            <a:r>
              <a:rPr lang="en-US" dirty="0" err="1" smtClean="0"/>
              <a:t>გაინტერესებთ</a:t>
            </a:r>
            <a:r>
              <a:rPr lang="ka-GE" dirty="0" smtClean="0"/>
              <a:t>)</a:t>
            </a:r>
            <a:r>
              <a:rPr lang="en-US" dirty="0" smtClean="0"/>
              <a:t>. </a:t>
            </a:r>
            <a:endParaRPr lang="ka-GE" dirty="0" smtClean="0"/>
          </a:p>
          <a:p>
            <a:pPr lvl="0">
              <a:buNone/>
            </a:pPr>
            <a:endParaRPr lang="en-US" dirty="0" smtClean="0"/>
          </a:p>
          <a:p>
            <a:r>
              <a:rPr lang="en-US" dirty="0" err="1" smtClean="0"/>
              <a:t>ჩამოწერეთ</a:t>
            </a:r>
            <a:r>
              <a:rPr lang="en-US" dirty="0" smtClean="0"/>
              <a:t> </a:t>
            </a:r>
            <a:r>
              <a:rPr lang="en-US" dirty="0" err="1" smtClean="0"/>
              <a:t>თქვენი</a:t>
            </a:r>
            <a:r>
              <a:rPr lang="en-US" dirty="0" smtClean="0"/>
              <a:t> </a:t>
            </a:r>
            <a:r>
              <a:rPr lang="en-US" dirty="0" err="1" smtClean="0"/>
              <a:t>ინტერესის</a:t>
            </a:r>
            <a:r>
              <a:rPr lang="en-US" dirty="0" smtClean="0"/>
              <a:t> </a:t>
            </a:r>
            <a:r>
              <a:rPr lang="en-US" dirty="0" err="1" smtClean="0"/>
              <a:t>სფეროები</a:t>
            </a:r>
            <a:r>
              <a:rPr lang="en-US" dirty="0" smtClean="0"/>
              <a:t> </a:t>
            </a:r>
            <a:r>
              <a:rPr lang="en-US" dirty="0" err="1" smtClean="0"/>
              <a:t>და</a:t>
            </a:r>
            <a:r>
              <a:rPr lang="en-US" dirty="0" smtClean="0"/>
              <a:t> </a:t>
            </a:r>
            <a:r>
              <a:rPr lang="en-US" dirty="0" err="1" smtClean="0"/>
              <a:t>პროფესიები</a:t>
            </a:r>
            <a:r>
              <a:rPr lang="en-US" dirty="0" smtClean="0"/>
              <a:t>, </a:t>
            </a:r>
            <a:r>
              <a:rPr lang="en-US" dirty="0" err="1" smtClean="0"/>
              <a:t>რომელთაც</a:t>
            </a:r>
            <a:r>
              <a:rPr lang="en-US" dirty="0" smtClean="0"/>
              <a:t> </a:t>
            </a:r>
            <a:r>
              <a:rPr lang="en-US" dirty="0" err="1" smtClean="0"/>
              <a:t>თვლით</a:t>
            </a:r>
            <a:r>
              <a:rPr lang="en-US" dirty="0" smtClean="0"/>
              <a:t>, </a:t>
            </a:r>
            <a:r>
              <a:rPr lang="en-US" dirty="0" err="1" smtClean="0"/>
              <a:t>რომ</a:t>
            </a:r>
            <a:r>
              <a:rPr lang="en-US" dirty="0" smtClean="0"/>
              <a:t> </a:t>
            </a:r>
            <a:r>
              <a:rPr lang="en-US" dirty="0" err="1" smtClean="0"/>
              <a:t>ინტერესით</a:t>
            </a:r>
            <a:r>
              <a:rPr lang="en-US" dirty="0" smtClean="0"/>
              <a:t> </a:t>
            </a:r>
            <a:r>
              <a:rPr lang="en-US" dirty="0" err="1" smtClean="0"/>
              <a:t>შეძლებთ</a:t>
            </a:r>
            <a:r>
              <a:rPr lang="en-US" dirty="0" smtClean="0"/>
              <a:t> </a:t>
            </a:r>
            <a:r>
              <a:rPr lang="en-US" dirty="0" err="1" smtClean="0"/>
              <a:t>მათ</a:t>
            </a:r>
            <a:r>
              <a:rPr lang="en-US" dirty="0" smtClean="0"/>
              <a:t> </a:t>
            </a:r>
            <a:r>
              <a:rPr lang="en-US" dirty="0" err="1" smtClean="0"/>
              <a:t>ათვისებას</a:t>
            </a:r>
            <a:r>
              <a:rPr lang="en-US" dirty="0" smtClean="0"/>
              <a:t>. </a:t>
            </a:r>
            <a:r>
              <a:rPr lang="en-US" dirty="0" err="1" smtClean="0"/>
              <a:t>არ</a:t>
            </a:r>
            <a:r>
              <a:rPr lang="en-US" dirty="0" smtClean="0"/>
              <a:t> </a:t>
            </a:r>
            <a:r>
              <a:rPr lang="en-US" dirty="0" err="1" smtClean="0"/>
              <a:t>არის</a:t>
            </a:r>
            <a:r>
              <a:rPr lang="en-US" dirty="0" smtClean="0"/>
              <a:t> </a:t>
            </a:r>
            <a:r>
              <a:rPr lang="en-US" dirty="0" err="1" smtClean="0"/>
              <a:t>აუცილებელი</a:t>
            </a:r>
            <a:r>
              <a:rPr lang="en-US" dirty="0" smtClean="0"/>
              <a:t> </a:t>
            </a:r>
            <a:r>
              <a:rPr lang="en-US" dirty="0" err="1" smtClean="0"/>
              <a:t>აკეთოთ</a:t>
            </a:r>
            <a:r>
              <a:rPr lang="en-US" dirty="0" smtClean="0"/>
              <a:t> </a:t>
            </a:r>
            <a:r>
              <a:rPr lang="en-US" dirty="0" err="1" smtClean="0"/>
              <a:t>ის</a:t>
            </a:r>
            <a:r>
              <a:rPr lang="en-US" dirty="0" smtClean="0"/>
              <a:t> </a:t>
            </a:r>
            <a:r>
              <a:rPr lang="en-US" dirty="0" err="1" smtClean="0"/>
              <a:t>რაც</a:t>
            </a:r>
            <a:r>
              <a:rPr lang="en-US" dirty="0" smtClean="0"/>
              <a:t> </a:t>
            </a:r>
            <a:r>
              <a:rPr lang="en-US" dirty="0" err="1" smtClean="0"/>
              <a:t>არ</a:t>
            </a:r>
            <a:r>
              <a:rPr lang="en-US" dirty="0" smtClean="0"/>
              <a:t> </a:t>
            </a:r>
            <a:r>
              <a:rPr lang="en-US" dirty="0" err="1" smtClean="0"/>
              <a:t>გაინტერესებთ</a:t>
            </a:r>
            <a:r>
              <a:rPr lang="en-US" dirty="0" smtClean="0"/>
              <a:t> </a:t>
            </a:r>
            <a:r>
              <a:rPr lang="en-US" dirty="0" err="1" smtClean="0"/>
              <a:t>და</a:t>
            </a:r>
            <a:r>
              <a:rPr lang="en-US" dirty="0" smtClean="0"/>
              <a:t> </a:t>
            </a:r>
            <a:r>
              <a:rPr lang="en-US" dirty="0" err="1" smtClean="0"/>
              <a:t>არ</a:t>
            </a:r>
            <a:r>
              <a:rPr lang="en-US" dirty="0" smtClean="0"/>
              <a:t> </a:t>
            </a:r>
            <a:r>
              <a:rPr lang="en-US" dirty="0" err="1" smtClean="0"/>
              <a:t>გსიამოვნებთ</a:t>
            </a:r>
            <a:r>
              <a:rPr lang="en-US" dirty="0" smtClean="0"/>
              <a:t>. </a:t>
            </a:r>
            <a:r>
              <a:rPr lang="en-US" dirty="0" err="1" smtClean="0"/>
              <a:t>ასევე</a:t>
            </a:r>
            <a:r>
              <a:rPr lang="en-US" dirty="0" smtClean="0"/>
              <a:t> </a:t>
            </a:r>
            <a:r>
              <a:rPr lang="en-US" dirty="0" err="1" smtClean="0"/>
              <a:t>გაითვალისწინეთ</a:t>
            </a:r>
            <a:r>
              <a:rPr lang="en-US" dirty="0" smtClean="0"/>
              <a:t>, </a:t>
            </a:r>
            <a:r>
              <a:rPr lang="en-US" dirty="0" err="1" smtClean="0"/>
              <a:t>ადამიანების</a:t>
            </a:r>
            <a:r>
              <a:rPr lang="en-US" dirty="0" smtClean="0"/>
              <a:t> </a:t>
            </a:r>
            <a:r>
              <a:rPr lang="en-US" dirty="0" err="1" smtClean="0"/>
              <a:t>უმრავლესობა</a:t>
            </a:r>
            <a:r>
              <a:rPr lang="en-US" dirty="0" smtClean="0"/>
              <a:t> </a:t>
            </a:r>
            <a:r>
              <a:rPr lang="en-US" dirty="0" err="1" smtClean="0"/>
              <a:t>ცხო</a:t>
            </a:r>
            <a:r>
              <a:rPr lang="ka-GE" dirty="0" smtClean="0"/>
              <a:t>ვ</a:t>
            </a:r>
            <a:r>
              <a:rPr lang="en-US" dirty="0" err="1" smtClean="0"/>
              <a:t>რების</a:t>
            </a:r>
            <a:r>
              <a:rPr lang="en-US" dirty="0" smtClean="0"/>
              <a:t> </a:t>
            </a:r>
            <a:r>
              <a:rPr lang="en-US" dirty="0" err="1" smtClean="0"/>
              <a:t>მანძილ</a:t>
            </a:r>
            <a:r>
              <a:rPr lang="ka-GE" dirty="0" smtClean="0"/>
              <a:t>ზ</a:t>
            </a:r>
            <a:r>
              <a:rPr lang="en-US" dirty="0" smtClean="0"/>
              <a:t>ე </a:t>
            </a:r>
            <a:r>
              <a:rPr lang="en-US" dirty="0" err="1" smtClean="0"/>
              <a:t>იცვლის</a:t>
            </a:r>
            <a:r>
              <a:rPr lang="en-US" dirty="0" smtClean="0"/>
              <a:t> </a:t>
            </a:r>
            <a:r>
              <a:rPr lang="en-US" dirty="0" err="1" smtClean="0"/>
              <a:t>პროფესიას</a:t>
            </a:r>
            <a:r>
              <a:rPr lang="en-US" dirty="0" smtClean="0"/>
              <a:t>, </a:t>
            </a:r>
            <a:r>
              <a:rPr lang="en-US" dirty="0" err="1" smtClean="0"/>
              <a:t>ისინი</a:t>
            </a:r>
            <a:r>
              <a:rPr lang="en-US" dirty="0" smtClean="0"/>
              <a:t> </a:t>
            </a:r>
            <a:r>
              <a:rPr lang="en-US" dirty="0" err="1" smtClean="0"/>
              <a:t>არ</a:t>
            </a:r>
            <a:r>
              <a:rPr lang="en-US" dirty="0" smtClean="0"/>
              <a:t> </a:t>
            </a:r>
            <a:r>
              <a:rPr lang="en-US" dirty="0" err="1" smtClean="0"/>
              <a:t>მუშაობენ</a:t>
            </a:r>
            <a:r>
              <a:rPr lang="en-US" dirty="0" smtClean="0"/>
              <a:t> </a:t>
            </a:r>
            <a:r>
              <a:rPr lang="en-US" dirty="0" err="1" smtClean="0"/>
              <a:t>საკუთარი</a:t>
            </a:r>
            <a:r>
              <a:rPr lang="en-US" dirty="0" smtClean="0"/>
              <a:t> </a:t>
            </a:r>
            <a:r>
              <a:rPr lang="en-US" dirty="0" err="1" smtClean="0"/>
              <a:t>პროფესიით</a:t>
            </a:r>
            <a:r>
              <a:rPr lang="en-US" dirty="0" smtClean="0"/>
              <a:t>, </a:t>
            </a:r>
            <a:r>
              <a:rPr lang="en-US" dirty="0" err="1" smtClean="0"/>
              <a:t>შეეცადეთ</a:t>
            </a:r>
            <a:r>
              <a:rPr lang="en-US" dirty="0" smtClean="0"/>
              <a:t> </a:t>
            </a:r>
            <a:r>
              <a:rPr lang="en-US" dirty="0" err="1" smtClean="0"/>
              <a:t>ისეთი</a:t>
            </a:r>
            <a:r>
              <a:rPr lang="en-US" dirty="0" smtClean="0"/>
              <a:t> </a:t>
            </a:r>
            <a:r>
              <a:rPr lang="en-US" dirty="0" err="1" smtClean="0"/>
              <a:t>პროფესია</a:t>
            </a:r>
            <a:r>
              <a:rPr lang="en-US" dirty="0" smtClean="0"/>
              <a:t> </a:t>
            </a:r>
            <a:r>
              <a:rPr lang="en-US" dirty="0" err="1" smtClean="0"/>
              <a:t>შეარჩიოთ</a:t>
            </a:r>
            <a:r>
              <a:rPr lang="en-US" dirty="0" smtClean="0"/>
              <a:t>, </a:t>
            </a:r>
            <a:r>
              <a:rPr lang="en-US" dirty="0" err="1" smtClean="0"/>
              <a:t>რომლის</a:t>
            </a:r>
            <a:r>
              <a:rPr lang="en-US" dirty="0" smtClean="0"/>
              <a:t> </a:t>
            </a:r>
            <a:r>
              <a:rPr lang="en-US" dirty="0" err="1" smtClean="0"/>
              <a:t>სიყვრულით</a:t>
            </a:r>
            <a:r>
              <a:rPr lang="en-US" dirty="0" smtClean="0"/>
              <a:t> </a:t>
            </a:r>
            <a:r>
              <a:rPr lang="en-US" dirty="0" err="1" smtClean="0"/>
              <a:t>შეძლებთ</a:t>
            </a:r>
            <a:r>
              <a:rPr lang="en-US" dirty="0" smtClean="0"/>
              <a:t> </a:t>
            </a:r>
            <a:r>
              <a:rPr lang="en-US" dirty="0" err="1" smtClean="0"/>
              <a:t>წარმატების</a:t>
            </a:r>
            <a:r>
              <a:rPr lang="en-US" dirty="0" smtClean="0"/>
              <a:t> </a:t>
            </a:r>
            <a:r>
              <a:rPr lang="en-US" dirty="0" err="1" smtClean="0"/>
              <a:t>მიღწევას</a:t>
            </a:r>
            <a:r>
              <a:rPr lang="en-US" dirty="0" smtClean="0"/>
              <a:t>, </a:t>
            </a:r>
            <a:r>
              <a:rPr lang="en-US" dirty="0" err="1" smtClean="0"/>
              <a:t>არ</a:t>
            </a:r>
            <a:r>
              <a:rPr lang="en-US" dirty="0" smtClean="0"/>
              <a:t> </a:t>
            </a:r>
            <a:r>
              <a:rPr lang="en-US" dirty="0" err="1" smtClean="0"/>
              <a:t>უნდა</a:t>
            </a:r>
            <a:r>
              <a:rPr lang="en-US" dirty="0" smtClean="0"/>
              <a:t> </a:t>
            </a:r>
            <a:r>
              <a:rPr lang="en-US" dirty="0" err="1" smtClean="0"/>
              <a:t>გჭირდებოდეთ</a:t>
            </a:r>
            <a:r>
              <a:rPr lang="en-US" dirty="0" smtClean="0"/>
              <a:t> </a:t>
            </a:r>
            <a:r>
              <a:rPr lang="en-US" dirty="0" err="1" smtClean="0"/>
              <a:t>იძულება</a:t>
            </a:r>
            <a:r>
              <a:rPr lang="en-US" dirty="0" smtClean="0"/>
              <a:t> </a:t>
            </a:r>
            <a:r>
              <a:rPr lang="en-US" dirty="0" err="1" smtClean="0"/>
              <a:t>სწავლის</a:t>
            </a:r>
            <a:r>
              <a:rPr lang="en-US" dirty="0" smtClean="0"/>
              <a:t> </a:t>
            </a:r>
            <a:r>
              <a:rPr lang="en-US" dirty="0" err="1" smtClean="0"/>
              <a:t>და</a:t>
            </a:r>
            <a:r>
              <a:rPr lang="en-US" dirty="0" smtClean="0"/>
              <a:t> </a:t>
            </a:r>
            <a:r>
              <a:rPr lang="en-US" dirty="0" err="1" smtClean="0"/>
              <a:t>შემდგომში</a:t>
            </a:r>
            <a:r>
              <a:rPr lang="en-US" dirty="0" smtClean="0"/>
              <a:t> </a:t>
            </a:r>
            <a:r>
              <a:rPr lang="en-US" dirty="0" err="1" smtClean="0"/>
              <a:t>ცოდნის</a:t>
            </a:r>
            <a:r>
              <a:rPr lang="en-US" dirty="0" smtClean="0"/>
              <a:t> </a:t>
            </a:r>
            <a:r>
              <a:rPr lang="en-US" dirty="0" err="1" smtClean="0"/>
              <a:t>გაღრმავების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პრაქტიკული რეკომენდაციები: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შიგთავსის ჩანაცვლების ველი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err="1" smtClean="0"/>
              <a:t>თითოეულ</a:t>
            </a:r>
            <a:r>
              <a:rPr lang="en-US" dirty="0" smtClean="0"/>
              <a:t> </a:t>
            </a:r>
            <a:r>
              <a:rPr lang="en-US" dirty="0" err="1" smtClean="0"/>
              <a:t>თქვენს</a:t>
            </a:r>
            <a:r>
              <a:rPr lang="en-US" dirty="0" smtClean="0"/>
              <a:t> </a:t>
            </a:r>
            <a:r>
              <a:rPr lang="en-US" dirty="0" err="1" smtClean="0"/>
              <a:t>მიერ</a:t>
            </a:r>
            <a:r>
              <a:rPr lang="en-US" dirty="0" smtClean="0"/>
              <a:t> </a:t>
            </a:r>
            <a:r>
              <a:rPr lang="en-US" dirty="0" err="1" smtClean="0"/>
              <a:t>ჩამოწერ</a:t>
            </a:r>
            <a:r>
              <a:rPr lang="ka-GE" dirty="0" smtClean="0"/>
              <a:t>ი</a:t>
            </a:r>
            <a:r>
              <a:rPr lang="en-US" dirty="0" smtClean="0"/>
              <a:t>ლ </a:t>
            </a:r>
            <a:r>
              <a:rPr lang="en-US" dirty="0" err="1" smtClean="0"/>
              <a:t>პროფესიაზე</a:t>
            </a:r>
            <a:r>
              <a:rPr lang="en-US" dirty="0" smtClean="0"/>
              <a:t> </a:t>
            </a:r>
            <a:r>
              <a:rPr lang="en-US" dirty="0" err="1" smtClean="0"/>
              <a:t>წარმოიდგინეთ</a:t>
            </a:r>
            <a:r>
              <a:rPr lang="en-US" dirty="0" smtClean="0"/>
              <a:t> </a:t>
            </a:r>
            <a:r>
              <a:rPr lang="ka-GE" dirty="0" smtClean="0"/>
              <a:t>რა საგნების სწავლა მოგიწევთ? რა პერსპექტივები გაქვთ განვითარების, შეძლებთ თუ არა 4 წლის მანძილზე ამ პროფესიის დაუფლებას, რამ იმოქმედა თქვენზე პროფესიის არჩევისას, რამდენად მოთხოვნადია თქვენს მიერ არჩეული პროფესია, </a:t>
            </a:r>
            <a:r>
              <a:rPr lang="en-US" dirty="0" err="1" smtClean="0"/>
              <a:t>კურსის</a:t>
            </a:r>
            <a:r>
              <a:rPr lang="en-US" dirty="0" smtClean="0"/>
              <a:t> </a:t>
            </a:r>
            <a:r>
              <a:rPr lang="en-US" dirty="0" err="1" smtClean="0"/>
              <a:t>გავლის</a:t>
            </a:r>
            <a:r>
              <a:rPr lang="en-US" dirty="0" smtClean="0"/>
              <a:t> </a:t>
            </a:r>
            <a:r>
              <a:rPr lang="en-US" dirty="0" err="1" smtClean="0"/>
              <a:t>შემდეგ</a:t>
            </a:r>
            <a:r>
              <a:rPr lang="en-US" dirty="0" smtClean="0"/>
              <a:t> </a:t>
            </a:r>
            <a:r>
              <a:rPr lang="en-US" dirty="0" err="1" smtClean="0"/>
              <a:t>თუ</a:t>
            </a:r>
            <a:r>
              <a:rPr lang="en-US" dirty="0" smtClean="0"/>
              <a:t> </a:t>
            </a:r>
            <a:r>
              <a:rPr lang="en-US" dirty="0" err="1" smtClean="0"/>
              <a:t>სად</a:t>
            </a:r>
            <a:r>
              <a:rPr lang="en-US" dirty="0" smtClean="0"/>
              <a:t> </a:t>
            </a:r>
            <a:r>
              <a:rPr lang="en-US" dirty="0" err="1" smtClean="0"/>
              <a:t>და</a:t>
            </a:r>
            <a:r>
              <a:rPr lang="en-US" dirty="0" smtClean="0"/>
              <a:t> </a:t>
            </a:r>
            <a:r>
              <a:rPr lang="en-US" dirty="0" err="1" smtClean="0"/>
              <a:t>როგორად</a:t>
            </a:r>
            <a:r>
              <a:rPr lang="en-US" dirty="0" smtClean="0"/>
              <a:t> </a:t>
            </a:r>
            <a:r>
              <a:rPr lang="en-US" dirty="0" err="1" smtClean="0"/>
              <a:t>დასაქმდებით</a:t>
            </a:r>
            <a:r>
              <a:rPr lang="ka-GE" dirty="0" smtClean="0"/>
              <a:t>, კონკრეტულად რასთან გექნებათ შეხება პროფესიით მუშაობის შემთხვევაში </a:t>
            </a:r>
            <a:r>
              <a:rPr lang="en-US" dirty="0" smtClean="0"/>
              <a:t>(</a:t>
            </a:r>
            <a:r>
              <a:rPr lang="en-US" dirty="0" err="1" smtClean="0"/>
              <a:t>მაგალითად</a:t>
            </a:r>
            <a:r>
              <a:rPr lang="en-US" dirty="0" smtClean="0"/>
              <a:t> </a:t>
            </a:r>
            <a:r>
              <a:rPr lang="en-US" dirty="0" err="1" smtClean="0"/>
              <a:t>ექიმობის</a:t>
            </a:r>
            <a:r>
              <a:rPr lang="en-US" dirty="0" smtClean="0"/>
              <a:t> </a:t>
            </a:r>
            <a:r>
              <a:rPr lang="en-US" dirty="0" err="1" smtClean="0"/>
              <a:t>შემთხვევაში</a:t>
            </a:r>
            <a:r>
              <a:rPr lang="en-US" dirty="0" smtClean="0"/>
              <a:t> </a:t>
            </a:r>
            <a:r>
              <a:rPr lang="en-US" dirty="0" err="1" smtClean="0"/>
              <a:t>შეხება</a:t>
            </a:r>
            <a:r>
              <a:rPr lang="en-US" dirty="0" smtClean="0"/>
              <a:t> </a:t>
            </a:r>
            <a:r>
              <a:rPr lang="en-US" dirty="0" err="1" smtClean="0"/>
              <a:t>გექნებათ</a:t>
            </a:r>
            <a:r>
              <a:rPr lang="en-US" dirty="0" smtClean="0"/>
              <a:t> </a:t>
            </a:r>
            <a:r>
              <a:rPr lang="en-US" dirty="0" err="1" smtClean="0"/>
              <a:t>ავადმყოფებთან</a:t>
            </a:r>
            <a:r>
              <a:rPr lang="en-US" dirty="0" smtClean="0"/>
              <a:t>, </a:t>
            </a:r>
            <a:r>
              <a:rPr lang="en-US" dirty="0" err="1" smtClean="0"/>
              <a:t>პაციენტების</a:t>
            </a:r>
            <a:r>
              <a:rPr lang="en-US" dirty="0" smtClean="0"/>
              <a:t> </a:t>
            </a:r>
            <a:r>
              <a:rPr lang="en-US" dirty="0" err="1" smtClean="0"/>
              <a:t>ნათესავებთან</a:t>
            </a:r>
            <a:r>
              <a:rPr lang="en-US" dirty="0" smtClean="0"/>
              <a:t> </a:t>
            </a:r>
            <a:r>
              <a:rPr lang="en-US" dirty="0" err="1" smtClean="0"/>
              <a:t>ადამიანებს</a:t>
            </a:r>
            <a:r>
              <a:rPr lang="en-US" dirty="0" smtClean="0"/>
              <a:t> </a:t>
            </a:r>
            <a:r>
              <a:rPr lang="en-US" dirty="0" err="1" smtClean="0"/>
              <a:t>რომელთაც</a:t>
            </a:r>
            <a:r>
              <a:rPr lang="en-US" dirty="0" smtClean="0"/>
              <a:t> </a:t>
            </a:r>
            <a:r>
              <a:rPr lang="en-US" dirty="0" err="1" smtClean="0"/>
              <a:t>უჭირთ</a:t>
            </a:r>
            <a:r>
              <a:rPr lang="ka-GE" dirty="0" smtClean="0"/>
              <a:t>. </a:t>
            </a:r>
            <a:r>
              <a:rPr lang="en-US" dirty="0" err="1" smtClean="0"/>
              <a:t>მოსამართლე</a:t>
            </a:r>
            <a:r>
              <a:rPr lang="ka-GE" dirty="0" smtClean="0"/>
              <a:t>ე</a:t>
            </a:r>
            <a:r>
              <a:rPr lang="en-US" dirty="0" smtClean="0"/>
              <a:t>ბ</a:t>
            </a:r>
            <a:r>
              <a:rPr lang="ka-GE" dirty="0" smtClean="0"/>
              <a:t>ს</a:t>
            </a:r>
            <a:r>
              <a:rPr lang="en-US" dirty="0" smtClean="0"/>
              <a:t>, </a:t>
            </a:r>
            <a:r>
              <a:rPr lang="en-US" dirty="0" err="1" smtClean="0"/>
              <a:t>პროკურ</a:t>
            </a:r>
            <a:r>
              <a:rPr lang="ka-GE" dirty="0" smtClean="0"/>
              <a:t>ე</a:t>
            </a:r>
            <a:r>
              <a:rPr lang="en-US" dirty="0" smtClean="0"/>
              <a:t>ბ</a:t>
            </a:r>
            <a:r>
              <a:rPr lang="ka-GE" dirty="0" smtClean="0"/>
              <a:t>ს</a:t>
            </a:r>
            <a:r>
              <a:rPr lang="en-US" dirty="0" smtClean="0"/>
              <a:t>, </a:t>
            </a:r>
            <a:r>
              <a:rPr lang="en-US" dirty="0" err="1" smtClean="0"/>
              <a:t>იურისტ</a:t>
            </a:r>
            <a:r>
              <a:rPr lang="ka-GE" dirty="0" smtClean="0"/>
              <a:t>ე</a:t>
            </a:r>
            <a:r>
              <a:rPr lang="en-US" dirty="0" smtClean="0"/>
              <a:t>ბ</a:t>
            </a:r>
            <a:r>
              <a:rPr lang="ka-GE" dirty="0" smtClean="0"/>
              <a:t>ს </a:t>
            </a:r>
            <a:r>
              <a:rPr lang="en-US" dirty="0" err="1" smtClean="0"/>
              <a:t>ან</a:t>
            </a:r>
            <a:r>
              <a:rPr lang="en-US" dirty="0" smtClean="0"/>
              <a:t> </a:t>
            </a:r>
            <a:r>
              <a:rPr lang="en-US" dirty="0" err="1" smtClean="0"/>
              <a:t>გამომძიებლ</a:t>
            </a:r>
            <a:r>
              <a:rPr lang="ka-GE" dirty="0" smtClean="0"/>
              <a:t>ე</a:t>
            </a:r>
            <a:r>
              <a:rPr lang="en-US" dirty="0" err="1" smtClean="0"/>
              <a:t>ობ</a:t>
            </a:r>
            <a:r>
              <a:rPr lang="ka-GE" dirty="0" smtClean="0"/>
              <a:t>ს</a:t>
            </a:r>
            <a:r>
              <a:rPr lang="en-US" dirty="0" smtClean="0"/>
              <a:t>  </a:t>
            </a:r>
            <a:r>
              <a:rPr lang="en-US" dirty="0" err="1" smtClean="0"/>
              <a:t>შეხება</a:t>
            </a:r>
            <a:r>
              <a:rPr lang="en-US" dirty="0" smtClean="0"/>
              <a:t> </a:t>
            </a:r>
            <a:r>
              <a:rPr lang="en-US" dirty="0" err="1" smtClean="0"/>
              <a:t>ექნებათ</a:t>
            </a:r>
            <a:r>
              <a:rPr lang="en-US" dirty="0" smtClean="0"/>
              <a:t>, </a:t>
            </a:r>
            <a:r>
              <a:rPr lang="en-US" dirty="0" err="1" smtClean="0"/>
              <a:t>დამნაშავეებთან</a:t>
            </a:r>
            <a:r>
              <a:rPr lang="en-US" dirty="0" smtClean="0"/>
              <a:t>, </a:t>
            </a:r>
            <a:r>
              <a:rPr lang="en-US" dirty="0" err="1" smtClean="0"/>
              <a:t>კანონთან</a:t>
            </a:r>
            <a:r>
              <a:rPr lang="en-US" dirty="0" smtClean="0"/>
              <a:t> </a:t>
            </a:r>
            <a:r>
              <a:rPr lang="en-US" dirty="0" err="1" smtClean="0"/>
              <a:t>და</a:t>
            </a:r>
            <a:r>
              <a:rPr lang="en-US" dirty="0" smtClean="0"/>
              <a:t> </a:t>
            </a:r>
            <a:r>
              <a:rPr lang="en-US" dirty="0" err="1" smtClean="0"/>
              <a:t>ა.შ</a:t>
            </a:r>
            <a:r>
              <a:rPr lang="en-US" dirty="0" smtClean="0"/>
              <a:t>. </a:t>
            </a:r>
            <a:r>
              <a:rPr lang="en-US" dirty="0" err="1" smtClean="0"/>
              <a:t>გაიაზრეთ</a:t>
            </a:r>
            <a:r>
              <a:rPr lang="en-US" dirty="0" smtClean="0"/>
              <a:t> </a:t>
            </a:r>
            <a:r>
              <a:rPr lang="en-US" dirty="0" err="1" smtClean="0"/>
              <a:t>როგორი</a:t>
            </a:r>
            <a:r>
              <a:rPr lang="en-US" dirty="0" smtClean="0"/>
              <a:t> </a:t>
            </a:r>
            <a:r>
              <a:rPr lang="en-US" dirty="0" err="1" smtClean="0"/>
              <a:t>სამუშაო</a:t>
            </a:r>
            <a:r>
              <a:rPr lang="en-US" dirty="0" smtClean="0"/>
              <a:t> </a:t>
            </a:r>
            <a:r>
              <a:rPr lang="en-US" dirty="0" err="1" smtClean="0"/>
              <a:t>გრაფიკია</a:t>
            </a:r>
            <a:r>
              <a:rPr lang="en-US" dirty="0" smtClean="0"/>
              <a:t> </a:t>
            </a:r>
            <a:r>
              <a:rPr lang="en-US" dirty="0" err="1" smtClean="0"/>
              <a:t>და</a:t>
            </a:r>
            <a:r>
              <a:rPr lang="en-US" dirty="0" smtClean="0"/>
              <a:t> </a:t>
            </a:r>
            <a:r>
              <a:rPr lang="en-US" dirty="0" err="1" smtClean="0"/>
              <a:t>როგორი</a:t>
            </a:r>
            <a:r>
              <a:rPr lang="en-US" dirty="0" smtClean="0"/>
              <a:t> </a:t>
            </a:r>
            <a:r>
              <a:rPr lang="en-US" dirty="0" err="1" smtClean="0"/>
              <a:t>კატეგორიის</a:t>
            </a:r>
            <a:r>
              <a:rPr lang="en-US" dirty="0" smtClean="0"/>
              <a:t> </a:t>
            </a:r>
            <a:r>
              <a:rPr lang="en-US" dirty="0" err="1" smtClean="0"/>
              <a:t>ხალხთან</a:t>
            </a:r>
            <a:r>
              <a:rPr lang="en-US" dirty="0" smtClean="0"/>
              <a:t> </a:t>
            </a:r>
            <a:r>
              <a:rPr lang="en-US" dirty="0" err="1" smtClean="0"/>
              <a:t>გექნებათ</a:t>
            </a:r>
            <a:r>
              <a:rPr lang="en-US" dirty="0" smtClean="0"/>
              <a:t> </a:t>
            </a:r>
            <a:r>
              <a:rPr lang="en-US" dirty="0" err="1" smtClean="0"/>
              <a:t>შეხება</a:t>
            </a:r>
            <a:r>
              <a:rPr lang="en-US" dirty="0" smtClean="0"/>
              <a:t> </a:t>
            </a:r>
            <a:r>
              <a:rPr lang="en-US" dirty="0" err="1" smtClean="0"/>
              <a:t>და</a:t>
            </a:r>
            <a:r>
              <a:rPr lang="en-US" dirty="0" smtClean="0"/>
              <a:t> </a:t>
            </a:r>
            <a:r>
              <a:rPr lang="en-US" dirty="0" err="1" smtClean="0"/>
              <a:t>რა</a:t>
            </a:r>
            <a:r>
              <a:rPr lang="en-US" dirty="0" smtClean="0"/>
              <a:t> </a:t>
            </a:r>
            <a:r>
              <a:rPr lang="en-US" dirty="0" err="1" smtClean="0"/>
              <a:t>გარემოში</a:t>
            </a:r>
            <a:r>
              <a:rPr lang="en-US" dirty="0" smtClean="0"/>
              <a:t> </a:t>
            </a:r>
            <a:r>
              <a:rPr lang="en-US" dirty="0" err="1" smtClean="0"/>
              <a:t>მოგიწევთ</a:t>
            </a:r>
            <a:r>
              <a:rPr lang="en-US" dirty="0" smtClean="0"/>
              <a:t> </a:t>
            </a:r>
            <a:r>
              <a:rPr lang="en-US" dirty="0" err="1" smtClean="0"/>
              <a:t>ტრიალი</a:t>
            </a:r>
            <a:r>
              <a:rPr lang="en-US" dirty="0" smtClean="0"/>
              <a:t>.)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შიგთავსის ჩანაცვლების ველი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 smtClean="0"/>
              <a:t>მოიძიეთ</a:t>
            </a:r>
            <a:r>
              <a:rPr lang="en-US" dirty="0" smtClean="0"/>
              <a:t> </a:t>
            </a:r>
            <a:r>
              <a:rPr lang="en-US" dirty="0" err="1" smtClean="0"/>
              <a:t>ახლობლები</a:t>
            </a:r>
            <a:r>
              <a:rPr lang="en-US" dirty="0" smtClean="0"/>
              <a:t>, </a:t>
            </a:r>
            <a:r>
              <a:rPr lang="en-US" dirty="0" err="1" smtClean="0"/>
              <a:t>ნაცნობები</a:t>
            </a:r>
            <a:r>
              <a:rPr lang="ka-GE" dirty="0" smtClean="0"/>
              <a:t>, </a:t>
            </a:r>
            <a:r>
              <a:rPr lang="en-US" dirty="0" err="1" smtClean="0"/>
              <a:t>მეგობრები</a:t>
            </a:r>
            <a:r>
              <a:rPr lang="en-US" dirty="0" smtClean="0"/>
              <a:t> </a:t>
            </a:r>
            <a:r>
              <a:rPr lang="en-US" dirty="0" err="1" smtClean="0"/>
              <a:t>რომლებიც</a:t>
            </a:r>
            <a:r>
              <a:rPr lang="en-US" dirty="0" smtClean="0"/>
              <a:t> </a:t>
            </a:r>
            <a:r>
              <a:rPr lang="en-US" dirty="0" err="1" smtClean="0"/>
              <a:t>სწავლობენ</a:t>
            </a:r>
            <a:r>
              <a:rPr lang="en-US" dirty="0" smtClean="0"/>
              <a:t> </a:t>
            </a:r>
            <a:r>
              <a:rPr lang="en-US" dirty="0" err="1" smtClean="0"/>
              <a:t>ან</a:t>
            </a:r>
            <a:r>
              <a:rPr lang="en-US" dirty="0" smtClean="0"/>
              <a:t> </a:t>
            </a:r>
            <a:r>
              <a:rPr lang="en-US" dirty="0" err="1" smtClean="0"/>
              <a:t>დას</a:t>
            </a:r>
            <a:r>
              <a:rPr lang="ka-GE" dirty="0" smtClean="0"/>
              <a:t>ა</a:t>
            </a:r>
            <a:r>
              <a:rPr lang="en-US" dirty="0" err="1" smtClean="0"/>
              <a:t>ქმებულები</a:t>
            </a:r>
            <a:r>
              <a:rPr lang="en-US" dirty="0" smtClean="0"/>
              <a:t> </a:t>
            </a:r>
            <a:r>
              <a:rPr lang="en-US" dirty="0" err="1" smtClean="0"/>
              <a:t>არიან</a:t>
            </a:r>
            <a:r>
              <a:rPr lang="en-US" dirty="0" smtClean="0"/>
              <a:t> </a:t>
            </a:r>
            <a:r>
              <a:rPr lang="en-US" dirty="0" err="1" smtClean="0"/>
              <a:t>თქვენი</a:t>
            </a:r>
            <a:r>
              <a:rPr lang="en-US" dirty="0" smtClean="0"/>
              <a:t> </a:t>
            </a:r>
            <a:r>
              <a:rPr lang="en-US" dirty="0" err="1" smtClean="0"/>
              <a:t>პროფესიით</a:t>
            </a:r>
            <a:r>
              <a:rPr lang="en-US" dirty="0" smtClean="0"/>
              <a:t>, </a:t>
            </a:r>
            <a:r>
              <a:rPr lang="en-US" dirty="0" err="1" smtClean="0"/>
              <a:t>გაესაუბრეთ</a:t>
            </a:r>
            <a:r>
              <a:rPr lang="en-US" dirty="0" smtClean="0"/>
              <a:t> </a:t>
            </a:r>
            <a:r>
              <a:rPr lang="en-US" dirty="0" err="1" smtClean="0"/>
              <a:t>მათ</a:t>
            </a:r>
            <a:r>
              <a:rPr lang="en-US" dirty="0" smtClean="0"/>
              <a:t>. </a:t>
            </a:r>
            <a:r>
              <a:rPr lang="en-US" dirty="0" err="1" smtClean="0"/>
              <a:t>ისინი</a:t>
            </a:r>
            <a:r>
              <a:rPr lang="en-US" dirty="0" smtClean="0"/>
              <a:t> </a:t>
            </a:r>
            <a:r>
              <a:rPr lang="en-US" dirty="0" err="1" smtClean="0"/>
              <a:t>შეძლებენ</a:t>
            </a:r>
            <a:r>
              <a:rPr lang="en-US" dirty="0" smtClean="0"/>
              <a:t> </a:t>
            </a:r>
            <a:r>
              <a:rPr lang="en-US" dirty="0" err="1" smtClean="0"/>
              <a:t>თქვენს</a:t>
            </a:r>
            <a:r>
              <a:rPr lang="en-US" dirty="0" smtClean="0"/>
              <a:t> </a:t>
            </a:r>
            <a:r>
              <a:rPr lang="en-US" dirty="0" err="1" smtClean="0"/>
              <a:t>კითხვებზე</a:t>
            </a:r>
            <a:r>
              <a:rPr lang="en-US" dirty="0" smtClean="0"/>
              <a:t> </a:t>
            </a:r>
            <a:r>
              <a:rPr lang="en-US" dirty="0" err="1" smtClean="0"/>
              <a:t>პასუხის</a:t>
            </a:r>
            <a:r>
              <a:rPr lang="en-US" dirty="0" smtClean="0"/>
              <a:t> </a:t>
            </a:r>
            <a:r>
              <a:rPr lang="en-US" dirty="0" err="1" smtClean="0"/>
              <a:t>გაცემას</a:t>
            </a:r>
            <a:r>
              <a:rPr lang="en-US" dirty="0" smtClean="0"/>
              <a:t>. </a:t>
            </a:r>
          </a:p>
          <a:p>
            <a:pPr lvl="0"/>
            <a:r>
              <a:rPr lang="ka-GE" dirty="0" smtClean="0"/>
              <a:t>თუ </a:t>
            </a:r>
            <a:r>
              <a:rPr lang="en-US" dirty="0" err="1" smtClean="0"/>
              <a:t>მშობლები</a:t>
            </a:r>
            <a:r>
              <a:rPr lang="en-US" dirty="0" smtClean="0"/>
              <a:t> </a:t>
            </a:r>
            <a:r>
              <a:rPr lang="ka-GE" dirty="0" smtClean="0"/>
              <a:t>გ</a:t>
            </a:r>
            <a:r>
              <a:rPr lang="en-US" dirty="0" err="1" smtClean="0"/>
              <a:t>აძალებენ</a:t>
            </a:r>
            <a:r>
              <a:rPr lang="en-US" dirty="0" smtClean="0"/>
              <a:t> </a:t>
            </a:r>
            <a:r>
              <a:rPr lang="ka-GE" dirty="0" smtClean="0"/>
              <a:t>მათ მიერ მოწონებული </a:t>
            </a:r>
            <a:r>
              <a:rPr lang="en-US" dirty="0" err="1" smtClean="0"/>
              <a:t>პროფესიის</a:t>
            </a:r>
            <a:r>
              <a:rPr lang="en-US" dirty="0" smtClean="0"/>
              <a:t> </a:t>
            </a:r>
            <a:r>
              <a:rPr lang="en-US" dirty="0" err="1" smtClean="0"/>
              <a:t>არჩევას</a:t>
            </a:r>
            <a:r>
              <a:rPr lang="ka-GE" dirty="0" smtClean="0"/>
              <a:t>, </a:t>
            </a:r>
            <a:r>
              <a:rPr lang="en-US" dirty="0" err="1" smtClean="0"/>
              <a:t>მაგრამ</a:t>
            </a:r>
            <a:r>
              <a:rPr lang="en-US" dirty="0" smtClean="0"/>
              <a:t>  </a:t>
            </a:r>
            <a:r>
              <a:rPr lang="en-US" dirty="0" err="1" smtClean="0"/>
              <a:t>თქვენ</a:t>
            </a:r>
            <a:r>
              <a:rPr lang="en-US" dirty="0" smtClean="0"/>
              <a:t> </a:t>
            </a:r>
            <a:r>
              <a:rPr lang="en-US" dirty="0" err="1" smtClean="0"/>
              <a:t>ნამდვილად</a:t>
            </a:r>
            <a:r>
              <a:rPr lang="en-US" dirty="0" smtClean="0"/>
              <a:t> </a:t>
            </a:r>
            <a:r>
              <a:rPr lang="en-US" dirty="0" err="1" smtClean="0"/>
              <a:t>იცით</a:t>
            </a:r>
            <a:r>
              <a:rPr lang="en-US" dirty="0" smtClean="0"/>
              <a:t> რ</a:t>
            </a:r>
            <a:r>
              <a:rPr lang="ka-GE" dirty="0" smtClean="0"/>
              <a:t>ომ ეს პროფესია არ </a:t>
            </a:r>
            <a:r>
              <a:rPr lang="en-US" dirty="0" err="1" smtClean="0"/>
              <a:t>გინდათ</a:t>
            </a:r>
            <a:r>
              <a:rPr lang="en-US" dirty="0" smtClean="0"/>
              <a:t>,  </a:t>
            </a:r>
            <a:r>
              <a:rPr lang="en-US" dirty="0" err="1" smtClean="0"/>
              <a:t>აუხსენით</a:t>
            </a:r>
            <a:r>
              <a:rPr lang="en-US" dirty="0" smtClean="0"/>
              <a:t> </a:t>
            </a:r>
            <a:r>
              <a:rPr lang="en-US" dirty="0" err="1" smtClean="0"/>
              <a:t>მათ</a:t>
            </a:r>
            <a:r>
              <a:rPr lang="en-US" dirty="0" smtClean="0"/>
              <a:t> </a:t>
            </a:r>
            <a:r>
              <a:rPr lang="en-US" dirty="0" err="1" smtClean="0"/>
              <a:t>თუ</a:t>
            </a:r>
            <a:r>
              <a:rPr lang="en-US" dirty="0" smtClean="0"/>
              <a:t> </a:t>
            </a:r>
            <a:r>
              <a:rPr lang="en-US" dirty="0" err="1" smtClean="0"/>
              <a:t>რატომ</a:t>
            </a:r>
            <a:r>
              <a:rPr lang="en-US" dirty="0" smtClean="0"/>
              <a:t> </a:t>
            </a:r>
            <a:r>
              <a:rPr lang="ka-GE" dirty="0" smtClean="0"/>
              <a:t>არ </a:t>
            </a:r>
            <a:r>
              <a:rPr lang="en-US" dirty="0" err="1" smtClean="0"/>
              <a:t>გინდათ</a:t>
            </a:r>
            <a:r>
              <a:rPr lang="en-US" dirty="0" smtClean="0"/>
              <a:t> </a:t>
            </a:r>
            <a:r>
              <a:rPr lang="en-US" dirty="0" err="1" smtClean="0"/>
              <a:t>ეს</a:t>
            </a:r>
            <a:r>
              <a:rPr lang="en-US" dirty="0" smtClean="0"/>
              <a:t> </a:t>
            </a:r>
            <a:r>
              <a:rPr lang="ka-GE" dirty="0" smtClean="0"/>
              <a:t>პროფესია და რატომ არ მოგწონთ, </a:t>
            </a:r>
            <a:r>
              <a:rPr lang="en-US" dirty="0" err="1" smtClean="0"/>
              <a:t>რომ</a:t>
            </a:r>
            <a:r>
              <a:rPr lang="en-US" dirty="0" smtClean="0"/>
              <a:t> </a:t>
            </a:r>
            <a:r>
              <a:rPr lang="en-US" dirty="0" err="1" smtClean="0"/>
              <a:t>ეს</a:t>
            </a:r>
            <a:r>
              <a:rPr lang="en-US" dirty="0" smtClean="0"/>
              <a:t> </a:t>
            </a:r>
            <a:r>
              <a:rPr lang="en-US" dirty="0" err="1" smtClean="0"/>
              <a:t>თქვენი</a:t>
            </a:r>
            <a:r>
              <a:rPr lang="en-US" dirty="0" smtClean="0"/>
              <a:t> </a:t>
            </a:r>
            <a:r>
              <a:rPr lang="en-US" dirty="0" err="1" smtClean="0"/>
              <a:t>არჩევანია</a:t>
            </a:r>
            <a:r>
              <a:rPr lang="ka-GE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ka-GE" sz="2800" dirty="0" smtClean="0"/>
          </a:p>
          <a:p>
            <a:pPr>
              <a:buNone/>
            </a:pPr>
            <a:r>
              <a:rPr lang="ka-GE" sz="2800" dirty="0" smtClean="0"/>
              <a:t>ამიტომ პროფესიის არჩევის დროს უნდა გავითვალისწინოთ:</a:t>
            </a:r>
            <a:endParaRPr lang="ka-GE" dirty="0" smtClean="0"/>
          </a:p>
          <a:p>
            <a:r>
              <a:rPr lang="ka-GE" dirty="0" smtClean="0"/>
              <a:t>რა სჭირდება ბაზარს.</a:t>
            </a:r>
          </a:p>
          <a:p>
            <a:r>
              <a:rPr lang="ka-GE" dirty="0" smtClean="0"/>
              <a:t>ვის ვჭირდები მე. </a:t>
            </a:r>
          </a:p>
          <a:p>
            <a:r>
              <a:rPr lang="ka-GE" dirty="0" smtClean="0"/>
              <a:t>რა შემიძლია.</a:t>
            </a:r>
          </a:p>
          <a:p>
            <a:r>
              <a:rPr lang="ka-GE" dirty="0" smtClean="0"/>
              <a:t>რა მსურს.</a:t>
            </a:r>
          </a:p>
          <a:p>
            <a:r>
              <a:rPr lang="ka-GE" dirty="0" smtClean="0"/>
              <a:t>რისთვის/ვისთვის მსურს. </a:t>
            </a:r>
          </a:p>
          <a:p>
            <a:endParaRPr lang="ka-GE" dirty="0" smtClean="0"/>
          </a:p>
          <a:p>
            <a:endParaRPr lang="ka-GE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0"/>
            <a:ext cx="11202390" cy="1698170"/>
          </a:xfrm>
        </p:spPr>
        <p:txBody>
          <a:bodyPr>
            <a:normAutofit/>
          </a:bodyPr>
          <a:lstStyle/>
          <a:p>
            <a:r>
              <a:rPr lang="ka-GE" sz="2800" dirty="0" err="1" smtClean="0"/>
              <a:t>„პროფესიის</a:t>
            </a:r>
            <a:r>
              <a:rPr lang="ka-GE" sz="2800" dirty="0" smtClean="0"/>
              <a:t> არჩევა ადამიანის ცხოვრებაში ერთ-ერთი მნიშვნელოვანი ეტაპია, შეიძლება ითქვას, ამით განისაზღვრება შემდგომი ცხოვრების დიდი ნაწილი. </a:t>
            </a:r>
            <a:endParaRPr lang="en-US" sz="2800" dirty="0"/>
          </a:p>
        </p:txBody>
      </p:sp>
      <p:pic>
        <p:nvPicPr>
          <p:cNvPr id="4" name="სურათი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295" y="2762432"/>
            <a:ext cx="3310969" cy="28720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21425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შიგთავსის ჩანაცვლების ველი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გახსოვდეთ</a:t>
            </a:r>
            <a:r>
              <a:rPr lang="en-US" dirty="0" smtClean="0"/>
              <a:t>, </a:t>
            </a:r>
            <a:r>
              <a:rPr lang="en-US" dirty="0" err="1" smtClean="0"/>
              <a:t>პროფესია</a:t>
            </a:r>
            <a:r>
              <a:rPr lang="en-US" dirty="0" smtClean="0"/>
              <a:t> </a:t>
            </a:r>
            <a:r>
              <a:rPr lang="en-US" dirty="0" err="1" smtClean="0"/>
              <a:t>და</a:t>
            </a:r>
            <a:r>
              <a:rPr lang="en-US" dirty="0" smtClean="0"/>
              <a:t> </a:t>
            </a:r>
            <a:r>
              <a:rPr lang="en-US" dirty="0" err="1" smtClean="0"/>
              <a:t>სამუშაო</a:t>
            </a:r>
            <a:r>
              <a:rPr lang="en-US" dirty="0" smtClean="0"/>
              <a:t> </a:t>
            </a:r>
            <a:r>
              <a:rPr lang="en-US" dirty="0" err="1" smtClean="0"/>
              <a:t>ის</a:t>
            </a:r>
            <a:r>
              <a:rPr lang="en-US" dirty="0" smtClean="0"/>
              <a:t> </a:t>
            </a:r>
            <a:r>
              <a:rPr lang="en-US" dirty="0" err="1" smtClean="0"/>
              <a:t>გზებია</a:t>
            </a:r>
            <a:r>
              <a:rPr lang="en-US" dirty="0" smtClean="0"/>
              <a:t>, </a:t>
            </a:r>
            <a:r>
              <a:rPr lang="en-US" dirty="0" err="1" smtClean="0"/>
              <a:t>რომელთა</a:t>
            </a:r>
            <a:r>
              <a:rPr lang="en-US" dirty="0" smtClean="0"/>
              <a:t> </a:t>
            </a:r>
            <a:r>
              <a:rPr lang="en-US" dirty="0" err="1" smtClean="0"/>
              <a:t>საშუალებითაც</a:t>
            </a:r>
            <a:r>
              <a:rPr lang="en-US" dirty="0" smtClean="0"/>
              <a:t> </a:t>
            </a:r>
            <a:r>
              <a:rPr lang="en-US" dirty="0" err="1" smtClean="0"/>
              <a:t>საზოგადოებასთან</a:t>
            </a:r>
            <a:r>
              <a:rPr lang="en-US" dirty="0" smtClean="0"/>
              <a:t> </a:t>
            </a:r>
            <a:r>
              <a:rPr lang="en-US" dirty="0" err="1" smtClean="0"/>
              <a:t>ურთიერთობთ</a:t>
            </a:r>
            <a:r>
              <a:rPr lang="en-US" dirty="0" smtClean="0"/>
              <a:t>. </a:t>
            </a:r>
            <a:r>
              <a:rPr lang="en-US" dirty="0" err="1" smtClean="0"/>
              <a:t>ამ</a:t>
            </a:r>
            <a:r>
              <a:rPr lang="en-US" dirty="0" smtClean="0"/>
              <a:t> </a:t>
            </a:r>
            <a:r>
              <a:rPr lang="en-US" dirty="0" err="1" smtClean="0"/>
              <a:t>კონტექსტში</a:t>
            </a:r>
            <a:r>
              <a:rPr lang="en-US" dirty="0" smtClean="0"/>
              <a:t>, </a:t>
            </a:r>
            <a:r>
              <a:rPr lang="en-US" dirty="0" err="1" smtClean="0"/>
              <a:t>პროფესიის</a:t>
            </a:r>
            <a:r>
              <a:rPr lang="en-US" dirty="0" smtClean="0"/>
              <a:t> </a:t>
            </a:r>
            <a:r>
              <a:rPr lang="en-US" dirty="0" err="1" smtClean="0"/>
              <a:t>არჩევა</a:t>
            </a:r>
            <a:r>
              <a:rPr lang="en-US" dirty="0" smtClean="0"/>
              <a:t> </a:t>
            </a:r>
            <a:r>
              <a:rPr lang="en-US" dirty="0" err="1" smtClean="0"/>
              <a:t>საკუთარი</a:t>
            </a:r>
            <a:r>
              <a:rPr lang="en-US" dirty="0" smtClean="0"/>
              <a:t> </a:t>
            </a:r>
            <a:r>
              <a:rPr lang="en-US" dirty="0" err="1" smtClean="0"/>
              <a:t>იდენტობის</a:t>
            </a:r>
            <a:r>
              <a:rPr lang="en-US" dirty="0" smtClean="0"/>
              <a:t> </a:t>
            </a:r>
            <a:r>
              <a:rPr lang="en-US" dirty="0" err="1" smtClean="0"/>
              <a:t>განსაზღვრისაკენ</a:t>
            </a:r>
            <a:r>
              <a:rPr lang="en-US" dirty="0" smtClean="0"/>
              <a:t> </a:t>
            </a:r>
            <a:r>
              <a:rPr lang="en-US" dirty="0" err="1" smtClean="0"/>
              <a:t>გადადგმული</a:t>
            </a:r>
            <a:r>
              <a:rPr lang="en-US" dirty="0" smtClean="0"/>
              <a:t> </a:t>
            </a:r>
            <a:r>
              <a:rPr lang="en-US" dirty="0" err="1" smtClean="0"/>
              <a:t>პირველი</a:t>
            </a:r>
            <a:r>
              <a:rPr lang="en-US" dirty="0" smtClean="0"/>
              <a:t> </a:t>
            </a:r>
            <a:r>
              <a:rPr lang="en-US" dirty="0" err="1" smtClean="0"/>
              <a:t>ნაბიჯია</a:t>
            </a:r>
            <a:r>
              <a:rPr lang="en-US" dirty="0" smtClean="0"/>
              <a:t>, </a:t>
            </a:r>
            <a:r>
              <a:rPr lang="en-US" dirty="0" err="1" smtClean="0"/>
              <a:t>ინტერესებისა</a:t>
            </a:r>
            <a:r>
              <a:rPr lang="en-US" dirty="0" smtClean="0"/>
              <a:t> </a:t>
            </a:r>
            <a:r>
              <a:rPr lang="en-US" dirty="0" err="1" smtClean="0"/>
              <a:t>და</a:t>
            </a:r>
            <a:r>
              <a:rPr lang="en-US" dirty="0" smtClean="0"/>
              <a:t> </a:t>
            </a:r>
            <a:r>
              <a:rPr lang="en-US" dirty="0" err="1" smtClean="0"/>
              <a:t>პრიორიტეტების</a:t>
            </a:r>
            <a:r>
              <a:rPr lang="en-US" dirty="0" smtClean="0"/>
              <a:t> </a:t>
            </a:r>
            <a:r>
              <a:rPr lang="en-US" dirty="0" err="1" smtClean="0"/>
              <a:t>დადგენა</a:t>
            </a:r>
            <a:r>
              <a:rPr lang="en-US" dirty="0" smtClean="0"/>
              <a:t> </a:t>
            </a:r>
            <a:r>
              <a:rPr lang="en-US" dirty="0" err="1" smtClean="0"/>
              <a:t>კი</a:t>
            </a:r>
            <a:r>
              <a:rPr lang="en-US" dirty="0" smtClean="0"/>
              <a:t> </a:t>
            </a:r>
            <a:r>
              <a:rPr lang="en-US" dirty="0" err="1" smtClean="0"/>
              <a:t>საკუთარი</a:t>
            </a:r>
            <a:r>
              <a:rPr lang="en-US" dirty="0" smtClean="0"/>
              <a:t> </a:t>
            </a:r>
            <a:r>
              <a:rPr lang="en-US" dirty="0" err="1" smtClean="0"/>
              <a:t>პიროვნების</a:t>
            </a:r>
            <a:r>
              <a:rPr lang="en-US" dirty="0" smtClean="0"/>
              <a:t> </a:t>
            </a:r>
            <a:r>
              <a:rPr lang="en-US" dirty="0" err="1" smtClean="0"/>
              <a:t>შესწავლის</a:t>
            </a:r>
            <a:r>
              <a:rPr lang="en-US" dirty="0" smtClean="0"/>
              <a:t> </a:t>
            </a:r>
            <a:r>
              <a:rPr lang="en-US" dirty="0" err="1" smtClean="0"/>
              <a:t>საუკეთესო</a:t>
            </a:r>
            <a:r>
              <a:rPr lang="en-US" dirty="0" smtClean="0"/>
              <a:t> </a:t>
            </a:r>
            <a:r>
              <a:rPr lang="en-US" dirty="0" err="1" smtClean="0"/>
              <a:t>დასაწყისია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შიგთავსის ჩანაცვლების ველი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a-GE" sz="6000" dirty="0" smtClean="0">
                <a:solidFill>
                  <a:srgbClr val="FF0000"/>
                </a:solidFill>
              </a:rPr>
              <a:t>  აკეთე ის, რაც გიყვარს  და </a:t>
            </a:r>
          </a:p>
          <a:p>
            <a:pPr>
              <a:buNone/>
            </a:pPr>
            <a:r>
              <a:rPr lang="ka-GE" sz="6000" dirty="0" smtClean="0">
                <a:solidFill>
                  <a:srgbClr val="FF0000"/>
                </a:solidFill>
              </a:rPr>
              <a:t> გიყვარდეს ის, რასაც აკეთებ</a:t>
            </a:r>
            <a:endParaRPr lang="en-US" sz="6000" dirty="0" smtClean="0">
              <a:solidFill>
                <a:srgbClr val="FF0000"/>
              </a:solidFill>
              <a:latin typeface="Old English Text MT" panose="03040902040508030806" pitchFamily="66" charset="0"/>
            </a:endParaRPr>
          </a:p>
          <a:p>
            <a:endParaRPr lang="en-US" dirty="0"/>
          </a:p>
        </p:txBody>
      </p:sp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შიგთავსის ჩანაცვლების ველი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ka-GE" b="1" dirty="0" smtClean="0"/>
          </a:p>
          <a:p>
            <a:pPr algn="ctr">
              <a:buNone/>
            </a:pPr>
            <a:endParaRPr lang="ka-GE" b="1" dirty="0" smtClean="0"/>
          </a:p>
          <a:p>
            <a:pPr algn="ctr">
              <a:buNone/>
            </a:pPr>
            <a:endParaRPr lang="ka-GE" b="1" dirty="0" smtClean="0"/>
          </a:p>
          <a:p>
            <a:pPr algn="ctr">
              <a:buNone/>
            </a:pPr>
            <a:endParaRPr lang="ka-GE" b="1" dirty="0" smtClean="0"/>
          </a:p>
          <a:p>
            <a:pPr algn="ctr">
              <a:buNone/>
            </a:pPr>
            <a:r>
              <a:rPr lang="ka-GE" sz="3600" b="1" dirty="0" smtClean="0">
                <a:solidFill>
                  <a:srgbClr val="7030A0"/>
                </a:solidFill>
              </a:rPr>
              <a:t>გ მ ა დ ლ ო ბ თ   ყ უ რ ა დ ღ ე ბ ი ს ა თ ვ ი ს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a-GE" dirty="0" smtClean="0"/>
          </a:p>
          <a:p>
            <a:r>
              <a:rPr lang="ka-GE" dirty="0" smtClean="0"/>
              <a:t>ინტერესის უქონლობისას შრომისუნარიანობა მცირდება 35%-ით.</a:t>
            </a:r>
          </a:p>
          <a:p>
            <a:endParaRPr lang="ka-GE" dirty="0" smtClean="0"/>
          </a:p>
          <a:p>
            <a:r>
              <a:rPr lang="ka-GE" dirty="0" smtClean="0"/>
              <a:t>პროფესიული უნარის უქონლობისას 50%-ით.</a:t>
            </a:r>
          </a:p>
          <a:p>
            <a:endParaRPr lang="ka-GE" dirty="0" smtClean="0"/>
          </a:p>
          <a:p>
            <a:r>
              <a:rPr lang="ka-GE" dirty="0" smtClean="0"/>
              <a:t>უნარისა და ინტერესის გარეშე 70%-ით.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2800" dirty="0" smtClean="0"/>
              <a:t>ცნობილია, რომ პროფესიის სწორად არჩევას უდიდესი სოციალური და ეკონომიკური მნიშვნელობა აქვს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graphicFrame>
        <p:nvGraphicFramePr>
          <p:cNvPr id="13" name="დიაგრამა 12"/>
          <p:cNvGraphicFramePr/>
          <p:nvPr>
            <p:extLst>
              <p:ext uri="{D42A27DB-BD31-4B8C-83A1-F6EECF244321}">
                <p14:modId xmlns="" xmlns:p14="http://schemas.microsoft.com/office/powerpoint/2010/main" val="2300043013"/>
              </p:ext>
            </p:extLst>
          </p:nvPr>
        </p:nvGraphicFramePr>
        <p:xfrm>
          <a:off x="7428413" y="3116218"/>
          <a:ext cx="4241075" cy="3030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9211981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როდესაც კვალიფიკაცია მაღალია ვიდრე სამუშაო სირთულე.</a:t>
            </a:r>
          </a:p>
          <a:p>
            <a:r>
              <a:rPr lang="ka-GE" dirty="0" smtClean="0"/>
              <a:t>როდესაც სამუშაო სირთულე არ აღემატება ჩვენს გამოცდილებას.</a:t>
            </a:r>
          </a:p>
          <a:p>
            <a:r>
              <a:rPr lang="ka-GE" dirty="0" smtClean="0"/>
              <a:t>როდესაც ჩვენი შესაძლებლობა, გამოცდილება და სამუშაო თანაბარ დონეზეა.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dirty="0" smtClean="0"/>
              <a:t>როდის ვაკეთებთ საქმეს კარგად 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26388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„რომანტიკული“ პროფესია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ka-GE" dirty="0" smtClean="0"/>
          </a:p>
          <a:p>
            <a:r>
              <a:rPr lang="ka-GE" dirty="0" smtClean="0"/>
              <a:t>„მოდური“ პროფესია.</a:t>
            </a:r>
          </a:p>
          <a:p>
            <a:endParaRPr lang="ka-GE" dirty="0" smtClean="0"/>
          </a:p>
          <a:p>
            <a:r>
              <a:rPr lang="ka-GE" dirty="0" smtClean="0"/>
              <a:t>„დიდ შემოსავლიანი“ პროფესია.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600" dirty="0" smtClean="0"/>
              <a:t>წარმოდგენები და „ტიპური შეცდომები“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2519371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პროფესიული ინფორმირება</a:t>
            </a:r>
            <a:endParaRPr lang="en-US" dirty="0" smtClean="0"/>
          </a:p>
          <a:p>
            <a:endParaRPr lang="en-US" dirty="0"/>
          </a:p>
          <a:p>
            <a:r>
              <a:rPr lang="ka-GE" dirty="0" smtClean="0"/>
              <a:t>პროფესიული კონსულტაცია</a:t>
            </a:r>
            <a:endParaRPr lang="en-US" dirty="0" smtClean="0"/>
          </a:p>
          <a:p>
            <a:endParaRPr lang="ka-GE" dirty="0" smtClean="0"/>
          </a:p>
          <a:p>
            <a:r>
              <a:rPr lang="ka-GE" dirty="0" smtClean="0"/>
              <a:t>პროფესიული შერჩევა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dirty="0" smtClean="0"/>
              <a:t>პროფორიენტაციული მუშაობის ძირითადი ფორმები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997" y="2638061"/>
            <a:ext cx="3978323" cy="27520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09177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შიგთავსის ჩანაცვლების ველი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იყო </a:t>
            </a:r>
            <a:r>
              <a:rPr lang="ka-GE" dirty="0" err="1" smtClean="0"/>
              <a:t>საპილოტე</a:t>
            </a:r>
            <a:r>
              <a:rPr lang="ka-GE" dirty="0" smtClean="0"/>
              <a:t> სკოლებში მოსწავლეებთან გვეკვლია პროფესიული ინტერესები და პროფესიული ორიენტაცია, ასევე, ჩაგვეტარებინა ტრენინგი: </a:t>
            </a:r>
            <a:r>
              <a:rPr lang="ka-GE" dirty="0" err="1" smtClean="0"/>
              <a:t>„აირჩიე</a:t>
            </a:r>
            <a:r>
              <a:rPr lang="ka-GE" dirty="0" smtClean="0"/>
              <a:t> </a:t>
            </a:r>
            <a:r>
              <a:rPr lang="ka-GE" dirty="0" err="1" smtClean="0"/>
              <a:t>პროფესია“</a:t>
            </a:r>
            <a:r>
              <a:rPr lang="ka-GE" dirty="0" smtClean="0"/>
              <a:t>. </a:t>
            </a:r>
          </a:p>
          <a:p>
            <a:r>
              <a:rPr lang="en-US" dirty="0" err="1" smtClean="0"/>
              <a:t>იმის</a:t>
            </a:r>
            <a:r>
              <a:rPr lang="en-US" dirty="0" smtClean="0"/>
              <a:t> </a:t>
            </a:r>
            <a:r>
              <a:rPr lang="en-US" dirty="0" err="1" smtClean="0"/>
              <a:t>დადგენა</a:t>
            </a:r>
            <a:r>
              <a:rPr lang="en-US" dirty="0" smtClean="0"/>
              <a:t>, </a:t>
            </a:r>
            <a:r>
              <a:rPr lang="ka-GE" dirty="0" smtClean="0"/>
              <a:t>თუ რამდენად  ინფორმირებული არიან პროფორიენტაციის საკითხებში და თუ რა ახდენს გავლენას მოსწავლეებზე, როცა ირჩევენ პროფესიას.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ჩვენი კვლევის მიზანი 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შიგთავსის ჩანაცვლების ველი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a-GE" dirty="0" smtClean="0"/>
              <a:t>თუ რა სტრატეგიებს იყენებენ მოსწავლეები პროფესიის არჩევის დროს;</a:t>
            </a:r>
            <a:endParaRPr lang="en-US" dirty="0" smtClean="0"/>
          </a:p>
          <a:p>
            <a:pPr lvl="0"/>
            <a:r>
              <a:rPr lang="ka-GE" dirty="0" smtClean="0"/>
              <a:t>შეუძლიათ თუ არა საკუთარი შესაძლებლობებისა და უნარების შეფასება;</a:t>
            </a:r>
            <a:endParaRPr lang="en-US" dirty="0" smtClean="0"/>
          </a:p>
          <a:p>
            <a:pPr lvl="0"/>
            <a:r>
              <a:rPr lang="ka-GE" dirty="0" smtClean="0"/>
              <a:t>შეუძლიათ თუ არა პროფესიის არჩევისას დამოუკიდებლად გადაწყვეტილების მიღება;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ჩვენი კვლევის ამოცანა იყო გამოგვეკვლია: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ღია">
  <a:themeElements>
    <a:clrScheme name="ღია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ღია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ღია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583</TotalTime>
  <Words>1115</Words>
  <Application>Microsoft Office PowerPoint</Application>
  <PresentationFormat>ინდივიდუალური</PresentationFormat>
  <Paragraphs>117</Paragraphs>
  <Slides>32</Slides>
  <Notes>6</Notes>
  <HiddenSlides>0</HiddenSlides>
  <MMClips>0</MMClips>
  <ScaleCrop>false</ScaleCrop>
  <HeadingPairs>
    <vt:vector size="4" baseType="variant">
      <vt:variant>
        <vt:lpstr>თემა</vt:lpstr>
      </vt:variant>
      <vt:variant>
        <vt:i4>1</vt:i4>
      </vt:variant>
      <vt:variant>
        <vt:lpstr>სლაიდების სათაურები</vt:lpstr>
      </vt:variant>
      <vt:variant>
        <vt:i4>32</vt:i4>
      </vt:variant>
    </vt:vector>
  </HeadingPairs>
  <TitlesOfParts>
    <vt:vector size="33" baseType="lpstr">
      <vt:lpstr>ღია</vt:lpstr>
      <vt:lpstr>პროფორიენტაციის კვლევა ზოგადსაგანმანათლებლო სკოლებში</vt:lpstr>
      <vt:lpstr>რა არის პროფესია/კარიერა? </vt:lpstr>
      <vt:lpstr>„პროფესიის არჩევა ადამიანის ცხოვრებაში ერთ-ერთი მნიშვნელოვანი ეტაპია, შეიძლება ითქვას, ამით განისაზღვრება შემდგომი ცხოვრების დიდი ნაწილი. </vt:lpstr>
      <vt:lpstr>ცნობილია, რომ პროფესიის სწორად არჩევას უდიდესი სოციალური და ეკონომიკური მნიშვნელობა აქვს </vt:lpstr>
      <vt:lpstr>როდის ვაკეთებთ საქმეს კარგად ?</vt:lpstr>
      <vt:lpstr>წარმოდგენები და „ტიპური შეცდომები“</vt:lpstr>
      <vt:lpstr>პროფორიენტაციული მუშაობის ძირითადი ფორმები</vt:lpstr>
      <vt:lpstr>ჩვენი კვლევის მიზანი </vt:lpstr>
      <vt:lpstr>ჩვენი კვლევის ამოცანა იყო გამოგვეკვლია: </vt:lpstr>
      <vt:lpstr>კვლევის ჰიპოთეზა </vt:lpstr>
      <vt:lpstr>კვლევის მეთოდი და სამიზნე ჯგუფი</vt:lpstr>
      <vt:lpstr>კვლევა ჩატარდა </vt:lpstr>
      <vt:lpstr>მონაცემების ანალიზი </vt:lpstr>
      <vt:lpstr>მინდა ეს პროფესია?</vt:lpstr>
      <vt:lpstr>ადამიანი  -  ბუნება   შრომის  ძირითადი საგანია - მცენარეული და ცხოველური ორგანიზმები, მიკროორგანიზმები. </vt:lpstr>
      <vt:lpstr>ადამიანი  -  ტექნიკა  შრომის ძირითადი საგანია - ტექნიკური ობიექტები, მანქანები, მექანიზმები, ენერგიის სახეები. </vt:lpstr>
      <vt:lpstr>ადამიანი - ნიშანთა  სისტემა    შრომის ძირითადი საგანია  -  პირობითი ნიშნები , ციფრები , კოდები, ბუნებრივი  და ხელოვნური ენები. </vt:lpstr>
      <vt:lpstr>  ადამიანი  - შემოქმედება შრომის ძირითადი საგანია  -  შემოქმედებითი ხატი (მხატვრული ნიმუში) , მისი  შექმნის უნარი.  </vt:lpstr>
      <vt:lpstr>ადამიანი - ადამიანი შრომის ძირითადი საგანი- ადამიანი,  ჯგუფი,  კოლექტივი. </vt:lpstr>
      <vt:lpstr>სლაიდი 20</vt:lpstr>
      <vt:lpstr>სლაიდი 21</vt:lpstr>
      <vt:lpstr>სლაიდი 22</vt:lpstr>
      <vt:lpstr>პროფესიის არჩევის მოტივები </vt:lpstr>
      <vt:lpstr>დასკვნები და რეკომენდაციები </vt:lpstr>
      <vt:lpstr>სლაიდი 25</vt:lpstr>
      <vt:lpstr>სლაიდი 26</vt:lpstr>
      <vt:lpstr>პრაქტიკული რეკომენდაციები: </vt:lpstr>
      <vt:lpstr>სლაიდი 28</vt:lpstr>
      <vt:lpstr>სლაიდი 29</vt:lpstr>
      <vt:lpstr>სლაიდი 30</vt:lpstr>
      <vt:lpstr>სლაიდი 31</vt:lpstr>
      <vt:lpstr>სლაიდი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შენი პროფესია</dc:title>
  <dc:creator>Elly</dc:creator>
  <cp:lastModifiedBy>admin</cp:lastModifiedBy>
  <cp:revision>56</cp:revision>
  <dcterms:created xsi:type="dcterms:W3CDTF">2017-02-11T20:05:02Z</dcterms:created>
  <dcterms:modified xsi:type="dcterms:W3CDTF">2017-07-16T20:26:13Z</dcterms:modified>
</cp:coreProperties>
</file>