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/>
              <a:t>რუსუდან ბერიძე</a:t>
            </a:r>
            <a:br>
              <a:rPr lang="ka-GE" b="1" dirty="0" smtClean="0"/>
            </a:br>
            <a:r>
              <a:rPr lang="ka-GE" b="1" dirty="0" err="1" smtClean="0"/>
              <a:t>აუტიზმის</a:t>
            </a:r>
            <a:r>
              <a:rPr lang="ka-GE" b="1" dirty="0" smtClean="0"/>
              <a:t> ნაადრევი დიაგნოსტიკა, როგორც შემდგომი ბავშვთა </a:t>
            </a:r>
            <a:r>
              <a:rPr lang="ka-GE" b="1" dirty="0" err="1" smtClean="0"/>
              <a:t>სტიგმატიზაციის</a:t>
            </a:r>
            <a:r>
              <a:rPr lang="ka-GE" b="1" dirty="0" smtClean="0"/>
              <a:t> შესაძლო ფაქტორი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ka-GE" b="1" dirty="0" smtClean="0"/>
              <a:t>ანოტაცია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cadNusx" pitchFamily="2" charset="0"/>
              </a:rPr>
              <a:t>kvlevebi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kidev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erTxel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adasturebs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im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mosazrebas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adreul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asakSi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diagnostirebas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didi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sifrTxile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sWirdeba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radganac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autizmisa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kontaqtis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droebiTi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darRvevis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niSnebi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Zalian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hgavs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erTmaneTs</a:t>
            </a:r>
            <a:r>
              <a:rPr lang="en-US" dirty="0" smtClean="0">
                <a:latin typeface="AcadNusx" pitchFamily="2" charset="0"/>
              </a:rPr>
              <a:t>. </a:t>
            </a:r>
            <a:r>
              <a:rPr lang="en-US" dirty="0" err="1" smtClean="0">
                <a:latin typeface="AcadNusx" pitchFamily="2" charset="0"/>
              </a:rPr>
              <a:t>samagierod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usafuZvlod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gamoTqmuli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eWvebi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naadrevi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daskvnebi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bavSvTa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janmrTelobis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mdgomareobaze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SesaZloa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mSobelTaTvis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fsiqologiuri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travmis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maprovocirebeli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sakmaod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Zlieri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faqtori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gaxdes</a:t>
            </a:r>
            <a:r>
              <a:rPr lang="en-US" dirty="0" smtClean="0">
                <a:latin typeface="AcadNusx" pitchFamily="2" charset="0"/>
              </a:rPr>
              <a:t>.</a:t>
            </a:r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AcadNusx" pitchFamily="2" charset="0"/>
              </a:rPr>
              <a:t>kvlevebi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kidev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erTxel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adasturebs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imas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Tuki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romelime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konkretuli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SemTxvevaSi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eWvi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gaCnda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autizmze</a:t>
            </a:r>
            <a:r>
              <a:rPr lang="en-US" dirty="0" smtClean="0">
                <a:latin typeface="AcadNusx" pitchFamily="2" charset="0"/>
              </a:rPr>
              <a:t>,  </a:t>
            </a:r>
            <a:r>
              <a:rPr lang="en-US" dirty="0" err="1" smtClean="0">
                <a:latin typeface="AcadNusx" pitchFamily="2" charset="0"/>
              </a:rPr>
              <a:t>vidre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sabolood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daismeba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diagnozi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aucilebelia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bavSvze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moxdes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gamocdili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kompetenturi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specialistebis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mier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xangrZlivi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droiT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dakvirveba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raTa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yovelgvari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eWvi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gamoiricxos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imasTan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dakavSirebiT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namdvilad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miekuTvneba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autistur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speqtrs</a:t>
            </a:r>
            <a:r>
              <a:rPr lang="en-US" dirty="0" smtClean="0">
                <a:latin typeface="AcadNusx" pitchFamily="2" charset="0"/>
              </a:rPr>
              <a:t>. </a:t>
            </a:r>
            <a:r>
              <a:rPr lang="en-US" dirty="0" err="1" smtClean="0">
                <a:latin typeface="AcadNusx" pitchFamily="2" charset="0"/>
              </a:rPr>
              <a:t>ase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Cven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SevZlebT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mSoblebs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Tavidan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avaciloT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fsiqologiuri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travma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xolo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bavSvebs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sazogadoebis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mxridan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stigmatizacia</a:t>
            </a:r>
            <a:r>
              <a:rPr lang="en-US" dirty="0" smtClean="0">
                <a:latin typeface="AcadNusx" pitchFamily="2" charset="0"/>
              </a:rPr>
              <a:t>.</a:t>
            </a:r>
          </a:p>
          <a:p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b="1" dirty="0" err="1" smtClean="0"/>
              <a:t>აუტიზმი</a:t>
            </a:r>
            <a:r>
              <a:rPr lang="ka-GE" b="1" dirty="0" smtClean="0"/>
              <a:t> </a:t>
            </a:r>
            <a:r>
              <a:rPr lang="ka-GE" b="1" dirty="0" err="1" smtClean="0"/>
              <a:t>ტანამედროვე</a:t>
            </a:r>
            <a:r>
              <a:rPr lang="ka-GE" b="1" dirty="0" smtClean="0"/>
              <a:t> საზოგადოებისთვის სულ უფრო აქტუალური და  მტკივნეული პრობლემა ხდება.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b="1" dirty="0" smtClean="0"/>
              <a:t>ძალიან ბევრი კვლევა ადასტურებს იმ მოსაზრებას, რომ ადრეულ ასაკში </a:t>
            </a:r>
            <a:r>
              <a:rPr lang="ka-GE" b="1" dirty="0" err="1" smtClean="0"/>
              <a:t>აუტიზმის</a:t>
            </a:r>
            <a:r>
              <a:rPr lang="ka-GE" b="1" dirty="0" smtClean="0"/>
              <a:t> დიაგნოსტირებას დიდი სიფრთხილე სჭირდება.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b="1" dirty="0" smtClean="0"/>
              <a:t>ბევრ ბავშვს, </a:t>
            </a:r>
            <a:r>
              <a:rPr lang="ka-GE" b="1" dirty="0" err="1" smtClean="0"/>
              <a:t>რომელტაც</a:t>
            </a:r>
            <a:r>
              <a:rPr lang="ka-GE" b="1" dirty="0" smtClean="0"/>
              <a:t> ადრეული ასაკში </a:t>
            </a:r>
            <a:r>
              <a:rPr lang="ka-GE" b="1" dirty="0" err="1" smtClean="0"/>
              <a:t>აუტიზმის</a:t>
            </a:r>
            <a:r>
              <a:rPr lang="ka-GE" b="1" dirty="0" smtClean="0"/>
              <a:t> დიაგნოზი დაუსვეს, </a:t>
            </a:r>
            <a:r>
              <a:rPr lang="ka-GE" b="1" dirty="0" err="1" smtClean="0"/>
              <a:t>დროტა</a:t>
            </a:r>
            <a:r>
              <a:rPr lang="ka-GE" b="1" dirty="0" smtClean="0"/>
              <a:t> განმავლობაში, წლების </a:t>
            </a:r>
            <a:r>
              <a:rPr lang="ka-GE" b="1" dirty="0" err="1" smtClean="0"/>
              <a:t>მატებასტან</a:t>
            </a:r>
            <a:r>
              <a:rPr lang="ka-GE" b="1" dirty="0" smtClean="0"/>
              <a:t> </a:t>
            </a:r>
            <a:r>
              <a:rPr lang="ka-GE" b="1" dirty="0" err="1" smtClean="0"/>
              <a:t>ერტად</a:t>
            </a:r>
            <a:r>
              <a:rPr lang="ka-GE" b="1" dirty="0" smtClean="0"/>
              <a:t>, </a:t>
            </a:r>
            <a:r>
              <a:rPr lang="ka-GE" b="1" dirty="0" err="1" smtClean="0"/>
              <a:t>ტვინი</a:t>
            </a:r>
            <a:r>
              <a:rPr lang="ka-GE" b="1" dirty="0" smtClean="0"/>
              <a:t> ბიოქიმიური </a:t>
            </a:r>
            <a:r>
              <a:rPr lang="ka-GE" b="1" dirty="0" err="1" smtClean="0"/>
              <a:t>ნივტიერებების</a:t>
            </a:r>
            <a:r>
              <a:rPr lang="ka-GE" b="1" dirty="0" smtClean="0"/>
              <a:t> ბალანსი </a:t>
            </a:r>
            <a:r>
              <a:rPr lang="ka-GE" b="1" dirty="0" err="1" smtClean="0"/>
              <a:t>ტავისით</a:t>
            </a:r>
            <a:r>
              <a:rPr lang="ka-GE" b="1" dirty="0" smtClean="0"/>
              <a:t> </a:t>
            </a:r>
            <a:r>
              <a:rPr lang="ka-GE" b="1" dirty="0" err="1" smtClean="0"/>
              <a:t>არუდგა</a:t>
            </a:r>
            <a:r>
              <a:rPr lang="ka-GE" b="1" dirty="0" smtClean="0"/>
              <a:t> და სიმპტომებიც მოიხსნა.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რა ითვლება </a:t>
            </a:r>
            <a:r>
              <a:rPr lang="ka-GE" dirty="0" err="1" smtClean="0"/>
              <a:t>აუტისტური</a:t>
            </a:r>
            <a:r>
              <a:rPr lang="ka-GE" dirty="0" smtClean="0"/>
              <a:t> სპექტრისათვის დამახასიათებელ, პირველად სახიფათო ნიშნებად?,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სტატისტიკა </a:t>
            </a:r>
            <a:r>
              <a:rPr lang="ka-GE" dirty="0" err="1" smtClean="0"/>
              <a:t>გვიცვენებს</a:t>
            </a:r>
            <a:r>
              <a:rPr lang="ka-GE" dirty="0" smtClean="0"/>
              <a:t>, რომ დაახლოებით  </a:t>
            </a:r>
            <a:r>
              <a:rPr lang="en-US" dirty="0" smtClean="0"/>
              <a:t>25-30 </a:t>
            </a:r>
            <a:r>
              <a:rPr lang="ka-GE" dirty="0" smtClean="0"/>
              <a:t>წლის წინ, </a:t>
            </a:r>
            <a:r>
              <a:rPr lang="ka-GE" dirty="0" err="1" smtClean="0"/>
              <a:t>საერტაშორისო</a:t>
            </a:r>
            <a:r>
              <a:rPr lang="ka-GE" dirty="0" smtClean="0"/>
              <a:t> მონაცემებით, ყოველ </a:t>
            </a:r>
            <a:r>
              <a:rPr lang="en-US" dirty="0" err="1" smtClean="0">
                <a:latin typeface="AcadNusx" pitchFamily="2" charset="0"/>
              </a:rPr>
              <a:t>wlis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smtClean="0">
                <a:latin typeface="AcadNusx" pitchFamily="2" charset="0"/>
              </a:rPr>
              <a:t>win, </a:t>
            </a:r>
            <a:r>
              <a:rPr lang="en-US" dirty="0" smtClean="0">
                <a:latin typeface="AcadNusx" pitchFamily="2" charset="0"/>
              </a:rPr>
              <a:t>10 </a:t>
            </a:r>
            <a:r>
              <a:rPr lang="en-US" dirty="0" smtClean="0">
                <a:latin typeface="AcadNusx" pitchFamily="2" charset="0"/>
              </a:rPr>
              <a:t>000 </a:t>
            </a:r>
            <a:r>
              <a:rPr lang="en-US" dirty="0" err="1" smtClean="0">
                <a:latin typeface="AcadNusx" pitchFamily="2" charset="0"/>
              </a:rPr>
              <a:t>bavSvidan</a:t>
            </a:r>
            <a:r>
              <a:rPr lang="en-US" dirty="0" smtClean="0">
                <a:latin typeface="AcadNusx" pitchFamily="2" charset="0"/>
              </a:rPr>
              <a:t> 5 </a:t>
            </a:r>
            <a:r>
              <a:rPr lang="en-US" dirty="0" err="1" smtClean="0">
                <a:latin typeface="AcadNusx" pitchFamily="2" charset="0"/>
              </a:rPr>
              <a:t>autisti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iyo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xolo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dRes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ricxvi</a:t>
            </a:r>
            <a:r>
              <a:rPr lang="en-US" dirty="0" smtClean="0">
                <a:latin typeface="AcadNusx" pitchFamily="2" charset="0"/>
              </a:rPr>
              <a:t> 16-mde </a:t>
            </a:r>
            <a:r>
              <a:rPr lang="en-US" dirty="0" err="1" smtClean="0">
                <a:latin typeface="AcadNusx" pitchFamily="2" charset="0"/>
              </a:rPr>
              <a:t>gaizarda</a:t>
            </a:r>
            <a:r>
              <a:rPr lang="en-US" dirty="0" smtClean="0">
                <a:latin typeface="AcadNusx" pitchFamily="2" charset="0"/>
              </a:rPr>
              <a:t>. </a:t>
            </a:r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AcadNusx" pitchFamily="2" charset="0"/>
              </a:rPr>
              <a:t>statistika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aseve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gviCvenebs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</a:t>
            </a:r>
            <a:r>
              <a:rPr lang="en-US" dirty="0" smtClean="0">
                <a:latin typeface="AcadNusx" pitchFamily="2" charset="0"/>
              </a:rPr>
              <a:t> 10 000-dan 4-5 </a:t>
            </a:r>
            <a:r>
              <a:rPr lang="en-US" dirty="0" err="1" smtClean="0">
                <a:latin typeface="AcadNusx" pitchFamily="2" charset="0"/>
              </a:rPr>
              <a:t>bavSvs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autizmis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mZime</a:t>
            </a:r>
            <a:r>
              <a:rPr lang="en-US" dirty="0" smtClean="0">
                <a:latin typeface="AcadNusx" pitchFamily="2" charset="0"/>
              </a:rPr>
              <a:t> forma </a:t>
            </a:r>
            <a:r>
              <a:rPr lang="en-US" dirty="0" err="1" smtClean="0">
                <a:latin typeface="AcadNusx" pitchFamily="2" charset="0"/>
              </a:rPr>
              <a:t>aqvs</a:t>
            </a:r>
            <a:r>
              <a:rPr lang="en-US" dirty="0" smtClean="0">
                <a:latin typeface="AcadNusx" pitchFamily="2" charset="0"/>
              </a:rPr>
              <a:t> (e. w. ,,</a:t>
            </a:r>
            <a:r>
              <a:rPr lang="en-US" dirty="0" err="1" smtClean="0">
                <a:latin typeface="AcadNusx" pitchFamily="2" charset="0"/>
              </a:rPr>
              <a:t>kaneris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autizmi</a:t>
            </a:r>
            <a:r>
              <a:rPr lang="en-US" dirty="0" smtClean="0">
                <a:latin typeface="AcadNusx" pitchFamily="2" charset="0"/>
              </a:rPr>
              <a:t>”), </a:t>
            </a:r>
            <a:r>
              <a:rPr lang="en-US" dirty="0" err="1" smtClean="0">
                <a:latin typeface="AcadNusx" pitchFamily="2" charset="0"/>
              </a:rPr>
              <a:t>xolo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Tu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saqme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naklebad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mZime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araklasikur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exeba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es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monacemi</a:t>
            </a:r>
            <a:r>
              <a:rPr lang="en-US" dirty="0" smtClean="0">
                <a:latin typeface="AcadNusx" pitchFamily="2" charset="0"/>
              </a:rPr>
              <a:t> 4-5-jer </a:t>
            </a:r>
            <a:r>
              <a:rPr lang="en-US" dirty="0" err="1" smtClean="0">
                <a:latin typeface="AcadNusx" pitchFamily="2" charset="0"/>
              </a:rPr>
              <a:t>izrdeba</a:t>
            </a:r>
            <a:r>
              <a:rPr lang="en-US" dirty="0" smtClean="0">
                <a:latin typeface="AcadNusx" pitchFamily="2" charset="0"/>
              </a:rPr>
              <a:t>. </a:t>
            </a:r>
            <a:r>
              <a:rPr lang="en-US" dirty="0" err="1" smtClean="0">
                <a:latin typeface="AcadNusx" pitchFamily="2" charset="0"/>
              </a:rPr>
              <a:t>ismeba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logikuri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kiTxva</a:t>
            </a:r>
            <a:r>
              <a:rPr lang="en-US" dirty="0" smtClean="0">
                <a:latin typeface="AcadNusx" pitchFamily="2" charset="0"/>
              </a:rPr>
              <a:t>, ram </a:t>
            </a:r>
            <a:r>
              <a:rPr lang="en-US" dirty="0" err="1" smtClean="0">
                <a:latin typeface="AcadNusx" pitchFamily="2" charset="0"/>
              </a:rPr>
              <a:t>gamoiwvia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aseTi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SemaSfoTebeli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mateba</a:t>
            </a:r>
            <a:r>
              <a:rPr lang="en-US" dirty="0" smtClean="0">
                <a:latin typeface="AcadNusx" pitchFamily="2" charset="0"/>
              </a:rPr>
              <a:t>? </a:t>
            </a:r>
            <a:r>
              <a:rPr lang="en-US" dirty="0" err="1" smtClean="0">
                <a:latin typeface="AcadNusx" pitchFamily="2" charset="0"/>
              </a:rPr>
              <a:t>sxvadasxva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mizezs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Soris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specialisTebi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aseve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saubroben</a:t>
            </a:r>
            <a:r>
              <a:rPr lang="en-US" dirty="0" smtClean="0">
                <a:latin typeface="AcadNusx" pitchFamily="2" charset="0"/>
              </a:rPr>
              <a:t> e. w. </a:t>
            </a:r>
            <a:r>
              <a:rPr lang="en-US" dirty="0" err="1" smtClean="0">
                <a:latin typeface="AcadNusx" pitchFamily="2" charset="0"/>
              </a:rPr>
              <a:t>autizmis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ganmartebis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gafarToebaze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romlis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mizezi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gaxda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diagnostikis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dagvianebis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SiSi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romlis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eqimebs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urCevniaT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dasvan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diagnozi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maSinac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Tu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arsebobs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mxolod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ramdenime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simptomi</a:t>
            </a:r>
            <a:r>
              <a:rPr lang="en-US" dirty="0" smtClean="0">
                <a:latin typeface="AcadNusx" pitchFamily="2" charset="0"/>
              </a:rPr>
              <a:t>. </a:t>
            </a:r>
            <a:r>
              <a:rPr lang="en-US" dirty="0" err="1" smtClean="0">
                <a:latin typeface="AcadNusx" pitchFamily="2" charset="0"/>
              </a:rPr>
              <a:t>rac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ufro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adre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gamovavlenT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niSnebs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bavSvis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gamojanmrTelebis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miT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ufro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didi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Sansi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aqvs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aRniSnaven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specialistebi</a:t>
            </a:r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AcadNusx" pitchFamily="2" charset="0"/>
              </a:rPr>
              <a:t>Znelia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adreuli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diagnostikis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mniSvnelobaze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daeTanxmo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maT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magram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dignozis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dasma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didi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sifrTxiliT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konkretulad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ganviTarebis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darRvevebis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kargad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mcodne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specialistma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xangrZlivi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dakvirvebis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Sedegad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unda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dasvas</a:t>
            </a:r>
            <a:r>
              <a:rPr lang="en-US" dirty="0" smtClean="0">
                <a:latin typeface="AcadNusx" pitchFamily="2" charset="0"/>
              </a:rPr>
              <a:t>.  </a:t>
            </a:r>
            <a:r>
              <a:rPr lang="en-US" dirty="0" err="1" smtClean="0">
                <a:latin typeface="AcadNusx" pitchFamily="2" charset="0"/>
              </a:rPr>
              <a:t>radganac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aq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kidev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erT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Zalian</a:t>
            </a:r>
            <a:r>
              <a:rPr lang="en-US" dirty="0" smtClean="0">
                <a:latin typeface="AcadNusx" pitchFamily="2" charset="0"/>
              </a:rPr>
              <a:t> did </a:t>
            </a:r>
            <a:r>
              <a:rPr lang="en-US" dirty="0" err="1" smtClean="0">
                <a:latin typeface="AcadNusx" pitchFamily="2" charset="0"/>
              </a:rPr>
              <a:t>problemas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vawydebiT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romlis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ugulvebelyofa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gauTvaliswineblobac</a:t>
            </a:r>
            <a:r>
              <a:rPr lang="en-US" dirty="0" smtClean="0">
                <a:latin typeface="AcadNusx" pitchFamily="2" charset="0"/>
              </a:rPr>
              <a:t>  </a:t>
            </a:r>
            <a:r>
              <a:rPr lang="en-US" dirty="0" err="1" smtClean="0">
                <a:latin typeface="AcadNusx" pitchFamily="2" charset="0"/>
              </a:rPr>
              <a:t>ar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iqneba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marTebuli</a:t>
            </a:r>
            <a:r>
              <a:rPr lang="en-US" dirty="0" smtClean="0">
                <a:latin typeface="AcadNusx" pitchFamily="2" charset="0"/>
              </a:rPr>
              <a:t>. </a:t>
            </a:r>
            <a:r>
              <a:rPr lang="en-US" dirty="0" err="1" smtClean="0">
                <a:latin typeface="AcadNusx" pitchFamily="2" charset="0"/>
              </a:rPr>
              <a:t>magaliTad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dRes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mkvlevarebi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gamoyofen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sxvadasxva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darRvevaTa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qvejgufebs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romlebic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hgavs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Tumca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sul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sxva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darRvevas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miekuTvneba</a:t>
            </a:r>
            <a:r>
              <a:rPr lang="en-US" dirty="0" smtClean="0">
                <a:latin typeface="AcadNusx" pitchFamily="2" charset="0"/>
              </a:rPr>
              <a:t>. </a:t>
            </a:r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AcadNusx" pitchFamily="2" charset="0"/>
              </a:rPr>
              <a:t>asec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rom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iyos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patara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bavSvebTan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muSaobis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didi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staJisa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gamocdilebis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mqone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pedagogebi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amtkiceben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</a:t>
            </a:r>
            <a:r>
              <a:rPr lang="en-US" dirty="0" smtClean="0">
                <a:latin typeface="AcadNusx" pitchFamily="2" charset="0"/>
              </a:rPr>
              <a:t> is </a:t>
            </a:r>
            <a:r>
              <a:rPr lang="en-US" dirty="0" err="1" smtClean="0">
                <a:latin typeface="AcadNusx" pitchFamily="2" charset="0"/>
              </a:rPr>
              <a:t>niSnebi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romlebic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dRes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autizmis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utyuar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simptomebad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iTvleba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adreul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asakSi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Cveulebriv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bevri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bavSvisaTvis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SeumCneviaT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romlebic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absoluturad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janmrTelebi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gaizardnen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dRes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araviTari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darRvevebi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ar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aReniSnebaT</a:t>
            </a:r>
            <a:r>
              <a:rPr lang="en-US" dirty="0" smtClean="0">
                <a:latin typeface="AcadNusx" pitchFamily="2" charset="0"/>
              </a:rPr>
              <a:t>. </a:t>
            </a:r>
            <a:r>
              <a:rPr lang="en-US" dirty="0" err="1" smtClean="0">
                <a:latin typeface="AcadNusx" pitchFamily="2" charset="0"/>
              </a:rPr>
              <a:t>aqve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SeiZleba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moviyvanoT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magaliTad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amerikeli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pediatrebis</a:t>
            </a:r>
            <a:r>
              <a:rPr lang="en-US" dirty="0" smtClean="0">
                <a:latin typeface="AcadNusx" pitchFamily="2" charset="0"/>
              </a:rPr>
              <a:t> h. </a:t>
            </a:r>
            <a:r>
              <a:rPr lang="en-US" dirty="0" err="1" smtClean="0">
                <a:latin typeface="AcadNusx" pitchFamily="2" charset="0"/>
              </a:rPr>
              <a:t>noblokisa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</a:t>
            </a:r>
            <a:r>
              <a:rPr lang="en-US" dirty="0" smtClean="0">
                <a:latin typeface="AcadNusx" pitchFamily="2" charset="0"/>
              </a:rPr>
              <a:t> b. </a:t>
            </a:r>
            <a:r>
              <a:rPr lang="en-US" dirty="0" err="1" smtClean="0">
                <a:latin typeface="AcadNusx" pitchFamily="2" charset="0"/>
              </a:rPr>
              <a:t>pasamanikis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kvlevebi</a:t>
            </a:r>
            <a:r>
              <a:rPr lang="en-US" dirty="0" smtClean="0">
                <a:latin typeface="AcadNusx" pitchFamily="2" charset="0"/>
              </a:rPr>
              <a:t>, </a:t>
            </a:r>
            <a:r>
              <a:rPr lang="en-US" dirty="0" err="1" smtClean="0">
                <a:latin typeface="AcadNusx" pitchFamily="2" charset="0"/>
              </a:rPr>
              <a:t>romelic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pediatriuli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momsaxureobis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centrSi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mosul</a:t>
            </a:r>
            <a:r>
              <a:rPr lang="en-US" dirty="0" smtClean="0">
                <a:latin typeface="AcadNusx" pitchFamily="2" charset="0"/>
              </a:rPr>
              <a:t> or </a:t>
            </a:r>
            <a:r>
              <a:rPr lang="en-US" dirty="0" err="1" smtClean="0">
                <a:latin typeface="AcadNusx" pitchFamily="2" charset="0"/>
              </a:rPr>
              <a:t>wlamde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bavSvebze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atarebdnen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da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romlebsac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ganviTarebis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sxvadasxva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problemebi</a:t>
            </a:r>
            <a:r>
              <a:rPr lang="en-US" dirty="0" smtClean="0">
                <a:latin typeface="AcadNusx" pitchFamily="2" charset="0"/>
              </a:rPr>
              <a:t> </a:t>
            </a:r>
            <a:r>
              <a:rPr lang="en-US" dirty="0" err="1" smtClean="0">
                <a:latin typeface="AcadNusx" pitchFamily="2" charset="0"/>
              </a:rPr>
              <a:t>hqondaT</a:t>
            </a:r>
            <a:r>
              <a:rPr lang="en-US" dirty="0" smtClean="0">
                <a:latin typeface="AcadNusx" pitchFamily="2" charset="0"/>
              </a:rPr>
              <a:t>.</a:t>
            </a:r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457</Words>
  <PresentationFormat>ეკრანი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11</vt:i4>
      </vt:variant>
    </vt:vector>
  </HeadingPairs>
  <TitlesOfParts>
    <vt:vector size="12" baseType="lpstr">
      <vt:lpstr>Office Theme</vt:lpstr>
      <vt:lpstr>რუსუდან ბერიძე აუტიზმის ნაადრევი დიაგნოსტიკა, როგორც შემდგომი ბავშვთა სტიგმატიზაციის შესაძლო ფაქტორი ანოტაცია </vt:lpstr>
      <vt:lpstr>სლაიდი 2</vt:lpstr>
      <vt:lpstr>სლაიდი 3</vt:lpstr>
      <vt:lpstr>სლაიდი 4</vt:lpstr>
      <vt:lpstr>სლაიდი 5</vt:lpstr>
      <vt:lpstr>სლაიდი 6</vt:lpstr>
      <vt:lpstr>სლაიდი 7</vt:lpstr>
      <vt:lpstr>სლაიდი 8</vt:lpstr>
      <vt:lpstr>სლაიდი 9</vt:lpstr>
      <vt:lpstr>სლაიდი 10</vt:lpstr>
      <vt:lpstr>სლაიდი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რუსუდან ბერიძე აუტიზმის ნაადრევი დიაგნოსტიკა, როგორც შემდგომი ბავშვთა სტიგმატიზაციის შესაძლო ფაქტორი ანოტაცია </dc:title>
  <dc:creator>ETO</dc:creator>
  <cp:lastModifiedBy>admin</cp:lastModifiedBy>
  <cp:revision>3</cp:revision>
  <dcterms:created xsi:type="dcterms:W3CDTF">2018-06-26T12:35:55Z</dcterms:created>
  <dcterms:modified xsi:type="dcterms:W3CDTF">2018-06-26T13:00:54Z</dcterms:modified>
</cp:coreProperties>
</file>