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9" d="100"/>
          <a:sy n="109" d="100"/>
        </p:scale>
        <p:origin x="-1674"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სათაურის სლაიდი">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პირდაპირი დამაკავშირებალი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სათაური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ka-GE" smtClean="0"/>
              <a:t>დააწკაპ. მთ. სათაურის სტილის შეცვლისათვის</a:t>
            </a:r>
            <a:endParaRPr kumimoji="0" lang="en-US"/>
          </a:p>
        </p:txBody>
      </p:sp>
      <p:sp>
        <p:nvSpPr>
          <p:cNvPr id="25" name="სუბტიტრი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ka-GE" smtClean="0"/>
              <a:t>დააწკაპუნეთ მთავარი ქვესათაურის სტილის რედაქტირებისთვის</a:t>
            </a:r>
            <a:endParaRPr kumimoji="0" lang="en-US"/>
          </a:p>
        </p:txBody>
      </p:sp>
      <p:sp>
        <p:nvSpPr>
          <p:cNvPr id="31" name="თარიღის ჩანაცვლების ველი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7EAF463A-BC7C-46EE-9F1E-7F377CCA4891}" type="datetimeFigureOut">
              <a:rPr lang="en-US" smtClean="0"/>
              <a:pPr/>
              <a:t>6/26/2018</a:t>
            </a:fld>
            <a:endParaRPr lang="en-US"/>
          </a:p>
        </p:txBody>
      </p:sp>
      <p:sp>
        <p:nvSpPr>
          <p:cNvPr id="18" name="ქვედა კოლონტიტულის ჩანაცვლების ველი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სლაიდის რიცხვის ჩანაცვლების ველი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A483448D-3A78-4528-A469-B745A65DA48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სათაური და ვერტიკალური ტექსტ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extLst/>
          </a:lstStyle>
          <a:p>
            <a:r>
              <a:rPr kumimoji="0" lang="ka-GE" smtClean="0"/>
              <a:t>დააწკაპ. მთ. სათაურის სტილის შეცვლისათვის</a:t>
            </a:r>
            <a:endParaRPr kumimoji="0" lang="en-US"/>
          </a:p>
        </p:txBody>
      </p:sp>
      <p:sp>
        <p:nvSpPr>
          <p:cNvPr id="3" name="ვერტიკალური ტექსტის ჩანაცვლების ველი 2"/>
          <p:cNvSpPr>
            <a:spLocks noGrp="1"/>
          </p:cNvSpPr>
          <p:nvPr>
            <p:ph type="body" orient="vert" idx="1"/>
          </p:nvPr>
        </p:nvSpPr>
        <p:spPr/>
        <p:txBody>
          <a:bodyPr vert="eaVert"/>
          <a:lstStyle>
            <a:extLst/>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4" name="თარიღის ჩანაცვლების ველი 3"/>
          <p:cNvSpPr>
            <a:spLocks noGrp="1"/>
          </p:cNvSpPr>
          <p:nvPr>
            <p:ph type="dt" sz="half" idx="10"/>
          </p:nvPr>
        </p:nvSpPr>
        <p:spPr/>
        <p:txBody>
          <a:bodyPr/>
          <a:lstStyle>
            <a:extLst/>
          </a:lstStyle>
          <a:p>
            <a:fld id="{7EAF463A-BC7C-46EE-9F1E-7F377CCA4891}" type="datetimeFigureOut">
              <a:rPr lang="en-US" smtClean="0"/>
              <a:pPr/>
              <a:t>6/26/2018</a:t>
            </a:fld>
            <a:endParaRPr lang="en-US"/>
          </a:p>
        </p:txBody>
      </p:sp>
      <p:sp>
        <p:nvSpPr>
          <p:cNvPr id="5" name="ქვედა კოლონტიტულის ჩანაცვლების ველი 4"/>
          <p:cNvSpPr>
            <a:spLocks noGrp="1"/>
          </p:cNvSpPr>
          <p:nvPr>
            <p:ph type="ftr" sz="quarter" idx="11"/>
          </p:nvPr>
        </p:nvSpPr>
        <p:spPr/>
        <p:txBody>
          <a:bodyPr/>
          <a:lstStyle>
            <a:extLst/>
          </a:lstStyle>
          <a:p>
            <a:endParaRPr lang="en-US"/>
          </a:p>
        </p:txBody>
      </p:sp>
      <p:sp>
        <p:nvSpPr>
          <p:cNvPr id="6" name="სლაიდის რიცხვის ჩანაცვლების ველი 5"/>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ვერტიკალური სათაური და ტექსტი">
    <p:spTree>
      <p:nvGrpSpPr>
        <p:cNvPr id="1" name=""/>
        <p:cNvGrpSpPr/>
        <p:nvPr/>
      </p:nvGrpSpPr>
      <p:grpSpPr>
        <a:xfrm>
          <a:off x="0" y="0"/>
          <a:ext cx="0" cy="0"/>
          <a:chOff x="0" y="0"/>
          <a:chExt cx="0" cy="0"/>
        </a:xfrm>
      </p:grpSpPr>
      <p:sp>
        <p:nvSpPr>
          <p:cNvPr id="2" name="ვერტიკალური სათაური 1"/>
          <p:cNvSpPr>
            <a:spLocks noGrp="1"/>
          </p:cNvSpPr>
          <p:nvPr>
            <p:ph type="title" orient="vert"/>
          </p:nvPr>
        </p:nvSpPr>
        <p:spPr>
          <a:xfrm>
            <a:off x="6553200" y="274955"/>
            <a:ext cx="1524000" cy="5851525"/>
          </a:xfrm>
        </p:spPr>
        <p:txBody>
          <a:bodyPr vert="eaVert" anchor="t"/>
          <a:lstStyle>
            <a:extLst/>
          </a:lstStyle>
          <a:p>
            <a:r>
              <a:rPr kumimoji="0" lang="ka-GE" smtClean="0"/>
              <a:t>დააწკაპ. მთ. სათაურის სტილის შეცვლისათვის</a:t>
            </a:r>
            <a:endParaRPr kumimoji="0" lang="en-US"/>
          </a:p>
        </p:txBody>
      </p:sp>
      <p:sp>
        <p:nvSpPr>
          <p:cNvPr id="3" name="ვერტიკალური ტექსტის ჩანაცვლების ველი 2"/>
          <p:cNvSpPr>
            <a:spLocks noGrp="1"/>
          </p:cNvSpPr>
          <p:nvPr>
            <p:ph type="body" orient="vert" idx="1"/>
          </p:nvPr>
        </p:nvSpPr>
        <p:spPr>
          <a:xfrm>
            <a:off x="457200" y="274642"/>
            <a:ext cx="6019800" cy="5851525"/>
          </a:xfrm>
        </p:spPr>
        <p:txBody>
          <a:bodyPr vert="eaVert"/>
          <a:lstStyle>
            <a:extLst/>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4" name="თარიღის ჩანაცვლების ველი 3"/>
          <p:cNvSpPr>
            <a:spLocks noGrp="1"/>
          </p:cNvSpPr>
          <p:nvPr>
            <p:ph type="dt" sz="half" idx="10"/>
          </p:nvPr>
        </p:nvSpPr>
        <p:spPr>
          <a:xfrm>
            <a:off x="4242816" y="6557946"/>
            <a:ext cx="2002464" cy="226902"/>
          </a:xfrm>
        </p:spPr>
        <p:txBody>
          <a:bodyPr/>
          <a:lstStyle>
            <a:extLst/>
          </a:lstStyle>
          <a:p>
            <a:fld id="{7EAF463A-BC7C-46EE-9F1E-7F377CCA4891}" type="datetimeFigureOut">
              <a:rPr lang="en-US" smtClean="0"/>
              <a:pPr/>
              <a:t>6/26/2018</a:t>
            </a:fld>
            <a:endParaRPr lang="en-US"/>
          </a:p>
        </p:txBody>
      </p:sp>
      <p:sp>
        <p:nvSpPr>
          <p:cNvPr id="5" name="ქვედა კოლონტიტულის ჩანაცვლების ველი 4"/>
          <p:cNvSpPr>
            <a:spLocks noGrp="1"/>
          </p:cNvSpPr>
          <p:nvPr>
            <p:ph type="ftr" sz="quarter" idx="11"/>
          </p:nvPr>
        </p:nvSpPr>
        <p:spPr>
          <a:xfrm>
            <a:off x="457200" y="6556248"/>
            <a:ext cx="3657600" cy="228600"/>
          </a:xfrm>
        </p:spPr>
        <p:txBody>
          <a:bodyPr/>
          <a:lstStyle>
            <a:extLst/>
          </a:lstStyle>
          <a:p>
            <a:endParaRPr lang="en-US"/>
          </a:p>
        </p:txBody>
      </p:sp>
      <p:sp>
        <p:nvSpPr>
          <p:cNvPr id="6" name="სლაიდის რიცხვის ჩანაცვლების ველი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სათაური და შიგთავს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extLst/>
          </a:lstStyle>
          <a:p>
            <a:r>
              <a:rPr kumimoji="0" lang="ka-GE" smtClean="0"/>
              <a:t>დააწკაპ. მთ. სათაურის სტილის შეცვლისათვის</a:t>
            </a:r>
            <a:endParaRPr kumimoji="0" lang="en-US"/>
          </a:p>
        </p:txBody>
      </p:sp>
      <p:sp>
        <p:nvSpPr>
          <p:cNvPr id="3" name="შიგთავსის ჩანაცვლების ველი 2"/>
          <p:cNvSpPr>
            <a:spLocks noGrp="1"/>
          </p:cNvSpPr>
          <p:nvPr>
            <p:ph idx="1"/>
          </p:nvPr>
        </p:nvSpPr>
        <p:spPr/>
        <p:txBody>
          <a:bodyPr/>
          <a:lstStyle>
            <a:extLst/>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4" name="თარიღის ჩანაცვლების ველი 3"/>
          <p:cNvSpPr>
            <a:spLocks noGrp="1"/>
          </p:cNvSpPr>
          <p:nvPr>
            <p:ph type="dt" sz="half" idx="10"/>
          </p:nvPr>
        </p:nvSpPr>
        <p:spPr/>
        <p:txBody>
          <a:bodyPr/>
          <a:lstStyle>
            <a:extLst/>
          </a:lstStyle>
          <a:p>
            <a:fld id="{7EAF463A-BC7C-46EE-9F1E-7F377CCA4891}" type="datetimeFigureOut">
              <a:rPr lang="en-US" smtClean="0"/>
              <a:pPr/>
              <a:t>6/26/2018</a:t>
            </a:fld>
            <a:endParaRPr lang="en-US"/>
          </a:p>
        </p:txBody>
      </p:sp>
      <p:sp>
        <p:nvSpPr>
          <p:cNvPr id="5" name="ქვედა კოლონტიტულის ჩანაცვლების ველი 4"/>
          <p:cNvSpPr>
            <a:spLocks noGrp="1"/>
          </p:cNvSpPr>
          <p:nvPr>
            <p:ph type="ftr" sz="quarter" idx="11"/>
          </p:nvPr>
        </p:nvSpPr>
        <p:spPr/>
        <p:txBody>
          <a:bodyPr/>
          <a:lstStyle>
            <a:extLst/>
          </a:lstStyle>
          <a:p>
            <a:endParaRPr lang="en-US"/>
          </a:p>
        </p:txBody>
      </p:sp>
      <p:sp>
        <p:nvSpPr>
          <p:cNvPr id="6" name="სლაიდის რიცხვის ჩანაცვლების ველი 5"/>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სექციის ზედა კოლონტიტული">
    <p:bg>
      <p:bgRef idx="1001">
        <a:schemeClr val="bg1"/>
      </p:bgRef>
    </p:bg>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ka-GE" smtClean="0"/>
              <a:t>დააწკაპ. მთ. სათაურის სტილის შეცვლისათვის</a:t>
            </a:r>
            <a:endParaRPr kumimoji="0" lang="en-US"/>
          </a:p>
        </p:txBody>
      </p:sp>
      <p:sp>
        <p:nvSpPr>
          <p:cNvPr id="3" name="ტექსტის ჩანაცვლების ველი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ka-GE" smtClean="0"/>
              <a:t>დააწკაპ. მთ. სათაურის სტილის შეცვლისათვის</a:t>
            </a:r>
          </a:p>
        </p:txBody>
      </p:sp>
      <p:sp>
        <p:nvSpPr>
          <p:cNvPr id="4" name="თარიღის ჩანაცვლების ველი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7EAF463A-BC7C-46EE-9F1E-7F377CCA4891}" type="datetimeFigureOut">
              <a:rPr lang="en-US" smtClean="0"/>
              <a:pPr/>
              <a:t>6/26/2018</a:t>
            </a:fld>
            <a:endParaRPr lang="en-US"/>
          </a:p>
        </p:txBody>
      </p:sp>
      <p:sp>
        <p:nvSpPr>
          <p:cNvPr id="5" name="ქვედა კოლონტიტულის ჩანაცვლების ველი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სლაიდის რიცხვის ჩანაცვლების ველი 5"/>
          <p:cNvSpPr>
            <a:spLocks noGrp="1"/>
          </p:cNvSpPr>
          <p:nvPr>
            <p:ph type="sldNum" sz="quarter" idx="12"/>
          </p:nvPr>
        </p:nvSpPr>
        <p:spPr>
          <a:xfrm>
            <a:off x="6733952" y="6555112"/>
            <a:ext cx="588336" cy="228600"/>
          </a:xfrm>
        </p:spPr>
        <p:txBody>
          <a:bodyPr/>
          <a:lstStyle>
            <a:extLst/>
          </a:lstStyle>
          <a:p>
            <a:fld id="{A483448D-3A78-4528-A469-B745A65DA48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ორი შიგთავსი">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320040"/>
            <a:ext cx="7242048" cy="1143000"/>
          </a:xfrm>
        </p:spPr>
        <p:txBody>
          <a:bodyPr/>
          <a:lstStyle>
            <a:extLst/>
          </a:lstStyle>
          <a:p>
            <a:r>
              <a:rPr kumimoji="0" lang="ka-GE" smtClean="0"/>
              <a:t>დააწკაპ. მთ. სათაურის სტილის შეცვლისათვის</a:t>
            </a:r>
            <a:endParaRPr kumimoji="0" lang="en-US"/>
          </a:p>
        </p:txBody>
      </p:sp>
      <p:sp>
        <p:nvSpPr>
          <p:cNvPr id="3" name="შიგთავსის ჩანაცვლების ველი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4" name="შიგთავსის ჩანაცვლების ველი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5" name="თარიღის ჩანაცვლების ველი 4"/>
          <p:cNvSpPr>
            <a:spLocks noGrp="1"/>
          </p:cNvSpPr>
          <p:nvPr>
            <p:ph type="dt" sz="half" idx="10"/>
          </p:nvPr>
        </p:nvSpPr>
        <p:spPr/>
        <p:txBody>
          <a:bodyPr/>
          <a:lstStyle>
            <a:extLst/>
          </a:lstStyle>
          <a:p>
            <a:fld id="{7EAF463A-BC7C-46EE-9F1E-7F377CCA4891}" type="datetimeFigureOut">
              <a:rPr lang="en-US" smtClean="0"/>
              <a:pPr/>
              <a:t>6/26/2018</a:t>
            </a:fld>
            <a:endParaRPr lang="en-US"/>
          </a:p>
        </p:txBody>
      </p:sp>
      <p:sp>
        <p:nvSpPr>
          <p:cNvPr id="6" name="ქვედა კოლონტიტულის ჩანაცვლების ველი 5"/>
          <p:cNvSpPr>
            <a:spLocks noGrp="1"/>
          </p:cNvSpPr>
          <p:nvPr>
            <p:ph type="ftr" sz="quarter" idx="11"/>
          </p:nvPr>
        </p:nvSpPr>
        <p:spPr/>
        <p:txBody>
          <a:bodyPr/>
          <a:lstStyle>
            <a:extLst/>
          </a:lstStyle>
          <a:p>
            <a:endParaRPr lang="en-US"/>
          </a:p>
        </p:txBody>
      </p:sp>
      <p:sp>
        <p:nvSpPr>
          <p:cNvPr id="7" name="სლაიდის რიცხვის ჩანაცვლების ველი 6"/>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შედარება">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320040"/>
            <a:ext cx="7242048" cy="1143000"/>
          </a:xfrm>
        </p:spPr>
        <p:txBody>
          <a:bodyPr anchor="b"/>
          <a:lstStyle>
            <a:lvl1pPr>
              <a:defRPr/>
            </a:lvl1pPr>
            <a:extLst/>
          </a:lstStyle>
          <a:p>
            <a:r>
              <a:rPr kumimoji="0" lang="ka-GE" smtClean="0"/>
              <a:t>დააწკაპ. მთ. სათაურის სტილის შეცვლისათვის</a:t>
            </a:r>
            <a:endParaRPr kumimoji="0" lang="en-US"/>
          </a:p>
        </p:txBody>
      </p:sp>
      <p:sp>
        <p:nvSpPr>
          <p:cNvPr id="3" name="ტექსტის ჩანაცვლების ველი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ka-GE" smtClean="0"/>
              <a:t>დააწკაპ. მთ. სათაურის სტილის შეცვლისათვის</a:t>
            </a:r>
          </a:p>
        </p:txBody>
      </p:sp>
      <p:sp>
        <p:nvSpPr>
          <p:cNvPr id="4" name="ტექსტის ჩანაცვლების ველი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ka-GE" smtClean="0"/>
              <a:t>დააწკაპ. მთ. სათაურის სტილის შეცვლისათვის</a:t>
            </a:r>
          </a:p>
        </p:txBody>
      </p:sp>
      <p:sp>
        <p:nvSpPr>
          <p:cNvPr id="5" name="შიგთავსის ჩანაცვლების ველი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6" name="შიგთავსის ჩანაცვლების ველი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7" name="თარიღის ჩანაცვლების ველი 6"/>
          <p:cNvSpPr>
            <a:spLocks noGrp="1"/>
          </p:cNvSpPr>
          <p:nvPr>
            <p:ph type="dt" sz="half" idx="10"/>
          </p:nvPr>
        </p:nvSpPr>
        <p:spPr/>
        <p:txBody>
          <a:bodyPr/>
          <a:lstStyle>
            <a:extLst/>
          </a:lstStyle>
          <a:p>
            <a:fld id="{7EAF463A-BC7C-46EE-9F1E-7F377CCA4891}" type="datetimeFigureOut">
              <a:rPr lang="en-US" smtClean="0"/>
              <a:pPr/>
              <a:t>6/26/2018</a:t>
            </a:fld>
            <a:endParaRPr lang="en-US"/>
          </a:p>
        </p:txBody>
      </p:sp>
      <p:sp>
        <p:nvSpPr>
          <p:cNvPr id="8" name="ქვედა კოლონტიტულის ჩანაცვლების ველი 7"/>
          <p:cNvSpPr>
            <a:spLocks noGrp="1"/>
          </p:cNvSpPr>
          <p:nvPr>
            <p:ph type="ftr" sz="quarter" idx="11"/>
          </p:nvPr>
        </p:nvSpPr>
        <p:spPr/>
        <p:txBody>
          <a:bodyPr/>
          <a:lstStyle>
            <a:extLst/>
          </a:lstStyle>
          <a:p>
            <a:endParaRPr lang="en-US"/>
          </a:p>
        </p:txBody>
      </p:sp>
      <p:sp>
        <p:nvSpPr>
          <p:cNvPr id="9" name="სლაიდის რიცხვის ჩანაცვლების ველი 8"/>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მხოლოდ სათაური">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320040"/>
            <a:ext cx="7242048" cy="1143000"/>
          </a:xfrm>
        </p:spPr>
        <p:txBody>
          <a:bodyPr/>
          <a:lstStyle>
            <a:extLst/>
          </a:lstStyle>
          <a:p>
            <a:r>
              <a:rPr kumimoji="0" lang="ka-GE" smtClean="0"/>
              <a:t>დააწკაპ. მთ. სათაურის სტილის შეცვლისათვის</a:t>
            </a:r>
            <a:endParaRPr kumimoji="0" lang="en-US"/>
          </a:p>
        </p:txBody>
      </p:sp>
      <p:sp>
        <p:nvSpPr>
          <p:cNvPr id="3" name="თარიღის ჩანაცვლების ველი 2"/>
          <p:cNvSpPr>
            <a:spLocks noGrp="1"/>
          </p:cNvSpPr>
          <p:nvPr>
            <p:ph type="dt" sz="half" idx="10"/>
          </p:nvPr>
        </p:nvSpPr>
        <p:spPr/>
        <p:txBody>
          <a:bodyPr/>
          <a:lstStyle>
            <a:extLst/>
          </a:lstStyle>
          <a:p>
            <a:fld id="{7EAF463A-BC7C-46EE-9F1E-7F377CCA4891}" type="datetimeFigureOut">
              <a:rPr lang="en-US" smtClean="0"/>
              <a:pPr/>
              <a:t>6/26/2018</a:t>
            </a:fld>
            <a:endParaRPr lang="en-US"/>
          </a:p>
        </p:txBody>
      </p:sp>
      <p:sp>
        <p:nvSpPr>
          <p:cNvPr id="4" name="ქვედა კოლონტიტულის ჩანაცვლების ველი 3"/>
          <p:cNvSpPr>
            <a:spLocks noGrp="1"/>
          </p:cNvSpPr>
          <p:nvPr>
            <p:ph type="ftr" sz="quarter" idx="11"/>
          </p:nvPr>
        </p:nvSpPr>
        <p:spPr/>
        <p:txBody>
          <a:bodyPr/>
          <a:lstStyle>
            <a:extLst/>
          </a:lstStyle>
          <a:p>
            <a:endParaRPr lang="en-US"/>
          </a:p>
        </p:txBody>
      </p:sp>
      <p:sp>
        <p:nvSpPr>
          <p:cNvPr id="5" name="სლაიდის რიცხვის ჩანაცვლების ველი 4"/>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ცარიელი">
    <p:spTree>
      <p:nvGrpSpPr>
        <p:cNvPr id="1" name=""/>
        <p:cNvGrpSpPr/>
        <p:nvPr/>
      </p:nvGrpSpPr>
      <p:grpSpPr>
        <a:xfrm>
          <a:off x="0" y="0"/>
          <a:ext cx="0" cy="0"/>
          <a:chOff x="0" y="0"/>
          <a:chExt cx="0" cy="0"/>
        </a:xfrm>
      </p:grpSpPr>
      <p:sp>
        <p:nvSpPr>
          <p:cNvPr id="2" name="თარიღის ჩანაცვლების ველი 1"/>
          <p:cNvSpPr>
            <a:spLocks noGrp="1"/>
          </p:cNvSpPr>
          <p:nvPr>
            <p:ph type="dt" sz="half" idx="10"/>
          </p:nvPr>
        </p:nvSpPr>
        <p:spPr/>
        <p:txBody>
          <a:bodyPr/>
          <a:lstStyle>
            <a:lvl1pPr>
              <a:defRPr>
                <a:solidFill>
                  <a:schemeClr val="tx2"/>
                </a:solidFill>
              </a:defRPr>
            </a:lvl1pPr>
            <a:extLst/>
          </a:lstStyle>
          <a:p>
            <a:fld id="{7EAF463A-BC7C-46EE-9F1E-7F377CCA4891}" type="datetimeFigureOut">
              <a:rPr lang="en-US" smtClean="0"/>
              <a:pPr/>
              <a:t>6/26/2018</a:t>
            </a:fld>
            <a:endParaRPr lang="en-US"/>
          </a:p>
        </p:txBody>
      </p:sp>
      <p:sp>
        <p:nvSpPr>
          <p:cNvPr id="3" name="ქვედა კოლონტიტულის ჩანაცვლების ველი 2"/>
          <p:cNvSpPr>
            <a:spLocks noGrp="1"/>
          </p:cNvSpPr>
          <p:nvPr>
            <p:ph type="ftr" sz="quarter" idx="11"/>
          </p:nvPr>
        </p:nvSpPr>
        <p:spPr/>
        <p:txBody>
          <a:bodyPr/>
          <a:lstStyle>
            <a:lvl1pPr>
              <a:defRPr>
                <a:solidFill>
                  <a:schemeClr val="tx2"/>
                </a:solidFill>
              </a:defRPr>
            </a:lvl1pPr>
            <a:extLst/>
          </a:lstStyle>
          <a:p>
            <a:endParaRPr lang="en-US"/>
          </a:p>
        </p:txBody>
      </p:sp>
      <p:sp>
        <p:nvSpPr>
          <p:cNvPr id="4" name="სლაიდის რიცხვის ჩანაცვლების ველი 3"/>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შიგთავსი წარწერასთან">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ka-GE" smtClean="0"/>
              <a:t>დააწკაპ. მთ. სათაურის სტილის შეცვლისათვის</a:t>
            </a:r>
            <a:endParaRPr kumimoji="0" lang="en-US"/>
          </a:p>
        </p:txBody>
      </p:sp>
      <p:sp>
        <p:nvSpPr>
          <p:cNvPr id="3" name="ტექსტის ჩანაცვლების ველი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ka-GE" smtClean="0"/>
              <a:t>დააწკაპ. მთ. სათაურის სტილის შეცვლისათვის</a:t>
            </a:r>
          </a:p>
        </p:txBody>
      </p:sp>
      <p:sp>
        <p:nvSpPr>
          <p:cNvPr id="4" name="შიგთავსის ჩანაცვლების ველი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5" name="თარიღის ჩანაცვლების ველი 4"/>
          <p:cNvSpPr>
            <a:spLocks noGrp="1"/>
          </p:cNvSpPr>
          <p:nvPr>
            <p:ph type="dt" sz="half" idx="10"/>
          </p:nvPr>
        </p:nvSpPr>
        <p:spPr/>
        <p:txBody>
          <a:bodyPr/>
          <a:lstStyle>
            <a:extLst/>
          </a:lstStyle>
          <a:p>
            <a:fld id="{7EAF463A-BC7C-46EE-9F1E-7F377CCA4891}" type="datetimeFigureOut">
              <a:rPr lang="en-US" smtClean="0"/>
              <a:pPr/>
              <a:t>6/26/2018</a:t>
            </a:fld>
            <a:endParaRPr lang="en-US"/>
          </a:p>
        </p:txBody>
      </p:sp>
      <p:sp>
        <p:nvSpPr>
          <p:cNvPr id="6" name="ქვედა კოლონტიტულის ჩანაცვლების ველი 5"/>
          <p:cNvSpPr>
            <a:spLocks noGrp="1"/>
          </p:cNvSpPr>
          <p:nvPr>
            <p:ph type="ftr" sz="quarter" idx="11"/>
          </p:nvPr>
        </p:nvSpPr>
        <p:spPr/>
        <p:txBody>
          <a:bodyPr/>
          <a:lstStyle>
            <a:extLst/>
          </a:lstStyle>
          <a:p>
            <a:endParaRPr lang="en-US"/>
          </a:p>
        </p:txBody>
      </p:sp>
      <p:sp>
        <p:nvSpPr>
          <p:cNvPr id="7" name="სლაიდის რიცხვის ჩანაცვლების ველი 6"/>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სურათი წარწერასთან">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სათაური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ka-GE" smtClean="0"/>
              <a:t>დააწკაპ. მთ. სათაურის სტილის შეცვლისათვის</a:t>
            </a:r>
            <a:endParaRPr kumimoji="0" lang="en-US" dirty="0"/>
          </a:p>
        </p:txBody>
      </p:sp>
      <p:sp>
        <p:nvSpPr>
          <p:cNvPr id="4" name="ტექსტის ჩანაცვლების ველი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ka-GE" smtClean="0"/>
              <a:t>დააწკაპ. მთ. სათაურის სტილის შეცვლისათვის</a:t>
            </a:r>
          </a:p>
        </p:txBody>
      </p:sp>
      <p:sp>
        <p:nvSpPr>
          <p:cNvPr id="5" name="თარიღის ჩანაცვლების ველი 4"/>
          <p:cNvSpPr>
            <a:spLocks noGrp="1"/>
          </p:cNvSpPr>
          <p:nvPr>
            <p:ph type="dt" sz="half" idx="10"/>
          </p:nvPr>
        </p:nvSpPr>
        <p:spPr/>
        <p:txBody>
          <a:bodyPr/>
          <a:lstStyle>
            <a:extLst/>
          </a:lstStyle>
          <a:p>
            <a:fld id="{7EAF463A-BC7C-46EE-9F1E-7F377CCA4891}" type="datetimeFigureOut">
              <a:rPr lang="en-US" smtClean="0"/>
              <a:pPr/>
              <a:t>6/26/2018</a:t>
            </a:fld>
            <a:endParaRPr lang="en-US"/>
          </a:p>
        </p:txBody>
      </p:sp>
      <p:sp>
        <p:nvSpPr>
          <p:cNvPr id="6" name="ქვედა კოლონტიტულის ჩანაცვლების ველი 5"/>
          <p:cNvSpPr>
            <a:spLocks noGrp="1"/>
          </p:cNvSpPr>
          <p:nvPr>
            <p:ph type="ftr" sz="quarter" idx="11"/>
          </p:nvPr>
        </p:nvSpPr>
        <p:spPr/>
        <p:txBody>
          <a:bodyPr/>
          <a:lstStyle>
            <a:extLst/>
          </a:lstStyle>
          <a:p>
            <a:endParaRPr lang="en-US"/>
          </a:p>
        </p:txBody>
      </p:sp>
      <p:sp>
        <p:nvSpPr>
          <p:cNvPr id="7" name="სლაიდის რიცხვის ჩანაცვლების ველი 6"/>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10" name="სურათის ჩანაცვლების ველი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ka-GE" smtClean="0"/>
              <a:t>სურათის დასამატებლად დააწკაპუნეთ ხატულაზე</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სათაურის ჩანაცვლების ველი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ka-GE" smtClean="0"/>
              <a:t>დააწკაპ. მთ. სათაურის სტილის შეცვლისათვის</a:t>
            </a:r>
            <a:endParaRPr kumimoji="0" lang="en-US"/>
          </a:p>
        </p:txBody>
      </p:sp>
      <p:sp>
        <p:nvSpPr>
          <p:cNvPr id="31" name="ტექსტის ჩანაცვლების ველი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ka-GE" smtClean="0"/>
              <a:t>დააწკაპ. მთ. სათაურის სტილის შეცვლისათვის</a:t>
            </a:r>
          </a:p>
          <a:p>
            <a:pPr lvl="1" eaLnBrk="1" latinLnBrk="0" hangingPunct="1"/>
            <a:r>
              <a:rPr kumimoji="0" lang="ka-GE" smtClean="0"/>
              <a:t>მეორე დონე</a:t>
            </a:r>
          </a:p>
          <a:p>
            <a:pPr lvl="2" eaLnBrk="1" latinLnBrk="0" hangingPunct="1"/>
            <a:r>
              <a:rPr kumimoji="0" lang="ka-GE" smtClean="0"/>
              <a:t>მესამე დონე</a:t>
            </a:r>
          </a:p>
          <a:p>
            <a:pPr lvl="3" eaLnBrk="1" latinLnBrk="0" hangingPunct="1"/>
            <a:r>
              <a:rPr kumimoji="0" lang="ka-GE" smtClean="0"/>
              <a:t>მეოთხე დონე</a:t>
            </a:r>
          </a:p>
          <a:p>
            <a:pPr lvl="4" eaLnBrk="1" latinLnBrk="0" hangingPunct="1"/>
            <a:r>
              <a:rPr kumimoji="0" lang="ka-GE" smtClean="0"/>
              <a:t>მეხუთე დონე</a:t>
            </a:r>
            <a:endParaRPr kumimoji="0" lang="en-US"/>
          </a:p>
        </p:txBody>
      </p:sp>
      <p:sp>
        <p:nvSpPr>
          <p:cNvPr id="27" name="თარიღის ჩანაცვლების ველი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7EAF463A-BC7C-46EE-9F1E-7F377CCA4891}" type="datetimeFigureOut">
              <a:rPr lang="en-US" smtClean="0"/>
              <a:pPr/>
              <a:t>6/26/2018</a:t>
            </a:fld>
            <a:endParaRPr lang="en-US"/>
          </a:p>
        </p:txBody>
      </p:sp>
      <p:sp>
        <p:nvSpPr>
          <p:cNvPr id="4" name="ქვედა კოლონტიტულის ჩანაცვლების ველი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სლაიდის რიცხვის ჩანაცვლების ველი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ctrTitle"/>
          </p:nvPr>
        </p:nvSpPr>
        <p:spPr/>
        <p:txBody>
          <a:bodyPr/>
          <a:lstStyle/>
          <a:p>
            <a:pPr algn="ct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ka-GE" dirty="0" smtClean="0"/>
              <a:t>ქეთევან </a:t>
            </a:r>
            <a:r>
              <a:rPr lang="ka-GE" dirty="0" smtClean="0"/>
              <a:t>ბერიძე</a:t>
            </a:r>
            <a:r>
              <a:rPr lang="en-US" dirty="0" smtClean="0"/>
              <a:t/>
            </a:r>
            <a:br>
              <a:rPr lang="en-US" dirty="0" smtClean="0"/>
            </a:br>
            <a:r>
              <a:rPr lang="ka-GE" dirty="0" smtClean="0"/>
              <a:t>ბავშვის დაცვა სკოლაში </a:t>
            </a:r>
            <a:r>
              <a:rPr lang="ka-GE" dirty="0" smtClean="0"/>
              <a:t>ძალადობისგან</a:t>
            </a:r>
            <a:endParaRPr lang="en-US" dirty="0"/>
          </a:p>
        </p:txBody>
      </p:sp>
      <p:sp>
        <p:nvSpPr>
          <p:cNvPr id="3" name="სუბტიტრი 2"/>
          <p:cNvSpPr>
            <a:spLocks noGrp="1"/>
          </p:cNvSpPr>
          <p:nvPr>
            <p:ph type="subTitle" idx="1"/>
          </p:nvPr>
        </p:nvSpPr>
        <p:spPr/>
        <p:txBody>
          <a:bodyPr>
            <a:normAutofit fontScale="25000" lnSpcReduction="20000"/>
          </a:bodyPr>
          <a:lstStyle/>
          <a:p>
            <a:pPr algn="just"/>
            <a:r>
              <a:rPr lang="en-US" sz="5600" dirty="0" smtClean="0"/>
              <a:t>       </a:t>
            </a:r>
            <a:r>
              <a:rPr lang="ka-GE" sz="5600" dirty="0" smtClean="0"/>
              <a:t>ბავშვთა </a:t>
            </a:r>
            <a:r>
              <a:rPr lang="ka-GE" sz="5600" dirty="0" smtClean="0"/>
              <a:t>დაცვის ერთ-ერთ ყველაზე მნიშვნელოვან პრობლემას წარმოადგენს ბავშვთა მიმართ ძალადობა და მასთან დაკავშირებული საკითხები. ძალადობის ნებისმიერი ფორმა გამოუსწორებელ ზიანს აყენებს  ბავშვის ფსიქიკას, ძალადობის ერთ-ერთი შედეგი ისაა, რომ ბავშვში ყალიბდება ადამიანების მიმართ უნდობლობა. გარდა ამისა, </a:t>
            </a:r>
            <a:r>
              <a:rPr lang="ka-GE" sz="5600" dirty="0" smtClean="0"/>
              <a:t>ძალადობა</a:t>
            </a:r>
            <a:r>
              <a:rPr lang="en-US" sz="5600" dirty="0" smtClean="0"/>
              <a:t> </a:t>
            </a:r>
            <a:r>
              <a:rPr lang="ka-GE" sz="5600" dirty="0" smtClean="0"/>
              <a:t>გამოვლილი  </a:t>
            </a:r>
            <a:r>
              <a:rPr lang="ka-GE" sz="5600" dirty="0" smtClean="0"/>
              <a:t>ბავშვები  ერიდებიან ურთიერთობებს, მიმართავენ საზოგადოებისაგან იზოლაციას, რადგან მიაჩნიათ, რომ ყოველგვარი ურთიერთობა მხოლოდ ტკივილისა და ზიანის მომტანია. </a:t>
            </a:r>
            <a:r>
              <a:rPr lang="ka-GE" sz="5600" dirty="0" err="1" smtClean="0"/>
              <a:t>მოზრდილობაში</a:t>
            </a:r>
            <a:r>
              <a:rPr lang="ka-GE" sz="5600" dirty="0" smtClean="0"/>
              <a:t> ასეთი ბავშვები ხშირად დგებიან ფსიქიკური პრობლემების წინაშე, როგორიცაა დეპრესია, ალკოჰოლიზმი, ნარკოტიკები. ისინი არიან უფრო აგრესიულები, ვიდრე არაძალადობრივ ოჯახში გაზრდილი ადამიანები, დაბალია მათი თვითშეფასების დონე, </a:t>
            </a:r>
            <a:r>
              <a:rPr lang="ka-GE" sz="5600" dirty="0" smtClean="0"/>
              <a:t>თვით</a:t>
            </a:r>
            <a:r>
              <a:rPr lang="en-US" sz="5600" dirty="0" smtClean="0"/>
              <a:t> </a:t>
            </a:r>
            <a:r>
              <a:rPr lang="ka-GE" sz="5600" dirty="0" smtClean="0"/>
              <a:t>პატივისცემის </a:t>
            </a:r>
            <a:r>
              <a:rPr lang="ka-GE" sz="5600" dirty="0" smtClean="0"/>
              <a:t>გრძნობა</a:t>
            </a:r>
            <a:r>
              <a:rPr lang="ka-GE" dirty="0"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endParaRPr lang="en-US" dirty="0"/>
          </a:p>
        </p:txBody>
      </p:sp>
      <p:sp>
        <p:nvSpPr>
          <p:cNvPr id="3" name="შიგთავსის ჩანაცვლების ველი 2"/>
          <p:cNvSpPr>
            <a:spLocks noGrp="1"/>
          </p:cNvSpPr>
          <p:nvPr>
            <p:ph idx="1"/>
          </p:nvPr>
        </p:nvSpPr>
        <p:spPr/>
        <p:txBody>
          <a:bodyPr/>
          <a:lstStyle/>
          <a:p>
            <a:pPr algn="just">
              <a:buNone/>
            </a:pPr>
            <a:r>
              <a:rPr lang="en-US" dirty="0" smtClean="0"/>
              <a:t> </a:t>
            </a:r>
            <a:r>
              <a:rPr lang="en-US" dirty="0" smtClean="0"/>
              <a:t>      </a:t>
            </a:r>
            <a:r>
              <a:rPr lang="ka-GE" sz="1200" dirty="0" smtClean="0"/>
              <a:t>ბავშვი </a:t>
            </a:r>
            <a:r>
              <a:rPr lang="ka-GE" sz="1200" dirty="0" smtClean="0"/>
              <a:t>საკუთარ თავს მოძალადესთან, აგრესორთან აიგივებს და თვითონაც აგრესიულ, შემტევ როლს ირჩევს. ის ხომ ძალადობას, ისევე როგორც ბევრ სხვა რამეს, მიბაძვისა და მაგალითით  სწავლობს. ადვილი შესაძლებელია, რომ ძალმომრეობა მისთვის სამყაროსთან ურთიერთობის ერთ-ერთ ფორმად იქცეს. </a:t>
            </a:r>
            <a:endParaRPr lang="en-US" sz="1200" dirty="0" smtClean="0"/>
          </a:p>
          <a:p>
            <a:pPr algn="just">
              <a:buNone/>
            </a:pPr>
            <a:r>
              <a:rPr lang="en-US" sz="1200" dirty="0" smtClean="0"/>
              <a:t>             </a:t>
            </a:r>
            <a:r>
              <a:rPr lang="ka-GE" sz="1200" dirty="0" smtClean="0"/>
              <a:t>კვლევებით გამოვლინდა, რომ ძალადობას სერიოზული შედეგები შეიძლება მოყვეს მაშინვე და ასევე, </a:t>
            </a:r>
            <a:r>
              <a:rPr lang="ka-GE" sz="1200" dirty="0" smtClean="0"/>
              <a:t>ხანგრძლივი</a:t>
            </a:r>
            <a:r>
              <a:rPr lang="en-US" sz="1200" dirty="0" smtClean="0"/>
              <a:t> </a:t>
            </a:r>
            <a:r>
              <a:rPr lang="ka-GE" sz="1200" dirty="0" smtClean="0"/>
              <a:t>პერიოდის</a:t>
            </a:r>
            <a:r>
              <a:rPr lang="en-US" sz="1200" dirty="0" smtClean="0"/>
              <a:t> </a:t>
            </a:r>
            <a:r>
              <a:rPr lang="ka-GE" sz="1200" dirty="0" smtClean="0"/>
              <a:t>შემდეგ </a:t>
            </a:r>
            <a:r>
              <a:rPr lang="ka-GE" sz="1200" dirty="0" smtClean="0"/>
              <a:t>(</a:t>
            </a:r>
            <a:r>
              <a:rPr lang="ka-GE" sz="1200" dirty="0" smtClean="0"/>
              <a:t>შორეული</a:t>
            </a:r>
            <a:r>
              <a:rPr lang="en-US" sz="1200" dirty="0" smtClean="0"/>
              <a:t> </a:t>
            </a:r>
            <a:r>
              <a:rPr lang="ka-GE" sz="1200" dirty="0" smtClean="0"/>
              <a:t>შედეგები</a:t>
            </a:r>
            <a:r>
              <a:rPr lang="ka-GE" sz="1200" dirty="0" smtClean="0"/>
              <a:t>). სწორედ ამიტომ </a:t>
            </a:r>
            <a:r>
              <a:rPr lang="ka-GE" sz="1200" dirty="0" err="1" smtClean="0"/>
              <a:t>გადავწ</a:t>
            </a:r>
            <a:r>
              <a:rPr lang="ka-GE" sz="1200" dirty="0" smtClean="0"/>
              <a:t> </a:t>
            </a:r>
            <a:r>
              <a:rPr lang="ka-GE" sz="1200" dirty="0" err="1" smtClean="0"/>
              <a:t>ყვიტეთ</a:t>
            </a:r>
            <a:r>
              <a:rPr lang="ka-GE" sz="1200" dirty="0" smtClean="0"/>
              <a:t> ჩაგვეტარებინა </a:t>
            </a:r>
            <a:r>
              <a:rPr lang="ka-GE" sz="1200" dirty="0" smtClean="0"/>
              <a:t>კვლევა</a:t>
            </a:r>
            <a:r>
              <a:rPr lang="en-US" sz="1200" dirty="0" smtClean="0"/>
              <a:t> </a:t>
            </a:r>
            <a:r>
              <a:rPr lang="ka-GE" sz="1200" dirty="0" smtClean="0"/>
              <a:t>იმის </a:t>
            </a:r>
            <a:r>
              <a:rPr lang="ka-GE" sz="1200" dirty="0" smtClean="0"/>
              <a:t>დასადგენად, თუ რა პრევენციულ საშუალებებს იყენებენ და რა სტრატეგიების გამოყენება იქნებოდა მიზანშეწონილი ძალადობის შემთხვევაში 9-10 წლის ასაკის მოსწავლეებისთვის, მშობლებისთვის, მასწავლებლებისთვის და სკოლის </a:t>
            </a:r>
            <a:r>
              <a:rPr lang="ka-GE" sz="1200" dirty="0" smtClean="0"/>
              <a:t>ადმინისტრაციისთვის.</a:t>
            </a:r>
            <a:r>
              <a:rPr lang="en-US" sz="1200" dirty="0" smtClean="0"/>
              <a:t> </a:t>
            </a:r>
            <a:r>
              <a:rPr lang="ka-GE" sz="1200" dirty="0" smtClean="0"/>
              <a:t>კვლევა ჩატარდა</a:t>
            </a:r>
            <a:r>
              <a:rPr lang="en-US" sz="1200" dirty="0" smtClean="0"/>
              <a:t> </a:t>
            </a:r>
            <a:r>
              <a:rPr lang="ka-GE" sz="1200" dirty="0" smtClean="0"/>
              <a:t>ევროკავშირის</a:t>
            </a:r>
            <a:r>
              <a:rPr lang="en-US" sz="1200" dirty="0" smtClean="0"/>
              <a:t> </a:t>
            </a:r>
            <a:r>
              <a:rPr lang="ka-GE" sz="1200" dirty="0" smtClean="0"/>
              <a:t>ფინანსური</a:t>
            </a:r>
            <a:r>
              <a:rPr lang="en-US" sz="1200" dirty="0" smtClean="0"/>
              <a:t> </a:t>
            </a:r>
            <a:r>
              <a:rPr lang="ka-GE" sz="1200" dirty="0" smtClean="0"/>
              <a:t>მხარდაჭერით</a:t>
            </a:r>
            <a:r>
              <a:rPr lang="ka-GE" sz="1200" dirty="0" smtClean="0"/>
              <a:t>, </a:t>
            </a:r>
            <a:r>
              <a:rPr lang="ka-GE" sz="1200" dirty="0" smtClean="0"/>
              <a:t>საქართველოს</a:t>
            </a:r>
            <a:r>
              <a:rPr lang="en-US" sz="1200" dirty="0" smtClean="0"/>
              <a:t> </a:t>
            </a:r>
            <a:r>
              <a:rPr lang="ka-GE" sz="1200" dirty="0" smtClean="0"/>
              <a:t>საზოგადოებრივი</a:t>
            </a:r>
            <a:r>
              <a:rPr lang="en-US" sz="1200" dirty="0" smtClean="0"/>
              <a:t> </a:t>
            </a:r>
            <a:r>
              <a:rPr lang="ka-GE" sz="1200" dirty="0" err="1" smtClean="0"/>
              <a:t>ჯანდაცვისფონდთან</a:t>
            </a:r>
            <a:r>
              <a:rPr lang="ka-GE" sz="1200" dirty="0" smtClean="0"/>
              <a:t> </a:t>
            </a:r>
            <a:r>
              <a:rPr lang="ka-GE" sz="1200" dirty="0" smtClean="0"/>
              <a:t>თანამშრომლობით, პროექტის </a:t>
            </a:r>
            <a:r>
              <a:rPr lang="ka-GE" sz="1200" dirty="0" err="1" smtClean="0"/>
              <a:t>„უსაფრთხოსკოლა</a:t>
            </a:r>
            <a:r>
              <a:rPr lang="ka-GE" sz="1200" dirty="0" smtClean="0"/>
              <a:t>, </a:t>
            </a:r>
            <a:r>
              <a:rPr lang="ka-GE" sz="1200" dirty="0" err="1" smtClean="0"/>
              <a:t>უსაფრთხობავშვობა“</a:t>
            </a:r>
            <a:r>
              <a:rPr lang="ka-GE" sz="1200" dirty="0" smtClean="0"/>
              <a:t> ფარგლებში.</a:t>
            </a:r>
            <a:endParaRPr lang="en-US" sz="1200" dirty="0" smtClean="0"/>
          </a:p>
          <a:p>
            <a:pPr algn="just">
              <a:buNone/>
            </a:pPr>
            <a:r>
              <a:rPr lang="en-US" sz="1200" dirty="0" smtClean="0"/>
              <a:t> </a:t>
            </a:r>
            <a:r>
              <a:rPr lang="en-US" sz="1200" dirty="0" smtClean="0"/>
              <a:t>           </a:t>
            </a:r>
            <a:r>
              <a:rPr lang="ka-GE" sz="1200" dirty="0" smtClean="0"/>
              <a:t>კვლევის </a:t>
            </a:r>
            <a:r>
              <a:rPr lang="ka-GE" sz="1200" dirty="0" smtClean="0"/>
              <a:t>ჰიპოთეზა მდგომარეობდა შემდეგში: სკოლები არ არიან სათანადოდ მომზადებული ძალადობის შემთხვევებზე რეაგირებისა და ბავშვზე ძალადობის პრევენციისთვის. </a:t>
            </a:r>
            <a:endParaRPr lang="en-US" sz="1200" dirty="0" smtClean="0"/>
          </a:p>
          <a:p>
            <a:pPr algn="just"/>
            <a:endParaRPr lang="en-US" sz="1200"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endParaRPr lang="en-US"/>
          </a:p>
        </p:txBody>
      </p:sp>
      <p:sp>
        <p:nvSpPr>
          <p:cNvPr id="3" name="შიგთავსის ჩანაცვლების ველი 2"/>
          <p:cNvSpPr>
            <a:spLocks noGrp="1"/>
          </p:cNvSpPr>
          <p:nvPr>
            <p:ph idx="1"/>
          </p:nvPr>
        </p:nvSpPr>
        <p:spPr/>
        <p:txBody>
          <a:bodyPr>
            <a:normAutofit fontScale="77500" lnSpcReduction="20000"/>
          </a:bodyPr>
          <a:lstStyle/>
          <a:p>
            <a:pPr algn="just">
              <a:buNone/>
            </a:pPr>
            <a:r>
              <a:rPr lang="en-US" dirty="0" smtClean="0"/>
              <a:t>          </a:t>
            </a:r>
            <a:r>
              <a:rPr lang="ka-GE" dirty="0" smtClean="0"/>
              <a:t>კვლევაში </a:t>
            </a:r>
            <a:r>
              <a:rPr lang="ka-GE" dirty="0" smtClean="0"/>
              <a:t>მონაწილეობდა	თბილისის 123-ე და ბათუმის მე-2 საჯარო სკოლა. კერძოდ, მე-4 კლასის მოსწავლეები, მასწავლებლები, მშობლები, ადმინისტრაცია, სულ - 173 ცდისპირი</a:t>
            </a:r>
            <a:r>
              <a:rPr lang="ka-GE" dirty="0" smtClean="0"/>
              <a:t>.</a:t>
            </a:r>
            <a:r>
              <a:rPr lang="en-US" dirty="0" smtClean="0"/>
              <a:t> </a:t>
            </a:r>
            <a:r>
              <a:rPr lang="ka-GE" dirty="0" smtClean="0"/>
              <a:t>კვლევაში </a:t>
            </a:r>
            <a:r>
              <a:rPr lang="ka-GE" dirty="0" smtClean="0"/>
              <a:t>გამოყენებული იქნა ფოკუს - ჯგუფები და კითხვარი</a:t>
            </a:r>
            <a:r>
              <a:rPr lang="ka-GE" dirty="0" smtClean="0"/>
              <a:t>.</a:t>
            </a:r>
            <a:r>
              <a:rPr lang="en-US" dirty="0" smtClean="0"/>
              <a:t> </a:t>
            </a:r>
            <a:r>
              <a:rPr lang="ka-GE" dirty="0" smtClean="0"/>
              <a:t>მოსწავლეების </a:t>
            </a:r>
            <a:r>
              <a:rPr lang="ka-GE" dirty="0" smtClean="0"/>
              <a:t>და მშობლების შერჩევა ხდებოდა სისტემური შერჩევის პრინციპით, ანუ სიიდან ვირჩევდით ყოველ მეხუთე მოსწავლეს და ყოველი მეშვიდე მოსწავლის მშობელს. თითოეული ჯგუფი შედგებოდა 8-12 მონაწილისგან.  კვლევის შედეგები დამუშავდა კომპიუტერული პროგრამით SPSS.</a:t>
            </a:r>
            <a:endParaRPr lang="en-US" dirty="0" smtClean="0"/>
          </a:p>
          <a:p>
            <a:pPr algn="just">
              <a:buNone/>
            </a:pPr>
            <a:r>
              <a:rPr lang="en-US" dirty="0" smtClean="0"/>
              <a:t>           </a:t>
            </a:r>
            <a:r>
              <a:rPr lang="ka-GE" dirty="0" smtClean="0"/>
              <a:t>ჩატარებულმა </a:t>
            </a:r>
            <a:r>
              <a:rPr lang="ka-GE" dirty="0" smtClean="0"/>
              <a:t>კვლევამ დაადასტურა ჰიპოთეზა, კერძოდ: დღეისთვის საქართველოში სკოლები  არ არიან სათანადოდ მომზადებული ძალადობის შემთხვევების პრევენციისთვის, საზოგადოება განიცდის ინფორმაციის დეფიციტს  ძალადობასთან დაკავშირებული საკითხების შესახებ. </a:t>
            </a:r>
            <a:endParaRPr lang="en-US" dirty="0" smtClean="0"/>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endParaRPr lang="en-US"/>
          </a:p>
        </p:txBody>
      </p:sp>
      <p:sp>
        <p:nvSpPr>
          <p:cNvPr id="3" name="შიგთავსის ჩანაცვლების ველი 2"/>
          <p:cNvSpPr>
            <a:spLocks noGrp="1"/>
          </p:cNvSpPr>
          <p:nvPr>
            <p:ph idx="1"/>
          </p:nvPr>
        </p:nvSpPr>
        <p:spPr/>
        <p:txBody>
          <a:bodyPr>
            <a:normAutofit fontScale="55000" lnSpcReduction="20000"/>
          </a:bodyPr>
          <a:lstStyle/>
          <a:p>
            <a:pPr algn="just">
              <a:buNone/>
            </a:pPr>
            <a:r>
              <a:rPr lang="en-US" dirty="0" smtClean="0"/>
              <a:t>          </a:t>
            </a:r>
            <a:r>
              <a:rPr lang="ka-GE" dirty="0" smtClean="0"/>
              <a:t>ექსპერტული </a:t>
            </a:r>
            <a:r>
              <a:rPr lang="ka-GE" dirty="0" smtClean="0"/>
              <a:t>გამოკვლევის ეტაპზე ვმუშაობდით ფოკუს-ჯგუფებთან. რესპონდენტებს ვთხოვდით, დაესახელებინათ ძალადობის შემთხვევაში რეაგირების ნაბიჯები, რომელიც მათი აზრით, იქნებოდა პრევენციის საუკეთესო საშუალება. </a:t>
            </a:r>
            <a:endParaRPr lang="en-US" dirty="0" smtClean="0"/>
          </a:p>
          <a:p>
            <a:pPr algn="just">
              <a:buNone/>
            </a:pPr>
            <a:r>
              <a:rPr lang="en-US" dirty="0" smtClean="0"/>
              <a:t>          </a:t>
            </a:r>
            <a:r>
              <a:rPr lang="ka-GE" dirty="0" smtClean="0"/>
              <a:t>მასწავლებლები</a:t>
            </a:r>
            <a:r>
              <a:rPr lang="ka-GE" dirty="0" smtClean="0"/>
              <a:t>, სკოლის ადმინისტრაცია</a:t>
            </a:r>
            <a:r>
              <a:rPr lang="ka-GE" dirty="0" smtClean="0"/>
              <a:t>,</a:t>
            </a:r>
            <a:r>
              <a:rPr lang="en-US" dirty="0" smtClean="0"/>
              <a:t> </a:t>
            </a:r>
            <a:r>
              <a:rPr lang="ka-GE" dirty="0" smtClean="0"/>
              <a:t>მშობლები</a:t>
            </a:r>
            <a:r>
              <a:rPr lang="en-US" dirty="0" smtClean="0"/>
              <a:t> </a:t>
            </a:r>
            <a:r>
              <a:rPr lang="ka-GE" dirty="0" smtClean="0"/>
              <a:t>თვლიან</a:t>
            </a:r>
            <a:r>
              <a:rPr lang="ka-GE" dirty="0" smtClean="0"/>
              <a:t>, </a:t>
            </a:r>
            <a:r>
              <a:rPr lang="ka-GE" dirty="0" smtClean="0"/>
              <a:t>რომ</a:t>
            </a:r>
            <a:r>
              <a:rPr lang="en-US" dirty="0" smtClean="0"/>
              <a:t> </a:t>
            </a:r>
            <a:r>
              <a:rPr lang="ka-GE" dirty="0" smtClean="0"/>
              <a:t>სკოლაში</a:t>
            </a:r>
            <a:r>
              <a:rPr lang="en-US" dirty="0" smtClean="0"/>
              <a:t> </a:t>
            </a:r>
            <a:r>
              <a:rPr lang="ka-GE" dirty="0" smtClean="0"/>
              <a:t>ბავშვების</a:t>
            </a:r>
            <a:r>
              <a:rPr lang="en-US" dirty="0" smtClean="0"/>
              <a:t> </a:t>
            </a:r>
            <a:r>
              <a:rPr lang="ka-GE" dirty="0" smtClean="0"/>
              <a:t>ძალადობისგან </a:t>
            </a:r>
            <a:r>
              <a:rPr lang="ka-GE" dirty="0" smtClean="0"/>
              <a:t>დასაცავად საჭიროა</a:t>
            </a:r>
            <a:r>
              <a:rPr lang="ka-GE" dirty="0" smtClean="0"/>
              <a:t>:</a:t>
            </a:r>
            <a:r>
              <a:rPr lang="en-US" dirty="0" smtClean="0"/>
              <a:t> </a:t>
            </a:r>
            <a:r>
              <a:rPr lang="ka-GE" dirty="0" smtClean="0"/>
              <a:t>სამოქალაქო</a:t>
            </a:r>
            <a:r>
              <a:rPr lang="en-US" dirty="0" smtClean="0"/>
              <a:t> </a:t>
            </a:r>
            <a:r>
              <a:rPr lang="ka-GE" dirty="0" smtClean="0"/>
              <a:t>ცნობიერების</a:t>
            </a:r>
            <a:r>
              <a:rPr lang="en-US" dirty="0" smtClean="0"/>
              <a:t> </a:t>
            </a:r>
            <a:r>
              <a:rPr lang="ka-GE" dirty="0" smtClean="0"/>
              <a:t>ამაღლება </a:t>
            </a:r>
            <a:r>
              <a:rPr lang="ka-GE" dirty="0" smtClean="0"/>
              <a:t>(გაზრდა</a:t>
            </a:r>
            <a:r>
              <a:rPr lang="ka-GE" dirty="0" smtClean="0"/>
              <a:t>),</a:t>
            </a:r>
            <a:r>
              <a:rPr lang="en-US" dirty="0" smtClean="0"/>
              <a:t> </a:t>
            </a:r>
            <a:r>
              <a:rPr lang="ka-GE" dirty="0" smtClean="0"/>
              <a:t>დამრიგებლის</a:t>
            </a:r>
            <a:r>
              <a:rPr lang="en-US" dirty="0" smtClean="0"/>
              <a:t> </a:t>
            </a:r>
            <a:r>
              <a:rPr lang="ka-GE" dirty="0" smtClean="0"/>
              <a:t>ინსტიტუტის</a:t>
            </a:r>
            <a:r>
              <a:rPr lang="en-US" dirty="0" smtClean="0"/>
              <a:t> </a:t>
            </a:r>
            <a:r>
              <a:rPr lang="ka-GE" dirty="0" smtClean="0"/>
              <a:t>გაძლიერება</a:t>
            </a:r>
            <a:r>
              <a:rPr lang="ka-GE" dirty="0" smtClean="0"/>
              <a:t>, მშობლისა და სკოლის ჯანსაღი ურთიერთობა, გასაუბრება მშობლებთან, დამრიგებელთან, დირექციასთან, რეფერირება პოლიციასთან, ფსიქოლოგიურ სამსახურში, მანდატურთან, სოციალურ მუშაკთან. ასევე, უნდა ხდებოდეს ბავშვების ცნობიერების ამაღლება, სკოლას უნდა </a:t>
            </a:r>
            <a:r>
              <a:rPr lang="ka-GE" dirty="0" smtClean="0"/>
              <a:t>ჰყავდეს</a:t>
            </a:r>
            <a:r>
              <a:rPr lang="en-US" dirty="0" smtClean="0"/>
              <a:t> </a:t>
            </a:r>
            <a:r>
              <a:rPr lang="ka-GE" dirty="0" smtClean="0"/>
              <a:t>ფსიქოლოგი</a:t>
            </a:r>
            <a:r>
              <a:rPr lang="ka-GE" dirty="0" smtClean="0"/>
              <a:t>, საჭიროა სასწავლო პროგრამის დანერგვა, </a:t>
            </a:r>
            <a:r>
              <a:rPr lang="ka-GE" dirty="0" smtClean="0"/>
              <a:t>სპეციალური</a:t>
            </a:r>
            <a:r>
              <a:rPr lang="en-US" dirty="0" smtClean="0"/>
              <a:t> </a:t>
            </a:r>
            <a:r>
              <a:rPr lang="ka-GE" dirty="0" smtClean="0"/>
              <a:t>ფსიქოლოგიური</a:t>
            </a:r>
            <a:r>
              <a:rPr lang="en-US" dirty="0" smtClean="0"/>
              <a:t> </a:t>
            </a:r>
            <a:r>
              <a:rPr lang="ka-GE" dirty="0" smtClean="0"/>
              <a:t>საათების </a:t>
            </a:r>
            <a:r>
              <a:rPr lang="ka-GE" dirty="0" smtClean="0"/>
              <a:t>ჩატარება, ტელეგადაცემების გაკონტროლება. </a:t>
            </a:r>
            <a:endParaRPr lang="en-US" dirty="0" smtClean="0"/>
          </a:p>
          <a:p>
            <a:pPr algn="just">
              <a:buNone/>
            </a:pPr>
            <a:r>
              <a:rPr lang="en-US" dirty="0" smtClean="0"/>
              <a:t>          </a:t>
            </a:r>
            <a:r>
              <a:rPr lang="ka-GE" dirty="0" smtClean="0"/>
              <a:t>მოსწავლეები</a:t>
            </a:r>
            <a:r>
              <a:rPr lang="en-US" dirty="0" smtClean="0"/>
              <a:t> </a:t>
            </a:r>
            <a:r>
              <a:rPr lang="ka-GE" dirty="0" smtClean="0"/>
              <a:t>თვლიან</a:t>
            </a:r>
            <a:r>
              <a:rPr lang="ka-GE" dirty="0" smtClean="0"/>
              <a:t>, რომ სკოლაში ბავშვების ძალადობისგან დასაცავად საჭიროა</a:t>
            </a:r>
            <a:r>
              <a:rPr lang="ka-GE" dirty="0" smtClean="0"/>
              <a:t>:</a:t>
            </a:r>
            <a:r>
              <a:rPr lang="en-US" dirty="0" smtClean="0"/>
              <a:t> </a:t>
            </a:r>
            <a:r>
              <a:rPr lang="ka-GE" dirty="0" smtClean="0"/>
              <a:t>ძლიერი </a:t>
            </a:r>
            <a:r>
              <a:rPr lang="ka-GE" dirty="0" smtClean="0"/>
              <a:t>დაცვა</a:t>
            </a:r>
            <a:r>
              <a:rPr lang="ka-GE" dirty="0" smtClean="0"/>
              <a:t>,</a:t>
            </a:r>
            <a:r>
              <a:rPr lang="en-US" dirty="0" smtClean="0"/>
              <a:t> </a:t>
            </a:r>
            <a:r>
              <a:rPr lang="ka-GE" dirty="0" smtClean="0"/>
              <a:t>ყველა </a:t>
            </a:r>
            <a:r>
              <a:rPr lang="ka-GE" dirty="0" smtClean="0"/>
              <a:t>ბავშვი </a:t>
            </a:r>
            <a:r>
              <a:rPr lang="ka-GE" dirty="0" smtClean="0"/>
              <a:t>განსაკუთრებულად</a:t>
            </a:r>
            <a:r>
              <a:rPr lang="en-US" dirty="0" smtClean="0"/>
              <a:t> </a:t>
            </a:r>
            <a:r>
              <a:rPr lang="ka-GE" dirty="0" smtClean="0"/>
              <a:t>უნდა</a:t>
            </a:r>
            <a:r>
              <a:rPr lang="en-US" dirty="0" smtClean="0"/>
              <a:t> </a:t>
            </a:r>
            <a:r>
              <a:rPr lang="ka-GE" dirty="0" smtClean="0"/>
              <a:t>კონტროლდებოდეს,</a:t>
            </a:r>
            <a:r>
              <a:rPr lang="en-US" dirty="0" smtClean="0"/>
              <a:t> </a:t>
            </a:r>
            <a:r>
              <a:rPr lang="ka-GE" dirty="0" smtClean="0"/>
              <a:t>ისეთი</a:t>
            </a:r>
            <a:r>
              <a:rPr lang="en-US" dirty="0" smtClean="0"/>
              <a:t> </a:t>
            </a:r>
            <a:r>
              <a:rPr lang="ka-GE" dirty="0" smtClean="0"/>
              <a:t>სიგნალიზაცია</a:t>
            </a:r>
            <a:r>
              <a:rPr lang="ka-GE" dirty="0" smtClean="0"/>
              <a:t>, </a:t>
            </a:r>
            <a:r>
              <a:rPr lang="ka-GE" dirty="0" smtClean="0"/>
              <a:t>რომელიც</a:t>
            </a:r>
            <a:r>
              <a:rPr lang="en-US" dirty="0" smtClean="0"/>
              <a:t> </a:t>
            </a:r>
            <a:r>
              <a:rPr lang="ka-GE" dirty="0" smtClean="0"/>
              <a:t>ამოიცნობს,</a:t>
            </a:r>
            <a:r>
              <a:rPr lang="en-US" dirty="0" smtClean="0"/>
              <a:t> </a:t>
            </a:r>
            <a:r>
              <a:rPr lang="ka-GE" dirty="0" smtClean="0"/>
              <a:t>თუკი</a:t>
            </a:r>
            <a:r>
              <a:rPr lang="en-US" dirty="0" smtClean="0"/>
              <a:t> </a:t>
            </a:r>
            <a:r>
              <a:rPr lang="ka-GE" dirty="0" smtClean="0"/>
              <a:t>მოძალადე</a:t>
            </a:r>
            <a:r>
              <a:rPr lang="en-US" dirty="0" smtClean="0"/>
              <a:t> </a:t>
            </a:r>
            <a:r>
              <a:rPr lang="ka-GE" dirty="0" smtClean="0"/>
              <a:t>თოფის</a:t>
            </a:r>
            <a:r>
              <a:rPr lang="en-US" dirty="0" smtClean="0"/>
              <a:t> </a:t>
            </a:r>
            <a:r>
              <a:rPr lang="ka-GE" dirty="0" smtClean="0"/>
              <a:t>შემოტანას</a:t>
            </a:r>
            <a:r>
              <a:rPr lang="en-US" dirty="0" smtClean="0"/>
              <a:t> </a:t>
            </a:r>
            <a:r>
              <a:rPr lang="ka-GE" dirty="0" smtClean="0"/>
              <a:t>შეეცდება,</a:t>
            </a:r>
            <a:r>
              <a:rPr lang="en-US" dirty="0" smtClean="0"/>
              <a:t> </a:t>
            </a:r>
            <a:r>
              <a:rPr lang="ka-GE" dirty="0" smtClean="0"/>
              <a:t>მანდატური,</a:t>
            </a:r>
            <a:r>
              <a:rPr lang="en-US" dirty="0" smtClean="0"/>
              <a:t> </a:t>
            </a:r>
            <a:r>
              <a:rPr lang="ka-GE" dirty="0" smtClean="0"/>
              <a:t>დამაწყნარებელი</a:t>
            </a:r>
            <a:r>
              <a:rPr lang="en-US" dirty="0" smtClean="0"/>
              <a:t> </a:t>
            </a:r>
            <a:r>
              <a:rPr lang="ka-GE" dirty="0" smtClean="0"/>
              <a:t>გაკვეთილები</a:t>
            </a:r>
            <a:r>
              <a:rPr lang="en-US" dirty="0" smtClean="0"/>
              <a:t> </a:t>
            </a:r>
            <a:r>
              <a:rPr lang="ka-GE" dirty="0" smtClean="0"/>
              <a:t>აგრესიული</a:t>
            </a:r>
            <a:r>
              <a:rPr lang="en-US" dirty="0" smtClean="0"/>
              <a:t> </a:t>
            </a:r>
            <a:r>
              <a:rPr lang="ka-GE" dirty="0" smtClean="0"/>
              <a:t>ბავშვებისთვის,</a:t>
            </a:r>
            <a:r>
              <a:rPr lang="en-US" dirty="0" smtClean="0"/>
              <a:t> </a:t>
            </a:r>
            <a:r>
              <a:rPr lang="ka-GE" dirty="0" smtClean="0"/>
              <a:t>ფსიქოლოგი</a:t>
            </a:r>
            <a:r>
              <a:rPr lang="en-US" dirty="0" smtClean="0"/>
              <a:t> </a:t>
            </a:r>
            <a:r>
              <a:rPr lang="ka-GE" dirty="0" smtClean="0"/>
              <a:t>მოვიყვანოთ</a:t>
            </a:r>
            <a:r>
              <a:rPr lang="ka-GE" dirty="0" smtClean="0"/>
              <a:t>, </a:t>
            </a:r>
            <a:r>
              <a:rPr lang="ka-GE" dirty="0" smtClean="0"/>
              <a:t>რომელიც</a:t>
            </a:r>
            <a:r>
              <a:rPr lang="en-US" dirty="0" smtClean="0"/>
              <a:t> </a:t>
            </a:r>
            <a:r>
              <a:rPr lang="ka-GE" dirty="0" smtClean="0"/>
              <a:t>ჩაატარებს</a:t>
            </a:r>
            <a:r>
              <a:rPr lang="en-US" dirty="0" smtClean="0"/>
              <a:t> </a:t>
            </a:r>
            <a:r>
              <a:rPr lang="ka-GE" dirty="0" smtClean="0"/>
              <a:t>კვლევას</a:t>
            </a:r>
            <a:r>
              <a:rPr lang="en-US" dirty="0" smtClean="0"/>
              <a:t> </a:t>
            </a:r>
            <a:r>
              <a:rPr lang="ka-GE" dirty="0" smtClean="0"/>
              <a:t>და</a:t>
            </a:r>
            <a:r>
              <a:rPr lang="en-US" dirty="0" smtClean="0"/>
              <a:t> </a:t>
            </a:r>
            <a:r>
              <a:rPr lang="ka-GE" dirty="0" smtClean="0"/>
              <a:t>ნერვიული</a:t>
            </a:r>
            <a:r>
              <a:rPr lang="en-US" dirty="0" smtClean="0"/>
              <a:t> </a:t>
            </a:r>
            <a:r>
              <a:rPr lang="ka-GE" dirty="0" smtClean="0"/>
              <a:t>ბავშვები</a:t>
            </a:r>
            <a:r>
              <a:rPr lang="en-US" dirty="0" smtClean="0"/>
              <a:t> </a:t>
            </a:r>
            <a:r>
              <a:rPr lang="ka-GE" dirty="0" smtClean="0"/>
              <a:t>ვერ</a:t>
            </a:r>
            <a:r>
              <a:rPr lang="en-US" dirty="0" smtClean="0"/>
              <a:t> </a:t>
            </a:r>
            <a:r>
              <a:rPr lang="ka-GE" dirty="0" smtClean="0"/>
              <a:t>ივლიან</a:t>
            </a:r>
            <a:r>
              <a:rPr lang="en-US" dirty="0" smtClean="0"/>
              <a:t> </a:t>
            </a:r>
            <a:r>
              <a:rPr lang="ka-GE" dirty="0" smtClean="0"/>
              <a:t>სკოლაში,</a:t>
            </a:r>
            <a:r>
              <a:rPr lang="en-US" dirty="0" smtClean="0"/>
              <a:t> </a:t>
            </a:r>
            <a:r>
              <a:rPr lang="ka-GE" dirty="0" smtClean="0"/>
              <a:t>დიდი</a:t>
            </a:r>
            <a:r>
              <a:rPr lang="en-US" dirty="0" smtClean="0"/>
              <a:t> </a:t>
            </a:r>
            <a:r>
              <a:rPr lang="ka-GE" dirty="0" smtClean="0"/>
              <a:t>პლაზმური</a:t>
            </a:r>
            <a:r>
              <a:rPr lang="en-US" dirty="0" smtClean="0"/>
              <a:t> </a:t>
            </a:r>
            <a:r>
              <a:rPr lang="ka-GE" dirty="0" smtClean="0"/>
              <a:t>ტელევიზორი,</a:t>
            </a:r>
            <a:r>
              <a:rPr lang="en-US" dirty="0" smtClean="0"/>
              <a:t> </a:t>
            </a:r>
            <a:r>
              <a:rPr lang="ka-GE" dirty="0" smtClean="0"/>
              <a:t>უნდა</a:t>
            </a:r>
            <a:r>
              <a:rPr lang="en-US" dirty="0" smtClean="0"/>
              <a:t> </a:t>
            </a:r>
            <a:r>
              <a:rPr lang="ka-GE" dirty="0" smtClean="0"/>
              <a:t>აქტიურობდნენ</a:t>
            </a:r>
            <a:r>
              <a:rPr lang="en-US" dirty="0" smtClean="0"/>
              <a:t> </a:t>
            </a:r>
            <a:r>
              <a:rPr lang="ka-GE" dirty="0" smtClean="0"/>
              <a:t>მასწავლებლები</a:t>
            </a:r>
            <a:r>
              <a:rPr lang="en-US" dirty="0" smtClean="0"/>
              <a:t> </a:t>
            </a:r>
            <a:r>
              <a:rPr lang="ka-GE" dirty="0" smtClean="0"/>
              <a:t>და</a:t>
            </a:r>
            <a:r>
              <a:rPr lang="en-US" dirty="0" smtClean="0"/>
              <a:t> </a:t>
            </a:r>
            <a:r>
              <a:rPr lang="ka-GE" dirty="0" smtClean="0"/>
              <a:t>აკვირდებოდნენ</a:t>
            </a:r>
            <a:r>
              <a:rPr lang="en-US" dirty="0" smtClean="0"/>
              <a:t> </a:t>
            </a:r>
            <a:r>
              <a:rPr lang="ka-GE" dirty="0" smtClean="0"/>
              <a:t>აგრესიულ</a:t>
            </a:r>
            <a:r>
              <a:rPr lang="en-US" dirty="0" smtClean="0"/>
              <a:t> </a:t>
            </a:r>
            <a:r>
              <a:rPr lang="ka-GE" dirty="0" smtClean="0"/>
              <a:t>ბავშვებს</a:t>
            </a:r>
            <a:r>
              <a:rPr lang="ka-GE" dirty="0" smtClean="0"/>
              <a:t>, შეუმჩნეველი კამერები უნდა იყოს, წესების დაცვა უნდა გააძლიერონ, ბევრი მანდატური უნდა იყოს. </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endParaRPr lang="en-US"/>
          </a:p>
        </p:txBody>
      </p:sp>
      <p:sp>
        <p:nvSpPr>
          <p:cNvPr id="3" name="შიგთავსის ჩანაცვლების ველი 2"/>
          <p:cNvSpPr>
            <a:spLocks noGrp="1"/>
          </p:cNvSpPr>
          <p:nvPr>
            <p:ph idx="1"/>
          </p:nvPr>
        </p:nvSpPr>
        <p:spPr/>
        <p:txBody>
          <a:bodyPr>
            <a:normAutofit fontScale="62500" lnSpcReduction="20000"/>
          </a:bodyPr>
          <a:lstStyle/>
          <a:p>
            <a:pPr algn="just">
              <a:buNone/>
            </a:pPr>
            <a:r>
              <a:rPr lang="en-US" dirty="0" smtClean="0"/>
              <a:t>    </a:t>
            </a:r>
            <a:r>
              <a:rPr lang="ka-GE" dirty="0" smtClean="0"/>
              <a:t>ბავშვთა </a:t>
            </a:r>
            <a:r>
              <a:rPr lang="ka-GE" dirty="0" smtClean="0"/>
              <a:t>მიმართ ძალადობის შემთხვევების ლიტერატურაში მოცემული ნიშნების და ძალადობის პრევენციისთვის საჭირო სტრატეგიების ნუსხის ჩვენს მიერ მოდიფიცირებული ვარიანტით ჩატარებული კვლევის შედეგების ანალიზის საფუძველზე ვასკვნით:</a:t>
            </a:r>
            <a:endParaRPr lang="en-US" dirty="0" smtClean="0"/>
          </a:p>
          <a:p>
            <a:pPr algn="just">
              <a:buNone/>
            </a:pPr>
            <a:r>
              <a:rPr lang="en-US" dirty="0" smtClean="0"/>
              <a:t>     </a:t>
            </a:r>
            <a:r>
              <a:rPr lang="ka-GE" dirty="0" smtClean="0"/>
              <a:t>1</a:t>
            </a:r>
            <a:r>
              <a:rPr lang="ka-GE" dirty="0" smtClean="0"/>
              <a:t>.	საჭიროა და აუცილებელი სკოლაში ფსიქოლოგის მუშაობა.</a:t>
            </a:r>
            <a:endParaRPr lang="en-US" dirty="0" smtClean="0"/>
          </a:p>
          <a:p>
            <a:pPr algn="just">
              <a:buNone/>
            </a:pPr>
            <a:r>
              <a:rPr lang="en-US" dirty="0" smtClean="0"/>
              <a:t>     </a:t>
            </a:r>
            <a:r>
              <a:rPr lang="ka-GE" dirty="0" smtClean="0"/>
              <a:t>2</a:t>
            </a:r>
            <a:r>
              <a:rPr lang="ka-GE" dirty="0" smtClean="0"/>
              <a:t>.	საჭიროა სკოლაში შემოღებული იქნას სასწავლო საგანი: </a:t>
            </a:r>
            <a:r>
              <a:rPr lang="ka-GE" dirty="0" err="1" smtClean="0"/>
              <a:t>„ბავშვთა</a:t>
            </a:r>
            <a:r>
              <a:rPr lang="ka-GE" dirty="0" smtClean="0"/>
              <a:t> მიმართ </a:t>
            </a:r>
            <a:r>
              <a:rPr lang="ka-GE" dirty="0" err="1" smtClean="0"/>
              <a:t>ძალადობა“</a:t>
            </a:r>
            <a:r>
              <a:rPr lang="ka-GE" dirty="0" smtClean="0"/>
              <a:t>.</a:t>
            </a:r>
            <a:endParaRPr lang="en-US" dirty="0" smtClean="0"/>
          </a:p>
          <a:p>
            <a:pPr algn="just">
              <a:buNone/>
            </a:pPr>
            <a:r>
              <a:rPr lang="en-US" dirty="0" smtClean="0"/>
              <a:t>     </a:t>
            </a:r>
            <a:r>
              <a:rPr lang="ka-GE" dirty="0" smtClean="0"/>
              <a:t>3</a:t>
            </a:r>
            <a:r>
              <a:rPr lang="ka-GE" dirty="0" smtClean="0"/>
              <a:t>.	სკოლები გამოთქვამენ მზაობას, იმუშაონ ძალადობის პრევენციის კუთხით, თუმცა, ითხოვენ დახმარებას განათლების სამინისტროს მხრიდან. კერძოდ, კლასის დამრიგებელს შეუმცირდეს საათები, რომლის ხარჯზეც ისინი მოახერხებენ მოსწავლეებისთვის მეტი დროის დათმობას.</a:t>
            </a:r>
            <a:endParaRPr lang="en-US" dirty="0" smtClean="0"/>
          </a:p>
          <a:p>
            <a:pPr algn="just">
              <a:buNone/>
            </a:pPr>
            <a:r>
              <a:rPr lang="en-US" dirty="0" smtClean="0"/>
              <a:t>     </a:t>
            </a:r>
            <a:r>
              <a:rPr lang="ka-GE" dirty="0" smtClean="0"/>
              <a:t>4</a:t>
            </a:r>
            <a:r>
              <a:rPr lang="ka-GE" dirty="0" smtClean="0"/>
              <a:t>.	მასწავლებლები, ადმინისტრაცია და მშობლები გამოთქვამენ  სურვილს, გაიარონ ტრენინგები, რომელიც დაეხმარებათ ძალადობის საკითხების უკეთ გარკვევაში და შესაბამისის ცოდნის დონის ამაღლებაში.</a:t>
            </a:r>
            <a:endParaRPr lang="en-US" dirty="0" smtClean="0"/>
          </a:p>
          <a:p>
            <a:pPr algn="just">
              <a:buNone/>
            </a:pPr>
            <a:r>
              <a:rPr lang="en-US" dirty="0" smtClean="0"/>
              <a:t>     </a:t>
            </a:r>
            <a:r>
              <a:rPr lang="ka-GE" dirty="0" smtClean="0"/>
              <a:t>5</a:t>
            </a:r>
            <a:r>
              <a:rPr lang="ka-GE" dirty="0" smtClean="0"/>
              <a:t>.	საჭიროა ექთნის შტატის გაზრდა (2000 მოსწავლეზე 1 ექთანი საკმარისი არაა).</a:t>
            </a:r>
            <a:endParaRPr lang="en-US" dirty="0" smtClean="0"/>
          </a:p>
          <a:p>
            <a:pPr>
              <a:buNone/>
            </a:pPr>
            <a:r>
              <a:rPr lang="ka-GE" dirty="0" smtClean="0"/>
              <a:t> </a:t>
            </a:r>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მომხიბვლელი">
  <a:themeElements>
    <a:clrScheme name="მომხიბვლელი">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მომხიბვლელი">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მომხიბვლელი">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32</TotalTime>
  <Words>445</Words>
  <PresentationFormat>ეკრანი (4:3)</PresentationFormat>
  <Paragraphs>17</Paragraphs>
  <Slides>5</Slides>
  <Notes>0</Notes>
  <HiddenSlides>0</HiddenSlides>
  <MMClips>0</MMClips>
  <ScaleCrop>false</ScaleCrop>
  <HeadingPairs>
    <vt:vector size="4" baseType="variant">
      <vt:variant>
        <vt:lpstr>თემა</vt:lpstr>
      </vt:variant>
      <vt:variant>
        <vt:i4>1</vt:i4>
      </vt:variant>
      <vt:variant>
        <vt:lpstr>სლაიდების სათაურები</vt:lpstr>
      </vt:variant>
      <vt:variant>
        <vt:i4>5</vt:i4>
      </vt:variant>
    </vt:vector>
  </HeadingPairs>
  <TitlesOfParts>
    <vt:vector size="6" baseType="lpstr">
      <vt:lpstr>მომხიბვლელი</vt:lpstr>
      <vt:lpstr>     ქეთევან ბერიძე ბავშვის დაცვა სკოლაში ძალადობისგან</vt:lpstr>
      <vt:lpstr>სლაიდი 2</vt:lpstr>
      <vt:lpstr>სლაიდი 3</vt:lpstr>
      <vt:lpstr>სლაიდი 4</vt:lpstr>
      <vt:lpstr>სლაიდი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ქეთევან ბერიძე ბავშვის დაცვა სკოლაში ძალადობისგან</dc:title>
  <dc:creator>admin</dc:creator>
  <cp:lastModifiedBy>admin</cp:lastModifiedBy>
  <cp:revision>5</cp:revision>
  <dcterms:created xsi:type="dcterms:W3CDTF">2018-06-26T12:18:05Z</dcterms:created>
  <dcterms:modified xsi:type="dcterms:W3CDTF">2018-06-26T12:51:52Z</dcterms:modified>
</cp:coreProperties>
</file>