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64" autoAdjust="0"/>
  </p:normalViewPr>
  <p:slideViewPr>
    <p:cSldViewPr>
      <p:cViewPr varScale="1">
        <p:scale>
          <a:sx n="100" d="100"/>
          <a:sy n="100" d="100"/>
        </p:scale>
        <p:origin x="1536" y="90"/>
      </p:cViewPr>
      <p:guideLst>
        <p:guide orient="horz" pos="2160"/>
        <p:guide pos="2880"/>
      </p:guideLst>
    </p:cSldViewPr>
  </p:slideViewPr>
  <p:outlineViewPr>
    <p:cViewPr>
      <p:scale>
        <a:sx n="33" d="100"/>
        <a:sy n="33" d="100"/>
      </p:scale>
      <p:origin x="42" y="103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685800" y="2130425"/>
            <a:ext cx="7772400" cy="1470025"/>
          </a:xfrm>
        </p:spPr>
        <p:txBody>
          <a:bodyPr/>
          <a:lstStyle/>
          <a:p>
            <a:r>
              <a:rPr lang="ka-GE" smtClean="0"/>
              <a:t>დააწკაპ. მთ. სათაურის სტილის შეცვლისათვის</a:t>
            </a:r>
            <a:endParaRPr lang="ru-RU"/>
          </a:p>
        </p:txBody>
      </p:sp>
      <p:sp>
        <p:nvSpPr>
          <p:cNvPr id="3" name="სუბტიტრ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ru-RU"/>
          </a:p>
        </p:txBody>
      </p:sp>
      <p:sp>
        <p:nvSpPr>
          <p:cNvPr id="4" name="თარიღის ჩანაცვლების ველი 3"/>
          <p:cNvSpPr>
            <a:spLocks noGrp="1"/>
          </p:cNvSpPr>
          <p:nvPr>
            <p:ph type="dt" sz="half" idx="10"/>
          </p:nvPr>
        </p:nvSpPr>
        <p:spPr/>
        <p:txBody>
          <a:body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11"/>
          </p:nvPr>
        </p:nvSpPr>
        <p:spPr/>
        <p:txBody>
          <a:bodyPr/>
          <a:lstStyle/>
          <a:p>
            <a:endParaRPr lang="ru-RU"/>
          </a:p>
        </p:txBody>
      </p:sp>
      <p:sp>
        <p:nvSpPr>
          <p:cNvPr id="6" name="სლაიდის რიცხვის ჩანაცვლების ველი 5"/>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86180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ru-RU"/>
          </a:p>
        </p:txBody>
      </p:sp>
      <p:sp>
        <p:nvSpPr>
          <p:cNvPr id="3" name="შვეული ტექსტის ჩანაცვლების ველი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თარიღის ჩანაცვლების ველი 3"/>
          <p:cNvSpPr>
            <a:spLocks noGrp="1"/>
          </p:cNvSpPr>
          <p:nvPr>
            <p:ph type="dt" sz="half" idx="10"/>
          </p:nvPr>
        </p:nvSpPr>
        <p:spPr/>
        <p:txBody>
          <a:body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11"/>
          </p:nvPr>
        </p:nvSpPr>
        <p:spPr/>
        <p:txBody>
          <a:bodyPr/>
          <a:lstStyle/>
          <a:p>
            <a:endParaRPr lang="ru-RU"/>
          </a:p>
        </p:txBody>
      </p:sp>
      <p:sp>
        <p:nvSpPr>
          <p:cNvPr id="6" name="სლაიდის რიცხვის ჩანაცვლების ველი 5"/>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5979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p:cNvSpPr>
            <a:spLocks noGrp="1"/>
          </p:cNvSpPr>
          <p:nvPr>
            <p:ph type="title" orient="vert"/>
          </p:nvPr>
        </p:nvSpPr>
        <p:spPr>
          <a:xfrm>
            <a:off x="6629400" y="274638"/>
            <a:ext cx="2057400" cy="5851525"/>
          </a:xfrm>
        </p:spPr>
        <p:txBody>
          <a:bodyPr vert="eaVert"/>
          <a:lstStyle/>
          <a:p>
            <a:r>
              <a:rPr lang="ka-GE" smtClean="0"/>
              <a:t>დააწკაპ. მთ. სათაურის სტილის შეცვლისათვის</a:t>
            </a:r>
            <a:endParaRPr lang="ru-RU"/>
          </a:p>
        </p:txBody>
      </p:sp>
      <p:sp>
        <p:nvSpPr>
          <p:cNvPr id="3" name="შვეული ტექსტის ჩანაცვლების ველი 2"/>
          <p:cNvSpPr>
            <a:spLocks noGrp="1"/>
          </p:cNvSpPr>
          <p:nvPr>
            <p:ph type="body" orient="vert" idx="1"/>
          </p:nvPr>
        </p:nvSpPr>
        <p:spPr>
          <a:xfrm>
            <a:off x="457200" y="274638"/>
            <a:ext cx="6019800" cy="5851525"/>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თარიღის ჩანაცვლების ველი 3"/>
          <p:cNvSpPr>
            <a:spLocks noGrp="1"/>
          </p:cNvSpPr>
          <p:nvPr>
            <p:ph type="dt" sz="half" idx="10"/>
          </p:nvPr>
        </p:nvSpPr>
        <p:spPr/>
        <p:txBody>
          <a:body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11"/>
          </p:nvPr>
        </p:nvSpPr>
        <p:spPr/>
        <p:txBody>
          <a:bodyPr/>
          <a:lstStyle/>
          <a:p>
            <a:endParaRPr lang="ru-RU"/>
          </a:p>
        </p:txBody>
      </p:sp>
      <p:sp>
        <p:nvSpPr>
          <p:cNvPr id="6" name="სლაიდის რიცხვის ჩანაცვლების ველი 5"/>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3044074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ru-RU"/>
          </a:p>
        </p:txBody>
      </p:sp>
      <p:sp>
        <p:nvSpPr>
          <p:cNvPr id="3" name="შიგთავსის ჩანაცვლების ველი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თარიღის ჩანაცვლების ველი 3"/>
          <p:cNvSpPr>
            <a:spLocks noGrp="1"/>
          </p:cNvSpPr>
          <p:nvPr>
            <p:ph type="dt" sz="half" idx="10"/>
          </p:nvPr>
        </p:nvSpPr>
        <p:spPr/>
        <p:txBody>
          <a:body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11"/>
          </p:nvPr>
        </p:nvSpPr>
        <p:spPr/>
        <p:txBody>
          <a:bodyPr/>
          <a:lstStyle/>
          <a:p>
            <a:endParaRPr lang="ru-RU"/>
          </a:p>
        </p:txBody>
      </p:sp>
      <p:sp>
        <p:nvSpPr>
          <p:cNvPr id="6" name="სლაიდის რიცხვის ჩანაცვლების ველი 5"/>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3236689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22313" y="4406900"/>
            <a:ext cx="7772400" cy="1362075"/>
          </a:xfrm>
        </p:spPr>
        <p:txBody>
          <a:bodyPr anchor="t"/>
          <a:lstStyle>
            <a:lvl1pPr algn="l">
              <a:defRPr sz="4000" b="1" cap="all"/>
            </a:lvl1pPr>
          </a:lstStyle>
          <a:p>
            <a:r>
              <a:rPr lang="ka-GE" smtClean="0"/>
              <a:t>დააწკაპ. მთ. სათაურის სტილის შეცვლისათვის</a:t>
            </a:r>
            <a:endParaRPr lang="ru-RU"/>
          </a:p>
        </p:txBody>
      </p:sp>
      <p:sp>
        <p:nvSpPr>
          <p:cNvPr id="3" name="ტექსტის ჩანაცვლების ველ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11"/>
          </p:nvPr>
        </p:nvSpPr>
        <p:spPr/>
        <p:txBody>
          <a:bodyPr/>
          <a:lstStyle/>
          <a:p>
            <a:endParaRPr lang="ru-RU"/>
          </a:p>
        </p:txBody>
      </p:sp>
      <p:sp>
        <p:nvSpPr>
          <p:cNvPr id="6" name="სლაიდის რიცხვის ჩანაცვლების ველი 5"/>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127310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ru-RU"/>
          </a:p>
        </p:txBody>
      </p:sp>
      <p:sp>
        <p:nvSpPr>
          <p:cNvPr id="3" name="შიგთავსის ჩანაცვლების ველი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შიგთავსის ჩანაცვლების ველი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5" name="თარიღის ჩანაცვლების ველი 4"/>
          <p:cNvSpPr>
            <a:spLocks noGrp="1"/>
          </p:cNvSpPr>
          <p:nvPr>
            <p:ph type="dt" sz="half" idx="10"/>
          </p:nvPr>
        </p:nvSpPr>
        <p:spPr/>
        <p:txBody>
          <a:bodyPr/>
          <a:lstStyle/>
          <a:p>
            <a:fld id="{FB35B9F9-4F60-4625-8A1A-DC28D5A05972}" type="datetimeFigureOut">
              <a:rPr lang="ru-RU" smtClean="0"/>
              <a:t>27.06.2018</a:t>
            </a:fld>
            <a:endParaRPr lang="ru-RU"/>
          </a:p>
        </p:txBody>
      </p:sp>
      <p:sp>
        <p:nvSpPr>
          <p:cNvPr id="6" name="ქვედა კოლონტიტულის ჩანაცვლების ველი 5"/>
          <p:cNvSpPr>
            <a:spLocks noGrp="1"/>
          </p:cNvSpPr>
          <p:nvPr>
            <p:ph type="ftr" sz="quarter" idx="11"/>
          </p:nvPr>
        </p:nvSpPr>
        <p:spPr/>
        <p:txBody>
          <a:bodyPr/>
          <a:lstStyle/>
          <a:p>
            <a:endParaRPr lang="ru-RU"/>
          </a:p>
        </p:txBody>
      </p:sp>
      <p:sp>
        <p:nvSpPr>
          <p:cNvPr id="7" name="სლაიდის რიცხვის ჩანაცვლების ველი 6"/>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411782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lvl1pPr>
              <a:defRPr/>
            </a:lvl1pPr>
          </a:lstStyle>
          <a:p>
            <a:r>
              <a:rPr lang="ka-GE" smtClean="0"/>
              <a:t>დააწკაპ. მთ. სათაურის სტილის შეცვლისათვის</a:t>
            </a:r>
            <a:endParaRPr lang="ru-RU"/>
          </a:p>
        </p:txBody>
      </p:sp>
      <p:sp>
        <p:nvSpPr>
          <p:cNvPr id="3" name="ტექსტის ჩანაცვლების ველ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5" name="ტექსტის ჩანაცვლების ველ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შიგთავსის ჩანაცვლების ველი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7" name="თარიღის ჩანაცვლების ველი 6"/>
          <p:cNvSpPr>
            <a:spLocks noGrp="1"/>
          </p:cNvSpPr>
          <p:nvPr>
            <p:ph type="dt" sz="half" idx="10"/>
          </p:nvPr>
        </p:nvSpPr>
        <p:spPr/>
        <p:txBody>
          <a:bodyPr/>
          <a:lstStyle/>
          <a:p>
            <a:fld id="{FB35B9F9-4F60-4625-8A1A-DC28D5A05972}" type="datetimeFigureOut">
              <a:rPr lang="ru-RU" smtClean="0"/>
              <a:t>27.06.2018</a:t>
            </a:fld>
            <a:endParaRPr lang="ru-RU"/>
          </a:p>
        </p:txBody>
      </p:sp>
      <p:sp>
        <p:nvSpPr>
          <p:cNvPr id="8" name="ქვედა კოლონტიტულის ჩანაცვლების ველი 7"/>
          <p:cNvSpPr>
            <a:spLocks noGrp="1"/>
          </p:cNvSpPr>
          <p:nvPr>
            <p:ph type="ftr" sz="quarter" idx="11"/>
          </p:nvPr>
        </p:nvSpPr>
        <p:spPr/>
        <p:txBody>
          <a:bodyPr/>
          <a:lstStyle/>
          <a:p>
            <a:endParaRPr lang="ru-RU"/>
          </a:p>
        </p:txBody>
      </p:sp>
      <p:sp>
        <p:nvSpPr>
          <p:cNvPr id="9" name="სლაიდის რიცხვის ჩანაცვლების ველი 8"/>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267986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ru-RU"/>
          </a:p>
        </p:txBody>
      </p:sp>
      <p:sp>
        <p:nvSpPr>
          <p:cNvPr id="3" name="თარიღის ჩანაცვლების ველი 2"/>
          <p:cNvSpPr>
            <a:spLocks noGrp="1"/>
          </p:cNvSpPr>
          <p:nvPr>
            <p:ph type="dt" sz="half" idx="10"/>
          </p:nvPr>
        </p:nvSpPr>
        <p:spPr/>
        <p:txBody>
          <a:bodyPr/>
          <a:lstStyle/>
          <a:p>
            <a:fld id="{FB35B9F9-4F60-4625-8A1A-DC28D5A05972}" type="datetimeFigureOut">
              <a:rPr lang="ru-RU" smtClean="0"/>
              <a:t>27.06.2018</a:t>
            </a:fld>
            <a:endParaRPr lang="ru-RU"/>
          </a:p>
        </p:txBody>
      </p:sp>
      <p:sp>
        <p:nvSpPr>
          <p:cNvPr id="4" name="ქვედა კოლონტიტულის ჩანაცვლების ველი 3"/>
          <p:cNvSpPr>
            <a:spLocks noGrp="1"/>
          </p:cNvSpPr>
          <p:nvPr>
            <p:ph type="ftr" sz="quarter" idx="11"/>
          </p:nvPr>
        </p:nvSpPr>
        <p:spPr/>
        <p:txBody>
          <a:bodyPr/>
          <a:lstStyle/>
          <a:p>
            <a:endParaRPr lang="ru-RU"/>
          </a:p>
        </p:txBody>
      </p:sp>
      <p:sp>
        <p:nvSpPr>
          <p:cNvPr id="5" name="სლაიდის რიცხვის ჩანაცვლების ველი 4"/>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370389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FB35B9F9-4F60-4625-8A1A-DC28D5A05972}" type="datetimeFigureOut">
              <a:rPr lang="ru-RU" smtClean="0"/>
              <a:t>27.06.2018</a:t>
            </a:fld>
            <a:endParaRPr lang="ru-RU"/>
          </a:p>
        </p:txBody>
      </p:sp>
      <p:sp>
        <p:nvSpPr>
          <p:cNvPr id="3" name="ქვედა კოლონტიტულის ჩანაცვლების ველი 2"/>
          <p:cNvSpPr>
            <a:spLocks noGrp="1"/>
          </p:cNvSpPr>
          <p:nvPr>
            <p:ph type="ftr" sz="quarter" idx="11"/>
          </p:nvPr>
        </p:nvSpPr>
        <p:spPr/>
        <p:txBody>
          <a:bodyPr/>
          <a:lstStyle/>
          <a:p>
            <a:endParaRPr lang="ru-RU"/>
          </a:p>
        </p:txBody>
      </p:sp>
      <p:sp>
        <p:nvSpPr>
          <p:cNvPr id="4" name="სლაიდის რიცხვის ჩანაცვლების ველი 3"/>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3917316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3050"/>
            <a:ext cx="3008313" cy="1162050"/>
          </a:xfrm>
        </p:spPr>
        <p:txBody>
          <a:bodyPr anchor="b"/>
          <a:lstStyle>
            <a:lvl1pPr algn="l">
              <a:defRPr sz="2000" b="1"/>
            </a:lvl1pPr>
          </a:lstStyle>
          <a:p>
            <a:r>
              <a:rPr lang="ka-GE" smtClean="0"/>
              <a:t>დააწკაპ. მთ. სათაურის სტილის შეცვლისათვის</a:t>
            </a:r>
            <a:endParaRPr lang="ru-RU"/>
          </a:p>
        </p:txBody>
      </p:sp>
      <p:sp>
        <p:nvSpPr>
          <p:cNvPr id="3" name="შიგთავსის ჩანაცვლების ველი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ტექსტის ჩანაცვლების ველ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FB35B9F9-4F60-4625-8A1A-DC28D5A05972}" type="datetimeFigureOut">
              <a:rPr lang="ru-RU" smtClean="0"/>
              <a:t>27.06.2018</a:t>
            </a:fld>
            <a:endParaRPr lang="ru-RU"/>
          </a:p>
        </p:txBody>
      </p:sp>
      <p:sp>
        <p:nvSpPr>
          <p:cNvPr id="6" name="ქვედა კოლონტიტულის ჩანაცვლების ველი 5"/>
          <p:cNvSpPr>
            <a:spLocks noGrp="1"/>
          </p:cNvSpPr>
          <p:nvPr>
            <p:ph type="ftr" sz="quarter" idx="11"/>
          </p:nvPr>
        </p:nvSpPr>
        <p:spPr/>
        <p:txBody>
          <a:bodyPr/>
          <a:lstStyle/>
          <a:p>
            <a:endParaRPr lang="ru-RU"/>
          </a:p>
        </p:txBody>
      </p:sp>
      <p:sp>
        <p:nvSpPr>
          <p:cNvPr id="7" name="სლაიდის რიცხვის ჩანაცვლების ველი 6"/>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3613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792288" y="4800600"/>
            <a:ext cx="5486400" cy="566738"/>
          </a:xfrm>
        </p:spPr>
        <p:txBody>
          <a:bodyPr anchor="b"/>
          <a:lstStyle>
            <a:lvl1pPr algn="l">
              <a:defRPr sz="2000" b="1"/>
            </a:lvl1pPr>
          </a:lstStyle>
          <a:p>
            <a:r>
              <a:rPr lang="ka-GE" smtClean="0"/>
              <a:t>დააწკაპ. მთ. სათაურის სტილის შეცვლისათვის</a:t>
            </a:r>
            <a:endParaRPr lang="ru-RU"/>
          </a:p>
        </p:txBody>
      </p:sp>
      <p:sp>
        <p:nvSpPr>
          <p:cNvPr id="3" name="სურათის ჩანაცვლების ველი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ტექსტის ჩანაცვლების ველ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FB35B9F9-4F60-4625-8A1A-DC28D5A05972}" type="datetimeFigureOut">
              <a:rPr lang="ru-RU" smtClean="0"/>
              <a:t>27.06.2018</a:t>
            </a:fld>
            <a:endParaRPr lang="ru-RU"/>
          </a:p>
        </p:txBody>
      </p:sp>
      <p:sp>
        <p:nvSpPr>
          <p:cNvPr id="6" name="ქვედა კოლონტიტულის ჩანაცვლების ველი 5"/>
          <p:cNvSpPr>
            <a:spLocks noGrp="1"/>
          </p:cNvSpPr>
          <p:nvPr>
            <p:ph type="ftr" sz="quarter" idx="11"/>
          </p:nvPr>
        </p:nvSpPr>
        <p:spPr/>
        <p:txBody>
          <a:bodyPr/>
          <a:lstStyle/>
          <a:p>
            <a:endParaRPr lang="ru-RU"/>
          </a:p>
        </p:txBody>
      </p:sp>
      <p:sp>
        <p:nvSpPr>
          <p:cNvPr id="7" name="სლაიდის რიცხვის ჩანაცვლების ველი 6"/>
          <p:cNvSpPr>
            <a:spLocks noGrp="1"/>
          </p:cNvSpPr>
          <p:nvPr>
            <p:ph type="sldNum" sz="quarter" idx="12"/>
          </p:nvPr>
        </p:nvSpPr>
        <p:spPr/>
        <p:txBody>
          <a:bodyPr/>
          <a:lstStyle/>
          <a:p>
            <a:fld id="{C76D9575-FF91-452D-A041-EB464A5A1AAA}" type="slidenum">
              <a:rPr lang="ru-RU" smtClean="0"/>
              <a:t>‹#›</a:t>
            </a:fld>
            <a:endParaRPr lang="ru-RU"/>
          </a:p>
        </p:txBody>
      </p:sp>
    </p:spTree>
    <p:extLst>
      <p:ext uri="{BB962C8B-B14F-4D97-AF65-F5344CB8AC3E}">
        <p14:creationId xmlns:p14="http://schemas.microsoft.com/office/powerpoint/2010/main" val="523293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ru-RU"/>
          </a:p>
        </p:txBody>
      </p:sp>
      <p:sp>
        <p:nvSpPr>
          <p:cNvPr id="3" name="ტექსტის ჩანაცვლების ველი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4" name="თარიღის ჩანაცვლების ველი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5B9F9-4F60-4625-8A1A-DC28D5A05972}" type="datetimeFigureOut">
              <a:rPr lang="ru-RU" smtClean="0"/>
              <a:t>27.06.2018</a:t>
            </a:fld>
            <a:endParaRPr lang="ru-RU"/>
          </a:p>
        </p:txBody>
      </p:sp>
      <p:sp>
        <p:nvSpPr>
          <p:cNvPr id="5" name="ქვედა კოლონტიტულის ჩანაცვლების ველი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სლაიდის რიცხვის ჩანაცვლების ველი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D9575-FF91-452D-A041-EB464A5A1AAA}" type="slidenum">
              <a:rPr lang="ru-RU" smtClean="0"/>
              <a:t>‹#›</a:t>
            </a:fld>
            <a:endParaRPr lang="ru-RU"/>
          </a:p>
        </p:txBody>
      </p:sp>
    </p:spTree>
    <p:extLst>
      <p:ext uri="{BB962C8B-B14F-4D97-AF65-F5344CB8AC3E}">
        <p14:creationId xmlns:p14="http://schemas.microsoft.com/office/powerpoint/2010/main" val="2077267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p:txBody>
          <a:bodyPr>
            <a:normAutofit fontScale="90000"/>
          </a:bodyPr>
          <a:lstStyle/>
          <a:p>
            <a:r>
              <a:rPr lang="ka-GE" dirty="0"/>
              <a:t>თურქული ელემენტები ლაზურ და კლარჯულ მეტყველებაში</a:t>
            </a:r>
            <a:br>
              <a:rPr lang="ka-GE" dirty="0"/>
            </a:br>
            <a:endParaRPr lang="ka-GE" dirty="0"/>
          </a:p>
        </p:txBody>
      </p:sp>
      <p:sp>
        <p:nvSpPr>
          <p:cNvPr id="3" name="სუბტიტრი 2"/>
          <p:cNvSpPr>
            <a:spLocks noGrp="1"/>
          </p:cNvSpPr>
          <p:nvPr>
            <p:ph type="subTitle" idx="1"/>
          </p:nvPr>
        </p:nvSpPr>
        <p:spPr/>
        <p:txBody>
          <a:bodyPr/>
          <a:lstStyle/>
          <a:p>
            <a:r>
              <a:rPr lang="en-US" dirty="0" smtClean="0"/>
              <a:t>.</a:t>
            </a:r>
            <a:endParaRPr lang="ru-RU" dirty="0"/>
          </a:p>
        </p:txBody>
      </p:sp>
    </p:spTree>
    <p:extLst>
      <p:ext uri="{BB962C8B-B14F-4D97-AF65-F5344CB8AC3E}">
        <p14:creationId xmlns:p14="http://schemas.microsoft.com/office/powerpoint/2010/main" val="312641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ka-GE"/>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თურქეთის ტერიტორიაზე ართვინის </a:t>
            </a:r>
            <a:r>
              <a:rPr lang="ka-GE" dirty="0" err="1"/>
              <a:t>ვილაეთსა</a:t>
            </a:r>
            <a:r>
              <a:rPr lang="ka-GE" dirty="0"/>
              <a:t> და შავი ზღვის  სანაპირო  ზოლში მცხოვრები ლაზები და ქართველები ქართული მეცნიერული კვლევის ობიექტი ხშირად ხდება. ეს რეგიონი მჭიდროდ არის დასახლებული ძირძველი  ქართველებითა და ლაზური მოსახლეობით. მათ დღემდე  შემოინახეს მათი ენა  და  ტრადიციები.   ისინი ისტორიული ბედისწერის შედეგად  თურქეთის რესპუბლიკის საზღვრებში  აღმოჩნდნენ, რამაც  გამოიწვია საკომუნიკაციო ორი ენის გამოყენება - თურქულის, როგორც ამ ქვეყნის სახელმწიფო ენისა და ასევე ქართულისა და ლაზურის, როგორც მშობლიურის. მეცნიერები ჭოროხის აუზში მცხოვრები ნაწილი ქართველების ქართულს კლარჯულს უწოდებენ, გამომდინარე ამ რეგიონის ძველი ქართული სახელწოდებიდან - კლარჯეთი. ხანგრძლივი თანაცხოვრება  ერთ-ერთი მნიშვნელოვანი მიზეზია ენობრივი ასიმილაციისა, რომელსაც ვერც </a:t>
            </a:r>
            <a:r>
              <a:rPr lang="ka-GE" dirty="0" err="1"/>
              <a:t>კლარჯულმა</a:t>
            </a:r>
            <a:r>
              <a:rPr lang="ka-GE" dirty="0"/>
              <a:t> აუარა გვერდი და ვერც ლაზურმა, ისინი სავსეა  თურქული ლექსიკური ელემენტებით. გასათვალისწინებელია ის ფაქტორიც, რომ ნასესხობა მოხდა ძველი თურქული ენიდან - ოსმალურიდან, რომელმაც შემდგომში ფონეტიკური ცვლილებები თანამედროვე თურქული ენის ზეგავლენით განიცადა. მაგრამ ნასესხობათა სერია შეუჩერებელი პროცესია და ის მიმდინარეობს მუდამ. ამის ძირითადი მიზეზი მშობლიური ენის პასიურ ფაზაში გადასვლამ და თურქული ენის აქტივობამ  გამოიწვია. შესწავლილი მასალიდან გამომდინარე შემიძლია გამოვყო სამი ძირთადი ჯგუფი შემდეგნაირი სახეცვლილი ასპექტებით: </a:t>
            </a:r>
            <a:endParaRPr lang="ka-GE" dirty="0"/>
          </a:p>
        </p:txBody>
      </p:sp>
    </p:spTree>
    <p:extLst>
      <p:ext uri="{BB962C8B-B14F-4D97-AF65-F5344CB8AC3E}">
        <p14:creationId xmlns:p14="http://schemas.microsoft.com/office/powerpoint/2010/main" val="72277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r>
              <a:rPr lang="ka-GE" dirty="0"/>
              <a:t>სიტყვები, რომლებიც შეითვისა </a:t>
            </a:r>
            <a:r>
              <a:rPr lang="ka-GE" dirty="0" err="1"/>
              <a:t>კლარჯულმა</a:t>
            </a:r>
            <a:r>
              <a:rPr lang="ka-GE" dirty="0"/>
              <a:t> ქართულმა და ლაზურმა და  მიიღო ისინი სრულყოფილად და უცვლელად:</a:t>
            </a:r>
            <a:br>
              <a:rPr lang="ka-GE" dirty="0"/>
            </a:br>
            <a:r>
              <a:rPr lang="ka-GE" dirty="0" err="1"/>
              <a:t>ათმაჯა</a:t>
            </a:r>
            <a:r>
              <a:rPr lang="ka-GE" dirty="0"/>
              <a:t> - </a:t>
            </a:r>
            <a:r>
              <a:rPr lang="en-US" dirty="0" err="1"/>
              <a:t>atmaca</a:t>
            </a:r>
            <a:r>
              <a:rPr lang="en-US" dirty="0"/>
              <a:t> - </a:t>
            </a:r>
            <a:r>
              <a:rPr lang="ka-GE" dirty="0"/>
              <a:t>მიმინო  (ლაზ. </a:t>
            </a:r>
            <a:r>
              <a:rPr lang="ka-GE" dirty="0" err="1"/>
              <a:t>კლარჯ</a:t>
            </a:r>
            <a:r>
              <a:rPr lang="ka-GE" dirty="0"/>
              <a:t>.)</a:t>
            </a:r>
            <a:br>
              <a:rPr lang="ka-GE" dirty="0"/>
            </a:br>
            <a:r>
              <a:rPr lang="ka-GE" dirty="0" err="1"/>
              <a:t>ბათმანი</a:t>
            </a:r>
            <a:r>
              <a:rPr lang="ka-GE" dirty="0"/>
              <a:t> - </a:t>
            </a:r>
            <a:r>
              <a:rPr lang="en-US" dirty="0"/>
              <a:t>batman - </a:t>
            </a:r>
            <a:r>
              <a:rPr lang="ka-GE" dirty="0"/>
              <a:t>კოკა, საწყაო  (ლაზ. </a:t>
            </a:r>
            <a:r>
              <a:rPr lang="ka-GE" dirty="0" err="1"/>
              <a:t>კლარჯ</a:t>
            </a:r>
            <a:r>
              <a:rPr lang="ka-GE" dirty="0"/>
              <a:t>.)</a:t>
            </a:r>
            <a:br>
              <a:rPr lang="ka-GE" dirty="0"/>
            </a:br>
            <a:r>
              <a:rPr lang="ka-GE" dirty="0" err="1"/>
              <a:t>ბეთერი</a:t>
            </a:r>
            <a:r>
              <a:rPr lang="ka-GE" dirty="0"/>
              <a:t> - </a:t>
            </a:r>
            <a:r>
              <a:rPr lang="en-US" dirty="0" err="1"/>
              <a:t>beter</a:t>
            </a:r>
            <a:r>
              <a:rPr lang="en-US" dirty="0"/>
              <a:t> - </a:t>
            </a:r>
            <a:r>
              <a:rPr lang="ka-GE" dirty="0"/>
              <a:t>უარესი (ლაზ. </a:t>
            </a:r>
            <a:r>
              <a:rPr lang="ka-GE" dirty="0" err="1"/>
              <a:t>კლარჯ</a:t>
            </a:r>
            <a:r>
              <a:rPr lang="ka-GE" dirty="0"/>
              <a:t>.)</a:t>
            </a:r>
            <a:br>
              <a:rPr lang="ka-GE" dirty="0"/>
            </a:br>
            <a:r>
              <a:rPr lang="ka-GE" dirty="0"/>
              <a:t>მეზერი - </a:t>
            </a:r>
            <a:r>
              <a:rPr lang="en-US" dirty="0" err="1"/>
              <a:t>mezer</a:t>
            </a:r>
            <a:r>
              <a:rPr lang="en-US" dirty="0"/>
              <a:t> - </a:t>
            </a:r>
            <a:r>
              <a:rPr lang="ka-GE" dirty="0"/>
              <a:t>საფლავი (ლაზ. </a:t>
            </a:r>
            <a:r>
              <a:rPr lang="ka-GE" dirty="0" err="1"/>
              <a:t>კლარჯ</a:t>
            </a:r>
            <a:r>
              <a:rPr lang="ka-GE" dirty="0"/>
              <a:t>.)</a:t>
            </a:r>
            <a:br>
              <a:rPr lang="ka-GE" dirty="0"/>
            </a:br>
            <a:r>
              <a:rPr lang="ka-GE" dirty="0" err="1"/>
              <a:t>ომუზი</a:t>
            </a:r>
            <a:r>
              <a:rPr lang="ka-GE" dirty="0"/>
              <a:t> - </a:t>
            </a:r>
            <a:r>
              <a:rPr lang="en-US" dirty="0" err="1"/>
              <a:t>omuz</a:t>
            </a:r>
            <a:r>
              <a:rPr lang="en-US" dirty="0"/>
              <a:t> - </a:t>
            </a:r>
            <a:r>
              <a:rPr lang="ka-GE" dirty="0"/>
              <a:t>მხარი  (ლაზ. </a:t>
            </a:r>
            <a:r>
              <a:rPr lang="ka-GE" dirty="0" err="1"/>
              <a:t>კლარჯ</a:t>
            </a:r>
            <a:r>
              <a:rPr lang="ka-GE" dirty="0"/>
              <a:t>.)</a:t>
            </a:r>
            <a:br>
              <a:rPr lang="ka-GE" dirty="0"/>
            </a:br>
            <a:r>
              <a:rPr lang="ka-GE" dirty="0" err="1"/>
              <a:t>არქადაში</a:t>
            </a:r>
            <a:r>
              <a:rPr lang="ka-GE" dirty="0"/>
              <a:t> - </a:t>
            </a:r>
            <a:r>
              <a:rPr lang="en-US" dirty="0" err="1"/>
              <a:t>arkadaş</a:t>
            </a:r>
            <a:r>
              <a:rPr lang="en-US" dirty="0"/>
              <a:t> - </a:t>
            </a:r>
            <a:r>
              <a:rPr lang="ka-GE" dirty="0"/>
              <a:t>ამხანაგი (ლაზ. </a:t>
            </a:r>
            <a:r>
              <a:rPr lang="ka-GE" dirty="0" err="1"/>
              <a:t>კლარჯ</a:t>
            </a:r>
            <a:r>
              <a:rPr lang="ka-GE" dirty="0"/>
              <a:t>.)</a:t>
            </a:r>
            <a:br>
              <a:rPr lang="ka-GE" dirty="0"/>
            </a:br>
            <a:r>
              <a:rPr lang="ka-GE" dirty="0"/>
              <a:t>დედე - </a:t>
            </a:r>
            <a:r>
              <a:rPr lang="en-US" dirty="0" err="1"/>
              <a:t>dede</a:t>
            </a:r>
            <a:r>
              <a:rPr lang="en-US" dirty="0"/>
              <a:t> - </a:t>
            </a:r>
            <a:r>
              <a:rPr lang="ka-GE" dirty="0"/>
              <a:t>ბაბუა (ლაზ. </a:t>
            </a:r>
            <a:r>
              <a:rPr lang="ka-GE" dirty="0" err="1"/>
              <a:t>კლარჯ</a:t>
            </a:r>
            <a:r>
              <a:rPr lang="ka-GE" dirty="0"/>
              <a:t>.)</a:t>
            </a:r>
            <a:br>
              <a:rPr lang="ka-GE" dirty="0"/>
            </a:br>
            <a:r>
              <a:rPr lang="ka-GE" dirty="0" err="1"/>
              <a:t>დესტანი</a:t>
            </a:r>
            <a:r>
              <a:rPr lang="ka-GE" dirty="0"/>
              <a:t> - </a:t>
            </a:r>
            <a:r>
              <a:rPr lang="en-US" dirty="0" err="1"/>
              <a:t>destan</a:t>
            </a:r>
            <a:r>
              <a:rPr lang="en-US" dirty="0"/>
              <a:t> - </a:t>
            </a:r>
            <a:r>
              <a:rPr lang="ka-GE" dirty="0"/>
              <a:t>ლექსი, პოემა (ლაზ. </a:t>
            </a:r>
            <a:r>
              <a:rPr lang="ka-GE" dirty="0" err="1"/>
              <a:t>კლარჯ</a:t>
            </a:r>
            <a:r>
              <a:rPr lang="ka-GE" dirty="0"/>
              <a:t>.)</a:t>
            </a:r>
            <a:br>
              <a:rPr lang="ka-GE" dirty="0"/>
            </a:br>
            <a:r>
              <a:rPr lang="ka-GE" dirty="0"/>
              <a:t>დუმანი - </a:t>
            </a:r>
            <a:r>
              <a:rPr lang="en-US" dirty="0" err="1"/>
              <a:t>duman</a:t>
            </a:r>
            <a:r>
              <a:rPr lang="en-US" dirty="0"/>
              <a:t> - </a:t>
            </a:r>
            <a:r>
              <a:rPr lang="ka-GE" dirty="0"/>
              <a:t>კვამლი, ნისლი (ლაზ. </a:t>
            </a:r>
            <a:r>
              <a:rPr lang="ka-GE" dirty="0" err="1"/>
              <a:t>კლარჯ</a:t>
            </a:r>
            <a:r>
              <a:rPr lang="ka-GE" dirty="0"/>
              <a:t>.)</a:t>
            </a:r>
            <a:br>
              <a:rPr lang="ka-GE" dirty="0"/>
            </a:br>
            <a:r>
              <a:rPr lang="ka-GE" dirty="0"/>
              <a:t>ელმა - </a:t>
            </a:r>
            <a:r>
              <a:rPr lang="en-US" dirty="0" err="1"/>
              <a:t>elma</a:t>
            </a:r>
            <a:r>
              <a:rPr lang="en-US" dirty="0"/>
              <a:t> - </a:t>
            </a:r>
            <a:r>
              <a:rPr lang="ka-GE" dirty="0"/>
              <a:t>ვაშლი (ლაზ. </a:t>
            </a:r>
            <a:r>
              <a:rPr lang="ka-GE" dirty="0" err="1"/>
              <a:t>კლარჯ</a:t>
            </a:r>
            <a:r>
              <a:rPr lang="ka-GE" dirty="0"/>
              <a:t>.)</a:t>
            </a:r>
            <a:br>
              <a:rPr lang="ka-GE" dirty="0"/>
            </a:br>
            <a:r>
              <a:rPr lang="ka-GE" dirty="0" err="1"/>
              <a:t>ზამანი</a:t>
            </a:r>
            <a:r>
              <a:rPr lang="ka-GE" dirty="0"/>
              <a:t> - </a:t>
            </a:r>
            <a:r>
              <a:rPr lang="en-US" dirty="0" err="1"/>
              <a:t>zaman</a:t>
            </a:r>
            <a:r>
              <a:rPr lang="en-US" dirty="0"/>
              <a:t> - </a:t>
            </a:r>
            <a:r>
              <a:rPr lang="ka-GE" dirty="0"/>
              <a:t>დრო (ლაზ. </a:t>
            </a:r>
            <a:r>
              <a:rPr lang="ka-GE" dirty="0" err="1"/>
              <a:t>კლარჯ</a:t>
            </a:r>
            <a:r>
              <a:rPr lang="ka-GE" dirty="0"/>
              <a:t>.)</a:t>
            </a:r>
            <a:br>
              <a:rPr lang="ka-GE" dirty="0"/>
            </a:br>
            <a:r>
              <a:rPr lang="ka-GE" dirty="0" err="1"/>
              <a:t>ზენგინი</a:t>
            </a:r>
            <a:r>
              <a:rPr lang="ka-GE" dirty="0"/>
              <a:t> - </a:t>
            </a:r>
            <a:r>
              <a:rPr lang="en-US" dirty="0" err="1"/>
              <a:t>zengin</a:t>
            </a:r>
            <a:r>
              <a:rPr lang="en-US" dirty="0"/>
              <a:t> - </a:t>
            </a:r>
            <a:r>
              <a:rPr lang="ka-GE" dirty="0"/>
              <a:t>მდიდარი (ლაზ. </a:t>
            </a:r>
            <a:r>
              <a:rPr lang="ka-GE" dirty="0" err="1"/>
              <a:t>კლარჯ</a:t>
            </a:r>
            <a:r>
              <a:rPr lang="ka-GE" dirty="0"/>
              <a:t>.)</a:t>
            </a:r>
            <a:br>
              <a:rPr lang="ka-GE" dirty="0"/>
            </a:br>
            <a:r>
              <a:rPr lang="ka-GE" dirty="0" err="1"/>
              <a:t>დომუზი</a:t>
            </a:r>
            <a:r>
              <a:rPr lang="ka-GE" dirty="0"/>
              <a:t> - </a:t>
            </a:r>
            <a:r>
              <a:rPr lang="en-US" dirty="0" err="1"/>
              <a:t>domuz</a:t>
            </a:r>
            <a:r>
              <a:rPr lang="en-US" dirty="0"/>
              <a:t> - </a:t>
            </a:r>
            <a:r>
              <a:rPr lang="ka-GE" dirty="0"/>
              <a:t>ღორი (ლაზ. </a:t>
            </a:r>
            <a:r>
              <a:rPr lang="ka-GE" dirty="0" err="1"/>
              <a:t>კლარჯ</a:t>
            </a:r>
            <a:r>
              <a:rPr lang="ka-GE" dirty="0"/>
              <a:t>.)</a:t>
            </a:r>
            <a:br>
              <a:rPr lang="ka-GE" dirty="0"/>
            </a:br>
            <a:r>
              <a:rPr lang="ka-GE" dirty="0" err="1"/>
              <a:t>დიზგინი</a:t>
            </a:r>
            <a:r>
              <a:rPr lang="ka-GE" dirty="0"/>
              <a:t> - </a:t>
            </a:r>
            <a:r>
              <a:rPr lang="en-US" dirty="0" err="1"/>
              <a:t>dizgin</a:t>
            </a:r>
            <a:r>
              <a:rPr lang="en-US" dirty="0"/>
              <a:t> - </a:t>
            </a:r>
            <a:r>
              <a:rPr lang="ka-GE" dirty="0"/>
              <a:t>აღვირი (ლაზ. </a:t>
            </a:r>
            <a:r>
              <a:rPr lang="ka-GE" dirty="0" err="1"/>
              <a:t>კლარჯ</a:t>
            </a:r>
            <a:r>
              <a:rPr lang="ka-GE" dirty="0"/>
              <a:t>.)</a:t>
            </a:r>
            <a:br>
              <a:rPr lang="ka-GE" dirty="0"/>
            </a:br>
            <a:endParaRPr lang="ka-GE" dirty="0"/>
          </a:p>
        </p:txBody>
      </p:sp>
    </p:spTree>
    <p:extLst>
      <p:ext uri="{BB962C8B-B14F-4D97-AF65-F5344CB8AC3E}">
        <p14:creationId xmlns:p14="http://schemas.microsoft.com/office/powerpoint/2010/main" val="233280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სიტყვები, რომლებმაც განიცადეს რიგი ფონეტიკური ცვლილებები </a:t>
            </a:r>
            <a:r>
              <a:rPr lang="ka-GE" dirty="0" err="1"/>
              <a:t>კლარჯულსა</a:t>
            </a:r>
            <a:r>
              <a:rPr lang="ka-GE" dirty="0"/>
              <a:t> და ლაზურში: </a:t>
            </a:r>
            <a:br>
              <a:rPr lang="ka-GE" dirty="0"/>
            </a:br>
            <a:r>
              <a:rPr lang="ka-GE" dirty="0"/>
              <a:t/>
            </a:r>
            <a:br>
              <a:rPr lang="ka-GE" dirty="0"/>
            </a:br>
            <a:r>
              <a:rPr lang="ka-GE" dirty="0"/>
              <a:t>  თურქული თავკიდური k/ქ გადმოდის </a:t>
            </a:r>
            <a:r>
              <a:rPr lang="ka-GE" dirty="0" err="1"/>
              <a:t>კლარჯულში</a:t>
            </a:r>
            <a:r>
              <a:rPr lang="ka-GE" dirty="0"/>
              <a:t> როგორც ხ:</a:t>
            </a:r>
            <a:br>
              <a:rPr lang="ka-GE" dirty="0"/>
            </a:br>
            <a:r>
              <a:rPr lang="ka-GE" dirty="0" err="1"/>
              <a:t>ახშამი</a:t>
            </a:r>
            <a:r>
              <a:rPr lang="ka-GE" dirty="0"/>
              <a:t> - </a:t>
            </a:r>
            <a:r>
              <a:rPr lang="ka-GE" dirty="0" err="1"/>
              <a:t>akşam</a:t>
            </a:r>
            <a:r>
              <a:rPr lang="ka-GE" dirty="0"/>
              <a:t>-საღამო.</a:t>
            </a:r>
            <a:br>
              <a:rPr lang="ka-GE" dirty="0"/>
            </a:br>
            <a:r>
              <a:rPr lang="ka-GE" dirty="0"/>
              <a:t>თურქული თავკიდური k/ქ გადმოდის ლაზურში როგორც კ/ქ:</a:t>
            </a:r>
            <a:br>
              <a:rPr lang="ka-GE" dirty="0"/>
            </a:br>
            <a:r>
              <a:rPr lang="ka-GE" dirty="0" err="1"/>
              <a:t>აკშამი</a:t>
            </a:r>
            <a:r>
              <a:rPr lang="ka-GE" dirty="0"/>
              <a:t>/</a:t>
            </a:r>
            <a:r>
              <a:rPr lang="ka-GE" dirty="0" err="1"/>
              <a:t>აქშამი</a:t>
            </a:r>
            <a:r>
              <a:rPr lang="ka-GE" dirty="0"/>
              <a:t> - </a:t>
            </a:r>
            <a:r>
              <a:rPr lang="ka-GE" dirty="0" err="1"/>
              <a:t>akşam</a:t>
            </a:r>
            <a:r>
              <a:rPr lang="ka-GE" dirty="0"/>
              <a:t>-საღამო.</a:t>
            </a:r>
            <a:br>
              <a:rPr lang="ka-GE" dirty="0"/>
            </a:br>
            <a:r>
              <a:rPr lang="ka-GE" dirty="0"/>
              <a:t/>
            </a:r>
            <a:br>
              <a:rPr lang="ka-GE" dirty="0"/>
            </a:br>
            <a:r>
              <a:rPr lang="ka-GE" dirty="0"/>
              <a:t>   ბოლოკიდური k/ქ თურქულში ხმოვნის დართვისას </a:t>
            </a:r>
            <a:r>
              <a:rPr lang="ka-GE" dirty="0" err="1"/>
              <a:t>მჟღერდება</a:t>
            </a:r>
            <a:r>
              <a:rPr lang="ka-GE" dirty="0"/>
              <a:t>, </a:t>
            </a:r>
            <a:r>
              <a:rPr lang="ka-GE" dirty="0" err="1"/>
              <a:t>კლარჯულში</a:t>
            </a:r>
            <a:r>
              <a:rPr lang="ka-GE" dirty="0"/>
              <a:t> და ლაზურში შემოვიდა უკვე </a:t>
            </a:r>
            <a:r>
              <a:rPr lang="ka-GE" dirty="0" err="1"/>
              <a:t>გამჟღერებული</a:t>
            </a:r>
            <a:r>
              <a:rPr lang="ka-GE" dirty="0"/>
              <a:t> ფორმით -  k&gt;ღ :</a:t>
            </a:r>
            <a:br>
              <a:rPr lang="ka-GE" dirty="0"/>
            </a:br>
            <a:r>
              <a:rPr lang="ka-GE" dirty="0" err="1"/>
              <a:t>ბაჯანაღი</a:t>
            </a:r>
            <a:r>
              <a:rPr lang="ka-GE" dirty="0"/>
              <a:t> - </a:t>
            </a:r>
            <a:r>
              <a:rPr lang="ka-GE" dirty="0" err="1"/>
              <a:t>bacanak</a:t>
            </a:r>
            <a:r>
              <a:rPr lang="ka-GE" dirty="0"/>
              <a:t>- ქვისლი. (ლაზ. </a:t>
            </a:r>
            <a:r>
              <a:rPr lang="ka-GE" dirty="0" err="1"/>
              <a:t>კლარჯ</a:t>
            </a:r>
            <a:r>
              <a:rPr lang="ka-GE" dirty="0"/>
              <a:t>.)</a:t>
            </a:r>
            <a:br>
              <a:rPr lang="ka-GE" dirty="0"/>
            </a:br>
            <a:r>
              <a:rPr lang="ka-GE" dirty="0" err="1"/>
              <a:t>გელინლუღი</a:t>
            </a:r>
            <a:r>
              <a:rPr lang="ka-GE" dirty="0"/>
              <a:t> - </a:t>
            </a:r>
            <a:r>
              <a:rPr lang="ka-GE" dirty="0" err="1"/>
              <a:t>gelinlik</a:t>
            </a:r>
            <a:r>
              <a:rPr lang="ka-GE" dirty="0"/>
              <a:t>- საპატარძლო სამოსი. (ლაზ. </a:t>
            </a:r>
            <a:r>
              <a:rPr lang="ka-GE" dirty="0" err="1"/>
              <a:t>კლარჯ</a:t>
            </a:r>
            <a:r>
              <a:rPr lang="ka-GE" dirty="0"/>
              <a:t>.)</a:t>
            </a:r>
            <a:br>
              <a:rPr lang="ka-GE" dirty="0"/>
            </a:br>
            <a:r>
              <a:rPr lang="ka-GE" dirty="0"/>
              <a:t/>
            </a:r>
            <a:br>
              <a:rPr lang="ka-GE" dirty="0"/>
            </a:br>
            <a:r>
              <a:rPr lang="ka-GE" dirty="0"/>
              <a:t>   თურქული t </a:t>
            </a:r>
            <a:r>
              <a:rPr lang="ka-GE" dirty="0" err="1"/>
              <a:t>გამჟღერდა</a:t>
            </a:r>
            <a:r>
              <a:rPr lang="ka-GE" dirty="0"/>
              <a:t>  </a:t>
            </a:r>
            <a:r>
              <a:rPr lang="ka-GE" dirty="0" err="1"/>
              <a:t>კლარჯულში</a:t>
            </a:r>
            <a:r>
              <a:rPr lang="ka-GE" dirty="0"/>
              <a:t> და  გადმოვიდა </a:t>
            </a:r>
            <a:r>
              <a:rPr lang="ka-GE" dirty="0" err="1"/>
              <a:t>გამჟღერებული</a:t>
            </a:r>
            <a:r>
              <a:rPr lang="ka-GE" dirty="0"/>
              <a:t> ფორმით  t&gt;დ :</a:t>
            </a:r>
            <a:br>
              <a:rPr lang="ka-GE" dirty="0"/>
            </a:br>
            <a:r>
              <a:rPr lang="ka-GE" dirty="0" err="1"/>
              <a:t>დერდლი</a:t>
            </a:r>
            <a:r>
              <a:rPr lang="ka-GE" dirty="0"/>
              <a:t> - </a:t>
            </a:r>
            <a:r>
              <a:rPr lang="ka-GE" dirty="0" err="1"/>
              <a:t>dertli</a:t>
            </a:r>
            <a:r>
              <a:rPr lang="ka-GE" dirty="0"/>
              <a:t> - დარდიანი, დაღონებული. (</a:t>
            </a:r>
            <a:r>
              <a:rPr lang="ka-GE" dirty="0" err="1"/>
              <a:t>კლარჯ</a:t>
            </a:r>
            <a:r>
              <a:rPr lang="ka-GE" dirty="0"/>
              <a:t>.)</a:t>
            </a:r>
            <a:br>
              <a:rPr lang="ka-GE" dirty="0"/>
            </a:br>
            <a:r>
              <a:rPr lang="ka-GE" dirty="0"/>
              <a:t>თურქული t  ლაზურმა მიიღო    t&gt;თ :</a:t>
            </a:r>
            <a:br>
              <a:rPr lang="ka-GE" dirty="0"/>
            </a:br>
            <a:r>
              <a:rPr lang="ka-GE" dirty="0" err="1"/>
              <a:t>დერთლი</a:t>
            </a:r>
            <a:r>
              <a:rPr lang="ka-GE" dirty="0"/>
              <a:t> - </a:t>
            </a:r>
            <a:r>
              <a:rPr lang="ka-GE" dirty="0" err="1"/>
              <a:t>dertli</a:t>
            </a:r>
            <a:r>
              <a:rPr lang="ka-GE" dirty="0"/>
              <a:t> - დარდიანი, დაღონებული. (ლაზ.)</a:t>
            </a:r>
            <a:br>
              <a:rPr lang="ka-GE" dirty="0"/>
            </a:br>
            <a:r>
              <a:rPr lang="ka-GE" dirty="0"/>
              <a:t>   გვაქვს აგრეთვე ნაწილობრივი </a:t>
            </a:r>
            <a:r>
              <a:rPr lang="ka-GE" dirty="0" err="1"/>
              <a:t>გამჟღერება</a:t>
            </a:r>
            <a:r>
              <a:rPr lang="ka-GE" dirty="0"/>
              <a:t> </a:t>
            </a:r>
            <a:r>
              <a:rPr lang="ka-GE" dirty="0" err="1"/>
              <a:t>კლარჯულსა</a:t>
            </a:r>
            <a:r>
              <a:rPr lang="ka-GE" dirty="0"/>
              <a:t> და ლაზურში k&gt;გ და არა ღ:</a:t>
            </a:r>
            <a:br>
              <a:rPr lang="ka-GE" dirty="0"/>
            </a:br>
            <a:r>
              <a:rPr lang="ka-GE" dirty="0" err="1"/>
              <a:t>დირეგი</a:t>
            </a:r>
            <a:r>
              <a:rPr lang="ka-GE" dirty="0"/>
              <a:t> - </a:t>
            </a:r>
            <a:r>
              <a:rPr lang="ka-GE" dirty="0" err="1"/>
              <a:t>direk</a:t>
            </a:r>
            <a:r>
              <a:rPr lang="ka-GE" dirty="0"/>
              <a:t> - დედაბოძი.( ლაზ. </a:t>
            </a:r>
            <a:r>
              <a:rPr lang="ka-GE" dirty="0" err="1"/>
              <a:t>კლარჯ</a:t>
            </a:r>
            <a:r>
              <a:rPr lang="ka-GE" dirty="0"/>
              <a:t>.)</a:t>
            </a:r>
            <a:br>
              <a:rPr lang="ka-GE" dirty="0"/>
            </a:br>
            <a:r>
              <a:rPr lang="ka-GE" dirty="0"/>
              <a:t/>
            </a:r>
            <a:br>
              <a:rPr lang="ka-GE" dirty="0"/>
            </a:br>
            <a:r>
              <a:rPr lang="ka-GE" dirty="0"/>
              <a:t>   თურქული ხმოვანი u </a:t>
            </a:r>
            <a:r>
              <a:rPr lang="ka-GE" dirty="0" err="1"/>
              <a:t>კლარჯულში</a:t>
            </a:r>
            <a:r>
              <a:rPr lang="ka-GE" dirty="0"/>
              <a:t> ჩაანაცვლა ი ხმოვანმა:</a:t>
            </a:r>
            <a:br>
              <a:rPr lang="ka-GE" dirty="0"/>
            </a:br>
            <a:r>
              <a:rPr lang="ka-GE" dirty="0"/>
              <a:t>კომში - </a:t>
            </a:r>
            <a:r>
              <a:rPr lang="ka-GE" dirty="0" err="1"/>
              <a:t>komşu</a:t>
            </a:r>
            <a:r>
              <a:rPr lang="ka-GE" dirty="0"/>
              <a:t> - მეზობელი. (</a:t>
            </a:r>
            <a:r>
              <a:rPr lang="ka-GE" dirty="0" err="1"/>
              <a:t>კლარჯ</a:t>
            </a:r>
            <a:r>
              <a:rPr lang="ka-GE" dirty="0"/>
              <a:t>.)</a:t>
            </a:r>
            <a:br>
              <a:rPr lang="ka-GE" dirty="0"/>
            </a:br>
            <a:r>
              <a:rPr lang="ka-GE" dirty="0"/>
              <a:t>თურქული ხმოვანი u  ლაზურში გადმოდის - ი ხმოვნით :</a:t>
            </a:r>
            <a:br>
              <a:rPr lang="ka-GE" dirty="0"/>
            </a:br>
            <a:r>
              <a:rPr lang="ka-GE" dirty="0"/>
              <a:t>კომში - </a:t>
            </a:r>
            <a:r>
              <a:rPr lang="ka-GE" dirty="0" err="1"/>
              <a:t>komşu</a:t>
            </a:r>
            <a:r>
              <a:rPr lang="ka-GE" dirty="0"/>
              <a:t> - მეზობელი. (ლაზური.) </a:t>
            </a:r>
            <a:br>
              <a:rPr lang="ka-GE" dirty="0"/>
            </a:br>
            <a:r>
              <a:rPr lang="ka-GE" dirty="0"/>
              <a:t>გვაქვს საინტერესო ფორმა მოცემული მაგალითის, რომელსაც ხმარობენ ხოფურის ლაზურ დიალექტში:</a:t>
            </a:r>
            <a:br>
              <a:rPr lang="ka-GE" dirty="0"/>
            </a:br>
            <a:r>
              <a:rPr lang="ka-GE" dirty="0"/>
              <a:t>კონქში - </a:t>
            </a:r>
            <a:r>
              <a:rPr lang="ka-GE" dirty="0" err="1"/>
              <a:t>komşu</a:t>
            </a:r>
            <a:r>
              <a:rPr lang="ka-GE" dirty="0"/>
              <a:t> - მეზობელი. (ლაზური.)</a:t>
            </a:r>
            <a:br>
              <a:rPr lang="ka-GE" dirty="0"/>
            </a:br>
            <a:endParaRPr lang="ka-GE" dirty="0"/>
          </a:p>
        </p:txBody>
      </p:sp>
    </p:spTree>
    <p:extLst>
      <p:ext uri="{BB962C8B-B14F-4D97-AF65-F5344CB8AC3E}">
        <p14:creationId xmlns:p14="http://schemas.microsoft.com/office/powerpoint/2010/main" val="22284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55000" lnSpcReduction="20000"/>
          </a:bodyPr>
          <a:lstStyle/>
          <a:p>
            <a:r>
              <a:rPr lang="ka-GE" dirty="0"/>
              <a:t> გვაქვს მეტათეზისის შემთხვევებიც, r და l მონაცვლეობა </a:t>
            </a:r>
            <a:r>
              <a:rPr lang="ka-GE" dirty="0" err="1"/>
              <a:t>კლარჯულსა</a:t>
            </a:r>
            <a:r>
              <a:rPr lang="ka-GE" dirty="0"/>
              <a:t> და ლაზურში შევიდა ლ და რ სახით: </a:t>
            </a:r>
            <a:br>
              <a:rPr lang="ka-GE" dirty="0"/>
            </a:br>
            <a:r>
              <a:rPr lang="ka-GE" dirty="0" err="1"/>
              <a:t>ლეჩერი</a:t>
            </a:r>
            <a:r>
              <a:rPr lang="ka-GE" dirty="0"/>
              <a:t> - </a:t>
            </a:r>
            <a:r>
              <a:rPr lang="ka-GE" dirty="0" err="1"/>
              <a:t>reçel</a:t>
            </a:r>
            <a:r>
              <a:rPr lang="ka-GE" dirty="0"/>
              <a:t> - მურაბა. (ლაზ. </a:t>
            </a:r>
            <a:r>
              <a:rPr lang="ka-GE" dirty="0" err="1"/>
              <a:t>კლარჯ</a:t>
            </a:r>
            <a:r>
              <a:rPr lang="ka-GE" dirty="0"/>
              <a:t>.)</a:t>
            </a:r>
            <a:br>
              <a:rPr lang="ka-GE" dirty="0"/>
            </a:br>
            <a:r>
              <a:rPr lang="ka-GE" dirty="0"/>
              <a:t/>
            </a:r>
            <a:br>
              <a:rPr lang="ka-GE" dirty="0"/>
            </a:br>
            <a:r>
              <a:rPr lang="ka-GE" dirty="0"/>
              <a:t>   </a:t>
            </a:r>
            <a:r>
              <a:rPr lang="ka-GE" dirty="0" err="1"/>
              <a:t>კლარჯულში</a:t>
            </a:r>
            <a:r>
              <a:rPr lang="ka-GE" dirty="0"/>
              <a:t>  არარსებული f   შეიცვალა ქართული ფ ბგერით. მაგრამ ლაზურმა ის მიიღო სახეუცვლელი, რადგან ლაზურში მოიპოვება   ф  </a:t>
            </a:r>
            <a:r>
              <a:rPr lang="ka-GE" dirty="0" err="1"/>
              <a:t>ასობგერა</a:t>
            </a:r>
            <a:r>
              <a:rPr lang="ka-GE" dirty="0"/>
              <a:t>. </a:t>
            </a:r>
            <a:br>
              <a:rPr lang="ka-GE" dirty="0"/>
            </a:br>
            <a:r>
              <a:rPr lang="ka-GE" dirty="0" err="1"/>
              <a:t>დეფთერი</a:t>
            </a:r>
            <a:r>
              <a:rPr lang="ka-GE" dirty="0"/>
              <a:t> - </a:t>
            </a:r>
            <a:r>
              <a:rPr lang="ka-GE" dirty="0" err="1"/>
              <a:t>defter</a:t>
            </a:r>
            <a:r>
              <a:rPr lang="ka-GE" dirty="0"/>
              <a:t> - რვეული. (</a:t>
            </a:r>
            <a:r>
              <a:rPr lang="ka-GE" dirty="0" err="1"/>
              <a:t>კლარჯ</a:t>
            </a:r>
            <a:r>
              <a:rPr lang="ka-GE" dirty="0"/>
              <a:t>.)</a:t>
            </a:r>
            <a:br>
              <a:rPr lang="ka-GE" dirty="0"/>
            </a:br>
            <a:r>
              <a:rPr lang="ka-GE" dirty="0"/>
              <a:t>დე </a:t>
            </a:r>
            <a:r>
              <a:rPr lang="ka-GE" dirty="0" err="1"/>
              <a:t>фთერი</a:t>
            </a:r>
            <a:r>
              <a:rPr lang="ka-GE" dirty="0"/>
              <a:t> -  </a:t>
            </a:r>
            <a:r>
              <a:rPr lang="ka-GE" dirty="0" err="1"/>
              <a:t>defter</a:t>
            </a:r>
            <a:r>
              <a:rPr lang="ka-GE" dirty="0"/>
              <a:t> - რვეული. (ლაზ.) </a:t>
            </a:r>
            <a:br>
              <a:rPr lang="ka-GE" dirty="0"/>
            </a:br>
            <a:r>
              <a:rPr lang="ka-GE" dirty="0"/>
              <a:t>  ანალოგიურია ფაკირი - </a:t>
            </a:r>
            <a:r>
              <a:rPr lang="ka-GE" dirty="0" err="1"/>
              <a:t>fakır</a:t>
            </a:r>
            <a:r>
              <a:rPr lang="ka-GE" dirty="0"/>
              <a:t>  და ფუხარა - </a:t>
            </a:r>
            <a:r>
              <a:rPr lang="ka-GE" dirty="0" err="1"/>
              <a:t>fukara</a:t>
            </a:r>
            <a:r>
              <a:rPr lang="ka-GE" dirty="0"/>
              <a:t>. (</a:t>
            </a:r>
            <a:r>
              <a:rPr lang="ka-GE" dirty="0" err="1"/>
              <a:t>კლარჯ</a:t>
            </a:r>
            <a:r>
              <a:rPr lang="ka-GE" dirty="0"/>
              <a:t>.)</a:t>
            </a:r>
            <a:br>
              <a:rPr lang="ka-GE" dirty="0"/>
            </a:br>
            <a:r>
              <a:rPr lang="ka-GE" dirty="0"/>
              <a:t>ლაზურში  </a:t>
            </a:r>
            <a:r>
              <a:rPr lang="ka-GE" dirty="0" err="1"/>
              <a:t>фაკირი</a:t>
            </a:r>
            <a:r>
              <a:rPr lang="ka-GE" dirty="0"/>
              <a:t> - </a:t>
            </a:r>
            <a:r>
              <a:rPr lang="ka-GE" dirty="0" err="1"/>
              <a:t>fakır</a:t>
            </a:r>
            <a:r>
              <a:rPr lang="ka-GE" dirty="0"/>
              <a:t>  და </a:t>
            </a:r>
            <a:r>
              <a:rPr lang="ka-GE" dirty="0" err="1"/>
              <a:t>фუკარა</a:t>
            </a:r>
            <a:r>
              <a:rPr lang="ka-GE" dirty="0"/>
              <a:t> - </a:t>
            </a:r>
            <a:r>
              <a:rPr lang="ka-GE" dirty="0" err="1"/>
              <a:t>fukara</a:t>
            </a:r>
            <a:r>
              <a:rPr lang="ka-GE" dirty="0"/>
              <a:t>. (ლაზ.)</a:t>
            </a:r>
            <a:br>
              <a:rPr lang="ka-GE" dirty="0"/>
            </a:br>
            <a:r>
              <a:rPr lang="ka-GE" dirty="0"/>
              <a:t/>
            </a:r>
            <a:br>
              <a:rPr lang="ka-GE" dirty="0"/>
            </a:br>
            <a:r>
              <a:rPr lang="ka-GE" dirty="0"/>
              <a:t>   თურქული თავკიდური k გადადის </a:t>
            </a:r>
            <a:r>
              <a:rPr lang="ka-GE" dirty="0" err="1"/>
              <a:t>კლარჯულში</a:t>
            </a:r>
            <a:r>
              <a:rPr lang="ka-GE" dirty="0"/>
              <a:t>  ყ-ში  და ლაზურში მკვეთრ კ-ში.</a:t>
            </a:r>
            <a:br>
              <a:rPr lang="ka-GE" dirty="0"/>
            </a:br>
            <a:r>
              <a:rPr lang="ka-GE" dirty="0"/>
              <a:t>ყალე/კალე - </a:t>
            </a:r>
            <a:r>
              <a:rPr lang="ka-GE" dirty="0" err="1"/>
              <a:t>kale</a:t>
            </a:r>
            <a:r>
              <a:rPr lang="ka-GE" dirty="0"/>
              <a:t> - ციხე (</a:t>
            </a:r>
            <a:r>
              <a:rPr lang="ka-GE" dirty="0" err="1"/>
              <a:t>კლარჯ</a:t>
            </a:r>
            <a:r>
              <a:rPr lang="ka-GE" dirty="0"/>
              <a:t>. ლაზ.)</a:t>
            </a:r>
            <a:br>
              <a:rPr lang="ka-GE" dirty="0"/>
            </a:br>
            <a:r>
              <a:rPr lang="ka-GE" dirty="0"/>
              <a:t>ყანთარი/</a:t>
            </a:r>
            <a:r>
              <a:rPr lang="ka-GE" dirty="0" err="1"/>
              <a:t>კანთარი</a:t>
            </a:r>
            <a:r>
              <a:rPr lang="ka-GE" dirty="0"/>
              <a:t> - </a:t>
            </a:r>
            <a:r>
              <a:rPr lang="ka-GE" dirty="0" err="1"/>
              <a:t>kantar</a:t>
            </a:r>
            <a:r>
              <a:rPr lang="ka-GE" dirty="0"/>
              <a:t> - სასწორი (</a:t>
            </a:r>
            <a:r>
              <a:rPr lang="ka-GE" dirty="0" err="1"/>
              <a:t>კლარჯ</a:t>
            </a:r>
            <a:r>
              <a:rPr lang="ka-GE" dirty="0"/>
              <a:t>. ლაზ.)</a:t>
            </a:r>
            <a:br>
              <a:rPr lang="ka-GE" dirty="0"/>
            </a:br>
            <a:r>
              <a:rPr lang="ka-GE" dirty="0" err="1"/>
              <a:t>ყაინანა</a:t>
            </a:r>
            <a:r>
              <a:rPr lang="ka-GE" dirty="0"/>
              <a:t>/კაინან - </a:t>
            </a:r>
            <a:r>
              <a:rPr lang="ka-GE" dirty="0" err="1"/>
              <a:t>kainana</a:t>
            </a:r>
            <a:r>
              <a:rPr lang="ka-GE" dirty="0"/>
              <a:t> - დედამთილი (</a:t>
            </a:r>
            <a:r>
              <a:rPr lang="ka-GE" dirty="0" err="1"/>
              <a:t>კლარჯ</a:t>
            </a:r>
            <a:r>
              <a:rPr lang="ka-GE" dirty="0"/>
              <a:t>. ლაზ.)</a:t>
            </a:r>
            <a:br>
              <a:rPr lang="ka-GE" dirty="0"/>
            </a:br>
            <a:r>
              <a:rPr lang="ka-GE" dirty="0" err="1"/>
              <a:t>ყურბეთი</a:t>
            </a:r>
            <a:r>
              <a:rPr lang="ka-GE" dirty="0"/>
              <a:t>/</a:t>
            </a:r>
            <a:r>
              <a:rPr lang="ka-GE" dirty="0" err="1"/>
              <a:t>კურბეთი</a:t>
            </a:r>
            <a:r>
              <a:rPr lang="ka-GE" dirty="0"/>
              <a:t> - </a:t>
            </a:r>
            <a:r>
              <a:rPr lang="ka-GE" dirty="0" err="1"/>
              <a:t>gurbet</a:t>
            </a:r>
            <a:r>
              <a:rPr lang="ka-GE" dirty="0"/>
              <a:t> - უცხოეთი (</a:t>
            </a:r>
            <a:r>
              <a:rPr lang="ka-GE" dirty="0" err="1"/>
              <a:t>კლარჯ</a:t>
            </a:r>
            <a:r>
              <a:rPr lang="ka-GE" dirty="0"/>
              <a:t>. ლაზ.)</a:t>
            </a:r>
            <a:br>
              <a:rPr lang="ka-GE" dirty="0"/>
            </a:br>
            <a:r>
              <a:rPr lang="ka-GE" dirty="0"/>
              <a:t>ყირმიზი/</a:t>
            </a:r>
            <a:r>
              <a:rPr lang="ka-GE" dirty="0" err="1"/>
              <a:t>კირმიზი</a:t>
            </a:r>
            <a:r>
              <a:rPr lang="ka-GE" dirty="0"/>
              <a:t> -  </a:t>
            </a:r>
            <a:r>
              <a:rPr lang="ka-GE" dirty="0" err="1"/>
              <a:t>kırmızı</a:t>
            </a:r>
            <a:r>
              <a:rPr lang="ka-GE" dirty="0"/>
              <a:t> -წითელი (</a:t>
            </a:r>
            <a:r>
              <a:rPr lang="ka-GE" dirty="0" err="1"/>
              <a:t>კლარჯ</a:t>
            </a:r>
            <a:r>
              <a:rPr lang="ka-GE" dirty="0"/>
              <a:t>. ლაზ.)</a:t>
            </a:r>
            <a:br>
              <a:rPr lang="ka-GE" dirty="0"/>
            </a:br>
            <a:endParaRPr lang="ka-GE" dirty="0"/>
          </a:p>
        </p:txBody>
      </p:sp>
    </p:spTree>
    <p:extLst>
      <p:ext uri="{BB962C8B-B14F-4D97-AF65-F5344CB8AC3E}">
        <p14:creationId xmlns:p14="http://schemas.microsoft.com/office/powerpoint/2010/main" val="231876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r>
              <a:rPr lang="ka-GE" dirty="0"/>
              <a:t>სიტყვები, რომლებიც მოირგო </a:t>
            </a:r>
            <a:r>
              <a:rPr lang="ka-GE" dirty="0" err="1"/>
              <a:t>კლარჯულმა</a:t>
            </a:r>
            <a:r>
              <a:rPr lang="ka-GE" dirty="0"/>
              <a:t> ქართული სუფიქსებით . აქ </a:t>
            </a:r>
            <a:r>
              <a:rPr lang="ka-GE" dirty="0" err="1"/>
              <a:t>კლარჯულმა</a:t>
            </a:r>
            <a:r>
              <a:rPr lang="ka-GE" dirty="0"/>
              <a:t> ვერ მოახერხა ქართული ლექსიკური მნიშვნელობის თარგმნა, სამაგიეროდ მან მოახერხა მთლიანად მოერგო რიგი ლექსიკური ერთეულებისათვის ტიპიური  ქართული სუფიქსები. ანალოგიური მაგალითებით სავსეა ლაზურიც. ეს ეხება </a:t>
            </a:r>
            <a:r>
              <a:rPr lang="ka-GE" dirty="0" err="1"/>
              <a:t>ძირითადათ</a:t>
            </a:r>
            <a:r>
              <a:rPr lang="ka-GE" dirty="0"/>
              <a:t> სახელიდან ნაწარმოებ ზმნებს, კონკრეტულად </a:t>
            </a:r>
            <a:r>
              <a:rPr lang="ka-GE" dirty="0" err="1"/>
              <a:t>სახელადი</a:t>
            </a:r>
            <a:r>
              <a:rPr lang="ka-GE" dirty="0"/>
              <a:t> ნაწილი თურქულია, ხოლო აფიქსი და სუფიქსი ტიპიური ქართულია:</a:t>
            </a:r>
            <a:br>
              <a:rPr lang="ka-GE" dirty="0"/>
            </a:br>
            <a:r>
              <a:rPr lang="ka-GE" dirty="0"/>
              <a:t/>
            </a:r>
            <a:br>
              <a:rPr lang="ka-GE" dirty="0"/>
            </a:br>
            <a:r>
              <a:rPr lang="ka-GE" dirty="0"/>
              <a:t>გა - </a:t>
            </a:r>
            <a:r>
              <a:rPr lang="ka-GE" dirty="0" err="1"/>
              <a:t>თემიზ</a:t>
            </a:r>
            <a:r>
              <a:rPr lang="ka-GE" dirty="0"/>
              <a:t> - ება /ო-</a:t>
            </a:r>
            <a:r>
              <a:rPr lang="ka-GE" dirty="0" err="1"/>
              <a:t>თემიზ</a:t>
            </a:r>
            <a:r>
              <a:rPr lang="ka-GE" dirty="0"/>
              <a:t> -უ  - </a:t>
            </a:r>
            <a:r>
              <a:rPr lang="ka-GE" dirty="0" err="1"/>
              <a:t>temiz-le-mek</a:t>
            </a:r>
            <a:r>
              <a:rPr lang="ka-GE" dirty="0"/>
              <a:t>- დასუფთავება</a:t>
            </a:r>
            <a:br>
              <a:rPr lang="ka-GE" dirty="0"/>
            </a:br>
            <a:r>
              <a:rPr lang="ka-GE" dirty="0"/>
              <a:t>გა - ყირმიზ - ება /ო-</a:t>
            </a:r>
            <a:r>
              <a:rPr lang="ka-GE" dirty="0" err="1"/>
              <a:t>კირმიზ</a:t>
            </a:r>
            <a:r>
              <a:rPr lang="ka-GE" dirty="0"/>
              <a:t>-უ - </a:t>
            </a:r>
            <a:r>
              <a:rPr lang="ka-GE" dirty="0" err="1"/>
              <a:t>kırmızı</a:t>
            </a:r>
            <a:r>
              <a:rPr lang="ka-GE" dirty="0"/>
              <a:t> </a:t>
            </a:r>
            <a:r>
              <a:rPr lang="ka-GE" dirty="0" err="1"/>
              <a:t>olmak</a:t>
            </a:r>
            <a:r>
              <a:rPr lang="ka-GE" dirty="0"/>
              <a:t> - გაწითლება</a:t>
            </a:r>
            <a:br>
              <a:rPr lang="ka-GE" dirty="0"/>
            </a:br>
            <a:r>
              <a:rPr lang="ka-GE" dirty="0"/>
              <a:t>გა - </a:t>
            </a:r>
            <a:r>
              <a:rPr lang="ka-GE" dirty="0" err="1"/>
              <a:t>ზორ</a:t>
            </a:r>
            <a:r>
              <a:rPr lang="ka-GE" dirty="0"/>
              <a:t> - ება /</a:t>
            </a:r>
            <a:r>
              <a:rPr lang="ka-GE" dirty="0" err="1"/>
              <a:t>ზორი</a:t>
            </a:r>
            <a:r>
              <a:rPr lang="ka-GE" dirty="0"/>
              <a:t> ო-</a:t>
            </a:r>
            <a:r>
              <a:rPr lang="ka-GE" dirty="0" err="1"/>
              <a:t>ხვენ</a:t>
            </a:r>
            <a:r>
              <a:rPr lang="ka-GE" dirty="0"/>
              <a:t>-უ(</a:t>
            </a:r>
            <a:r>
              <a:rPr lang="ka-GE" dirty="0" err="1"/>
              <a:t>დამხმ</a:t>
            </a:r>
            <a:r>
              <a:rPr lang="ka-GE" dirty="0"/>
              <a:t>. ზმნა) - </a:t>
            </a:r>
            <a:r>
              <a:rPr lang="ka-GE" dirty="0" err="1"/>
              <a:t>zor-la-mak</a:t>
            </a:r>
            <a:r>
              <a:rPr lang="ka-GE" dirty="0"/>
              <a:t>- გართულება, გაძნელება</a:t>
            </a:r>
            <a:br>
              <a:rPr lang="ka-GE" dirty="0"/>
            </a:br>
            <a:r>
              <a:rPr lang="ka-GE" dirty="0"/>
              <a:t>გა - </a:t>
            </a:r>
            <a:r>
              <a:rPr lang="ka-GE" dirty="0" err="1"/>
              <a:t>ჰერს</a:t>
            </a:r>
            <a:r>
              <a:rPr lang="ka-GE" dirty="0"/>
              <a:t> - ება/ ო-</a:t>
            </a:r>
            <a:r>
              <a:rPr lang="ka-GE" dirty="0" err="1"/>
              <a:t>ჰერს</a:t>
            </a:r>
            <a:r>
              <a:rPr lang="ka-GE" dirty="0"/>
              <a:t>-უ - </a:t>
            </a:r>
            <a:r>
              <a:rPr lang="ka-GE" dirty="0" err="1"/>
              <a:t>hers-len-mek</a:t>
            </a:r>
            <a:r>
              <a:rPr lang="ka-GE" dirty="0"/>
              <a:t>- გაბრაზება </a:t>
            </a:r>
            <a:br>
              <a:rPr lang="ka-GE" dirty="0"/>
            </a:br>
            <a:r>
              <a:rPr lang="ka-GE" dirty="0"/>
              <a:t>გა - </a:t>
            </a:r>
            <a:r>
              <a:rPr lang="ka-GE" dirty="0" err="1"/>
              <a:t>ზენგინ</a:t>
            </a:r>
            <a:r>
              <a:rPr lang="ka-GE" dirty="0"/>
              <a:t> - ება / ო-</a:t>
            </a:r>
            <a:r>
              <a:rPr lang="ka-GE" dirty="0" err="1"/>
              <a:t>ზენგინ</a:t>
            </a:r>
            <a:r>
              <a:rPr lang="ka-GE" dirty="0"/>
              <a:t>-უ - </a:t>
            </a:r>
            <a:r>
              <a:rPr lang="ka-GE" dirty="0" err="1"/>
              <a:t>zengin</a:t>
            </a:r>
            <a:r>
              <a:rPr lang="ka-GE" dirty="0"/>
              <a:t> </a:t>
            </a:r>
            <a:r>
              <a:rPr lang="ka-GE" dirty="0" err="1"/>
              <a:t>olmak</a:t>
            </a:r>
            <a:r>
              <a:rPr lang="ka-GE" dirty="0"/>
              <a:t> -გამდიდრება</a:t>
            </a:r>
            <a:br>
              <a:rPr lang="ka-GE" dirty="0"/>
            </a:br>
            <a:r>
              <a:rPr lang="ka-GE" dirty="0"/>
              <a:t>გა - </a:t>
            </a:r>
            <a:r>
              <a:rPr lang="ka-GE" dirty="0" err="1"/>
              <a:t>ფაქ</a:t>
            </a:r>
            <a:r>
              <a:rPr lang="ka-GE" dirty="0"/>
              <a:t> - ება / ო- </a:t>
            </a:r>
            <a:r>
              <a:rPr lang="ka-GE" dirty="0" err="1"/>
              <a:t>ფაღ</a:t>
            </a:r>
            <a:r>
              <a:rPr lang="ka-GE" dirty="0"/>
              <a:t>-უ - </a:t>
            </a:r>
            <a:r>
              <a:rPr lang="ka-GE" dirty="0" err="1"/>
              <a:t>fak-la-mak</a:t>
            </a:r>
            <a:r>
              <a:rPr lang="ka-GE" dirty="0"/>
              <a:t> - დასუფთავება</a:t>
            </a:r>
            <a:br>
              <a:rPr lang="ka-GE" dirty="0"/>
            </a:br>
            <a:r>
              <a:rPr lang="ka-GE" dirty="0"/>
              <a:t>გა - დელ - ება / ო-დელ-უ - </a:t>
            </a:r>
            <a:r>
              <a:rPr lang="ka-GE" dirty="0" err="1"/>
              <a:t>deli</a:t>
            </a:r>
            <a:r>
              <a:rPr lang="ka-GE" dirty="0"/>
              <a:t> </a:t>
            </a:r>
            <a:r>
              <a:rPr lang="ka-GE" dirty="0" err="1"/>
              <a:t>olmak</a:t>
            </a:r>
            <a:r>
              <a:rPr lang="ka-GE" dirty="0"/>
              <a:t>- გაგიჟება, გადარევა</a:t>
            </a:r>
            <a:br>
              <a:rPr lang="ka-GE" dirty="0"/>
            </a:br>
            <a:endParaRPr lang="ka-GE" dirty="0"/>
          </a:p>
        </p:txBody>
      </p:sp>
    </p:spTree>
    <p:extLst>
      <p:ext uri="{BB962C8B-B14F-4D97-AF65-F5344CB8AC3E}">
        <p14:creationId xmlns:p14="http://schemas.microsoft.com/office/powerpoint/2010/main" val="336372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r>
              <a:rPr lang="ka-GE" dirty="0"/>
              <a:t>მოცემული მაგალითებიდან ჩანს, რომ </a:t>
            </a:r>
            <a:r>
              <a:rPr lang="ka-GE" dirty="0" err="1"/>
              <a:t>კლარჯულმა</a:t>
            </a:r>
            <a:r>
              <a:rPr lang="ka-GE" dirty="0"/>
              <a:t> და ლაზურმა  გადმოიღო ამ სიტყვების პირდაპირი მნიშვნელობა, გარდა ზმნისა: -გა - </a:t>
            </a:r>
            <a:r>
              <a:rPr lang="ka-GE" dirty="0" err="1"/>
              <a:t>ფაქ</a:t>
            </a:r>
            <a:r>
              <a:rPr lang="ka-GE" dirty="0"/>
              <a:t> - ება / </a:t>
            </a:r>
            <a:r>
              <a:rPr lang="ka-GE" dirty="0" err="1"/>
              <a:t>pak-la-mak</a:t>
            </a:r>
            <a:r>
              <a:rPr lang="ka-GE" dirty="0"/>
              <a:t> - დასუფთავება (</a:t>
            </a:r>
            <a:r>
              <a:rPr lang="ka-GE" dirty="0" err="1"/>
              <a:t>pak</a:t>
            </a:r>
            <a:r>
              <a:rPr lang="ka-GE" dirty="0"/>
              <a:t> - სპარსული სიტყვაა და ნიშნავს სუფთას, </a:t>
            </a:r>
            <a:r>
              <a:rPr lang="ka-GE" dirty="0" err="1"/>
              <a:t>la</a:t>
            </a:r>
            <a:r>
              <a:rPr lang="ka-GE" dirty="0"/>
              <a:t> - არის სახელიდან ზმნის მაწარმოებელი სუფიქსია თურქულში,- </a:t>
            </a:r>
            <a:r>
              <a:rPr lang="ka-GE" dirty="0" err="1"/>
              <a:t>mak</a:t>
            </a:r>
            <a:r>
              <a:rPr lang="ka-GE" dirty="0"/>
              <a:t> კი საწყისი დროის მაწარმოებელი სუფიქსია), რომელსაც თურქულში სხვადასხვა სემანტიკა  გააჩნია: დასუფთავება, გამართლება, გაწმენდა, მოკვლა. მოცემული ზმნის ყველა სემანტიკა შენარჩუნებულია ლაზურში, ხოლო </a:t>
            </a:r>
            <a:r>
              <a:rPr lang="ka-GE" dirty="0" err="1"/>
              <a:t>კლარჯულმა</a:t>
            </a:r>
            <a:r>
              <a:rPr lang="ka-GE" dirty="0"/>
              <a:t> გადმოიღო მხოლოდ ერთი - მოკვლა.</a:t>
            </a:r>
            <a:br>
              <a:rPr lang="ka-GE" dirty="0"/>
            </a:br>
            <a:r>
              <a:rPr lang="ka-GE" dirty="0"/>
              <a:t>       მოყვანილ მაგალითებში ნათლად ჩანს სხვადასხვა  ნიშნული სხვაობანი, </a:t>
            </a:r>
            <a:r>
              <a:rPr lang="ka-GE" dirty="0" err="1"/>
              <a:t>კლარჯულმა</a:t>
            </a:r>
            <a:r>
              <a:rPr lang="ka-GE" dirty="0"/>
              <a:t> და ლაზურმა მიიღო თითქმის ყველა ლექსიკური ერთეული მისთვის დამახასიათებელი ენობრივი ფენომენით, ზოგი ნაწილობრივ, ზოგიც კი მთლიანად მოაქცია თავის ენობრივ ყაიდაზე. </a:t>
            </a:r>
            <a:br>
              <a:rPr lang="ka-GE" dirty="0"/>
            </a:br>
            <a:endParaRPr lang="ka-GE" dirty="0"/>
          </a:p>
        </p:txBody>
      </p:sp>
    </p:spTree>
    <p:extLst>
      <p:ext uri="{BB962C8B-B14F-4D97-AF65-F5344CB8AC3E}">
        <p14:creationId xmlns:p14="http://schemas.microsoft.com/office/powerpoint/2010/main" val="4291134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ka-GE"/>
          </a:p>
        </p:txBody>
      </p:sp>
      <p:sp>
        <p:nvSpPr>
          <p:cNvPr id="3" name="შიგთავსის ჩანაცვლების ველი 2"/>
          <p:cNvSpPr>
            <a:spLocks noGrp="1"/>
          </p:cNvSpPr>
          <p:nvPr>
            <p:ph idx="1"/>
          </p:nvPr>
        </p:nvSpPr>
        <p:spPr/>
        <p:txBody>
          <a:bodyPr/>
          <a:lstStyle/>
          <a:p>
            <a:endParaRPr lang="ka-GE" dirty="0"/>
          </a:p>
        </p:txBody>
      </p:sp>
    </p:spTree>
    <p:extLst>
      <p:ext uri="{BB962C8B-B14F-4D97-AF65-F5344CB8AC3E}">
        <p14:creationId xmlns:p14="http://schemas.microsoft.com/office/powerpoint/2010/main" val="169454504"/>
      </p:ext>
    </p:extLst>
  </p:cSld>
  <p:clrMapOvr>
    <a:masterClrMapping/>
  </p:clrMapOvr>
</p:sld>
</file>

<file path=ppt/theme/theme1.xml><?xml version="1.0" encoding="utf-8"?>
<a:theme xmlns:a="http://schemas.openxmlformats.org/drawingml/2006/main" name="Office-ის თემა">
  <a:themeElements>
    <a:clrScheme name="ოფისი">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ოფისი">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ოფის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362</Words>
  <Application>Microsoft Office PowerPoint</Application>
  <PresentationFormat>ეკრანი (4:3)</PresentationFormat>
  <Paragraphs>13</Paragraphs>
  <Slides>8</Slides>
  <Notes>0</Notes>
  <HiddenSlides>0</HiddenSlides>
  <MMClips>0</MMClips>
  <ScaleCrop>false</ScaleCrop>
  <HeadingPairs>
    <vt:vector size="6" baseType="variant">
      <vt:variant>
        <vt:lpstr>გამოყენებული შრიფტები</vt:lpstr>
      </vt:variant>
      <vt:variant>
        <vt:i4>3</vt:i4>
      </vt:variant>
      <vt:variant>
        <vt:lpstr>თემა</vt:lpstr>
      </vt:variant>
      <vt:variant>
        <vt:i4>1</vt:i4>
      </vt:variant>
      <vt:variant>
        <vt:lpstr>სლაიდების სათაურები</vt:lpstr>
      </vt:variant>
      <vt:variant>
        <vt:i4>8</vt:i4>
      </vt:variant>
    </vt:vector>
  </HeadingPairs>
  <TitlesOfParts>
    <vt:vector size="12" baseType="lpstr">
      <vt:lpstr>Arial</vt:lpstr>
      <vt:lpstr>Calibri</vt:lpstr>
      <vt:lpstr>Sylfaen</vt:lpstr>
      <vt:lpstr>Office-ის თემა</vt:lpstr>
      <vt:lpstr>თურქული ელემენტები ლაზურ და კლარჯულ მეტყველებაში </vt:lpstr>
      <vt:lpstr>PowerPoint-ის პრეზენტაცია</vt:lpstr>
      <vt:lpstr>.</vt:lpstr>
      <vt:lpstr>.</vt:lpstr>
      <vt:lpstr>.</vt:lpstr>
      <vt:lpstr>.</vt:lpstr>
      <vt:lpstr>.</vt:lpstr>
      <vt:lpstr>PowerPoint-ის პრეზენტაცია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бѓ—бѓЈбѓ бѓҐбѓЈбѓљбѓ бѓ”бѓљбѓ”бѓ›бѓ”бѓњбѓўбѓ”бѓ‘бѓ бѓљбѓђбѓ–бѓЈбѓ  бѓ“бѓђ бѓ™бѓљбѓђбѓ бѓЇбѓЈбѓљ бѓ›бѓ”бѓўбѓ§бѓ•бѓ”бѓљбѓ”бѓ‘бѓђбѓЁбѓ     бѓ—бѓЈбѓ бѓҐбѓ”бѓ—бѓбѓЎ бѓўбѓ”бѓ бѓбѓўбѓќбѓ бѓбѓђбѓ–бѓ” бѓђбѓ бѓ—бѓ•бѓбѓњбѓбѓЎ бѓ•бѓбѓљбѓђбѓ”бѓ—бѓЎбѓђ бѓ“бѓђ бѓЁбѓђбѓ•бѓ бѓ–бѓ¦бѓ•бѓбѓЎ  бѓЎбѓђбѓњбѓђбѓћбѓбѓ бѓќ  бѓ–бѓќбѓљбѓЁбѓ бѓ›бѓЄбѓ®бѓќбѓ•бѓ бѓ”бѓ‘бѓ бѓљбѓђбѓ–бѓ”бѓ‘бѓ бѓ“бѓђ бѓҐбѓђбѓ бѓ—бѓ•бѓ”бѓљбѓ”бѓ‘бѓ бѓҐбѓђбѓ бѓ—бѓЈбѓљбѓ бѓ›бѓ”бѓЄбѓњбѓбѓ”бѓ бѓЈбѓљбѓ бѓ™бѓ•бѓљбѓ”бѓ•бѓбѓЎ бѓќбѓ‘бѓбѓ”бѓҐбѓўбѓ бѓ®бѓЁбѓбѓ бѓђбѓ“ бѓ®бѓ“бѓ”бѓ‘бѓђ. бѓ”бѓЎ бѓ бѓ”бѓ’бѓбѓќбѓњбѓ бѓ›бѓ­бѓбѓ“бѓ бѓќбѓ“ бѓђбѓ бѓбѓЎ бѓ“бѓђбѓЎбѓђбѓ®бѓљбѓ”бѓ‘бѓЈбѓљбѓ бѓ«бѓбѓ бѓ«бѓ•бѓ”бѓљбѓ  бѓҐбѓђбѓ бѓ—бѓ•бѓ”бѓљбѓ”бѓ‘бѓбѓ—бѓђ бѓ“бѓђ бѓљбѓђбѓ–бѓЈбѓ бѓ бѓ›бѓќбѓЎбѓђбѓ®бѓљбѓ”бѓќбѓ‘бѓбѓ—. бѓ›бѓђбѓ— бѓ“бѓ¦бѓ”бѓ›бѓ“бѓ”  бѓЁбѓ”бѓ›бѓќбѓбѓњбѓђбѓ®бѓ”бѓЎ бѓ›бѓђбѓ—бѓ бѓ”бѓњбѓђ  бѓ“бѓђ  бѓўбѓ бѓђбѓ“бѓбѓЄбѓбѓ”бѓ‘бѓ.   бѓбѓЎбѓбѓњбѓ бѓбѓЎбѓўбѓќбѓ бѓбѓЈбѓљбѓ бѓ‘бѓ”бѓ“бѓбѓЎбѓ¬бѓ”бѓ бѓбѓЎ бѓЁбѓ”бѓ“бѓ”бѓ’бѓђбѓ“  бѓ—бѓЈбѓ бѓҐбѓ”бѓ—бѓбѓЎ бѓ бѓ”бѓЎбѓћбѓЈбѓ‘бѓљбѓбѓ™бѓбѓЎ бѓЎбѓђбѓ–бѓ¦бѓ•бѓ бѓ”бѓ‘бѓЁбѓ  бѓђбѓ¦бѓ›бѓќбѓ©бѓњбѓ“бѓњбѓ”бѓњ, бѓ бѓђбѓ›бѓђбѓЄ  бѓ’бѓђбѓ›бѓќбѓбѓ¬бѓ•бѓбѓђ бѓЎбѓђбѓ™бѓќбѓ›бѓЈбѓњбѓбѓ™бѓђбѓЄбѓбѓќ бѓќбѓ бѓ бѓ”бѓњбѓбѓЎ бѓ’бѓђбѓ›бѓќбѓ§бѓ”бѓњбѓ”бѓ‘бѓђ - бѓ—бѓЈбѓ бѓҐбѓЈбѓљбѓбѓЎ, бѓ бѓќбѓ’бѓќбѓ бѓЄ бѓђбѓ› бѓҐбѓ•бѓ”бѓ§бѓњбѓбѓЎ бѓЎбѓђбѓ®бѓ”бѓљбѓ›бѓ¬бѓбѓ¤бѓќ бѓ”бѓњбѓбѓЎбѓђ бѓ“бѓђ бѓђбѓЎбѓ”бѓ•бѓ” бѓҐбѓђбѓ бѓ—бѓЈбѓљбѓбѓЎбѓђ бѓ“бѓђ бѓљбѓђбѓ–бѓЈбѓ бѓбѓЎ, бѓ бѓќбѓ’бѓќбѓ бѓЄ бѓ›бѓЁбѓќбѓ‘бѓљбѓбѓЈбѓ бѓбѓЎ. бѓ›бѓ”бѓЄбѓњбѓбѓ”бѓ бѓ”бѓ‘бѓ бѓ­бѓќбѓ бѓќбѓ®бѓбѓЎ бѓђбѓЈбѓ–бѓЁбѓ бѓ›бѓЄбѓ®бѓќбѓ•бѓ бѓ”бѓ‘бѓ бѓњбѓђбѓ¬бѓбѓљбѓ бѓҐбѓђбѓ бѓ—бѓ•бѓ”бѓљбѓ”бѓ‘бѓбѓЎ бѓҐбѓђбѓ бѓ—бѓЈбѓљбѓЎ бѓ™бѓљбѓђбѓ бѓЇбѓЈбѓљбѓЎ бѓЈбѓ¬бѓќбѓ“бѓ”бѓ‘бѓ”бѓњ, бѓ’бѓђбѓ›бѓќбѓ›бѓ“бѓбѓњбѓђбѓ бѓ” бѓђбѓ› бѓ бѓ”бѓ’бѓбѓќбѓњбѓбѓЎ бѓ«бѓ•бѓ”бѓљбѓ бѓҐбѓђбѓ бѓ—бѓЈбѓљбѓ бѓЎбѓђбѓ®бѓ”бѓљбѓ¬бѓќбѓ“бѓ”бѓ‘бѓбѓ“бѓђбѓњ - бѓ™бѓљбѓђбѓ бѓЇбѓ”бѓ—бѓ. бѓ®бѓђбѓњбѓ’бѓ бѓ«бѓљбѓбѓ•бѓ бѓ—бѓђбѓњбѓђбѓЄбѓ®бѓќбѓ•бѓ бѓ”бѓ‘бѓђ  бѓ”бѓ бѓ—-бѓ”бѓ бѓ—бѓ бѓ›бѓњбѓбѓЁбѓ•бѓњбѓ”бѓљбѓќбѓ•бѓђбѓњбѓ бѓ›бѓбѓ–бѓ”бѓ–бѓбѓђ бѓ”бѓњбѓќбѓ‘бѓ бѓбѓ•бѓ</dc:title>
  <dc:creator>Пользователь</dc:creator>
  <cp:lastModifiedBy>admin</cp:lastModifiedBy>
  <cp:revision>3</cp:revision>
  <dcterms:created xsi:type="dcterms:W3CDTF">2018-06-27T12:06:32Z</dcterms:created>
  <dcterms:modified xsi:type="dcterms:W3CDTF">2018-06-27T12:25:35Z</dcterms:modified>
</cp:coreProperties>
</file>