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4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8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7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9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4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9B39D4-67AC-4AD9-85D6-25A63B064F2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E6B91-5989-4AA4-A1EF-6057DA58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elearning.net/e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hyperlink" Target="https://www.panopto.com/panopto-for-educ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nopto.com/panopto-for-educ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sz="2800" dirty="0" smtClean="0"/>
              <a:t>ინგლისური ენის სწავლება/ სწავლის თანამედროვე მიდგომები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ასისტენ პროფესორი - თათია ნაკაშიძე-მახარაძე</a:t>
            </a:r>
          </a:p>
          <a:p>
            <a:r>
              <a:rPr lang="ka-GE" dirty="0"/>
              <a:t>ბათუმის შოთა რუსთაველის სახელობის სახელმწიფო უნივერსიტეტი</a:t>
            </a:r>
          </a:p>
          <a:p>
            <a:r>
              <a:rPr lang="ka-GE" dirty="0"/>
              <a:t>განათლების ფაკულტეტი</a:t>
            </a:r>
            <a:endParaRPr lang="en-US" dirty="0"/>
          </a:p>
          <a:p>
            <a:r>
              <a:rPr lang="en-US" dirty="0"/>
              <a:t>2018 </a:t>
            </a:r>
          </a:p>
          <a:p>
            <a:endParaRPr lang="en-US" dirty="0"/>
          </a:p>
        </p:txBody>
      </p:sp>
      <p:pic>
        <p:nvPicPr>
          <p:cNvPr id="4" name="Picture 3" descr="C:\Users\Admin\Desktop\ადამის თეტრი ჩიპი\EULISC 2014\ლოგოების მასალა\Rsu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0" y="5090616"/>
            <a:ext cx="2183643" cy="1767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26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471" y="1036723"/>
            <a:ext cx="9601196" cy="130386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a-GE" sz="2800" b="1" dirty="0" smtClean="0"/>
              <a:t>PPP</a:t>
            </a:r>
            <a:r>
              <a:rPr lang="en-US" sz="2800" b="1" dirty="0"/>
              <a:t> </a:t>
            </a:r>
            <a:r>
              <a:rPr lang="en-US" sz="2800" b="1" dirty="0" smtClean="0"/>
              <a:t>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a-GE" sz="2800" b="1" dirty="0" smtClean="0"/>
              <a:t>Task </a:t>
            </a:r>
            <a:r>
              <a:rPr lang="ka-GE" sz="2800" b="1" dirty="0"/>
              <a:t>Based </a:t>
            </a:r>
            <a:r>
              <a:rPr lang="en-US" sz="2800" b="1" dirty="0"/>
              <a:t>A</a:t>
            </a:r>
            <a:r>
              <a:rPr lang="en-US" sz="2800" b="1" dirty="0" smtClean="0"/>
              <a:t>pproach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Presentation - </a:t>
            </a:r>
            <a:r>
              <a:rPr lang="ka-GE" dirty="0" smtClean="0"/>
              <a:t>პრეზენტაციის ფაზა</a:t>
            </a:r>
            <a:r>
              <a:rPr lang="en-US" dirty="0" smtClean="0"/>
              <a:t> -</a:t>
            </a:r>
            <a:r>
              <a:rPr lang="ka-GE" dirty="0" smtClean="0"/>
              <a:t>რომელიც </a:t>
            </a:r>
            <a:r>
              <a:rPr lang="ka-GE" dirty="0"/>
              <a:t>სხვადსხვანაირად შეიძლება განხორციელდეს. მაგალითად კონტექსტის შექმნით, სურათებით, ვიდეოს ჩვენებით, მუსიკის მოსმენით, ნებისიერი ავთენტური მასალის გამოყენებით, იქნება ეს გაზეთი, რესტირნის მენიუ თუ სხვა.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Practice</a:t>
            </a:r>
            <a:r>
              <a:rPr lang="en-US" dirty="0" smtClean="0"/>
              <a:t> -</a:t>
            </a:r>
            <a:r>
              <a:rPr lang="ka-GE" dirty="0" smtClean="0"/>
              <a:t> ვარჯიში</a:t>
            </a:r>
            <a:r>
              <a:rPr lang="ka-GE" dirty="0"/>
              <a:t>, რომელის ქვეფაზებად იყოფა</a:t>
            </a:r>
            <a:r>
              <a:rPr lang="ka-GE" dirty="0" smtClean="0"/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ka-GE" dirty="0" smtClean="0"/>
              <a:t> </a:t>
            </a:r>
            <a:r>
              <a:rPr lang="ka-GE" dirty="0"/>
              <a:t>1.კონტროლირებადი ვარჯიში, როდესაც სტუდენტი ირჩევს და პირდაპირ სვამს გრამატიკულ თუ ლექსიკურ ერთეულს გამოტოვებულ ადგილას ან ეძებს პასუხს ტექსტში და ისე პასუხობს შეკითხვას.  </a:t>
            </a:r>
            <a:endParaRPr lang="en-US" dirty="0" smtClean="0"/>
          </a:p>
          <a:p>
            <a:pPr marL="0" indent="0" algn="just">
              <a:buNone/>
            </a:pPr>
            <a:r>
              <a:rPr lang="ka-GE" dirty="0" smtClean="0"/>
              <a:t>2.ვარჯიში </a:t>
            </a:r>
            <a:r>
              <a:rPr lang="ka-GE" dirty="0"/>
              <a:t>- როდსაც სტუდენტი ასრულებს სხვადასხვა დავალებებს, სხვადასვხა მეთოდის გამოყენებით. </a:t>
            </a:r>
            <a:endParaRPr lang="en-US" dirty="0" smtClean="0"/>
          </a:p>
          <a:p>
            <a:pPr marL="0" indent="0" algn="just">
              <a:buNone/>
            </a:pPr>
            <a:r>
              <a:rPr lang="ka-GE" dirty="0" smtClean="0"/>
              <a:t> </a:t>
            </a:r>
            <a:r>
              <a:rPr lang="ka-GE" dirty="0"/>
              <a:t>3. თავისუფალი ვარჟიში - როდესაც სტუდენტი გასცემს შეკითხვას პასუხს თავისი მოსაზრების შესაამისად. 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Production</a:t>
            </a:r>
            <a:r>
              <a:rPr lang="en-US" dirty="0" smtClean="0"/>
              <a:t> - </a:t>
            </a:r>
            <a:r>
              <a:rPr lang="ka-GE" dirty="0" smtClean="0"/>
              <a:t>ცოდნის </a:t>
            </a:r>
            <a:r>
              <a:rPr lang="ka-GE" dirty="0"/>
              <a:t>თავისუფალი გამოყენება - როდესაც სტუდენტს შეუძლია შესწავლილი მასალის ბაზაზე შექმნას ახალი ტექსტი, შეძლოს დიალოგის წარმართვა, დაწეროს წერილი და ა.შ.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0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b="1" dirty="0"/>
              <a:t>PPP</a:t>
            </a:r>
            <a:r>
              <a:rPr lang="en-US" sz="2800" b="1" dirty="0"/>
              <a:t> and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ka-GE" sz="2800" b="1" dirty="0"/>
              <a:t>Task Based </a:t>
            </a:r>
            <a:r>
              <a:rPr lang="en-US" sz="2800" b="1" dirty="0"/>
              <a:t>Approach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Pre-task –</a:t>
            </a:r>
            <a:r>
              <a:rPr lang="ka-GE" dirty="0" smtClean="0"/>
              <a:t> გაცნობა </a:t>
            </a:r>
            <a:endParaRPr lang="en-US" dirty="0" smtClean="0"/>
          </a:p>
          <a:p>
            <a:r>
              <a:rPr lang="en-US" dirty="0" smtClean="0"/>
              <a:t>Task</a:t>
            </a:r>
            <a:r>
              <a:rPr lang="ka-GE" dirty="0" smtClean="0"/>
              <a:t> </a:t>
            </a:r>
            <a:r>
              <a:rPr lang="en-US" dirty="0" smtClean="0"/>
              <a:t>Planning-</a:t>
            </a:r>
            <a:r>
              <a:rPr lang="ka-GE" dirty="0" smtClean="0"/>
              <a:t>  დაგეგმვა </a:t>
            </a:r>
          </a:p>
          <a:p>
            <a:r>
              <a:rPr lang="en-US" dirty="0" smtClean="0"/>
              <a:t>Report</a:t>
            </a:r>
            <a:r>
              <a:rPr lang="ka-GE" dirty="0" smtClean="0"/>
              <a:t>- მოხსენება</a:t>
            </a:r>
            <a:endParaRPr lang="en-US" dirty="0" smtClean="0"/>
          </a:p>
          <a:p>
            <a:r>
              <a:rPr lang="en-US" dirty="0" smtClean="0"/>
              <a:t>Analysis </a:t>
            </a:r>
            <a:r>
              <a:rPr lang="ka-GE" dirty="0" smtClean="0"/>
              <a:t>- ანალიზი</a:t>
            </a:r>
          </a:p>
          <a:p>
            <a:r>
              <a:rPr lang="en-US" dirty="0" smtClean="0"/>
              <a:t>Practice </a:t>
            </a:r>
            <a:r>
              <a:rPr lang="ka-GE" dirty="0" smtClean="0"/>
              <a:t> - ვარჯიში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ელექტრონული აპლიკაციები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814513"/>
            <a:ext cx="4762500" cy="3228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a-GE" dirty="0" smtClean="0"/>
              <a:t>MOODLE</a:t>
            </a:r>
          </a:p>
          <a:p>
            <a:r>
              <a:rPr lang="ka-GE" dirty="0" smtClean="0"/>
              <a:t>Exelearning </a:t>
            </a:r>
            <a:r>
              <a:rPr lang="en-US" dirty="0">
                <a:hlinkClick r:id="rId3"/>
              </a:rPr>
              <a:t>http://exelearning.net/en</a:t>
            </a:r>
            <a:r>
              <a:rPr lang="en-US" dirty="0" smtClean="0">
                <a:hlinkClick r:id="rId3"/>
              </a:rPr>
              <a:t>/</a:t>
            </a:r>
            <a:endParaRPr lang="ka-GE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1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ელექტრონული აპლიკაციები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60" y="1739805"/>
            <a:ext cx="3729664" cy="37296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QR Code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031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ელექტრონული აპლიკაციები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a-GE" u="sng" dirty="0">
                <a:hlinkClick r:id="rId2"/>
              </a:rPr>
              <a:t>https://www.polleverywhere.com/</a:t>
            </a:r>
            <a:r>
              <a:rPr lang="en-US" dirty="0"/>
              <a:t> </a:t>
            </a:r>
          </a:p>
          <a:p>
            <a:r>
              <a:rPr lang="ka-GE" u="sng" dirty="0">
                <a:hlinkClick r:id="rId3"/>
              </a:rPr>
              <a:t>https://padlet.com/</a:t>
            </a:r>
            <a:endParaRPr lang="en-US" dirty="0"/>
          </a:p>
          <a:p>
            <a:r>
              <a:rPr lang="ka-GE" u="sng" dirty="0">
                <a:hlinkClick r:id="rId4"/>
              </a:rPr>
              <a:t>https://www.panopto.com/panopto-for-education/</a:t>
            </a:r>
            <a:endParaRPr lang="en-US" dirty="0"/>
          </a:p>
          <a:p>
            <a:r>
              <a:rPr lang="en-US" dirty="0"/>
              <a:t>moodle.com</a:t>
            </a:r>
          </a:p>
          <a:p>
            <a:r>
              <a:rPr lang="en-US" dirty="0"/>
              <a:t>genially.com </a:t>
            </a:r>
          </a:p>
          <a:p>
            <a:endParaRPr lang="en-US" dirty="0"/>
          </a:p>
        </p:txBody>
      </p:sp>
      <p:pic>
        <p:nvPicPr>
          <p:cNvPr id="1026" name="Picture 2" descr="Collect live response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89" y="1529813"/>
            <a:ext cx="2743197" cy="23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79" y="3031066"/>
            <a:ext cx="2864138" cy="26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10" y="1419116"/>
            <a:ext cx="4090702" cy="27740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u="sng" dirty="0">
              <a:hlinkClick r:id="rId3"/>
            </a:endParaRPr>
          </a:p>
          <a:p>
            <a:r>
              <a:rPr lang="en-US" b="1" dirty="0"/>
              <a:t>Collaborate better.</a:t>
            </a:r>
            <a:br>
              <a:rPr lang="en-US" b="1" dirty="0"/>
            </a:br>
            <a:r>
              <a:rPr lang="en-US" b="1" dirty="0"/>
              <a:t>Be more productive.</a:t>
            </a:r>
          </a:p>
          <a:p>
            <a:r>
              <a:rPr lang="en-US" dirty="0"/>
              <a:t>Make beautiful boards, documents, and webpages that are easy to read and fun to contribute to.</a:t>
            </a:r>
          </a:p>
          <a:p>
            <a:endParaRPr lang="en-US" u="sng" dirty="0" smtClean="0">
              <a:hlinkClick r:id="rId3"/>
            </a:endParaRPr>
          </a:p>
          <a:p>
            <a:r>
              <a:rPr lang="ka-GE" u="sng" dirty="0" smtClean="0">
                <a:hlinkClick r:id="rId3"/>
              </a:rPr>
              <a:t>https</a:t>
            </a:r>
            <a:r>
              <a:rPr lang="ka-GE" u="sng" dirty="0">
                <a:hlinkClick r:id="rId3"/>
              </a:rPr>
              <a:t>://padlet.com/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2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Genially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1" y="2115403"/>
            <a:ext cx="10099343" cy="4027367"/>
          </a:xfrm>
        </p:spPr>
      </p:pic>
    </p:spTree>
    <p:extLst>
      <p:ext uri="{BB962C8B-B14F-4D97-AF65-F5344CB8AC3E}">
        <p14:creationId xmlns:p14="http://schemas.microsoft.com/office/powerpoint/2010/main" val="250772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გამოყენებული ლიტერატურა: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Hall. G. Exploring English Language Teaching Language in Action</a:t>
            </a:r>
          </a:p>
          <a:p>
            <a:r>
              <a:rPr lang="en-US" dirty="0" err="1" smtClean="0"/>
              <a:t>Nunan</a:t>
            </a:r>
            <a:r>
              <a:rPr lang="en-US" dirty="0"/>
              <a:t>.</a:t>
            </a:r>
            <a:r>
              <a:rPr lang="en-US" dirty="0" smtClean="0"/>
              <a:t> D. Practical English Language Teaching, 2003</a:t>
            </a:r>
          </a:p>
          <a:p>
            <a:r>
              <a:rPr lang="en-US" dirty="0" smtClean="0"/>
              <a:t>Hedge. T. teaching and learning in the language classroom, 2002. </a:t>
            </a:r>
          </a:p>
          <a:p>
            <a:r>
              <a:rPr lang="en-US" dirty="0" smtClean="0"/>
              <a:t>Harmer. J . The practice of English language Teaching, third Edition</a:t>
            </a:r>
          </a:p>
          <a:p>
            <a:r>
              <a:rPr lang="ka-GE" u="sng" dirty="0" smtClean="0">
                <a:hlinkClick r:id="rId2"/>
              </a:rPr>
              <a:t>https</a:t>
            </a:r>
            <a:r>
              <a:rPr lang="ka-GE" u="sng" dirty="0">
                <a:hlinkClick r:id="rId2"/>
              </a:rPr>
              <a:t>://www.polleverywhere.com/</a:t>
            </a:r>
            <a:r>
              <a:rPr lang="en-US" dirty="0"/>
              <a:t> </a:t>
            </a:r>
          </a:p>
          <a:p>
            <a:r>
              <a:rPr lang="ka-GE" u="sng" dirty="0">
                <a:hlinkClick r:id="rId3"/>
              </a:rPr>
              <a:t>https://padlet.com/</a:t>
            </a:r>
            <a:endParaRPr lang="en-US" dirty="0"/>
          </a:p>
          <a:p>
            <a:r>
              <a:rPr lang="ka-GE" u="sng" dirty="0">
                <a:hlinkClick r:id="rId4"/>
              </a:rPr>
              <a:t>https://www.panopto.com/panopto-for-education/</a:t>
            </a:r>
            <a:endParaRPr lang="en-US" dirty="0"/>
          </a:p>
          <a:p>
            <a:r>
              <a:rPr lang="en-US" dirty="0"/>
              <a:t>moodle.com</a:t>
            </a:r>
          </a:p>
          <a:p>
            <a:r>
              <a:rPr lang="en-US" dirty="0"/>
              <a:t>genially.com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1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300" dirty="0"/>
              <a:t> 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ka-GE" sz="2000" dirty="0"/>
              <a:t>ნაშრომის </a:t>
            </a:r>
            <a:r>
              <a:rPr lang="ka-GE" sz="2000" dirty="0" smtClean="0"/>
              <a:t>მიზანი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87" y="2449772"/>
            <a:ext cx="9601196" cy="3318936"/>
          </a:xfrm>
        </p:spPr>
        <p:txBody>
          <a:bodyPr>
            <a:normAutofit fontScale="62500" lnSpcReduction="20000"/>
          </a:bodyPr>
          <a:lstStyle/>
          <a:p>
            <a:r>
              <a:rPr lang="ka-GE" dirty="0" smtClean="0"/>
              <a:t>წარმოაჩინოს</a:t>
            </a:r>
            <a:r>
              <a:rPr lang="ka-GE" dirty="0"/>
              <a:t>, თუ რა როლი ეკისრება </a:t>
            </a:r>
            <a:r>
              <a:rPr lang="ka-GE" dirty="0" smtClean="0"/>
              <a:t>თანამედროვე </a:t>
            </a:r>
            <a:r>
              <a:rPr lang="ka-GE" dirty="0"/>
              <a:t>მეთოდების,  გამოყენებას უცხოური ენის სწავლება/ სწავლის პროცესში</a:t>
            </a:r>
            <a:r>
              <a:rPr lang="ka-GE" dirty="0" smtClean="0"/>
              <a:t>.</a:t>
            </a:r>
          </a:p>
          <a:p>
            <a:r>
              <a:rPr lang="ka-GE" dirty="0" smtClean="0"/>
              <a:t> </a:t>
            </a:r>
            <a:r>
              <a:rPr lang="ka-GE" dirty="0"/>
              <a:t>დაადგინოს თანამედროვე ელექტრონული მედია საშუალებების ეფექტიანობა სასწავლო პროცესის ეფექტურად წარმარტისათვის</a:t>
            </a:r>
            <a:r>
              <a:rPr lang="ka-GE" dirty="0" smtClean="0"/>
              <a:t>.</a:t>
            </a:r>
          </a:p>
          <a:p>
            <a:r>
              <a:rPr lang="ka-GE" dirty="0" smtClean="0"/>
              <a:t> </a:t>
            </a:r>
            <a:r>
              <a:rPr lang="ka-GE" dirty="0"/>
              <a:t>უახლესი მეთოდოლოგიის, მეთოდების ტექნიკის გამოყენებით როგორ ვუპასუხოთ თანამედროვე ახალგაზრდობის მოთხოვნებს, დავაინტერესოთ ისისნი და ავუმაღლოთ მოტივაცია. </a:t>
            </a:r>
            <a:endParaRPr lang="ka-GE" dirty="0" smtClean="0"/>
          </a:p>
          <a:p>
            <a:r>
              <a:rPr lang="ka-GE" dirty="0" smtClean="0"/>
              <a:t> დავადასტუროთ, რომ თანამედროვე </a:t>
            </a:r>
            <a:r>
              <a:rPr lang="ka-GE" dirty="0"/>
              <a:t>ტექნოლოგიების და უახლესი მეთოდეის გამოყენება აადვილებს და მოხერხებულ გარემოს ქმნის, როგორც სტუდენტისთვის ასევე ასწავლებლისთვის. </a:t>
            </a:r>
            <a:endParaRPr lang="ka-GE" dirty="0" smtClean="0"/>
          </a:p>
          <a:p>
            <a:r>
              <a:rPr lang="ka-GE" dirty="0" smtClean="0"/>
              <a:t>სხვადასხვა </a:t>
            </a:r>
            <a:r>
              <a:rPr lang="ka-GE" dirty="0"/>
              <a:t>მეთოდის პრაქტიკული </a:t>
            </a:r>
            <a:r>
              <a:rPr lang="ka-GE" dirty="0" smtClean="0"/>
              <a:t>მნიშვნელობა</a:t>
            </a:r>
          </a:p>
          <a:p>
            <a:r>
              <a:rPr lang="ka-GE" dirty="0" smtClean="0"/>
              <a:t>სხვადასხვა </a:t>
            </a:r>
            <a:r>
              <a:rPr lang="ka-GE" dirty="0"/>
              <a:t>აპლიკაციის  გამოყენების ეფექტიანობა და როგორ მოვახდინოთ მათი სასწავლო პროცესში ინტეგრირება.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9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კვლევა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კვლევა </a:t>
            </a:r>
            <a:r>
              <a:rPr lang="ka-GE" dirty="0"/>
              <a:t>პრაქტიკული ხასიათისაა. </a:t>
            </a:r>
            <a:endParaRPr lang="ka-GE" dirty="0" smtClean="0"/>
          </a:p>
          <a:p>
            <a:r>
              <a:rPr lang="ka-GE" dirty="0" smtClean="0"/>
              <a:t>აღწერილი </a:t>
            </a:r>
            <a:r>
              <a:rPr lang="ka-GE" dirty="0"/>
              <a:t>მაქვს საკუთარ გამოცდილებაზე და სასწავლო პროცესზე დაკვირვებით დაგროვილი გამოცდილება. </a:t>
            </a:r>
            <a:endParaRPr lang="ka-GE" dirty="0" smtClean="0"/>
          </a:p>
          <a:p>
            <a:r>
              <a:rPr lang="ka-GE" dirty="0" smtClean="0"/>
              <a:t>გამოყენებული ელექტრონული აპლიკაციების გაზიარება.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6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/>
              <a:t>გამოყენებული მეთოდები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18593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ka-GE" b="1" dirty="0"/>
              <a:t>ნაშრომში  გამოყენებულია აღწერითი მეთოდი უცხო ენის სწავლებაში არსებული თანამედროვე მეთოდებისა და კომპიუტერული / ელექტრონული სასწავლო პლატფორმების გასაცნობად სტრუქტურულ, ფუნქციონალურ და ინტერქტიულ მეთოდებთან / მიდგომებთან კავშირში. გამოყენებულია პრაგმატული მიდგომა, კერძოდ, გამოყენებულია სხვადასხვა მკვლევრის მოსაზრებებისა და მიდგომების კომბინაცია საკუთარი მოსაზრების ფორმირების პროცესში.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9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იყო არც თუ ისე დიდი ხნის წინ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388535"/>
            <a:ext cx="4531056" cy="40809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87" y="3031065"/>
            <a:ext cx="4312692" cy="2438404"/>
          </a:xfrm>
        </p:spPr>
        <p:txBody>
          <a:bodyPr>
            <a:normAutofit fontScale="92500" lnSpcReduction="10000"/>
          </a:bodyPr>
          <a:lstStyle/>
          <a:p>
            <a:r>
              <a:rPr lang="ka-GE" b="1" dirty="0" smtClean="0"/>
              <a:t>მასწავლებელი </a:t>
            </a:r>
            <a:r>
              <a:rPr lang="ka-GE" dirty="0" smtClean="0"/>
              <a:t>- </a:t>
            </a:r>
            <a:r>
              <a:rPr lang="ka-GE" dirty="0"/>
              <a:t>დომინანტური როლით;</a:t>
            </a:r>
          </a:p>
          <a:p>
            <a:r>
              <a:rPr lang="ka-GE" dirty="0"/>
              <a:t> </a:t>
            </a:r>
            <a:r>
              <a:rPr lang="ka-GE" b="1" dirty="0"/>
              <a:t>სტუდენტი</a:t>
            </a:r>
            <a:r>
              <a:rPr lang="ka-GE" dirty="0"/>
              <a:t> -პასიური მსმენელი;</a:t>
            </a:r>
          </a:p>
          <a:p>
            <a:r>
              <a:rPr lang="ka-GE" dirty="0"/>
              <a:t> </a:t>
            </a:r>
            <a:r>
              <a:rPr lang="ka-GE" b="1" dirty="0"/>
              <a:t>შავი დაფა;</a:t>
            </a:r>
          </a:p>
          <a:p>
            <a:r>
              <a:rPr lang="ka-GE" b="1" dirty="0"/>
              <a:t>ცარცი, წითელი კალამი</a:t>
            </a:r>
            <a:r>
              <a:rPr lang="ka-GE" dirty="0"/>
              <a:t>;</a:t>
            </a:r>
          </a:p>
          <a:p>
            <a:r>
              <a:rPr lang="ka-GE" dirty="0"/>
              <a:t> აუდიტორიაში თუ საკლასო ოთახში მერხებისა და სტუდენტების </a:t>
            </a:r>
            <a:r>
              <a:rPr lang="ka-GE" b="1" dirty="0"/>
              <a:t>რიგებში განლაგება ფრონტალური მეთოდით</a:t>
            </a:r>
            <a:r>
              <a:rPr lang="ka-GE" dirty="0"/>
              <a:t>;</a:t>
            </a:r>
          </a:p>
          <a:p>
            <a:r>
              <a:rPr lang="ka-GE" b="1" dirty="0"/>
              <a:t>ინდივიდუალურად</a:t>
            </a:r>
            <a:r>
              <a:rPr lang="ka-GE" dirty="0"/>
              <a:t> მუშაობის მეთოდი;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4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არის ეხლა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9" y="777923"/>
            <a:ext cx="4637988" cy="51588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b="1" dirty="0"/>
              <a:t>მასწავლებელი</a:t>
            </a:r>
            <a:r>
              <a:rPr lang="ka-GE" dirty="0"/>
              <a:t> - ფასილიტატორი, მრჩეველი, </a:t>
            </a:r>
            <a:r>
              <a:rPr lang="ka-GE" dirty="0" smtClean="0"/>
              <a:t>დამკვირვებელი, </a:t>
            </a:r>
            <a:r>
              <a:rPr lang="ka-GE" dirty="0"/>
              <a:t>შემფასებელი, მონაწილე, წყარო; </a:t>
            </a:r>
            <a:r>
              <a:rPr lang="ka-GE" b="1" dirty="0"/>
              <a:t>სტუდენტი</a:t>
            </a:r>
            <a:r>
              <a:rPr lang="ka-GE" dirty="0"/>
              <a:t> - აქტიური, ინტერაქციული; თეთრი და </a:t>
            </a:r>
            <a:r>
              <a:rPr lang="ka-GE" dirty="0" smtClean="0"/>
              <a:t>ელექტრონული </a:t>
            </a:r>
            <a:r>
              <a:rPr lang="ka-GE" dirty="0"/>
              <a:t>ე.წ. ჭკვიანი </a:t>
            </a:r>
            <a:r>
              <a:rPr lang="ka-GE" b="1" dirty="0"/>
              <a:t>დაფები</a:t>
            </a:r>
            <a:r>
              <a:rPr lang="ka-GE" dirty="0"/>
              <a:t>,  </a:t>
            </a:r>
            <a:r>
              <a:rPr lang="ka-GE" b="1" dirty="0"/>
              <a:t>პროექტორი, </a:t>
            </a:r>
            <a:endParaRPr lang="ka-GE" b="1" dirty="0" smtClean="0"/>
          </a:p>
          <a:p>
            <a:r>
              <a:rPr lang="ka-GE" b="1" dirty="0" smtClean="0"/>
              <a:t> </a:t>
            </a:r>
            <a:r>
              <a:rPr lang="ka-GE" b="1" dirty="0"/>
              <a:t>სტუდენტთა სხდომის </a:t>
            </a:r>
            <a:r>
              <a:rPr lang="ka-GE" dirty="0"/>
              <a:t>სხვადასხვაგვარი გადანაწილება, გაკვეთილის საჭიროებიდან გამომდინარე, </a:t>
            </a:r>
            <a:r>
              <a:rPr lang="ka-GE" b="1" dirty="0"/>
              <a:t>წყვილებში, ჯგუფებში მუშაობა</a:t>
            </a:r>
            <a:r>
              <a:rPr lang="ka-GE" dirty="0"/>
              <a:t>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სხვადასხვა მეთოდები</a:t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ka-GE" b="1" dirty="0"/>
              <a:t>მთარგმნელობით-გრამატიკული მეთოდი </a:t>
            </a:r>
            <a:r>
              <a:rPr lang="ka-GE" b="1" dirty="0" smtClean="0"/>
              <a:t>- </a:t>
            </a:r>
            <a:r>
              <a:rPr lang="ka-GE" dirty="0" smtClean="0"/>
              <a:t>უცხო </a:t>
            </a:r>
            <a:r>
              <a:rPr lang="ka-GE" dirty="0"/>
              <a:t>ენის სწავლება/სწავლაში  საუკუნეეების განმავლობაში </a:t>
            </a:r>
            <a:r>
              <a:rPr lang="ka-GE" dirty="0" smtClean="0"/>
              <a:t>დომინირებდა </a:t>
            </a:r>
            <a:r>
              <a:rPr lang="ka-GE" dirty="0"/>
              <a:t>რაც  </a:t>
            </a:r>
            <a:r>
              <a:rPr lang="en-US" dirty="0" err="1"/>
              <a:t>გრამატიკული</a:t>
            </a:r>
            <a:r>
              <a:rPr lang="en-US" dirty="0"/>
              <a:t> </a:t>
            </a:r>
            <a:r>
              <a:rPr lang="en-US" dirty="0" err="1"/>
              <a:t>წესებისა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კლასიკური</a:t>
            </a:r>
            <a:r>
              <a:rPr lang="en-US" dirty="0"/>
              <a:t> </a:t>
            </a:r>
            <a:r>
              <a:rPr lang="en-US" dirty="0" err="1"/>
              <a:t>ნაწარმოებების</a:t>
            </a:r>
            <a:r>
              <a:rPr lang="en-US" dirty="0"/>
              <a:t> </a:t>
            </a:r>
            <a:r>
              <a:rPr lang="en-US" dirty="0" err="1"/>
              <a:t>თარგმნა</a:t>
            </a:r>
            <a:r>
              <a:rPr lang="en-US" dirty="0"/>
              <a:t> 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მათი</a:t>
            </a:r>
            <a:r>
              <a:rPr lang="en-US" dirty="0"/>
              <a:t> </a:t>
            </a:r>
            <a:r>
              <a:rPr lang="en-US" dirty="0" err="1"/>
              <a:t>დაზუთხვა</a:t>
            </a:r>
            <a:r>
              <a:rPr lang="en-US" dirty="0"/>
              <a:t> </a:t>
            </a:r>
            <a:r>
              <a:rPr lang="en-US" dirty="0" err="1"/>
              <a:t>იყო</a:t>
            </a:r>
            <a:r>
              <a:rPr lang="en-US" dirty="0"/>
              <a:t>.</a:t>
            </a:r>
            <a:r>
              <a:rPr lang="ka-GE" dirty="0"/>
              <a:t>  მოგვიანებით აუდიოლინგვალურმა მეთოდმა ჩაანაცვლა ( ვერ ვიტყვით რომ მთლიანად ჩაანაცვლა, ვინაიდან ზოგიერთ ქვეყანაში მას კვლავ იყენებენ</a:t>
            </a:r>
            <a:r>
              <a:rPr lang="ka-GE" dirty="0" smtClean="0"/>
              <a:t>).</a:t>
            </a:r>
          </a:p>
          <a:p>
            <a:pPr algn="just"/>
            <a:r>
              <a:rPr lang="ka-GE" b="1" dirty="0" smtClean="0"/>
              <a:t>აუდიო-ლინგუალური მეთოდი </a:t>
            </a:r>
            <a:r>
              <a:rPr lang="ka-GE" dirty="0"/>
              <a:t>-  მოგვიანებით აუდიოლინგვალური მეთოდის გაჩენა ნამდვილ რევოლუციად იქცა ენის სწავლებაში და სწორედ აქ ჩაისახა პირველად ელექტრონული საშუალებების გამოყენება (მართლია, ცალმხრივად, მხოლოდ მოსმენის დონეზე) ენის სწავლის პროცესში. </a:t>
            </a:r>
            <a:endParaRPr lang="en-US" dirty="0"/>
          </a:p>
          <a:p>
            <a:pPr algn="just"/>
            <a:r>
              <a:rPr lang="ka-GE" dirty="0" smtClean="0"/>
              <a:t> </a:t>
            </a:r>
            <a:r>
              <a:rPr lang="ka-GE" b="1" dirty="0" smtClean="0"/>
              <a:t>კოგნიტური  და სოციოკოგნიტური მეთოდების </a:t>
            </a:r>
            <a:r>
              <a:rPr lang="ka-GE" dirty="0" smtClean="0"/>
              <a:t>განვითარებამ </a:t>
            </a:r>
            <a:r>
              <a:rPr lang="ka-GE" dirty="0"/>
              <a:t>და</a:t>
            </a:r>
            <a:r>
              <a:rPr lang="ka-GE" b="1" dirty="0"/>
              <a:t> აიტიტექნოლოგიების </a:t>
            </a:r>
            <a:r>
              <a:rPr lang="ka-GE" dirty="0" smtClean="0"/>
              <a:t>ჩართვამ -  </a:t>
            </a:r>
            <a:r>
              <a:rPr lang="ka-GE" dirty="0"/>
              <a:t>ენის სწავლების პროცესში შესაძლებელი გახადა, ელექტრონული საშუალებები ორმხრივი და ზოგ შემთხვევაში მრავალმხრივი ინტერაქციის მნიშვნელოვანი ინსტრუმენტი გამხდარიყო.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5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მოსმენა</a:t>
            </a:r>
            <a:r>
              <a:rPr lang="en-US" dirty="0"/>
              <a:t> </a:t>
            </a:r>
            <a:r>
              <a:rPr lang="ka-GE" dirty="0"/>
              <a:t>,</a:t>
            </a:r>
            <a:r>
              <a:rPr lang="en-US" dirty="0" err="1"/>
              <a:t>ლაპარაკი</a:t>
            </a:r>
            <a:r>
              <a:rPr lang="en-US" dirty="0"/>
              <a:t>, </a:t>
            </a:r>
            <a:r>
              <a:rPr lang="en-US" dirty="0" err="1"/>
              <a:t>კითხვა</a:t>
            </a:r>
            <a:r>
              <a:rPr lang="ka-GE" dirty="0"/>
              <a:t>, </a:t>
            </a:r>
            <a:r>
              <a:rPr lang="en-US" dirty="0" err="1"/>
              <a:t>წერა</a:t>
            </a:r>
            <a:r>
              <a:rPr lang="ka-GE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4228"/>
            <a:ext cx="9969685" cy="33189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დღეს</a:t>
            </a:r>
            <a:r>
              <a:rPr lang="en-US" dirty="0"/>
              <a:t> </a:t>
            </a:r>
            <a:r>
              <a:rPr lang="en-US" dirty="0" err="1"/>
              <a:t>უცხო</a:t>
            </a:r>
            <a:r>
              <a:rPr lang="en-US" dirty="0"/>
              <a:t> </a:t>
            </a:r>
            <a:r>
              <a:rPr lang="en-US" dirty="0" err="1"/>
              <a:t>ენის</a:t>
            </a:r>
            <a:r>
              <a:rPr lang="en-US" dirty="0"/>
              <a:t> </a:t>
            </a:r>
            <a:r>
              <a:rPr lang="en-US" dirty="0" err="1"/>
              <a:t>გაკვეთილის</a:t>
            </a:r>
            <a:r>
              <a:rPr lang="en-US" dirty="0"/>
              <a:t> </a:t>
            </a:r>
            <a:r>
              <a:rPr lang="en-US" dirty="0" err="1"/>
              <a:t>მიზანს</a:t>
            </a:r>
            <a:r>
              <a:rPr lang="en-US" dirty="0"/>
              <a:t> </a:t>
            </a:r>
            <a:r>
              <a:rPr lang="en-US" dirty="0" err="1"/>
              <a:t>შესასწავლ</a:t>
            </a:r>
            <a:r>
              <a:rPr lang="en-US" dirty="0"/>
              <a:t> </a:t>
            </a:r>
            <a:r>
              <a:rPr lang="en-US" dirty="0" err="1"/>
              <a:t>ენაზე</a:t>
            </a:r>
            <a:r>
              <a:rPr lang="en-US" dirty="0"/>
              <a:t> </a:t>
            </a:r>
            <a:r>
              <a:rPr lang="en-US" dirty="0" err="1"/>
              <a:t>კომუნიკაცია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შესასწავლი</a:t>
            </a:r>
            <a:r>
              <a:rPr lang="en-US" dirty="0"/>
              <a:t> </a:t>
            </a:r>
            <a:r>
              <a:rPr lang="en-US" dirty="0" err="1"/>
              <a:t>ქვეყნის</a:t>
            </a:r>
            <a:r>
              <a:rPr lang="en-US" dirty="0"/>
              <a:t> </a:t>
            </a:r>
            <a:r>
              <a:rPr lang="en-US" dirty="0" err="1"/>
              <a:t>კულტურის</a:t>
            </a:r>
            <a:r>
              <a:rPr lang="en-US" dirty="0"/>
              <a:t> </a:t>
            </a:r>
            <a:r>
              <a:rPr lang="en-US" dirty="0" err="1"/>
              <a:t>სწორად</a:t>
            </a:r>
            <a:r>
              <a:rPr lang="en-US" dirty="0"/>
              <a:t> </a:t>
            </a:r>
            <a:r>
              <a:rPr lang="en-US" dirty="0" err="1"/>
              <a:t>აღქმა</a:t>
            </a:r>
            <a:r>
              <a:rPr lang="en-US" dirty="0"/>
              <a:t>/</a:t>
            </a:r>
            <a:r>
              <a:rPr lang="en-US" dirty="0" err="1"/>
              <a:t>დაფასება</a:t>
            </a:r>
            <a:r>
              <a:rPr lang="en-US" dirty="0"/>
              <a:t> </a:t>
            </a:r>
            <a:r>
              <a:rPr lang="en-US" dirty="0" err="1"/>
              <a:t>წარმოადგენს</a:t>
            </a:r>
            <a:r>
              <a:rPr lang="en-US" dirty="0"/>
              <a:t> (</a:t>
            </a:r>
            <a:r>
              <a:rPr lang="en-US" dirty="0" err="1"/>
              <a:t>კომუნიკაციური</a:t>
            </a:r>
            <a:r>
              <a:rPr lang="en-US" dirty="0"/>
              <a:t> </a:t>
            </a:r>
            <a:r>
              <a:rPr lang="en-US" dirty="0" err="1"/>
              <a:t>დიდაქტიკა</a:t>
            </a:r>
            <a:r>
              <a:rPr lang="en-US" dirty="0"/>
              <a:t>).  </a:t>
            </a:r>
            <a:r>
              <a:rPr lang="en-US" dirty="0" err="1"/>
              <a:t>ენობრივი</a:t>
            </a:r>
            <a:r>
              <a:rPr lang="en-US" dirty="0"/>
              <a:t> </a:t>
            </a:r>
            <a:r>
              <a:rPr lang="en-US" dirty="0" err="1"/>
              <a:t>მასალის</a:t>
            </a:r>
            <a:r>
              <a:rPr lang="en-US" dirty="0"/>
              <a:t> </a:t>
            </a:r>
            <a:r>
              <a:rPr lang="en-US" dirty="0" err="1"/>
              <a:t>დასწავლას</a:t>
            </a:r>
            <a:r>
              <a:rPr lang="en-US" dirty="0"/>
              <a:t> </a:t>
            </a:r>
            <a:r>
              <a:rPr lang="en-US" dirty="0" err="1"/>
              <a:t>თარგმანისა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მასალის</a:t>
            </a:r>
            <a:r>
              <a:rPr lang="en-US" dirty="0"/>
              <a:t> </a:t>
            </a:r>
            <a:r>
              <a:rPr lang="en-US" dirty="0" err="1"/>
              <a:t>მექანიკური</a:t>
            </a:r>
            <a:r>
              <a:rPr lang="en-US" dirty="0"/>
              <a:t> </a:t>
            </a:r>
            <a:r>
              <a:rPr lang="en-US" dirty="0" err="1"/>
              <a:t>დაზეპირების</a:t>
            </a:r>
            <a:r>
              <a:rPr lang="en-US" dirty="0"/>
              <a:t> </a:t>
            </a:r>
            <a:r>
              <a:rPr lang="en-US" dirty="0" err="1"/>
              <a:t>გზით</a:t>
            </a:r>
            <a:r>
              <a:rPr lang="ka-GE" dirty="0"/>
              <a:t> სწავლებას  </a:t>
            </a:r>
            <a:r>
              <a:rPr lang="en-US" dirty="0" err="1"/>
              <a:t>ჩაენაცვლა</a:t>
            </a:r>
            <a:r>
              <a:rPr lang="en-US" dirty="0"/>
              <a:t> </a:t>
            </a:r>
            <a:r>
              <a:rPr lang="en-US" dirty="0" err="1"/>
              <a:t>ენის</a:t>
            </a:r>
            <a:r>
              <a:rPr lang="en-US" dirty="0"/>
              <a:t> </a:t>
            </a:r>
            <a:r>
              <a:rPr lang="en-US" dirty="0" err="1"/>
              <a:t>ათვისება</a:t>
            </a:r>
            <a:r>
              <a:rPr lang="en-US" dirty="0"/>
              <a:t> </a:t>
            </a:r>
            <a:r>
              <a:rPr lang="en-US" dirty="0" err="1"/>
              <a:t>შინაარსზე</a:t>
            </a:r>
            <a:r>
              <a:rPr lang="en-US" dirty="0"/>
              <a:t> </a:t>
            </a:r>
            <a:r>
              <a:rPr lang="en-US" dirty="0" err="1"/>
              <a:t>ორიენტირებული</a:t>
            </a:r>
            <a:r>
              <a:rPr lang="en-US" dirty="0"/>
              <a:t> </a:t>
            </a:r>
            <a:r>
              <a:rPr lang="en-US" dirty="0" err="1"/>
              <a:t>დისკუსიებისა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კრიტიკული</a:t>
            </a:r>
            <a:r>
              <a:rPr lang="en-US" dirty="0"/>
              <a:t> </a:t>
            </a:r>
            <a:r>
              <a:rPr lang="en-US" dirty="0" err="1"/>
              <a:t>აზროვნების</a:t>
            </a:r>
            <a:r>
              <a:rPr lang="en-US" dirty="0"/>
              <a:t> </a:t>
            </a:r>
            <a:r>
              <a:rPr lang="en-US" dirty="0" err="1"/>
              <a:t>განმავითარებელი</a:t>
            </a:r>
            <a:r>
              <a:rPr lang="en-US" dirty="0"/>
              <a:t> </a:t>
            </a:r>
            <a:r>
              <a:rPr lang="en-US" dirty="0" err="1"/>
              <a:t>დავალებების</a:t>
            </a:r>
            <a:r>
              <a:rPr lang="en-US" dirty="0"/>
              <a:t> </a:t>
            </a:r>
            <a:r>
              <a:rPr lang="en-US" dirty="0" err="1"/>
              <a:t>გზით</a:t>
            </a:r>
            <a:r>
              <a:rPr lang="en-US" dirty="0"/>
              <a:t>. </a:t>
            </a:r>
            <a:r>
              <a:rPr lang="en-US" dirty="0" err="1"/>
              <a:t>უცხო</a:t>
            </a:r>
            <a:r>
              <a:rPr lang="en-US" dirty="0"/>
              <a:t> </a:t>
            </a:r>
            <a:r>
              <a:rPr lang="en-US" dirty="0" err="1"/>
              <a:t>ენების</a:t>
            </a:r>
            <a:r>
              <a:rPr lang="en-US" dirty="0"/>
              <a:t> </a:t>
            </a:r>
            <a:r>
              <a:rPr lang="en-US" dirty="0" err="1"/>
              <a:t>სწავლების</a:t>
            </a:r>
            <a:r>
              <a:rPr lang="en-US" dirty="0"/>
              <a:t> </a:t>
            </a:r>
            <a:r>
              <a:rPr lang="en-US" dirty="0" err="1"/>
              <a:t>ძირითად</a:t>
            </a:r>
            <a:r>
              <a:rPr lang="en-US" dirty="0"/>
              <a:t> </a:t>
            </a:r>
            <a:r>
              <a:rPr lang="en-US" dirty="0" err="1"/>
              <a:t>მიზანს</a:t>
            </a:r>
            <a:r>
              <a:rPr lang="en-US" dirty="0"/>
              <a:t> </a:t>
            </a:r>
            <a:r>
              <a:rPr lang="en-US" dirty="0" err="1"/>
              <a:t>კომუნიკაციური</a:t>
            </a:r>
            <a:r>
              <a:rPr lang="en-US" dirty="0"/>
              <a:t> </a:t>
            </a:r>
            <a:r>
              <a:rPr lang="en-US" dirty="0" err="1"/>
              <a:t>კომპეტენციის</a:t>
            </a:r>
            <a:r>
              <a:rPr lang="en-US" dirty="0"/>
              <a:t>, </a:t>
            </a:r>
            <a:r>
              <a:rPr lang="en-US" dirty="0" err="1"/>
              <a:t>ანუ</a:t>
            </a:r>
            <a:r>
              <a:rPr lang="en-US" dirty="0"/>
              <a:t> </a:t>
            </a:r>
            <a:r>
              <a:rPr lang="en-US" dirty="0" err="1"/>
              <a:t>კომუნიკაციური</a:t>
            </a:r>
            <a:r>
              <a:rPr lang="en-US" dirty="0"/>
              <a:t> </a:t>
            </a:r>
            <a:r>
              <a:rPr lang="en-US" dirty="0" err="1"/>
              <a:t>უნარ-ჩვევების</a:t>
            </a:r>
            <a:r>
              <a:rPr lang="en-US" dirty="0"/>
              <a:t> </a:t>
            </a:r>
            <a:r>
              <a:rPr lang="en-US" dirty="0" err="1"/>
              <a:t>ჩამოყალიბება</a:t>
            </a:r>
            <a:r>
              <a:rPr lang="en-US" dirty="0"/>
              <a:t> </a:t>
            </a:r>
            <a:r>
              <a:rPr lang="en-US" dirty="0" err="1"/>
              <a:t>წარმოადგენს</a:t>
            </a:r>
            <a:r>
              <a:rPr lang="en-US" dirty="0"/>
              <a:t>. </a:t>
            </a:r>
            <a:r>
              <a:rPr lang="en-US" dirty="0" err="1"/>
              <a:t>იმისათვის</a:t>
            </a:r>
            <a:r>
              <a:rPr lang="en-US" dirty="0"/>
              <a:t>, </a:t>
            </a:r>
            <a:r>
              <a:rPr lang="en-US" dirty="0" err="1"/>
              <a:t>რომ</a:t>
            </a:r>
            <a:r>
              <a:rPr lang="en-US" dirty="0"/>
              <a:t> </a:t>
            </a:r>
            <a:r>
              <a:rPr lang="en-US" dirty="0" err="1"/>
              <a:t>მოსწავლემ</a:t>
            </a:r>
            <a:r>
              <a:rPr lang="en-US" dirty="0"/>
              <a:t> </a:t>
            </a:r>
            <a:r>
              <a:rPr lang="en-US" dirty="0" err="1"/>
              <a:t>შესასწავლ</a:t>
            </a:r>
            <a:r>
              <a:rPr lang="en-US" dirty="0"/>
              <a:t> </a:t>
            </a:r>
            <a:r>
              <a:rPr lang="en-US" dirty="0" err="1"/>
              <a:t>ენაზე</a:t>
            </a:r>
            <a:r>
              <a:rPr lang="en-US" dirty="0"/>
              <a:t> </a:t>
            </a:r>
            <a:r>
              <a:rPr lang="en-US" dirty="0" err="1"/>
              <a:t>კომუნიკაციის</a:t>
            </a:r>
            <a:r>
              <a:rPr lang="en-US" dirty="0"/>
              <a:t> </a:t>
            </a:r>
            <a:r>
              <a:rPr lang="en-US" dirty="0" err="1"/>
              <a:t>დამყარება</a:t>
            </a:r>
            <a:r>
              <a:rPr lang="en-US" dirty="0"/>
              <a:t> </a:t>
            </a:r>
            <a:r>
              <a:rPr lang="en-US" dirty="0" err="1"/>
              <a:t>შეძლოს</a:t>
            </a:r>
            <a:r>
              <a:rPr lang="en-US" dirty="0"/>
              <a:t>, </a:t>
            </a:r>
            <a:r>
              <a:rPr lang="en-US" dirty="0" err="1"/>
              <a:t>აუცილებელია</a:t>
            </a:r>
            <a:r>
              <a:rPr lang="en-US" dirty="0"/>
              <a:t>, </a:t>
            </a:r>
            <a:r>
              <a:rPr lang="en-US" dirty="0" err="1"/>
              <a:t>მას</a:t>
            </a:r>
            <a:r>
              <a:rPr lang="en-US" dirty="0"/>
              <a:t> </a:t>
            </a:r>
            <a:r>
              <a:rPr lang="en-US" dirty="0" err="1"/>
              <a:t>გამოუმუშავდეს</a:t>
            </a:r>
            <a:r>
              <a:rPr lang="en-US" dirty="0"/>
              <a:t> </a:t>
            </a:r>
            <a:r>
              <a:rPr lang="en-US" dirty="0" err="1"/>
              <a:t>შემდეგი</a:t>
            </a:r>
            <a:r>
              <a:rPr lang="en-US" dirty="0"/>
              <a:t> </a:t>
            </a:r>
            <a:r>
              <a:rPr lang="en-US" dirty="0" err="1"/>
              <a:t>კომუნიკაციური</a:t>
            </a:r>
            <a:r>
              <a:rPr lang="en-US" dirty="0"/>
              <a:t> </a:t>
            </a:r>
            <a:r>
              <a:rPr lang="en-US" dirty="0" err="1"/>
              <a:t>უნარ-ჩვევები</a:t>
            </a:r>
            <a:r>
              <a:rPr lang="en-US" dirty="0"/>
              <a:t> (</a:t>
            </a:r>
            <a:r>
              <a:rPr lang="en-US" dirty="0" err="1"/>
              <a:t>სამეტყველო</a:t>
            </a:r>
            <a:r>
              <a:rPr lang="en-US" dirty="0"/>
              <a:t> </a:t>
            </a:r>
            <a:r>
              <a:rPr lang="en-US" dirty="0" err="1"/>
              <a:t>აქტივობები</a:t>
            </a:r>
            <a:r>
              <a:rPr lang="en-US" dirty="0"/>
              <a:t>): </a:t>
            </a:r>
            <a:r>
              <a:rPr lang="en-US" dirty="0" err="1"/>
              <a:t>მოსმენა</a:t>
            </a:r>
            <a:r>
              <a:rPr lang="en-US" dirty="0"/>
              <a:t> </a:t>
            </a:r>
            <a:r>
              <a:rPr lang="ka-GE" dirty="0"/>
              <a:t>,</a:t>
            </a:r>
            <a:r>
              <a:rPr lang="en-US" dirty="0" err="1"/>
              <a:t>ლაპარაკი</a:t>
            </a:r>
            <a:r>
              <a:rPr lang="en-US" dirty="0"/>
              <a:t>, </a:t>
            </a:r>
            <a:r>
              <a:rPr lang="en-US" dirty="0" err="1"/>
              <a:t>კითხვა</a:t>
            </a:r>
            <a:r>
              <a:rPr lang="ka-GE" dirty="0"/>
              <a:t>, </a:t>
            </a:r>
            <a:r>
              <a:rPr lang="en-US" dirty="0" err="1"/>
              <a:t>წერა</a:t>
            </a:r>
            <a:r>
              <a:rPr lang="ka-GE" dirty="0"/>
              <a:t>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9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ყოველივე ახალი კარგად ავიწყებული ძველია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ka-GE" dirty="0" smtClean="0"/>
              <a:t>მიდგომის ერთ ერთი სავარჯიშო  </a:t>
            </a:r>
            <a:r>
              <a:rPr lang="ka-GE" dirty="0"/>
              <a:t>დრილინგი წარმოადგენს სიტყვის თუ სტრუქტურის  მრავალჯერ განმეორებას. არსებობს დრილლინგის სხვადასხვა ფორმები:  </a:t>
            </a:r>
            <a:r>
              <a:rPr lang="ka-GE" dirty="0" smtClean="0"/>
              <a:t> </a:t>
            </a:r>
          </a:p>
          <a:p>
            <a:pPr algn="just"/>
            <a:r>
              <a:rPr lang="ka-GE" dirty="0" smtClean="0"/>
              <a:t>Backward </a:t>
            </a:r>
            <a:r>
              <a:rPr lang="ka-GE" dirty="0"/>
              <a:t>build-up drill;</a:t>
            </a:r>
            <a:endParaRPr lang="en-US" dirty="0"/>
          </a:p>
          <a:p>
            <a:pPr lvl="0"/>
            <a:r>
              <a:rPr lang="en-US" dirty="0"/>
              <a:t>Repetition drill;</a:t>
            </a:r>
          </a:p>
          <a:p>
            <a:pPr lvl="0"/>
            <a:r>
              <a:rPr lang="en-US" dirty="0"/>
              <a:t>Transformation drill;</a:t>
            </a:r>
          </a:p>
          <a:p>
            <a:pPr lvl="0"/>
            <a:r>
              <a:rPr lang="en-US" dirty="0"/>
              <a:t>Substitution drill; </a:t>
            </a:r>
          </a:p>
          <a:p>
            <a:pPr lvl="0"/>
            <a:r>
              <a:rPr lang="en-US" dirty="0"/>
              <a:t>Chain drill; </a:t>
            </a:r>
          </a:p>
          <a:p>
            <a:pPr marL="0" indent="0" fontAlgn="base">
              <a:buNone/>
            </a:pPr>
            <a:r>
              <a:rPr lang="ka-GE" dirty="0" smtClean="0"/>
              <a:t>მოდიფიცირებული, ახალი ფორმა: </a:t>
            </a:r>
            <a:endParaRPr lang="en-US" dirty="0"/>
          </a:p>
          <a:p>
            <a:pPr algn="just"/>
            <a:r>
              <a:rPr lang="en-US" dirty="0"/>
              <a:t>O</a:t>
            </a:r>
            <a:r>
              <a:rPr lang="ka-GE" dirty="0"/>
              <a:t>ut of control drilling-  ის დროს სტუდენტს ვეკითხებით კითხვებს, რომლის დროსაც სტუდენტი </a:t>
            </a:r>
            <a:r>
              <a:rPr lang="ka-GE" dirty="0" smtClean="0"/>
              <a:t>წვდება კიტხვის არსს და პასუხობს შეკითხვას კონკრეტულად იმ კონკრეტული გრამატიკული ერთეულის დაცვით და განმეორებით რომელიც არის პრაკტიკის მიზანი. მასწავლებელს შესაძლებლობა აქვს შეამოწმოს თუ რამდენად გაიგო  სტუდენტმა ესა თუ ის დრო.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</TotalTime>
  <Words>714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Sylfaen</vt:lpstr>
      <vt:lpstr>Organic</vt:lpstr>
      <vt:lpstr>ინგლისური ენის სწავლება/ სწავლის თანამედროვე მიდგომები</vt:lpstr>
      <vt:lpstr>  ნაშრომის მიზანი</vt:lpstr>
      <vt:lpstr>კვლევა </vt:lpstr>
      <vt:lpstr>გამოყენებული მეთოდები </vt:lpstr>
      <vt:lpstr>რა იყო არც თუ ისე დიდი ხნის წინ  </vt:lpstr>
      <vt:lpstr>რა არის ეხლა </vt:lpstr>
      <vt:lpstr>სხვადასხვა მეთოდები </vt:lpstr>
      <vt:lpstr>მოსმენა ,ლაპარაკი, კითხვა, წერა.  </vt:lpstr>
      <vt:lpstr>ყოველივე ახალი კარგად ავიწყებული ძველია </vt:lpstr>
      <vt:lpstr> PPP and    Task Based Approach  </vt:lpstr>
      <vt:lpstr>PPP and    Task Based Approach</vt:lpstr>
      <vt:lpstr>ელექტრონული აპლიკაციები</vt:lpstr>
      <vt:lpstr>ელექტრონული აპლიკაციები</vt:lpstr>
      <vt:lpstr>ელექტრონული აპლიკაციები</vt:lpstr>
      <vt:lpstr>Padlet </vt:lpstr>
      <vt:lpstr>Genially </vt:lpstr>
      <vt:lpstr>გამოყენებული ლიტერატურა: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ინგლისური ენის სწავლება/ სწავლის თანამედროვე მიდგომები</dc:title>
  <dc:creator>Amiko Makharadze</dc:creator>
  <cp:lastModifiedBy>Amiko Makharadze</cp:lastModifiedBy>
  <cp:revision>14</cp:revision>
  <dcterms:created xsi:type="dcterms:W3CDTF">2018-06-27T13:07:33Z</dcterms:created>
  <dcterms:modified xsi:type="dcterms:W3CDTF">2018-06-27T20:02:38Z</dcterms:modified>
</cp:coreProperties>
</file>