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59" r:id="rId3"/>
    <p:sldId id="261" r:id="rId4"/>
    <p:sldId id="262" r:id="rId5"/>
    <p:sldId id="263" r:id="rId6"/>
    <p:sldId id="264" r:id="rId7"/>
    <p:sldId id="257" r:id="rId8"/>
    <p:sldId id="265" r:id="rId9"/>
    <p:sldId id="260" r:id="rId10"/>
    <p:sldId id="268" r:id="rId11"/>
    <p:sldId id="269" r:id="rId12"/>
    <p:sldId id="270" r:id="rId13"/>
    <p:sldId id="271" r:id="rId14"/>
    <p:sldId id="272" r:id="rId15"/>
    <p:sldId id="258" r:id="rId16"/>
    <p:sldId id="266" r:id="rId17"/>
    <p:sldId id="2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7" autoAdjust="0"/>
    <p:restoredTop sz="94660"/>
  </p:normalViewPr>
  <p:slideViewPr>
    <p:cSldViewPr>
      <p:cViewPr varScale="1">
        <p:scale>
          <a:sx n="64" d="100"/>
          <a:sy n="64" d="100"/>
        </p:scale>
        <p:origin x="-153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6/27/2018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6/27/2018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6/27/2018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6/27/2018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6/27/2018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6/27/2018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6/27/2018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6/27/2018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799"/>
            <a:ext cx="7772400" cy="1753563"/>
          </a:xfrm>
        </p:spPr>
        <p:txBody>
          <a:bodyPr>
            <a:normAutofit fontScale="90000"/>
          </a:bodyPr>
          <a:lstStyle/>
          <a:p>
            <a:pPr algn="ctr"/>
            <a:r>
              <a:rPr lang="ka-GE" sz="3200" dirty="0" smtClean="0"/>
              <a:t>ოსკარ უაილდის ლიტერატურული ზღაპრების ინტერტექსტუალურობა და მათი ენობრივ-კულტურული თავისებურებები  </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_nightingale_and_the_rose_by_wendymitch-d32jiz6.jpg"/>
          <p:cNvPicPr>
            <a:picLocks noGrp="1" noChangeAspect="1"/>
          </p:cNvPicPr>
          <p:nvPr>
            <p:ph idx="1"/>
          </p:nvPr>
        </p:nvPicPr>
        <p:blipFill>
          <a:blip r:embed="rId2" cstate="print"/>
          <a:stretch>
            <a:fillRect/>
          </a:stretch>
        </p:blipFill>
        <p:spPr>
          <a:xfrm>
            <a:off x="1143000" y="457200"/>
            <a:ext cx="7010400" cy="59436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lstStyle/>
          <a:p>
            <a:r>
              <a:rPr lang="ka-GE" dirty="0" smtClean="0"/>
              <a:t> ‘She said that she would dance with me if I bought her red roses,’ cried the young student, ‘but in all my garden there is no red rose. </a:t>
            </a:r>
            <a:r>
              <a:rPr lang="en-US" dirty="0" smtClean="0"/>
              <a:t>No red rose in all my garden!’ he cried, and his beautiful eyes filled with tears. ‘Ah, on what little things does happiness depends! I have read all that the wise men have written, and all the secrets of philosophy are mine, yet for want of a red rose is my life made wretched</a:t>
            </a:r>
            <a:r>
              <a:rPr lang="en-US" dirty="0" smtClean="0"/>
              <a:t>.’</a:t>
            </a:r>
          </a:p>
          <a:p>
            <a:endParaRPr lang="en-US" dirty="0" smtClean="0"/>
          </a:p>
          <a:p>
            <a:pPr>
              <a:buNone/>
            </a:pPr>
            <a:r>
              <a:rPr lang="ka-GE" dirty="0" smtClean="0"/>
              <a:t>(</a:t>
            </a:r>
            <a:r>
              <a:rPr lang="ka-GE" sz="2000" dirty="0" smtClean="0"/>
              <a:t>O. Wilde, “The Nightingale and the Rose”,   2004:  12)</a:t>
            </a:r>
            <a:endParaRPr lang="en-US" sz="2000"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lstStyle/>
          <a:p>
            <a:r>
              <a:rPr lang="ka-GE" dirty="0" smtClean="0"/>
              <a:t>‘Here at last is a true lover,’ said the Nightingale. ‘</a:t>
            </a:r>
            <a:r>
              <a:rPr lang="en-US" dirty="0" smtClean="0"/>
              <a:t>Night after night I sung of him, though I knew him not: now I see him. His hair is dark as the hyacinth-blossom, and his lips are red as the rose of but passion has his desire; made his face like pale ivory, and sorrow has set her seal upon his brow.</a:t>
            </a:r>
            <a:r>
              <a:rPr lang="ka-GE" dirty="0" smtClean="0"/>
              <a:t>’       </a:t>
            </a:r>
            <a:endParaRPr lang="ka-GE" dirty="0" smtClean="0"/>
          </a:p>
          <a:p>
            <a:endParaRPr lang="ka-GE" dirty="0" smtClean="0"/>
          </a:p>
          <a:p>
            <a:r>
              <a:rPr lang="ka-GE" dirty="0" smtClean="0"/>
              <a:t> </a:t>
            </a:r>
            <a:r>
              <a:rPr lang="ka-GE" sz="2000" dirty="0" smtClean="0"/>
              <a:t>(Ibid.:  12)</a:t>
            </a:r>
            <a:endParaRPr lang="en-US" sz="2000"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lstStyle/>
          <a:p>
            <a:r>
              <a:rPr lang="ka-GE" dirty="0" smtClean="0"/>
              <a:t>‘What a silly thing Love is!’ said the Student as he walked away. </a:t>
            </a:r>
            <a:r>
              <a:rPr lang="en-US" dirty="0" smtClean="0"/>
              <a:t>“It is not half as useful as Logic, for it does not prove anything, and it is always telling one of the things that are not going to happen, and making one believe things that are not true. In fact, it is quite unpractical, and, as in this age to be practical is everything, I shall go back to Philosophy and study Metaphysics.’ </a:t>
            </a:r>
          </a:p>
          <a:p>
            <a:r>
              <a:rPr lang="ka-GE" dirty="0" smtClean="0"/>
              <a:t>                                                                            </a:t>
            </a:r>
            <a:r>
              <a:rPr lang="ka-GE" sz="2000" dirty="0" smtClean="0"/>
              <a:t>(Ibid.:  17)</a:t>
            </a:r>
            <a:endParaRPr lang="en-US" sz="2000"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lstStyle/>
          <a:p>
            <a:r>
              <a:rPr lang="ka-GE" dirty="0" smtClean="0"/>
              <a:t>აღმოჩნდა, რომ სტუდენტისთვის ღირებულია მხოლოდ ის, რაც პრაქტიკულია, ხოლო სიყვარული კი სისულელედ და უსარგებლოდ მიაჩნია, რადგან ის ადამიანს აძლევს მხოლოდ ოცნების საზრდოს და არა პრაქტიკულ რჩევებს. და რამდენადაც თანამედროვე ეპოქაში მთავარია პრაქტიკულობა, ის ტალახში მოისვრის წითელ ვარდს და იღებს პრაგმატულ გადაწყეტილებას დაუბრუნდეს ფილოსოფიას და დაიწყოს მეტაფიზიკის შესწავლა.</a:t>
            </a: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59491"/>
          </a:xfrm>
        </p:spPr>
        <p:txBody>
          <a:bodyPr/>
          <a:lstStyle/>
          <a:p>
            <a:pPr>
              <a:buNone/>
            </a:pPr>
            <a:r>
              <a:rPr lang="ka-GE" dirty="0" smtClean="0"/>
              <a:t>  თუ </a:t>
            </a:r>
            <a:r>
              <a:rPr lang="ka-GE" dirty="0" smtClean="0"/>
              <a:t>„დორიან გრეის პორტრეტში“ ავტორისეული გზავნილია თეზისი „ხელოვნება ხელოვნებისათვის“, ამ ზღაპარში უაილდისეული მესიჯი რადიკალურად იცვლება და იკითხება როგორც „ხელოვნება და ხელოვანები ხალხის სამსახურში.“ უაილდის აზრით, სწორედ ამგვარი ხელოვნება და შემომქმედი არის მარადიული და ღმერთის მიერ </a:t>
            </a:r>
            <a:r>
              <a:rPr lang="ka-GE" dirty="0" smtClean="0"/>
              <a:t>უკვდავყოფილი</a:t>
            </a:r>
            <a:r>
              <a:rPr lang="ka-GE" dirty="0" smtClean="0"/>
              <a:t>.</a:t>
            </a:r>
            <a:endParaRPr lang="en-US" dirty="0"/>
          </a:p>
        </p:txBody>
      </p:sp>
      <p:sp>
        <p:nvSpPr>
          <p:cNvPr id="3" name="Title 2"/>
          <p:cNvSpPr>
            <a:spLocks noGrp="1"/>
          </p:cNvSpPr>
          <p:nvPr>
            <p:ph type="title"/>
          </p:nvPr>
        </p:nvSpPr>
        <p:spPr/>
        <p:txBody>
          <a:bodyPr/>
          <a:lstStyle/>
          <a:p>
            <a:pPr algn="ctr"/>
            <a:r>
              <a:rPr lang="ka-GE" dirty="0" smtClean="0"/>
              <a:t>დასკვნა</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lstStyle/>
          <a:p>
            <a:r>
              <a:rPr lang="ka-GE" u="sng" dirty="0" smtClean="0"/>
              <a:t>მეორეს მხრივ</a:t>
            </a:r>
            <a:r>
              <a:rPr lang="ka-GE" dirty="0" smtClean="0"/>
              <a:t>, ქალაქის ფუნქციონერები − მერი, მუნიციპალიტეტის წევრები, მათემატიკის მასწავლებელი და პროფესორიც კი, თავიანთი პრაგმატიზმით და განდიდების მანიით, მმართველი წრის  უზნეობის ნიშნების მატარებლები არიან.  </a:t>
            </a:r>
            <a:endParaRPr lang="en-US" dirty="0" smtClean="0"/>
          </a:p>
          <a:p>
            <a:endParaRPr lang="ka-GE"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lstStyle/>
          <a:p>
            <a:r>
              <a:rPr lang="ka-GE" dirty="0" smtClean="0"/>
              <a:t>ასეთი გახლავთ ოსკარ უაილდის ზღაპრების ციკლის ჩვენს მიერ </a:t>
            </a:r>
            <a:r>
              <a:rPr lang="ka-GE" dirty="0" smtClean="0"/>
              <a:t>განხორციელებული </a:t>
            </a:r>
            <a:r>
              <a:rPr lang="ka-GE" dirty="0" smtClean="0"/>
              <a:t>კვლევის ძირითადი შედეგები, რომელთა საფუძველზეც შესაძლებლობა გვეძლევა ოსკარ უაილდი წარმოვაჩინოთ როგორც ზნეობის მქადაგებელი, </a:t>
            </a:r>
            <a:r>
              <a:rPr lang="ka-GE" dirty="0" smtClean="0"/>
              <a:t>რომლისთვისაც </a:t>
            </a:r>
            <a:r>
              <a:rPr lang="ka-GE" dirty="0" smtClean="0"/>
              <a:t>გასაჭირში მყოფი ადამიანების დასახმარებლად თავგანწირვა, საკუთარი </a:t>
            </a:r>
            <a:r>
              <a:rPr lang="ka-GE" dirty="0" smtClean="0"/>
              <a:t>უღირსი </a:t>
            </a:r>
            <a:r>
              <a:rPr lang="ka-GE" dirty="0" smtClean="0"/>
              <a:t>საქციელის მონანიება და სიკეთისკენ შემობრუნება ღმერთის მიერ ფასდება, რადგან ასეთ ადამიანებს ის თავისთან − სამოთხის ბაღში მიუჩენს სამუდამო სამყოფელს; ხოლო ამბიციურობა და თვითგანდიდება კი ისჯება. </a:t>
            </a: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6096000"/>
          </a:xfrm>
        </p:spPr>
        <p:txBody>
          <a:bodyPr>
            <a:normAutofit/>
          </a:bodyPr>
          <a:lstStyle/>
          <a:p>
            <a:r>
              <a:rPr lang="ka-GE" sz="2400" dirty="0" smtClean="0"/>
              <a:t>კვლევის სიახლე განისაზღვრება ორი მთავარი მომენტით:</a:t>
            </a:r>
          </a:p>
          <a:p>
            <a:endParaRPr lang="ka-GE" sz="2400" dirty="0" smtClean="0"/>
          </a:p>
          <a:p>
            <a:r>
              <a:rPr lang="ka-GE" sz="2400" dirty="0" smtClean="0"/>
              <a:t>მოცემულ ზღაპრებს განვიხილავთ როგორც მრავალმხრივ ინტერტექსტობრივ ენობრივ-კულტურულ ფენომენს რომელსაც ერთი მხრივ ვუკავშირებთ ზღაპრის ზოგად ჟანრობრივ ცნებას, მეორე მხრივ კი ნოველას (</a:t>
            </a:r>
            <a:r>
              <a:rPr lang="en-US" sz="2400" dirty="0" smtClean="0"/>
              <a:t>short story</a:t>
            </a:r>
            <a:r>
              <a:rPr lang="ka-GE" sz="2400" dirty="0" smtClean="0"/>
              <a:t>)</a:t>
            </a:r>
            <a:r>
              <a:rPr lang="en-US" sz="2400" dirty="0" smtClean="0"/>
              <a:t>.</a:t>
            </a:r>
          </a:p>
          <a:p>
            <a:endParaRPr lang="en-US" dirty="0" smtClean="0"/>
          </a:p>
          <a:p>
            <a:r>
              <a:rPr lang="ka-GE" sz="2400" dirty="0" smtClean="0"/>
              <a:t>კვლევის მეორე სიახლეს წარმოადგენს ის რომ, ამ ზღაპრებს განვიხილავთ როგორც აზრობრივ-თემატურად ურთიერთდაკავშირებულ მხატვრულ ტექსტთა ციკლს რომლის მეტაკოჰეზიურობაც ეფუძნება ზნეობრიობის ბიპოლარულ ცნებას მისი ზნეობისა და უზნეობის პოლუსით.</a:t>
            </a:r>
            <a:endParaRPr lang="en-US" sz="2400" dirty="0" smtClean="0"/>
          </a:p>
          <a:p>
            <a:endParaRPr lang="ka-GE" dirty="0" smtClean="0"/>
          </a:p>
          <a:p>
            <a:endParaRPr lang="ka-GE"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rmAutofit lnSpcReduction="10000"/>
          </a:bodyPr>
          <a:lstStyle/>
          <a:p>
            <a:pPr>
              <a:lnSpc>
                <a:spcPct val="150000"/>
              </a:lnSpc>
              <a:buNone/>
            </a:pPr>
            <a:r>
              <a:rPr lang="ka-GE" dirty="0" smtClean="0"/>
              <a:t>  </a:t>
            </a:r>
            <a:r>
              <a:rPr lang="ka-GE" sz="2600" u="sng" dirty="0" smtClean="0"/>
              <a:t>კვლევა განხორციელებულია ინტერდისციპლინური </a:t>
            </a:r>
            <a:r>
              <a:rPr lang="ka-GE" sz="2600" u="sng" dirty="0" smtClean="0"/>
              <a:t>მეთოდოლოგიით</a:t>
            </a:r>
            <a:r>
              <a:rPr lang="ka-GE" sz="2600" dirty="0" smtClean="0"/>
              <a:t>. შესაბამისად, მხატვრული ტექსტების ინტერპრეტაციას ვახდენთ content analysis, ფუნქციურ-სემანტიკური </a:t>
            </a:r>
            <a:r>
              <a:rPr lang="ka-GE" sz="2600" dirty="0" smtClean="0"/>
              <a:t>ველის</a:t>
            </a:r>
            <a:r>
              <a:rPr lang="ka-GE" sz="2600" dirty="0" smtClean="0"/>
              <a:t> </a:t>
            </a:r>
            <a:r>
              <a:rPr lang="ka-GE" sz="2600" dirty="0" smtClean="0"/>
              <a:t>და  </a:t>
            </a:r>
            <a:r>
              <a:rPr lang="ka-GE" sz="2600" dirty="0" smtClean="0"/>
              <a:t>სიმბოლური ნომინაციის გამოყენებით, რომელთა საშუალებითაც ინტერტექსტუალურობის ჭრილში წარმოვაჩენთ საკვლევი ზღაპრების მხატვრულ-ესთეტიკურ ღირებულებას და ციკლურობას.</a:t>
            </a:r>
            <a:endParaRPr lang="en-US" sz="2600" dirty="0" smtClean="0"/>
          </a:p>
          <a:p>
            <a:pPr>
              <a:lnSpc>
                <a:spcPct val="150000"/>
              </a:lnSpc>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bg2">
                <a:lumMod val="90000"/>
              </a:schemeClr>
            </a:solidFill>
          </a:ln>
          <a:effectLst>
            <a:glow rad="63500">
              <a:schemeClr val="accent1">
                <a:satMod val="175000"/>
                <a:alpha val="40000"/>
              </a:schemeClr>
            </a:glow>
          </a:effectLst>
        </p:spPr>
        <p:txBody>
          <a:bodyPr anchor="ctr"/>
          <a:lstStyle/>
          <a:p>
            <a:pPr>
              <a:buNone/>
            </a:pPr>
            <a:endParaRPr lang="ka-GE" dirty="0" smtClean="0"/>
          </a:p>
          <a:p>
            <a:pPr>
              <a:buNone/>
            </a:pPr>
            <a:r>
              <a:rPr lang="ka-GE" sz="3200" dirty="0" smtClean="0"/>
              <a:t>ლიტერატურული ზღაპარი და ნოველა</a:t>
            </a:r>
          </a:p>
          <a:p>
            <a:pPr>
              <a:buNone/>
            </a:pPr>
            <a:endParaRPr lang="ka-GE" sz="3200" dirty="0" smtClean="0"/>
          </a:p>
          <a:p>
            <a:pPr>
              <a:buNone/>
            </a:pPr>
            <a:r>
              <a:rPr lang="ka-GE" sz="3200" dirty="0" smtClean="0"/>
              <a:t>             ინტერტექსტუალურობა</a:t>
            </a:r>
          </a:p>
          <a:p>
            <a:pPr>
              <a:buNone/>
            </a:pPr>
            <a:endParaRPr lang="ka-GE" sz="3200" dirty="0" smtClean="0"/>
          </a:p>
          <a:p>
            <a:pPr>
              <a:buNone/>
            </a:pPr>
            <a:r>
              <a:rPr lang="ka-GE" sz="3200" dirty="0" smtClean="0"/>
              <a:t>      მეტაკოჰეზიურობა</a:t>
            </a:r>
          </a:p>
          <a:p>
            <a:pPr>
              <a:buNone/>
            </a:pPr>
            <a:endParaRPr lang="ka-GE" dirty="0" smtClean="0"/>
          </a:p>
          <a:p>
            <a:pPr>
              <a:buNone/>
            </a:pPr>
            <a:r>
              <a:rPr lang="ka-GE" dirty="0" smtClean="0"/>
              <a:t>               </a:t>
            </a:r>
          </a:p>
          <a:p>
            <a:pPr>
              <a:buNone/>
            </a:pPr>
            <a:endParaRPr lang="ka-GE" dirty="0" smtClean="0"/>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scar-wilde.jpg"/>
          <p:cNvPicPr>
            <a:picLocks noGrp="1" noChangeAspect="1"/>
          </p:cNvPicPr>
          <p:nvPr>
            <p:ph idx="1"/>
          </p:nvPr>
        </p:nvPicPr>
        <p:blipFill>
          <a:blip r:embed="rId2" cstate="print"/>
          <a:stretch>
            <a:fillRect/>
          </a:stretch>
        </p:blipFill>
        <p:spPr>
          <a:xfrm>
            <a:off x="548335" y="1481138"/>
            <a:ext cx="8047330" cy="452596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e-happy-prince-jonathan-barry.jpg"/>
          <p:cNvPicPr>
            <a:picLocks noGrp="1" noChangeAspect="1"/>
          </p:cNvPicPr>
          <p:nvPr>
            <p:ph idx="1"/>
          </p:nvPr>
        </p:nvPicPr>
        <p:blipFill>
          <a:blip r:embed="rId2" cstate="print"/>
          <a:stretch>
            <a:fillRect/>
          </a:stretch>
        </p:blipFill>
        <p:spPr>
          <a:xfrm>
            <a:off x="1447800" y="0"/>
            <a:ext cx="6172200" cy="6553200"/>
          </a:xfrm>
          <a:ln>
            <a:solidFill>
              <a:srgbClr val="FFFF00"/>
            </a:solidFill>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lstStyle/>
          <a:p>
            <a:endParaRPr lang="ka-GE" dirty="0" smtClean="0"/>
          </a:p>
          <a:p>
            <a:endParaRPr lang="ka-GE" dirty="0" smtClean="0"/>
          </a:p>
          <a:p>
            <a:r>
              <a:rPr lang="ka-GE" dirty="0" smtClean="0"/>
              <a:t>High </a:t>
            </a:r>
            <a:r>
              <a:rPr lang="ka-GE" dirty="0" smtClean="0"/>
              <a:t>above the city, on a tall column, stood the statue of the Happy Prince. He was gilded all over with thin leaves of fine gol</a:t>
            </a:r>
            <a:r>
              <a:rPr lang="en-GB" dirty="0" smtClean="0"/>
              <a:t>d, for eyes he had two bright sapphires, and a large red ruby glowed on his sword-hilt. </a:t>
            </a:r>
            <a:endParaRPr lang="ka-GE" dirty="0" smtClean="0"/>
          </a:p>
          <a:p>
            <a:pPr>
              <a:buNone/>
            </a:pPr>
            <a:endParaRPr lang="ka-GE" dirty="0" smtClean="0"/>
          </a:p>
          <a:p>
            <a:pPr>
              <a:buNone/>
            </a:pPr>
            <a:r>
              <a:rPr lang="ka-GE" sz="2400" dirty="0" smtClean="0"/>
              <a:t> </a:t>
            </a:r>
            <a:r>
              <a:rPr lang="ka-GE" sz="2400" dirty="0" smtClean="0"/>
              <a:t>(Oscar Wild, “The Happy Prince”</a:t>
            </a:r>
            <a:r>
              <a:rPr lang="en-GB" sz="2400" dirty="0" smtClean="0"/>
              <a:t>, p. 3</a:t>
            </a:r>
            <a:r>
              <a:rPr lang="ka-GE" sz="2400" dirty="0" smtClean="0"/>
              <a:t>)</a:t>
            </a:r>
            <a:endParaRPr lang="en-US" sz="2400" dirty="0" smtClean="0"/>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Happy-Prince-2.jpg"/>
          <p:cNvPicPr>
            <a:picLocks noGrp="1" noChangeAspect="1"/>
          </p:cNvPicPr>
          <p:nvPr>
            <p:ph idx="1"/>
          </p:nvPr>
        </p:nvPicPr>
        <p:blipFill>
          <a:blip r:embed="rId2" cstate="print"/>
          <a:stretch>
            <a:fillRect/>
          </a:stretch>
        </p:blipFill>
        <p:spPr>
          <a:xfrm>
            <a:off x="685800" y="609600"/>
            <a:ext cx="7517619" cy="51054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lstStyle/>
          <a:p>
            <a:r>
              <a:rPr lang="ka-GE" dirty="0" smtClean="0"/>
              <a:t>One night there flew over the city a little Swallow. His friends had gone away to Egypt six weeks before, but he had stayed </a:t>
            </a:r>
            <a:r>
              <a:rPr lang="en-GB" dirty="0" smtClean="0"/>
              <a:t>behind, for he was in love with the most beautiful Reed</a:t>
            </a:r>
            <a:r>
              <a:rPr lang="ka-GE" dirty="0" smtClean="0"/>
              <a:t>...</a:t>
            </a:r>
            <a:endParaRPr lang="en-US" dirty="0" smtClean="0"/>
          </a:p>
          <a:p>
            <a:endParaRPr lang="en-US" dirty="0" smtClean="0"/>
          </a:p>
          <a:p>
            <a:pPr>
              <a:buNone/>
            </a:pPr>
            <a:endParaRPr lang="en-US" dirty="0" smtClean="0"/>
          </a:p>
          <a:p>
            <a:r>
              <a:rPr lang="ka-GE" dirty="0" smtClean="0"/>
              <a:t>Then he saw the statue on the tall column. ‘I will put up there,’ he cried; ‘i</a:t>
            </a:r>
            <a:r>
              <a:rPr lang="en-GB" dirty="0" smtClean="0"/>
              <a:t>t is a fine position with plenty of fresh air</a:t>
            </a:r>
            <a:r>
              <a:rPr lang="ka-GE" dirty="0" smtClean="0"/>
              <a:t>.</a:t>
            </a:r>
            <a:r>
              <a:rPr lang="en-GB" dirty="0" smtClean="0"/>
              <a:t>’ So he alighted just between the feet of the Happy Prince (p. 3).</a:t>
            </a:r>
            <a:endParaRPr lang="en-US"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658</TotalTime>
  <Words>745</Words>
  <Application>Microsoft Office PowerPoint</Application>
  <PresentationFormat>On-screen Show (4:3)</PresentationFormat>
  <Paragraphs>38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ოსკარ უაილდის ლიტერატურული ზღაპრების ინტერტექსტუალურობა და მათი ენობრივ-კულტურული თავისებურებები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დასკვნა</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ოსკარ უაილდის ლიტერატურული ზღაპრების ინტერტექსტუალურობა და მათი ენობრივ-კულტურული თავისებურებები  </dc:title>
  <dc:creator>nino88</dc:creator>
  <cp:lastModifiedBy>nino88</cp:lastModifiedBy>
  <cp:revision>28</cp:revision>
  <dcterms:created xsi:type="dcterms:W3CDTF">2006-08-16T00:00:00Z</dcterms:created>
  <dcterms:modified xsi:type="dcterms:W3CDTF">2018-06-28T04:51:40Z</dcterms:modified>
</cp:coreProperties>
</file>