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402" autoAdjust="0"/>
  </p:normalViewPr>
  <p:slideViewPr>
    <p:cSldViewPr snapToGrid="0">
      <p:cViewPr varScale="1">
        <p:scale>
          <a:sx n="59" d="100"/>
          <a:sy n="59" d="100"/>
        </p:scale>
        <p:origin x="212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9D559-52BE-4ECF-9F7A-D676ACCDA162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31AE7-289C-45AC-84C3-178453BFB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646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31AE7-289C-45AC-84C3-178453BFBC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4715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a-GE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31AE7-289C-45AC-84C3-178453BFBC5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8828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31AE7-289C-45AC-84C3-178453BFBC5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040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0C891-1560-4FC5-99AF-17BCBB606625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EDE4-6B46-4F46-B037-6AF162F9B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492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0C891-1560-4FC5-99AF-17BCBB606625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EDE4-6B46-4F46-B037-6AF162F9B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0C891-1560-4FC5-99AF-17BCBB606625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EDE4-6B46-4F46-B037-6AF162F9B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396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0C891-1560-4FC5-99AF-17BCBB606625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EDE4-6B46-4F46-B037-6AF162F9B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792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0C891-1560-4FC5-99AF-17BCBB606625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EDE4-6B46-4F46-B037-6AF162F9B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22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0C891-1560-4FC5-99AF-17BCBB606625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EDE4-6B46-4F46-B037-6AF162F9B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71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0C891-1560-4FC5-99AF-17BCBB606625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EDE4-6B46-4F46-B037-6AF162F9B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513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0C891-1560-4FC5-99AF-17BCBB606625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EDE4-6B46-4F46-B037-6AF162F9B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753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0C891-1560-4FC5-99AF-17BCBB606625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EDE4-6B46-4F46-B037-6AF162F9B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498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0C891-1560-4FC5-99AF-17BCBB606625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EDE4-6B46-4F46-B037-6AF162F9B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884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0C891-1560-4FC5-99AF-17BCBB606625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EDE4-6B46-4F46-B037-6AF162F9B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27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0C891-1560-4FC5-99AF-17BCBB606625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EDE4-6B46-4F46-B037-6AF162F9B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120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86543"/>
            <a:ext cx="9144000" cy="2323419"/>
          </a:xfrm>
        </p:spPr>
        <p:txBody>
          <a:bodyPr>
            <a:normAutofit/>
          </a:bodyPr>
          <a:lstStyle/>
          <a:p>
            <a:r>
              <a:rPr lang="ka-GE" sz="4000" b="1" dirty="0" smtClean="0">
                <a:solidFill>
                  <a:srgbClr val="7030A0"/>
                </a:solidFill>
              </a:rPr>
              <a:t>თეონა თედორაძე</a:t>
            </a:r>
            <a:endParaRPr lang="en-US" sz="4000" b="1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a-GE" sz="3600" b="1" dirty="0">
                <a:solidFill>
                  <a:srgbClr val="7030A0"/>
                </a:solidFill>
              </a:rPr>
              <a:t>პოპ-სიმღერები </a:t>
            </a:r>
            <a:r>
              <a:rPr lang="ka-GE" sz="3600" b="1" dirty="0" smtClean="0">
                <a:solidFill>
                  <a:srgbClr val="7030A0"/>
                </a:solidFill>
              </a:rPr>
              <a:t>გრამატიკის</a:t>
            </a:r>
          </a:p>
          <a:p>
            <a:r>
              <a:rPr lang="ka-GE" sz="3600" b="1" dirty="0" smtClean="0">
                <a:solidFill>
                  <a:srgbClr val="7030A0"/>
                </a:solidFill>
              </a:rPr>
              <a:t> </a:t>
            </a:r>
            <a:r>
              <a:rPr lang="ka-GE" sz="3600" b="1" dirty="0">
                <a:solidFill>
                  <a:srgbClr val="7030A0"/>
                </a:solidFill>
              </a:rPr>
              <a:t>გაკვეთილზე</a:t>
            </a:r>
            <a:endParaRPr lang="en-US" sz="3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07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6401" y="816429"/>
            <a:ext cx="867591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Present continuous- Fools Garden- Lemon Tree </a:t>
            </a:r>
            <a:endParaRPr lang="ka-GE" sz="36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n-US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600" b="1" i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I’m sitting here in the boring room</a:t>
            </a:r>
          </a:p>
          <a:p>
            <a:r>
              <a:rPr lang="en-US" sz="3600" b="1" i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It’s just another rainy Sunday afternoon</a:t>
            </a:r>
          </a:p>
          <a:p>
            <a:r>
              <a:rPr lang="en-US" sz="3600" b="1" i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I’m wasting my time</a:t>
            </a:r>
            <a:r>
              <a:rPr lang="ka-GE" sz="3600" b="1" i="1" dirty="0">
                <a:solidFill>
                  <a:srgbClr val="00B0F0"/>
                </a:solidFill>
                <a:ea typeface="Times New Roman" panose="02020603050405020304" pitchFamily="18" charset="0"/>
              </a:rPr>
              <a:t> / </a:t>
            </a:r>
            <a:r>
              <a:rPr lang="en-US" sz="3600" b="1" i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 got nothing to do</a:t>
            </a:r>
          </a:p>
          <a:p>
            <a:r>
              <a:rPr lang="en-US" sz="3600" b="1" i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I’m hanging around</a:t>
            </a:r>
            <a:r>
              <a:rPr lang="ka-GE" sz="3600" b="1" i="1" dirty="0">
                <a:solidFill>
                  <a:srgbClr val="00B0F0"/>
                </a:solidFill>
                <a:ea typeface="Times New Roman" panose="02020603050405020304" pitchFamily="18" charset="0"/>
              </a:rPr>
              <a:t> / </a:t>
            </a:r>
            <a:r>
              <a:rPr lang="en-US" sz="3600" b="1" i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I’m waiting for you</a:t>
            </a:r>
          </a:p>
          <a:p>
            <a:r>
              <a:rPr lang="en-US" sz="3600" b="1" i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But  nothing ever happens and I wonder</a:t>
            </a:r>
          </a:p>
        </p:txBody>
      </p:sp>
    </p:spTree>
    <p:extLst>
      <p:ext uri="{BB962C8B-B14F-4D97-AF65-F5344CB8AC3E}">
        <p14:creationId xmlns:p14="http://schemas.microsoft.com/office/powerpoint/2010/main" val="101809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800" y="566056"/>
            <a:ext cx="8762999" cy="5363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ka-GE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 Simple-Celine Dion- </a:t>
            </a:r>
            <a:r>
              <a:rPr lang="ka-GE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Because You Loved Me 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200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You gave me wings and made me fly</a:t>
            </a:r>
          </a:p>
          <a:p>
            <a:r>
              <a:rPr lang="en-US" sz="3200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You touched my hand I could touch the sky</a:t>
            </a:r>
          </a:p>
          <a:p>
            <a:r>
              <a:rPr lang="en-US" sz="3200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 lost my faith, you gave it back to me</a:t>
            </a:r>
            <a:r>
              <a:rPr lang="ka-GE" sz="3200" b="1" i="1" dirty="0">
                <a:solidFill>
                  <a:srgbClr val="7030A0"/>
                </a:solidFill>
                <a:ea typeface="Times New Roman" panose="02020603050405020304" pitchFamily="18" charset="0"/>
              </a:rPr>
              <a:t> / </a:t>
            </a:r>
            <a:r>
              <a:rPr lang="en-US" sz="3200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You said no star was out of reach</a:t>
            </a:r>
          </a:p>
          <a:p>
            <a:r>
              <a:rPr lang="en-US" sz="3200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You stood by me and I stood tall</a:t>
            </a:r>
            <a:r>
              <a:rPr lang="ka-GE" sz="3200" b="1" i="1" dirty="0">
                <a:solidFill>
                  <a:srgbClr val="7030A0"/>
                </a:solidFill>
                <a:ea typeface="Times New Roman" panose="02020603050405020304" pitchFamily="18" charset="0"/>
              </a:rPr>
              <a:t> / </a:t>
            </a:r>
            <a:r>
              <a:rPr lang="en-US" sz="3200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 had your love, I had it all</a:t>
            </a:r>
          </a:p>
          <a:p>
            <a:r>
              <a:rPr lang="en-US" sz="3200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I’m grateful for each day you gave me</a:t>
            </a:r>
          </a:p>
          <a:p>
            <a:r>
              <a:rPr lang="en-US" sz="3200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 am everything I am</a:t>
            </a:r>
            <a:r>
              <a:rPr lang="ka-GE" sz="3200" b="1" i="1" dirty="0">
                <a:solidFill>
                  <a:srgbClr val="7030A0"/>
                </a:solidFill>
                <a:ea typeface="Times New Roman" panose="02020603050405020304" pitchFamily="18" charset="0"/>
              </a:rPr>
              <a:t> / </a:t>
            </a:r>
            <a:r>
              <a:rPr lang="en-US" sz="3200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because you loved me</a:t>
            </a:r>
          </a:p>
        </p:txBody>
      </p:sp>
    </p:spTree>
    <p:extLst>
      <p:ext uri="{BB962C8B-B14F-4D97-AF65-F5344CB8AC3E}">
        <p14:creationId xmlns:p14="http://schemas.microsoft.com/office/powerpoint/2010/main" val="53226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0344" y="584061"/>
            <a:ext cx="950322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Present Perfect- Chris De Burgh- Lady in </a:t>
            </a:r>
            <a:r>
              <a:rPr lang="en-US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Red</a:t>
            </a:r>
            <a:endParaRPr lang="ka-GE" sz="32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I’ve never seen you looking so lovely as you did tonight</a:t>
            </a:r>
          </a:p>
          <a:p>
            <a:r>
              <a:rPr lang="en-US" sz="3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I’ve never seen you shine so bright</a:t>
            </a:r>
            <a:r>
              <a:rPr lang="ka-GE" sz="3200" b="1" i="1" dirty="0">
                <a:solidFill>
                  <a:srgbClr val="C00000"/>
                </a:solidFill>
                <a:ea typeface="Times New Roman" panose="02020603050405020304" pitchFamily="18" charset="0"/>
              </a:rPr>
              <a:t> / </a:t>
            </a:r>
            <a:r>
              <a:rPr lang="en-US" sz="3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I’ve never seen so many men ask you if you wanted to dance</a:t>
            </a:r>
          </a:p>
          <a:p>
            <a:r>
              <a:rPr lang="en-US" sz="3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They’re looking for a little romance, given half a chance</a:t>
            </a:r>
          </a:p>
          <a:p>
            <a:r>
              <a:rPr lang="en-US" sz="3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And I have never seen that dress you’re wearing</a:t>
            </a:r>
            <a:r>
              <a:rPr lang="ka-GE" sz="3200" b="1" i="1" dirty="0">
                <a:solidFill>
                  <a:srgbClr val="C00000"/>
                </a:solidFill>
                <a:ea typeface="Times New Roman" panose="02020603050405020304" pitchFamily="18" charset="0"/>
              </a:rPr>
              <a:t> / </a:t>
            </a:r>
            <a:r>
              <a:rPr lang="en-US" sz="3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Or the highlights in your hair that catch your eyes</a:t>
            </a:r>
          </a:p>
          <a:p>
            <a:r>
              <a:rPr lang="en-US" sz="3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 have been blind</a:t>
            </a:r>
          </a:p>
        </p:txBody>
      </p:sp>
    </p:spTree>
    <p:extLst>
      <p:ext uri="{BB962C8B-B14F-4D97-AF65-F5344CB8AC3E}">
        <p14:creationId xmlns:p14="http://schemas.microsoft.com/office/powerpoint/2010/main" val="98132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05795" y="153217"/>
            <a:ext cx="862271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2nd conditional -Eric Clapton- </a:t>
            </a:r>
            <a:endParaRPr lang="ka-GE" sz="32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Tears 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 Heaven </a:t>
            </a:r>
            <a:endParaRPr lang="ka-GE" sz="32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Would you know my name</a:t>
            </a:r>
            <a:r>
              <a:rPr lang="ka-GE" sz="3200" b="1" i="1" dirty="0">
                <a:solidFill>
                  <a:srgbClr val="002060"/>
                </a:solidFill>
                <a:ea typeface="Times New Roman" panose="02020603050405020304" pitchFamily="18" charset="0"/>
              </a:rPr>
              <a:t> / 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If I saw you in heaven?</a:t>
            </a:r>
          </a:p>
          <a:p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Would it be the same</a:t>
            </a:r>
            <a:r>
              <a:rPr lang="ka-GE" sz="3200" b="1" i="1" dirty="0">
                <a:solidFill>
                  <a:srgbClr val="002060"/>
                </a:solidFill>
                <a:ea typeface="Times New Roman" panose="02020603050405020304" pitchFamily="18" charset="0"/>
              </a:rPr>
              <a:t> / 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If I saw you in heaven?</a:t>
            </a:r>
          </a:p>
          <a:p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 must be strong and carry on</a:t>
            </a:r>
          </a:p>
          <a:p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‘Cause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 know I don’t belong here in heaven</a:t>
            </a:r>
          </a:p>
          <a:p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Would you hold my hand</a:t>
            </a:r>
            <a:r>
              <a:rPr lang="ka-GE" sz="3200" b="1" i="1" dirty="0">
                <a:solidFill>
                  <a:srgbClr val="002060"/>
                </a:solidFill>
                <a:ea typeface="Times New Roman" panose="02020603050405020304" pitchFamily="18" charset="0"/>
              </a:rPr>
              <a:t> / 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If I saw you in heaven?</a:t>
            </a:r>
          </a:p>
          <a:p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Would you help me stand</a:t>
            </a:r>
            <a:r>
              <a:rPr lang="ka-GE" sz="3200" b="1" i="1" dirty="0">
                <a:solidFill>
                  <a:srgbClr val="002060"/>
                </a:solidFill>
                <a:ea typeface="Times New Roman" panose="02020603050405020304" pitchFamily="18" charset="0"/>
              </a:rPr>
              <a:t> / 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If I saw you in heaven?</a:t>
            </a:r>
          </a:p>
        </p:txBody>
      </p:sp>
    </p:spTree>
    <p:extLst>
      <p:ext uri="{BB962C8B-B14F-4D97-AF65-F5344CB8AC3E}">
        <p14:creationId xmlns:p14="http://schemas.microsoft.com/office/powerpoint/2010/main" val="284740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91573" y="1467293"/>
            <a:ext cx="875519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sz="3600" dirty="0" smtClean="0"/>
              <a:t>           სიმღერაზე მუშაობის ეტაპები:</a:t>
            </a:r>
          </a:p>
          <a:p>
            <a:endParaRPr lang="ka-GE" sz="3600" dirty="0"/>
          </a:p>
          <a:p>
            <a:pPr algn="ctr"/>
            <a:r>
              <a:rPr lang="en-US" sz="3600" b="1" dirty="0" smtClean="0">
                <a:solidFill>
                  <a:srgbClr val="7030A0"/>
                </a:solidFill>
              </a:rPr>
              <a:t>Before</a:t>
            </a:r>
            <a:endParaRPr lang="ka-GE" sz="3600" b="1" dirty="0" smtClean="0">
              <a:solidFill>
                <a:srgbClr val="7030A0"/>
              </a:solidFill>
            </a:endParaRPr>
          </a:p>
          <a:p>
            <a:pPr algn="ctr"/>
            <a:endParaRPr lang="en-US" sz="36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3600" b="1" dirty="0" smtClean="0">
                <a:solidFill>
                  <a:srgbClr val="7030A0"/>
                </a:solidFill>
              </a:rPr>
              <a:t>During</a:t>
            </a:r>
            <a:endParaRPr lang="ka-GE" sz="3600" b="1" dirty="0" smtClean="0">
              <a:solidFill>
                <a:srgbClr val="7030A0"/>
              </a:solidFill>
            </a:endParaRPr>
          </a:p>
          <a:p>
            <a:pPr algn="ctr"/>
            <a:endParaRPr lang="en-US" sz="36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3600" b="1" dirty="0" smtClean="0">
                <a:solidFill>
                  <a:srgbClr val="7030A0"/>
                </a:solidFill>
              </a:rPr>
              <a:t>After</a:t>
            </a:r>
            <a:endParaRPr lang="ka-GE" sz="3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50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61457" y="1850571"/>
            <a:ext cx="8686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/>
            <a:r>
              <a:rPr lang="ka-GE" sz="2800" b="1" dirty="0">
                <a:ea typeface="Times New Roman" panose="02020603050405020304" pitchFamily="18" charset="0"/>
              </a:rPr>
              <a:t>ამრიგად, შეგვიძლია დავასვნათ რომ გრამატიკის სწავლების დროს თანამედროვე სიმღერების გამოყენება გაუადვილებს სტუდენტებს გრამატიკული წესების აღქმას და გააზრებას და შესაბამისად, უფრო სახალისოს გახდის ერთი შეხედვით მოსაბეზრებელი წესების დამახსოვრებას.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39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a-GE" b="1" i="1" dirty="0" smtClean="0">
                <a:solidFill>
                  <a:srgbClr val="00B050"/>
                </a:solidFill>
              </a:rPr>
              <a:t>გმადლობთ ყურადღებისათვის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328057" y="5257800"/>
            <a:ext cx="9339943" cy="65314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38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947" y="859971"/>
            <a:ext cx="10515600" cy="4528458"/>
          </a:xfrm>
        </p:spPr>
        <p:txBody>
          <a:bodyPr>
            <a:normAutofit/>
          </a:bodyPr>
          <a:lstStyle/>
          <a:p>
            <a:pPr algn="just"/>
            <a:r>
              <a:rPr lang="ka-GE" sz="4000" dirty="0" smtClean="0"/>
              <a:t>„შეუძლებელია </a:t>
            </a:r>
            <a:r>
              <a:rPr lang="ka-GE" sz="4000" dirty="0"/>
              <a:t>გრამატიკის </a:t>
            </a:r>
            <a:r>
              <a:rPr lang="ka-GE" sz="4000" dirty="0" smtClean="0"/>
              <a:t>იგნორირება ენის </a:t>
            </a:r>
            <a:r>
              <a:rPr lang="ka-GE" sz="4000" dirty="0"/>
              <a:t>სწავლების დროს, რადგან  </a:t>
            </a:r>
            <a:r>
              <a:rPr lang="ka-GE" sz="4000" dirty="0" smtClean="0"/>
              <a:t>გრამატიკული ცოდნის </a:t>
            </a:r>
            <a:r>
              <a:rPr lang="ka-GE" sz="4000" dirty="0"/>
              <a:t>გარეშე შეუძლებელია </a:t>
            </a:r>
            <a:r>
              <a:rPr lang="ka-GE" sz="4000" dirty="0" smtClean="0"/>
              <a:t>ენის სრულყოფილად  დაუფლება“ (Richards)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2867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40229" y="1338943"/>
            <a:ext cx="109836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a-GE" sz="3600" dirty="0">
                <a:ea typeface="Calibri" panose="020F0502020204030204" pitchFamily="34" charset="0"/>
                <a:cs typeface="Times New Roman" panose="02020603050405020304" pitchFamily="18" charset="0"/>
              </a:rPr>
              <a:t>ინგლისური ენისადმი მიდგომა და მისი სწავლების მეთოდები იცვლებოდა წლების მანძილზე. </a:t>
            </a:r>
            <a:r>
              <a:rPr lang="ka-GE" sz="3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შესაბამისად, ენის </a:t>
            </a:r>
            <a:r>
              <a:rPr lang="ka-GE" sz="3600" dirty="0">
                <a:ea typeface="Calibri" panose="020F0502020204030204" pitchFamily="34" charset="0"/>
                <a:cs typeface="Times New Roman" panose="02020603050405020304" pitchFamily="18" charset="0"/>
              </a:rPr>
              <a:t>შესწავლის სხვადასხვა მეთოდები გრამატიკისადმი განსხვავებულ მიდგომებს გვთავაზობდა</a:t>
            </a:r>
            <a:r>
              <a:rPr lang="ka-GE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62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09800" y="1632856"/>
            <a:ext cx="880654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sz="3600" dirty="0">
                <a:ea typeface="Calibri" panose="020F0502020204030204" pitchFamily="34" charset="0"/>
                <a:cs typeface="Sylfaen" panose="010A0502050306030303" pitchFamily="18" charset="0"/>
              </a:rPr>
              <a:t>ამერიკელი ფსიქოლოგის ჰ</a:t>
            </a:r>
            <a:r>
              <a:rPr lang="ka-GE" sz="3600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ka-GE" sz="3600" dirty="0">
                <a:ea typeface="Calibri" panose="020F0502020204030204" pitchFamily="34" charset="0"/>
                <a:cs typeface="Sylfaen" panose="010A0502050306030303" pitchFamily="18" charset="0"/>
              </a:rPr>
              <a:t>გარდნერის</a:t>
            </a:r>
            <a:r>
              <a:rPr lang="ka-GE" sz="3600" dirty="0">
                <a:ea typeface="Calibri" panose="020F0502020204030204" pitchFamily="34" charset="0"/>
                <a:cs typeface="Times New Roman" panose="02020603050405020304" pitchFamily="18" charset="0"/>
              </a:rPr>
              <a:t>  (</a:t>
            </a:r>
            <a:r>
              <a:rPr lang="ka-GE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Gardner</a:t>
            </a:r>
            <a:r>
              <a:rPr lang="ka-GE" sz="3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H</a:t>
            </a:r>
            <a:r>
              <a:rPr lang="ka-GE" sz="3600" dirty="0">
                <a:ea typeface="Calibri" panose="020F0502020204030204" pitchFamily="34" charset="0"/>
                <a:cs typeface="Times New Roman" panose="02020603050405020304" pitchFamily="18" charset="0"/>
              </a:rPr>
              <a:t>, 1985</a:t>
            </a:r>
            <a:r>
              <a:rPr lang="ka-GE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ka-GE" sz="3600" dirty="0">
                <a:ea typeface="Calibri" panose="020F0502020204030204" pitchFamily="34" charset="0"/>
                <a:cs typeface="Sylfaen" panose="010A0502050306030303" pitchFamily="18" charset="0"/>
              </a:rPr>
              <a:t>თანახმად, რვა ერთმანეთისგან განსხვავებული ინტელექტის სახე და მისი შესაბამისი სწავლის სტილი არსებობს</a:t>
            </a:r>
            <a:r>
              <a:rPr lang="ka-GE" sz="3600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6710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3162" y="430693"/>
            <a:ext cx="6096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a-GE" sz="3600" b="1" dirty="0">
                <a:ea typeface="Calibri" panose="020F0502020204030204" pitchFamily="34" charset="0"/>
                <a:cs typeface="Sylfaen" panose="010A0502050306030303" pitchFamily="18" charset="0"/>
              </a:rPr>
              <a:t>ინტელექტის ეს სახეებია</a:t>
            </a:r>
            <a:r>
              <a:rPr lang="ka-GE" sz="3600" b="1" dirty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ka-GE" sz="3600" b="1" i="1" dirty="0">
                <a:solidFill>
                  <a:srgbClr val="7030A0"/>
                </a:solidFill>
                <a:ea typeface="Calibri" panose="020F0502020204030204" pitchFamily="34" charset="0"/>
                <a:cs typeface="Sylfaen" panose="010A0502050306030303" pitchFamily="18" charset="0"/>
              </a:rPr>
              <a:t>ლინგვისტური</a:t>
            </a:r>
            <a:r>
              <a:rPr lang="ka-GE" sz="3600" b="1" i="1" dirty="0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ka-GE" sz="3600" b="1" i="1" dirty="0">
                <a:solidFill>
                  <a:srgbClr val="7030A0"/>
                </a:solidFill>
                <a:ea typeface="Calibri" panose="020F0502020204030204" pitchFamily="34" charset="0"/>
                <a:cs typeface="Sylfaen" panose="010A0502050306030303" pitchFamily="18" charset="0"/>
              </a:rPr>
              <a:t>მათემატიკურ</a:t>
            </a:r>
            <a:r>
              <a:rPr lang="ka-GE" sz="3600" b="1" i="1" dirty="0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ka-GE" sz="3600" b="1" i="1" dirty="0">
                <a:solidFill>
                  <a:srgbClr val="7030A0"/>
                </a:solidFill>
                <a:ea typeface="Calibri" panose="020F0502020204030204" pitchFamily="34" charset="0"/>
                <a:cs typeface="Sylfaen" panose="010A0502050306030303" pitchFamily="18" charset="0"/>
              </a:rPr>
              <a:t>ლოგიკური</a:t>
            </a:r>
            <a:r>
              <a:rPr lang="ka-GE" sz="3600" b="1" i="1" dirty="0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ka-GE" sz="3600" b="1" i="1" dirty="0">
                <a:solidFill>
                  <a:srgbClr val="7030A0"/>
                </a:solidFill>
                <a:ea typeface="Calibri" panose="020F0502020204030204" pitchFamily="34" charset="0"/>
                <a:cs typeface="Sylfaen" panose="010A0502050306030303" pitchFamily="18" charset="0"/>
              </a:rPr>
              <a:t>ვიზუალურ</a:t>
            </a:r>
            <a:r>
              <a:rPr lang="ka-GE" sz="3600" b="1" i="1" dirty="0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ka-GE" sz="3600" b="1" i="1" dirty="0">
                <a:solidFill>
                  <a:srgbClr val="7030A0"/>
                </a:solidFill>
                <a:ea typeface="Calibri" panose="020F0502020204030204" pitchFamily="34" charset="0"/>
                <a:cs typeface="Sylfaen" panose="010A0502050306030303" pitchFamily="18" charset="0"/>
              </a:rPr>
              <a:t>სივრცითი</a:t>
            </a:r>
            <a:r>
              <a:rPr lang="ka-GE" sz="3600" b="1" i="1" dirty="0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ka-GE" sz="3600" b="1" i="1" dirty="0">
                <a:solidFill>
                  <a:srgbClr val="7030A0"/>
                </a:solidFill>
                <a:ea typeface="Calibri" panose="020F0502020204030204" pitchFamily="34" charset="0"/>
                <a:cs typeface="Sylfaen" panose="010A0502050306030303" pitchFamily="18" charset="0"/>
              </a:rPr>
              <a:t>სხეულებრივ</a:t>
            </a:r>
            <a:r>
              <a:rPr lang="ka-GE" sz="3600" b="1" i="1" dirty="0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ka-GE" sz="3600" b="1" i="1" dirty="0">
                <a:solidFill>
                  <a:srgbClr val="7030A0"/>
                </a:solidFill>
                <a:ea typeface="Calibri" panose="020F0502020204030204" pitchFamily="34" charset="0"/>
                <a:cs typeface="Sylfaen" panose="010A0502050306030303" pitchFamily="18" charset="0"/>
              </a:rPr>
              <a:t>კინესთეტიკური</a:t>
            </a:r>
            <a:r>
              <a:rPr lang="ka-GE" sz="3600" b="1" i="1" dirty="0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ka-GE" sz="3600" b="1" i="1" dirty="0">
                <a:solidFill>
                  <a:srgbClr val="7030A0"/>
                </a:solidFill>
                <a:ea typeface="Calibri" panose="020F0502020204030204" pitchFamily="34" charset="0"/>
                <a:cs typeface="Sylfaen" panose="010A0502050306030303" pitchFamily="18" charset="0"/>
              </a:rPr>
              <a:t>მუსიკალური</a:t>
            </a:r>
            <a:r>
              <a:rPr lang="ka-GE" sz="3600" b="1" i="1" dirty="0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ka-GE" sz="3600" b="1" i="1" dirty="0">
                <a:solidFill>
                  <a:srgbClr val="7030A0"/>
                </a:solidFill>
                <a:ea typeface="Calibri" panose="020F0502020204030204" pitchFamily="34" charset="0"/>
                <a:cs typeface="Sylfaen" panose="010A0502050306030303" pitchFamily="18" charset="0"/>
              </a:rPr>
              <a:t>ინტერპერსონალური</a:t>
            </a:r>
            <a:r>
              <a:rPr lang="ka-GE" sz="3600" b="1" i="1" dirty="0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ka-GE" sz="3600" b="1" i="1" dirty="0">
                <a:solidFill>
                  <a:srgbClr val="7030A0"/>
                </a:solidFill>
                <a:ea typeface="Calibri" panose="020F0502020204030204" pitchFamily="34" charset="0"/>
                <a:cs typeface="Sylfaen" panose="010A0502050306030303" pitchFamily="18" charset="0"/>
              </a:rPr>
              <a:t>ინტრაპერსონალური და ნატურალისტური</a:t>
            </a:r>
            <a:r>
              <a:rPr lang="ka-GE" b="1" i="1" dirty="0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b="1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06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3487" y="2967335"/>
            <a:ext cx="9394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a-GE" sz="3600" b="1" dirty="0">
                <a:ea typeface="Calibri" panose="020F0502020204030204" pitchFamily="34" charset="0"/>
                <a:cs typeface="Times New Roman" panose="02020603050405020304" pitchFamily="18" charset="0"/>
              </a:rPr>
              <a:t>უცხო ენის უჩვეულო  მეთოდოლოგია შემოგვთავაზა 1978 წელს ბულგარელმა ფსიქოთერაპევტმა და ექიმმა გიორგი ლოზანოვმა.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64325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88770" y="359229"/>
            <a:ext cx="7707087" cy="48218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ka-GE" sz="3600" b="1" dirty="0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მუსიკა ამცირებს დაძაბულობას და ზრდის მოტივაციას.</a:t>
            </a:r>
            <a:endParaRPr lang="en-US" sz="3600" b="1" dirty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ka-GE" sz="3600" b="1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მუსიკა აუმჯობესებს წარმოთქმას.</a:t>
            </a:r>
            <a:endParaRPr lang="en-US" sz="36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ka-GE" sz="3600" b="1" dirty="0">
                <a:solidFill>
                  <a:srgbClr val="00B05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უზრუნველყოფს ფსიქოლოგიურ სარგებელს</a:t>
            </a:r>
            <a:endParaRPr lang="en-US" sz="3600" b="1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600" b="1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4.</a:t>
            </a:r>
            <a:r>
              <a:rPr lang="ka-GE" sz="3600" b="1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ხელს </a:t>
            </a:r>
            <a:r>
              <a:rPr lang="ka-GE" sz="36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უწყობს კულტურულ ცნობიერებას</a:t>
            </a:r>
            <a:r>
              <a:rPr lang="ka-GE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26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4485" y="1077686"/>
            <a:ext cx="7707085" cy="4826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1000"/>
              </a:spcAft>
            </a:pPr>
            <a:r>
              <a:rPr lang="ka-GE" sz="3600" b="1" i="1" dirty="0">
                <a:solidFill>
                  <a:srgbClr val="00B05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ა) ინდივიდუალური ბგერები;</a:t>
            </a:r>
            <a:endParaRPr lang="en-US" sz="3600" b="1" i="1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spcAft>
                <a:spcPts val="1000"/>
              </a:spcAft>
            </a:pPr>
            <a:r>
              <a:rPr lang="ka-GE" sz="3600" b="1" i="1" dirty="0">
                <a:solidFill>
                  <a:srgbClr val="00B05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ბ) მახვილი და რითმის ნიმუშები;</a:t>
            </a:r>
            <a:endParaRPr lang="en-US" sz="3600" b="1" i="1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spcAft>
                <a:spcPts val="1000"/>
              </a:spcAft>
            </a:pPr>
            <a:r>
              <a:rPr lang="ka-GE" sz="3600" b="1" i="1" dirty="0">
                <a:solidFill>
                  <a:srgbClr val="00B05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გ) ინტონაცია</a:t>
            </a:r>
            <a:endParaRPr lang="en-US" sz="3600" b="1" i="1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spcAft>
                <a:spcPts val="1000"/>
              </a:spcAft>
            </a:pPr>
            <a:r>
              <a:rPr lang="ka-GE" sz="3600" b="1" i="1" dirty="0">
                <a:solidFill>
                  <a:srgbClr val="00B05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დ) ლექსიკა</a:t>
            </a:r>
            <a:endParaRPr lang="en-US" sz="3600" b="1" i="1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spcAft>
                <a:spcPts val="1000"/>
              </a:spcAft>
            </a:pPr>
            <a:r>
              <a:rPr lang="ka-GE" sz="3600" b="1" i="1" dirty="0">
                <a:solidFill>
                  <a:srgbClr val="00B05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ე) გრამატიკული სტრუქტურები</a:t>
            </a:r>
            <a:endParaRPr lang="en-US" sz="3600" b="1" i="1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spcAft>
                <a:spcPts val="1000"/>
              </a:spcAft>
            </a:pPr>
            <a:r>
              <a:rPr lang="ka-GE" sz="3600" b="1" i="1" dirty="0">
                <a:solidFill>
                  <a:srgbClr val="00B05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ვ) სასაუბრო ენა </a:t>
            </a:r>
            <a:endParaRPr lang="en-US" sz="3600" b="1" i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87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43743" y="1197429"/>
            <a:ext cx="923108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Present Simple</a:t>
            </a:r>
            <a:r>
              <a:rPr lang="ka-GE" sz="3600" b="1" dirty="0">
                <a:ea typeface="Times New Roman" panose="02020603050405020304" pitchFamily="18" charset="0"/>
              </a:rPr>
              <a:t> </a:t>
            </a:r>
            <a:r>
              <a:rPr lang="ka-GE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Eric Clapton</a:t>
            </a:r>
            <a:r>
              <a:rPr lang="ka-GE" sz="3600" b="1" dirty="0">
                <a:ea typeface="Times New Roman" panose="02020603050405020304" pitchFamily="18" charset="0"/>
              </a:rPr>
              <a:t> </a:t>
            </a:r>
            <a:r>
              <a:rPr lang="ka-GE" sz="3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</a:p>
          <a:p>
            <a:pPr algn="ctr"/>
            <a:r>
              <a:rPr lang="ka-GE" sz="3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Wonderful Tonight</a:t>
            </a:r>
          </a:p>
          <a:p>
            <a:pPr algn="ctr"/>
            <a:endParaRPr lang="en-US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 go to a party and everyone turns to see</a:t>
            </a:r>
            <a:r>
              <a:rPr lang="ka-GE" sz="3600" b="1" dirty="0">
                <a:solidFill>
                  <a:srgbClr val="C00000"/>
                </a:solidFill>
                <a:ea typeface="Times New Roman" panose="02020603050405020304" pitchFamily="18" charset="0"/>
              </a:rPr>
              <a:t> / 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This beautiful lady that’s walking around me</a:t>
            </a:r>
          </a:p>
          <a:p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And then she asks me, </a:t>
            </a:r>
            <a:r>
              <a:rPr lang="ka-GE" sz="3600" b="1" dirty="0">
                <a:solidFill>
                  <a:srgbClr val="C00000"/>
                </a:solidFill>
                <a:ea typeface="Times New Roman" panose="02020603050405020304" pitchFamily="18" charset="0"/>
              </a:rPr>
              <a:t>/ 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 you feel all right?</a:t>
            </a:r>
          </a:p>
          <a:p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And I say, yes, I feel wonderful tonight</a:t>
            </a:r>
          </a:p>
        </p:txBody>
      </p:sp>
    </p:spTree>
    <p:extLst>
      <p:ext uri="{BB962C8B-B14F-4D97-AF65-F5344CB8AC3E}">
        <p14:creationId xmlns:p14="http://schemas.microsoft.com/office/powerpoint/2010/main" val="312254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521</Words>
  <Application>Microsoft Office PowerPoint</Application>
  <PresentationFormat>Widescreen</PresentationFormat>
  <Paragraphs>66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Sylfaen</vt:lpstr>
      <vt:lpstr>Times New Roman</vt:lpstr>
      <vt:lpstr>Office Theme</vt:lpstr>
      <vt:lpstr>თეონა თედორაძე</vt:lpstr>
      <vt:lpstr>„შეუძლებელია გრამატიკის იგნორირება ენის სწავლების დროს, რადგან  გრამატიკული ცოდნის გარეშე შეუძლებელია ენის სრულყოფილად  დაუფლება“ (Richards)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გმადლობთ ყურადღებისათვის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Teona tedoradze</dc:title>
  <dc:creator>Windows User</dc:creator>
  <cp:lastModifiedBy>Windows User</cp:lastModifiedBy>
  <cp:revision>42</cp:revision>
  <dcterms:created xsi:type="dcterms:W3CDTF">2018-06-20T16:57:04Z</dcterms:created>
  <dcterms:modified xsi:type="dcterms:W3CDTF">2018-06-28T18:40:19Z</dcterms:modified>
</cp:coreProperties>
</file>