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70" r:id="rId12"/>
    <p:sldId id="272" r:id="rId13"/>
    <p:sldId id="275" r:id="rId14"/>
    <p:sldId id="27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4267200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chemeClr val="accent1">
                    <a:lumMod val="75000"/>
                  </a:schemeClr>
                </a:solidFill>
              </a:rPr>
              <a:t>სახლმწიფოს ტერიტორიული მოწყობა  და დეცენტრალიზაცია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2895600"/>
            <a:ext cx="2286000" cy="228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ლიბერალური</a:t>
            </a:r>
          </a:p>
          <a:p>
            <a:pPr algn="ctr"/>
            <a:r>
              <a:rPr lang="ka-GE" dirty="0" smtClean="0"/>
              <a:t>ცენტრისტული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29000" y="2895600"/>
            <a:ext cx="2362200" cy="2209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კონსერვატული</a:t>
            </a:r>
          </a:p>
          <a:p>
            <a:pPr algn="ctr"/>
            <a:r>
              <a:rPr lang="ka-GE" dirty="0" smtClean="0"/>
              <a:t>მემარჯვენე ცენტრისტული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2895600"/>
            <a:ext cx="2209800" cy="2209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სოციალისტური</a:t>
            </a:r>
          </a:p>
          <a:p>
            <a:pPr algn="ctr"/>
            <a:r>
              <a:rPr lang="ka-GE" dirty="0" smtClean="0"/>
              <a:t>მემარცხენე ცენტრისტები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371600" y="838200"/>
            <a:ext cx="6019800" cy="1676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/>
              <a:t>მონარქიული მმართველობა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1143000"/>
            <a:ext cx="60198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მონარქიული მმართველობა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28600" y="2209800"/>
            <a:ext cx="2133600" cy="1981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აბსოლუტური (შეუზღუდავი)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3800" y="2286000"/>
            <a:ext cx="2133600" cy="1828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არჩევითი და მემკვიდრეობითი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00800" y="2286000"/>
            <a:ext cx="2057400" cy="1752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შეზღუდული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57800" y="4648200"/>
            <a:ext cx="1828800" cy="1600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წოდებრივ -წარმომადგენლობითი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391400" y="4724400"/>
            <a:ext cx="1752600" cy="1600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კონსტიტუციური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2175582">
            <a:off x="6567011" y="3858581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861828">
            <a:off x="7598024" y="3866154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148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1371600"/>
            <a:ext cx="5029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 smtClean="0"/>
              <a:t>რესპუბლიკური მმართველობა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2143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95600"/>
            <a:ext cx="3000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352800" y="57150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საპრეზიდენტო რესპუბლიკა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52578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საპარლამენტო რესპუბლიკა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51816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რესპუბლიკური მმართველობის შერეული ფორმა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1066800"/>
            <a:ext cx="6781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სახელმწიფოთა თანამეგობრობის ფორმები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895600"/>
            <a:ext cx="2286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კონფედერაცია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429000" y="31242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თანამეგობრობა</a:t>
            </a:r>
          </a:p>
          <a:p>
            <a:pPr algn="ctr"/>
            <a:r>
              <a:rPr lang="ka-GE" dirty="0" smtClean="0"/>
              <a:t>(დსთ)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77000" y="3124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ევროკავშირი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26720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1524000"/>
            <a:ext cx="54102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dirty="0" smtClean="0">
                <a:solidFill>
                  <a:srgbClr val="00B050"/>
                </a:solidFill>
              </a:rPr>
              <a:t>პოლიტიკური რეჟიმები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2590800"/>
            <a:ext cx="27432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პოლიტიკური რეჟიმი არის იმ ხერხების და მეთოდების ერთობლიობა, რომელთა მეშვეობითაც სახელმწიფო ორგანოები სახელმწიფო ხელისუფლებას განახორციელებენ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5486400"/>
            <a:ext cx="3352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დემოკრატიული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10200" y="5410200"/>
            <a:ext cx="3429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არადემოკრატიული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733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i="1" dirty="0" smtClean="0">
                <a:solidFill>
                  <a:srgbClr val="FF0000"/>
                </a:solidFill>
              </a:rPr>
              <a:t>გმადლობთ ყურადღებისათვის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3962400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>ადგილობრივი მმართველობა</a:t>
            </a:r>
            <a:br>
              <a:rPr lang="ka-GE" sz="3200" dirty="0" smtClean="0"/>
            </a:br>
            <a:r>
              <a:rPr lang="ka-GE" sz="3200" dirty="0" smtClean="0"/>
              <a:t>(ცენტრალური ხელისუფლების დანიშვნით)  </a:t>
            </a:r>
            <a:br>
              <a:rPr lang="ka-GE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>თვითმმართველობა</a:t>
            </a:r>
            <a:br>
              <a:rPr lang="ka-GE" sz="3200" dirty="0" smtClean="0"/>
            </a:br>
            <a:r>
              <a:rPr lang="ka-GE" sz="3200" dirty="0" smtClean="0"/>
              <a:t>(ადგილობრივი მოსახლეობის მიერ არჩევნებით)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1447800"/>
            <a:ext cx="6781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სახელმწიფო ტერიტორიული მოწყობა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295400" y="2971800"/>
            <a:ext cx="2209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უნიტარული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57600" y="3048000"/>
            <a:ext cx="2057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ფედერეციული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791200" y="3124200"/>
            <a:ext cx="2286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კონფედერაცია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95400" y="1143000"/>
            <a:ext cx="6858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უნიტარული სახელმწიფო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 rot="16200000" flipH="1">
            <a:off x="5029200" y="2743200"/>
            <a:ext cx="17526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14400" y="43434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ერთიანი, ცენტრალიზებული საგადასახადო სისტემა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81600" y="4495800"/>
            <a:ext cx="2590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სუვერენიტეტიერთიანი ძალაუფლება - ხალხი!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7" idx="4"/>
          </p:cNvCxnSpPr>
          <p:nvPr/>
        </p:nvCxnSpPr>
        <p:spPr>
          <a:xfrm rot="5400000">
            <a:off x="2552700" y="2705100"/>
            <a:ext cx="18288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0" y="28194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ერთიანობა</a:t>
            </a:r>
          </a:p>
          <a:p>
            <a:pPr algn="ctr"/>
            <a:r>
              <a:rPr lang="ka-GE" dirty="0" smtClean="0"/>
              <a:t>ერთგვაროვნება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48400" y="28956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ერთიანი ცენტრალიზებული სასამართლო სისტემა</a:t>
            </a:r>
            <a:endParaRPr lang="en-US" dirty="0"/>
          </a:p>
        </p:txBody>
      </p:sp>
      <p:cxnSp>
        <p:nvCxnSpPr>
          <p:cNvPr id="16" name="Straight Connector 15"/>
          <p:cNvCxnSpPr>
            <a:stCxn id="7" idx="3"/>
            <a:endCxn id="11" idx="0"/>
          </p:cNvCxnSpPr>
          <p:nvPr/>
        </p:nvCxnSpPr>
        <p:spPr>
          <a:xfrm flipH="1">
            <a:off x="1447800" y="2769019"/>
            <a:ext cx="851932" cy="50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5"/>
            <a:endCxn id="12" idx="0"/>
          </p:cNvCxnSpPr>
          <p:nvPr/>
        </p:nvCxnSpPr>
        <p:spPr>
          <a:xfrm>
            <a:off x="7149068" y="2769019"/>
            <a:ext cx="547132" cy="126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95400" y="1143000"/>
            <a:ext cx="6858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ფედერაციული სახელმწიფო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 rot="16200000" flipH="1">
            <a:off x="5029200" y="2743200"/>
            <a:ext cx="17526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14400" y="43434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საგადასახადო სისტემა არაა უნიფიცირებული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81600" y="4495800"/>
            <a:ext cx="2590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ძალაუფლება - გაყოფილია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7" idx="4"/>
          </p:cNvCxnSpPr>
          <p:nvPr/>
        </p:nvCxnSpPr>
        <p:spPr>
          <a:xfrm rot="5400000">
            <a:off x="2552700" y="2705100"/>
            <a:ext cx="18288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0" y="28194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ერთიანობა</a:t>
            </a:r>
          </a:p>
          <a:p>
            <a:pPr algn="ctr"/>
            <a:r>
              <a:rPr lang="ka-GE" dirty="0" smtClean="0"/>
              <a:t>მრავალფეროვნებაში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48400" y="28956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სასამართლო სისტემა არაა უნიფიცირებული</a:t>
            </a:r>
            <a:endParaRPr lang="en-US" dirty="0"/>
          </a:p>
        </p:txBody>
      </p:sp>
      <p:cxnSp>
        <p:nvCxnSpPr>
          <p:cNvPr id="16" name="Straight Connector 15"/>
          <p:cNvCxnSpPr>
            <a:stCxn id="7" idx="3"/>
            <a:endCxn id="11" idx="0"/>
          </p:cNvCxnSpPr>
          <p:nvPr/>
        </p:nvCxnSpPr>
        <p:spPr>
          <a:xfrm flipH="1">
            <a:off x="1447800" y="2769019"/>
            <a:ext cx="851932" cy="50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5"/>
            <a:endCxn id="12" idx="0"/>
          </p:cNvCxnSpPr>
          <p:nvPr/>
        </p:nvCxnSpPr>
        <p:spPr>
          <a:xfrm>
            <a:off x="7149068" y="2769019"/>
            <a:ext cx="547132" cy="126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95400" y="1143000"/>
            <a:ext cx="6858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კონფედერაცია</a:t>
            </a:r>
            <a:endParaRPr lang="en-US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Картинки по запросу швейца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2571750" cy="1771651"/>
          </a:xfrm>
          <a:prstGeom prst="rect">
            <a:avLst/>
          </a:prstGeom>
          <a:noFill/>
        </p:spPr>
      </p:pic>
      <p:pic>
        <p:nvPicPr>
          <p:cNvPr id="9220" name="Picture 4" descr="Картинки по запросу швейца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2686050" cy="1695451"/>
          </a:xfrm>
          <a:prstGeom prst="rect">
            <a:avLst/>
          </a:prstGeom>
          <a:noFill/>
        </p:spPr>
      </p:pic>
      <p:sp>
        <p:nvSpPr>
          <p:cNvPr id="9222" name="AutoShape 6" descr="Картинки по запросу швейцария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Картинки по запросу швейцария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Картинки по запросу швейцария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Картинки по запросу швейцария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2" name="Picture 16" descr="Картинки по запросу швейцария флаг гер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1242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990600"/>
            <a:ext cx="85344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/>
              <a:t>საქართველო</a:t>
            </a:r>
          </a:p>
          <a:p>
            <a:pPr algn="ctr"/>
            <a:r>
              <a:rPr lang="ka-GE" sz="2800" dirty="0" smtClean="0"/>
              <a:t>უნიტარული </a:t>
            </a:r>
          </a:p>
          <a:p>
            <a:pPr algn="ctr"/>
            <a:r>
              <a:rPr lang="ka-GE" sz="2800" dirty="0" smtClean="0"/>
              <a:t>დეცენტრალიზებული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0" y="2667000"/>
            <a:ext cx="2362200" cy="1371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საერიოსთავო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38400" y="2667000"/>
            <a:ext cx="2209800" cy="1371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გუბერნია</a:t>
            </a:r>
          </a:p>
          <a:p>
            <a:pPr algn="ctr"/>
            <a:r>
              <a:rPr lang="ka-GE" dirty="0" smtClean="0"/>
              <a:t>მაზრა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724400" y="2743200"/>
            <a:ext cx="2057400" cy="1295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რაიონი</a:t>
            </a:r>
          </a:p>
          <a:p>
            <a:pPr algn="ctr"/>
            <a:r>
              <a:rPr lang="ka-GE" dirty="0" smtClean="0"/>
              <a:t>(სსრკ)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67000" y="3962400"/>
            <a:ext cx="3657600" cy="1295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1991 წელი</a:t>
            </a:r>
          </a:p>
          <a:p>
            <a:pPr algn="ctr"/>
            <a:r>
              <a:rPr lang="ka-GE" dirty="0" smtClean="0"/>
              <a:t>საკრებულოს არჩევნები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981200" y="5334000"/>
            <a:ext cx="44958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პრეფექტი </a:t>
            </a:r>
          </a:p>
          <a:p>
            <a:pPr algn="ctr"/>
            <a:r>
              <a:rPr lang="ka-GE" dirty="0" smtClean="0"/>
              <a:t>(ნიშნავდა  პრეზიტენტი)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58000" y="2819400"/>
            <a:ext cx="2057400" cy="1295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ავტონომიები</a:t>
            </a:r>
          </a:p>
          <a:p>
            <a:pPr algn="ctr"/>
            <a:r>
              <a:rPr lang="ka-GE" dirty="0" smtClean="0"/>
              <a:t>(სსრკ)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8991600" cy="2590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dirty="0" smtClean="0"/>
              <a:t>რომელი ორგანოების და რა მეთოდების გამოყენებით ხორციელდება სახელმწიფო ხელისუფლება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a-GE" dirty="0" smtClean="0"/>
              <a:t>სახელმწიფო</a:t>
            </a:r>
          </a:p>
          <a:p>
            <a:pPr marL="514350" indent="-514350" algn="ctr"/>
            <a:r>
              <a:rPr lang="ka-GE" dirty="0" smtClean="0"/>
              <a:t>მმართველობის</a:t>
            </a:r>
          </a:p>
          <a:p>
            <a:pPr marL="514350" indent="-514350" algn="ctr"/>
            <a:r>
              <a:rPr lang="ka-GE" dirty="0" smtClean="0"/>
              <a:t>ფორმა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40386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პოლიტიკური რეჟიმი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>
          <a:xfrm>
            <a:off x="4114800" y="37338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19400" y="4419600"/>
            <a:ext cx="3276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ხელისუფლების ტერიტორიული ორგანიზაციის ფორმა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1143000"/>
            <a:ext cx="7467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სახელმწიფო მმართველობის ფორმა</a:t>
            </a:r>
            <a:endParaRPr lang="en-US" sz="36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428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81000" y="3200400"/>
            <a:ext cx="3886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მონარქია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0" y="3200400"/>
            <a:ext cx="4114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რესპუბლიკა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81800" y="2895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52600" y="28194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158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სახლმწიფოს ტერიტორიული მოწყობა  და დეცენტრალიზაცია</vt:lpstr>
      <vt:lpstr>ადგილობრივი მმართველობა (ცენტრალური ხელისუფლების დანიშვნით)     თვითმმართველობა (ადგილობრივი მოსახლეობის მიერ არჩევნებით)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გმადლობთ ყურადღებისათვის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სახლმწიფო მმართველობის ფორმები</dc:title>
  <dc:creator>KETI</dc:creator>
  <cp:lastModifiedBy>user</cp:lastModifiedBy>
  <cp:revision>25</cp:revision>
  <dcterms:created xsi:type="dcterms:W3CDTF">2006-08-16T00:00:00Z</dcterms:created>
  <dcterms:modified xsi:type="dcterms:W3CDTF">2018-06-27T22:05:52Z</dcterms:modified>
</cp:coreProperties>
</file>