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9" r:id="rId2"/>
    <p:sldId id="320" r:id="rId3"/>
    <p:sldId id="335" r:id="rId4"/>
    <p:sldId id="348" r:id="rId5"/>
    <p:sldId id="259" r:id="rId6"/>
    <p:sldId id="260" r:id="rId7"/>
    <p:sldId id="296" r:id="rId8"/>
    <p:sldId id="265" r:id="rId9"/>
    <p:sldId id="262" r:id="rId10"/>
    <p:sldId id="268" r:id="rId11"/>
    <p:sldId id="263" r:id="rId12"/>
    <p:sldId id="338" r:id="rId13"/>
    <p:sldId id="269" r:id="rId14"/>
    <p:sldId id="271" r:id="rId15"/>
    <p:sldId id="340" r:id="rId16"/>
    <p:sldId id="349" r:id="rId17"/>
    <p:sldId id="347" r:id="rId18"/>
    <p:sldId id="322" r:id="rId19"/>
    <p:sldId id="332" r:id="rId20"/>
    <p:sldId id="341" r:id="rId21"/>
  </p:sldIdLst>
  <p:sldSz cx="9144000" cy="6858000" type="screen4x3"/>
  <p:notesSz cx="6808788" cy="98361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3" autoAdjust="0"/>
    <p:restoredTop sz="86349"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12396"/>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03.07.2018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03.07.2018</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03.07.2018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03.07.2018</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03.07.2018</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03.07.2018</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03.07.2018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4" y="1052736"/>
            <a:ext cx="8143932" cy="4643322"/>
          </a:xfrm>
          <a:prstGeom prst="rect">
            <a:avLst/>
          </a:prstGeom>
        </p:spPr>
        <p:txBody>
          <a:bodyPr wrap="square">
            <a:spAutoFit/>
          </a:bodyPr>
          <a:lstStyle/>
          <a:p>
            <a:pPr algn="ctr">
              <a:lnSpc>
                <a:spcPct val="115000"/>
              </a:lnSpc>
              <a:spcAft>
                <a:spcPts val="1000"/>
              </a:spcAft>
            </a:pPr>
            <a:r>
              <a:rPr lang="ka-GE" sz="4000" dirty="0">
                <a:latin typeface="Sylfaen"/>
                <a:ea typeface="Times New Roman"/>
                <a:cs typeface="Times New Roman"/>
              </a:rPr>
              <a:t>"</a:t>
            </a:r>
            <a:r>
              <a:rPr lang="en-US" sz="4000" dirty="0">
                <a:latin typeface="Calibri"/>
                <a:ea typeface="Times New Roman"/>
                <a:cs typeface="Times New Roman"/>
              </a:rPr>
              <a:t>XX </a:t>
            </a:r>
            <a:r>
              <a:rPr lang="en-US" sz="4000" dirty="0">
                <a:latin typeface="Sylfaen"/>
                <a:ea typeface="Times New Roman"/>
                <a:cs typeface="Times New Roman"/>
              </a:rPr>
              <a:t> </a:t>
            </a:r>
            <a:r>
              <a:rPr lang="ka-GE" sz="3600" dirty="0">
                <a:latin typeface="Sylfaen"/>
                <a:ea typeface="Times New Roman"/>
                <a:cs typeface="Times New Roman"/>
              </a:rPr>
              <a:t>ს-ის  </a:t>
            </a:r>
            <a:r>
              <a:rPr lang="en-US" sz="3600" dirty="0">
                <a:latin typeface="Sylfaen"/>
                <a:ea typeface="Times New Roman"/>
                <a:cs typeface="Times New Roman"/>
              </a:rPr>
              <a:t>I </a:t>
            </a:r>
            <a:r>
              <a:rPr lang="ka-GE" sz="3600" dirty="0">
                <a:latin typeface="Sylfaen"/>
                <a:ea typeface="Times New Roman"/>
                <a:cs typeface="Times New Roman"/>
              </a:rPr>
              <a:t>ნახევრის ქართული ხელოვნების სპეციფიკური </a:t>
            </a:r>
            <a:endParaRPr lang="en-US" sz="3200" dirty="0">
              <a:latin typeface="Calibri"/>
              <a:ea typeface="Times New Roman"/>
              <a:cs typeface="Times New Roman"/>
            </a:endParaRPr>
          </a:p>
          <a:p>
            <a:pPr algn="ctr"/>
            <a:r>
              <a:rPr lang="ka-GE" sz="3600" dirty="0">
                <a:latin typeface="Sylfaen"/>
                <a:ea typeface="Times New Roman"/>
                <a:cs typeface="Times New Roman"/>
              </a:rPr>
              <a:t> </a:t>
            </a:r>
            <a:r>
              <a:rPr lang="ka-GE" sz="3600" dirty="0" smtClean="0">
                <a:latin typeface="Sylfaen"/>
                <a:ea typeface="Times New Roman"/>
                <a:cs typeface="Times New Roman"/>
              </a:rPr>
              <a:t>თავისებურებანი  </a:t>
            </a:r>
            <a:r>
              <a:rPr lang="ka-GE" sz="3600" dirty="0">
                <a:latin typeface="Sylfaen"/>
                <a:ea typeface="Times New Roman"/>
                <a:cs typeface="Times New Roman"/>
              </a:rPr>
              <a:t>და სწავლების მეთოდები"</a:t>
            </a:r>
            <a:endParaRPr lang="ka-GE" sz="3600" b="1" dirty="0" smtClean="0"/>
          </a:p>
          <a:p>
            <a:endParaRPr lang="ka-GE" sz="3600" b="1" dirty="0" smtClean="0"/>
          </a:p>
          <a:p>
            <a:endParaRPr lang="en-US" sz="3600" b="1" dirty="0" smtClean="0"/>
          </a:p>
          <a:p>
            <a:pPr algn="r"/>
            <a:r>
              <a:rPr lang="ka-GE" sz="2800" b="1" dirty="0" smtClean="0"/>
              <a:t>მომხსენებელი: </a:t>
            </a:r>
          </a:p>
          <a:p>
            <a:pPr algn="r"/>
            <a:r>
              <a:rPr lang="ka-GE" sz="2800" b="1" dirty="0" smtClean="0"/>
              <a:t>ასოც. პროფ. მარინა ჯინჭარაძე</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332656"/>
            <a:ext cx="8784976" cy="6264696"/>
          </a:xfrm>
        </p:spPr>
        <p:txBody>
          <a:bodyPr>
            <a:normAutofit fontScale="70000" lnSpcReduction="20000"/>
          </a:bodyPr>
          <a:lstStyle/>
          <a:p>
            <a:pPr marL="0" marR="0" algn="just">
              <a:lnSpc>
                <a:spcPct val="115000"/>
              </a:lnSpc>
              <a:spcBef>
                <a:spcPts val="0"/>
              </a:spcBef>
              <a:spcAft>
                <a:spcPts val="1000"/>
              </a:spcAft>
            </a:pPr>
            <a:r>
              <a:rPr lang="ka-GE" dirty="0">
                <a:latin typeface="Sylfaen"/>
                <a:ea typeface="Times New Roman"/>
                <a:cs typeface="Times New Roman"/>
              </a:rPr>
              <a:t> 1919-1921 წლებში ქართველ მხატვართა ჯგუფი სწავლის გასაგრძელებლად პარიზში გაემგზავრა ( </a:t>
            </a:r>
            <a:r>
              <a:rPr lang="ka-GE" dirty="0" err="1">
                <a:latin typeface="Sylfaen"/>
                <a:ea typeface="Times New Roman"/>
                <a:cs typeface="Times New Roman"/>
              </a:rPr>
              <a:t>დ.კაკაბაძე</a:t>
            </a:r>
            <a:r>
              <a:rPr lang="ka-GE" dirty="0">
                <a:latin typeface="Sylfaen"/>
                <a:ea typeface="Times New Roman"/>
                <a:cs typeface="Times New Roman"/>
              </a:rPr>
              <a:t>, </a:t>
            </a:r>
            <a:r>
              <a:rPr lang="ka-GE" dirty="0" err="1">
                <a:latin typeface="Sylfaen"/>
                <a:ea typeface="Times New Roman"/>
                <a:cs typeface="Times New Roman"/>
              </a:rPr>
              <a:t>ლ.გუდიაშვილი</a:t>
            </a:r>
            <a:r>
              <a:rPr lang="ka-GE" dirty="0">
                <a:latin typeface="Sylfaen"/>
                <a:ea typeface="Times New Roman"/>
                <a:cs typeface="Times New Roman"/>
              </a:rPr>
              <a:t>, </a:t>
            </a:r>
            <a:r>
              <a:rPr lang="ka-GE" dirty="0" err="1">
                <a:latin typeface="Sylfaen"/>
                <a:ea typeface="Times New Roman"/>
                <a:cs typeface="Times New Roman"/>
              </a:rPr>
              <a:t>ე.ახვლედიანი</a:t>
            </a:r>
            <a:r>
              <a:rPr lang="ka-GE" dirty="0">
                <a:latin typeface="Sylfaen"/>
                <a:ea typeface="Times New Roman"/>
                <a:cs typeface="Times New Roman"/>
              </a:rPr>
              <a:t>, შ. ქიქოძე, ქ. მაღალაშვილი) და ეზიარა თანადროულ ევროპულ მიმდინარეობებსა და ახალ ტენდეციებს.  XX ს-ის 30-იან წლების დამდეგს კი მხატვართა ეს ჯგუფი პარიზიდან უკვე </a:t>
            </a:r>
            <a:r>
              <a:rPr lang="ka-GE" dirty="0" err="1">
                <a:latin typeface="Sylfaen"/>
                <a:ea typeface="Times New Roman"/>
                <a:cs typeface="Times New Roman"/>
              </a:rPr>
              <a:t>გასაბჭოებულ</a:t>
            </a:r>
            <a:r>
              <a:rPr lang="ka-GE" dirty="0">
                <a:latin typeface="Sylfaen"/>
                <a:ea typeface="Times New Roman"/>
                <a:cs typeface="Times New Roman"/>
              </a:rPr>
              <a:t> საქართველოში ბრუნდება, სადაც ჯერ კიდევ ინერციით გრძელდება 20-იან წლებში ჩამოყალიბებული ესთეტიკური შეხედულებების სისტემა</a:t>
            </a:r>
            <a:r>
              <a:rPr lang="ka-GE" dirty="0" smtClean="0">
                <a:latin typeface="Sylfaen"/>
                <a:ea typeface="Times New Roman"/>
                <a:cs typeface="Times New Roman"/>
              </a:rPr>
              <a:t>.</a:t>
            </a:r>
            <a:endParaRPr lang="ka-GE" sz="2000" dirty="0" smtClean="0">
              <a:latin typeface="Sylfaen"/>
              <a:ea typeface="Times New Roman"/>
              <a:cs typeface="Times New Roman"/>
            </a:endParaRPr>
          </a:p>
          <a:p>
            <a:pPr marL="0" marR="0" algn="just">
              <a:lnSpc>
                <a:spcPct val="115000"/>
              </a:lnSpc>
              <a:spcBef>
                <a:spcPts val="0"/>
              </a:spcBef>
              <a:spcAft>
                <a:spcPts val="1000"/>
              </a:spcAft>
            </a:pPr>
            <a:r>
              <a:rPr lang="ka-GE" dirty="0" smtClean="0">
                <a:latin typeface="Sylfaen"/>
                <a:ea typeface="Times New Roman"/>
                <a:cs typeface="Times New Roman"/>
              </a:rPr>
              <a:t> </a:t>
            </a:r>
            <a:r>
              <a:rPr lang="ka-GE" dirty="0">
                <a:latin typeface="Sylfaen"/>
                <a:ea typeface="Times New Roman"/>
                <a:cs typeface="Times New Roman"/>
              </a:rPr>
              <a:t>1922წ. 25 მაისს თბილისში გაიხსნა სამხატვრო აკადემია ფერწერის, გრაფიკის, ქანდაკებისა და ხუროთმოძღვრების ფაკულტეტებით. სამხატვრო აკადემიების დაარსება ევროპაში ჯერ კიდევ XVI ს-დან იწყება</a:t>
            </a:r>
            <a:r>
              <a:rPr lang="ka-GE" dirty="0" smtClean="0">
                <a:latin typeface="Sylfaen"/>
                <a:ea typeface="Times New Roman"/>
                <a:cs typeface="Times New Roman"/>
              </a:rPr>
              <a:t>, როცა </a:t>
            </a:r>
            <a:r>
              <a:rPr lang="ka-GE" dirty="0">
                <a:latin typeface="Sylfaen"/>
                <a:ea typeface="Times New Roman"/>
                <a:cs typeface="Times New Roman"/>
              </a:rPr>
              <a:t>ხატვის, ფერწერისა  და ქანდაკების სასწავლებლად ფლორენციაში  (1563წ.), რომში (1577წ.), პარიზსა (1648წ.) და ვენაში(1692წ.)  დაარსდა პირველი სამხატვრო აკადემიები</a:t>
            </a:r>
            <a:r>
              <a:rPr lang="ka-GE" dirty="0" smtClean="0">
                <a:latin typeface="Sylfaen"/>
                <a:ea typeface="Times New Roman"/>
                <a:cs typeface="Times New Roman"/>
              </a:rPr>
              <a:t>. რუსეთის </a:t>
            </a:r>
            <a:r>
              <a:rPr lang="ka-GE" dirty="0">
                <a:latin typeface="Sylfaen"/>
                <a:ea typeface="Times New Roman"/>
                <a:cs typeface="Times New Roman"/>
              </a:rPr>
              <a:t>სამხატვრო აკადემია კი</a:t>
            </a:r>
            <a:r>
              <a:rPr lang="ka-GE" dirty="0" smtClean="0">
                <a:latin typeface="Sylfaen"/>
                <a:ea typeface="Times New Roman"/>
                <a:cs typeface="Times New Roman"/>
              </a:rPr>
              <a:t>, რომელიც </a:t>
            </a:r>
            <a:r>
              <a:rPr lang="ka-GE" dirty="0">
                <a:latin typeface="Sylfaen"/>
                <a:ea typeface="Times New Roman"/>
                <a:cs typeface="Times New Roman"/>
              </a:rPr>
              <a:t>1757 წელს პეტერბურგში დაარსდა, პარიზის სამხატვრო აკადემიის ტრადიციების გამგრძელებელი იყო საუკუნეთა მანძილზე. თბილისის სამხატვრო აკადემიაში სწავლება   რუსული აკადემიური მეთოდით  </a:t>
            </a:r>
            <a:r>
              <a:rPr lang="ka-GE" dirty="0" err="1">
                <a:latin typeface="Sylfaen"/>
                <a:ea typeface="Times New Roman"/>
                <a:cs typeface="Times New Roman"/>
              </a:rPr>
              <a:t>ე.წ</a:t>
            </a:r>
            <a:r>
              <a:rPr lang="ka-GE" dirty="0">
                <a:latin typeface="Sylfaen"/>
                <a:ea typeface="Times New Roman"/>
                <a:cs typeface="Times New Roman"/>
              </a:rPr>
              <a:t>. </a:t>
            </a:r>
            <a:r>
              <a:rPr lang="ka-GE" dirty="0" err="1">
                <a:latin typeface="Sylfaen"/>
                <a:ea typeface="Times New Roman"/>
                <a:cs typeface="Times New Roman"/>
              </a:rPr>
              <a:t>ჩისტიაკოვის</a:t>
            </a:r>
            <a:r>
              <a:rPr lang="ka-GE" dirty="0">
                <a:latin typeface="Sylfaen"/>
                <a:ea typeface="Times New Roman"/>
                <a:cs typeface="Times New Roman"/>
              </a:rPr>
              <a:t> მეთოდით მიმდინარეობდა. პავლე </a:t>
            </a:r>
            <a:r>
              <a:rPr lang="ka-GE" dirty="0" err="1">
                <a:latin typeface="Sylfaen"/>
                <a:ea typeface="Times New Roman"/>
                <a:cs typeface="Times New Roman"/>
              </a:rPr>
              <a:t>ჩისტიაკოვი</a:t>
            </a:r>
            <a:r>
              <a:rPr lang="ka-GE" dirty="0" smtClean="0">
                <a:latin typeface="Sylfaen"/>
                <a:ea typeface="Times New Roman"/>
                <a:cs typeface="Times New Roman"/>
              </a:rPr>
              <a:t>, როგორც </a:t>
            </a:r>
            <a:r>
              <a:rPr lang="ka-GE" dirty="0">
                <a:latin typeface="Sylfaen"/>
                <a:ea typeface="Times New Roman"/>
                <a:cs typeface="Times New Roman"/>
              </a:rPr>
              <a:t>ცნობილია 1872წ-დან ასწავლიდა პეტერბურგის სამხატვრო აკადემიაში და მის მიერ შექმნილმა სამხატვრო-პედაგოგიურმა  სისტემამ უდიდესი როლი შეასრულა XIX ს-ის II ნახ. რეალიზმის განვითარებაში. რუსეთის და საქართველოს სამხატვრო აკადემიები</a:t>
            </a:r>
            <a:r>
              <a:rPr lang="ka-GE" dirty="0" smtClean="0">
                <a:latin typeface="Sylfaen"/>
                <a:ea typeface="Times New Roman"/>
                <a:cs typeface="Times New Roman"/>
              </a:rPr>
              <a:t>, თავისი </a:t>
            </a:r>
            <a:r>
              <a:rPr lang="ka-GE" dirty="0">
                <a:latin typeface="Sylfaen"/>
                <a:ea typeface="Times New Roman"/>
                <a:cs typeface="Times New Roman"/>
              </a:rPr>
              <a:t>წინამორბედი ფრანგული აკადემიის მსგავსად ადგენდა და ქმნიდა ჩარჩოებს კანონების ფარგლებში მოქმედებისათვის. ის წარმატებით ამკვიდრებდა აკადემიურ ხელოვნებას</a:t>
            </a:r>
            <a:r>
              <a:rPr lang="ka-GE" dirty="0" smtClean="0">
                <a:latin typeface="Sylfaen"/>
                <a:ea typeface="Times New Roman"/>
                <a:cs typeface="Times New Roman"/>
              </a:rPr>
              <a:t>, რომელიც </a:t>
            </a:r>
            <a:r>
              <a:rPr lang="ka-GE" dirty="0">
                <a:latin typeface="Sylfaen"/>
                <a:ea typeface="Times New Roman"/>
                <a:cs typeface="Times New Roman"/>
              </a:rPr>
              <a:t>თავის მხრივ</a:t>
            </a:r>
            <a:r>
              <a:rPr lang="ka-GE" dirty="0" smtClean="0">
                <a:latin typeface="Sylfaen"/>
                <a:ea typeface="Times New Roman"/>
                <a:cs typeface="Times New Roman"/>
              </a:rPr>
              <a:t>, კარგად </a:t>
            </a:r>
            <a:r>
              <a:rPr lang="ka-GE" dirty="0">
                <a:latin typeface="Sylfaen"/>
                <a:ea typeface="Times New Roman"/>
                <a:cs typeface="Times New Roman"/>
              </a:rPr>
              <a:t>შეესაბამებოდა საბჭოთა იდეოლოგიას, მცირედ შეიცავდა თავისუფალი აზროვნებისა და შემოქმედებითი ძიებების ელემენტებს. თბილისის სამხატვრო აკადემიამ გვერდი აუარა ახალ, თანამედროვე ტენდენციებს და სწავლების მეთოდად აკადემიური ხატვა აირჩია.</a:t>
            </a:r>
            <a:endParaRPr lang="ru-RU"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14290"/>
            <a:ext cx="8607330" cy="6429420"/>
          </a:xfrm>
        </p:spPr>
        <p:txBody>
          <a:bodyPr>
            <a:normAutofit fontScale="40000" lnSpcReduction="20000"/>
          </a:bodyPr>
          <a:lstStyle/>
          <a:p>
            <a:pPr marL="0" marR="0" algn="just">
              <a:lnSpc>
                <a:spcPct val="115000"/>
              </a:lnSpc>
              <a:spcBef>
                <a:spcPts val="0"/>
              </a:spcBef>
              <a:spcAft>
                <a:spcPts val="1000"/>
              </a:spcAft>
            </a:pPr>
            <a:r>
              <a:rPr lang="ka-GE" sz="5000" dirty="0">
                <a:latin typeface="Sylfaen"/>
                <a:ea typeface="Times New Roman"/>
                <a:cs typeface="Times New Roman"/>
              </a:rPr>
              <a:t> თანამედროვე ქართველი მხატვრები ეზიარნენ იმ მხატვრულ </a:t>
            </a:r>
            <a:r>
              <a:rPr lang="ka-GE" sz="5000" dirty="0" err="1">
                <a:latin typeface="Sylfaen"/>
                <a:ea typeface="Times New Roman"/>
                <a:cs typeface="Times New Roman"/>
              </a:rPr>
              <a:t>სკოლას,რომლის</a:t>
            </a:r>
            <a:r>
              <a:rPr lang="ka-GE" sz="5000" dirty="0">
                <a:latin typeface="Sylfaen"/>
                <a:ea typeface="Times New Roman"/>
                <a:cs typeface="Times New Roman"/>
              </a:rPr>
              <a:t> საფუძველს წარმოადგენდა რუსული </a:t>
            </a:r>
            <a:r>
              <a:rPr lang="ka-GE" sz="5000" dirty="0" err="1">
                <a:latin typeface="Sylfaen"/>
                <a:ea typeface="Times New Roman"/>
                <a:cs typeface="Times New Roman"/>
              </a:rPr>
              <a:t>აკადემია,რადგან</a:t>
            </a:r>
            <a:r>
              <a:rPr lang="ka-GE" sz="5000" dirty="0">
                <a:latin typeface="Sylfaen"/>
                <a:ea typeface="Times New Roman"/>
                <a:cs typeface="Times New Roman"/>
              </a:rPr>
              <a:t> თბილისის სამხატვრო აკადემიაშიც სასწავლო მეთოდი ეფუძნებოდა  კლასიკურ  </a:t>
            </a:r>
            <a:r>
              <a:rPr lang="ka-GE" sz="5000" dirty="0" err="1">
                <a:latin typeface="Sylfaen"/>
                <a:ea typeface="Times New Roman"/>
                <a:cs typeface="Times New Roman"/>
              </a:rPr>
              <a:t>ე.წ</a:t>
            </a:r>
            <a:r>
              <a:rPr lang="ka-GE" sz="5000" dirty="0">
                <a:latin typeface="Sylfaen"/>
                <a:ea typeface="Times New Roman"/>
                <a:cs typeface="Times New Roman"/>
              </a:rPr>
              <a:t>. </a:t>
            </a:r>
            <a:r>
              <a:rPr lang="ka-GE" sz="5000" dirty="0" err="1">
                <a:latin typeface="Sylfaen"/>
                <a:ea typeface="Times New Roman"/>
                <a:cs typeface="Times New Roman"/>
              </a:rPr>
              <a:t>ჩისტიაკოვის</a:t>
            </a:r>
            <a:r>
              <a:rPr lang="ka-GE" sz="5000" dirty="0">
                <a:latin typeface="Sylfaen"/>
                <a:ea typeface="Times New Roman"/>
                <a:cs typeface="Times New Roman"/>
              </a:rPr>
              <a:t> მეთოდს. ფაქტობრივად აკადემიის სკოლამ განსაზღვრა ნაწილობრივ XX საუკუნის ქართული ხელოვნების თავისებურებანიც.</a:t>
            </a:r>
            <a:endParaRPr lang="en-US" sz="5000" dirty="0">
              <a:latin typeface="Calibri"/>
              <a:ea typeface="Times New Roman"/>
              <a:cs typeface="Times New Roman"/>
            </a:endParaRPr>
          </a:p>
          <a:p>
            <a:pPr marL="0" marR="0" algn="just">
              <a:lnSpc>
                <a:spcPct val="115000"/>
              </a:lnSpc>
              <a:spcBef>
                <a:spcPts val="0"/>
              </a:spcBef>
              <a:spcAft>
                <a:spcPts val="1000"/>
              </a:spcAft>
            </a:pPr>
            <a:r>
              <a:rPr lang="ka-GE" sz="5000" dirty="0">
                <a:latin typeface="Sylfaen"/>
                <a:ea typeface="Times New Roman"/>
                <a:cs typeface="Times New Roman"/>
              </a:rPr>
              <a:t>       როგორც ცნობილია, ზოგადად ხატვის კლასიკური მეთოდი გულისხმობს ჩრდილით და სინათლით რეალური საგნების გადმოცემას.  თუმცა რეალისტური ნახატი ზოგჯერ განსხვავდება რუსული აკადემიური ნახატისაგან</a:t>
            </a:r>
            <a:r>
              <a:rPr lang="ka-GE" sz="5000" dirty="0" smtClean="0">
                <a:latin typeface="Sylfaen"/>
                <a:ea typeface="Times New Roman"/>
                <a:cs typeface="Times New Roman"/>
              </a:rPr>
              <a:t>, რადგან </a:t>
            </a:r>
            <a:r>
              <a:rPr lang="ka-GE" sz="5000" dirty="0">
                <a:latin typeface="Sylfaen"/>
                <a:ea typeface="Times New Roman"/>
                <a:cs typeface="Times New Roman"/>
              </a:rPr>
              <a:t>იგი შეიძლება ეფუძნებოდეს რენესანსულ რეალისტურ ნახატს. ამ ორი ტიპის ნახატს შორის კი განსხვავება საკმაოდ დიდია. რუსულ აკადემიურ ნახატში მხოლოდ ჩრდილის  და სინათლის ფიქსაციაა, ფორმის ანალიზის გარეშე,  რენესანსულ ნახატში კი ფორმის ანალიზიცაა მოცემული, ანუ მხატვარი მარტო ჩრდილ-სინათლეზე კი არ ფიქრობს, არამედ ფორმის ანალიზიდან გამომდინარე ქმნის გამოსახულებას სიბრტყეზე. ( ჩიხრაძე, 2006:17).</a:t>
            </a:r>
            <a:r>
              <a:rPr lang="de-DE" sz="5000" dirty="0" smtClean="0">
                <a:latin typeface="AcadNusx"/>
                <a:ea typeface="Times New Roman"/>
                <a:cs typeface="Times New Roman"/>
              </a:rPr>
              <a:t>.</a:t>
            </a:r>
            <a:endParaRPr lang="en-US" sz="5000" dirty="0"/>
          </a:p>
          <a:p>
            <a:pPr marL="0" marR="0" algn="just">
              <a:lnSpc>
                <a:spcPct val="115000"/>
              </a:lnSpc>
              <a:spcBef>
                <a:spcPts val="0"/>
              </a:spcBef>
              <a:spcAft>
                <a:spcPts val="1000"/>
              </a:spcAft>
            </a:pPr>
            <a:endParaRPr lang="en-US" dirty="0">
              <a:latin typeface="Calibri"/>
              <a:ea typeface="Times New Roman"/>
              <a:cs typeface="Times New Roman"/>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332656"/>
            <a:ext cx="8568952" cy="6141296"/>
          </a:xfrm>
        </p:spPr>
        <p:txBody>
          <a:bodyPr>
            <a:normAutofit fontScale="92500" lnSpcReduction="10000"/>
          </a:bodyPr>
          <a:lstStyle/>
          <a:p>
            <a:pPr algn="just"/>
            <a:r>
              <a:rPr lang="ka-GE" dirty="0"/>
              <a:t>ამ პერიოდის ევროპულ ხელოვნებაში კი დიდი პროცესები მიმდინარეობდა და ახალი,თანამედროვე,ევროპული ტენდენციები აკადემიზმს უპირისპირდებოდა. XIX ს-ის ბოლოსა და XXს-ის დასაწყისში ევროპაში წარმოიქმნა მრავალი მიმდინარეობა - იმპრესიონიზმი, პოსტიმპრესიონიზმი, ექსპრესიონიზმი, აბსტრაქციონიზმი და ა.შ. </a:t>
            </a:r>
            <a:endParaRPr lang="ru-RU" dirty="0"/>
          </a:p>
          <a:p>
            <a:pPr algn="just"/>
            <a:r>
              <a:rPr lang="ka-GE" dirty="0"/>
              <a:t>          XX საუკუნის 20-იან  წლებში  ქართულ სახვით ხელოვნებაში დაწყებულია ძიების პროცესი. მხატვართა ერთი ნაწილი მტკიცედ იდგა რეალიზმის პოზიციებზე, მეორე ნაწილს მცნება "რეალიზმი" ვიწროდ ესმოდა და რევოლუციურ გარდაქმნათა ეპოქის ასასახავად სრულიად ახალი მხატვრული ფორმებისა და სტილის შექმნის საჭიროებას ქადაგებდა, მესამე კი, ეროვნული მხატვრული ფორმის სტილიზაციისკენ ისწრაფოდა.(ურუშაძე,1973:8). განსაკუთრებული მნიშვნელობა შეიძინა მოდერნის სტილმა, რომელმაც საქართველოში გავლენა უფრო დიდხანს შეინარჩუნა და რასაც ხელს უწყობდა პეტერბურგიდან რევოლუციის შემდეგ გადმოსახლებული ე. ლანსერესა და ი. შარლემანის შემოქმედებითი და პედაგოგიური საქმიანობა.</a:t>
            </a:r>
            <a:endParaRPr lang="ru-RU" dirty="0"/>
          </a:p>
          <a:p>
            <a:pPr marL="0" indent="0" algn="just">
              <a:buNone/>
            </a:pPr>
            <a:endParaRPr lang="en-US" dirty="0"/>
          </a:p>
        </p:txBody>
      </p:sp>
    </p:spTree>
    <p:extLst>
      <p:ext uri="{BB962C8B-B14F-4D97-AF65-F5344CB8AC3E}">
        <p14:creationId xmlns:p14="http://schemas.microsoft.com/office/powerpoint/2010/main" val="175873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424936" cy="6213304"/>
          </a:xfrm>
        </p:spPr>
        <p:txBody>
          <a:bodyPr>
            <a:noAutofit/>
          </a:bodyPr>
          <a:lstStyle/>
          <a:p>
            <a:pPr marL="0" marR="0" algn="just">
              <a:lnSpc>
                <a:spcPct val="115000"/>
              </a:lnSpc>
              <a:spcBef>
                <a:spcPts val="0"/>
              </a:spcBef>
              <a:spcAft>
                <a:spcPts val="1000"/>
              </a:spcAft>
            </a:pPr>
            <a:r>
              <a:rPr lang="ka-GE" sz="1800" dirty="0">
                <a:latin typeface="Sylfaen"/>
                <a:ea typeface="Times New Roman"/>
                <a:cs typeface="Times New Roman"/>
              </a:rPr>
              <a:t>თბილისში სამხატვრო აკადემიის დაარსების პირველივე წლიდან ე. </a:t>
            </a:r>
            <a:r>
              <a:rPr lang="ka-GE" sz="1800" dirty="0" err="1">
                <a:latin typeface="Sylfaen"/>
                <a:ea typeface="Times New Roman"/>
                <a:cs typeface="Times New Roman"/>
              </a:rPr>
              <a:t>ლანსერე</a:t>
            </a:r>
            <a:r>
              <a:rPr lang="ka-GE" sz="1800" dirty="0">
                <a:latin typeface="Sylfaen"/>
                <a:ea typeface="Times New Roman"/>
                <a:cs typeface="Times New Roman"/>
              </a:rPr>
              <a:t> და ი. შარლემანი სათავეში ჩაუდგნენ სამხატვრო განათლების საქმეს და დიდი როლი ითამაშეს ქართველ მხატვართა რამდენიმე თაობის აღზრდის საქმეში. ი. შარლემანი აკადემიაში გრაფიკის ფაკულტეტს ხელმძღვანელობდა, ხოლო ე. </a:t>
            </a:r>
            <a:r>
              <a:rPr lang="ka-GE" sz="1800" dirty="0" err="1">
                <a:latin typeface="Sylfaen"/>
                <a:ea typeface="Times New Roman"/>
                <a:cs typeface="Times New Roman"/>
              </a:rPr>
              <a:t>ლანსერე</a:t>
            </a:r>
            <a:r>
              <a:rPr lang="ka-GE" sz="1800" dirty="0">
                <a:latin typeface="Sylfaen"/>
                <a:ea typeface="Times New Roman"/>
                <a:cs typeface="Times New Roman"/>
              </a:rPr>
              <a:t> 1927წ-დან ფერწერის ფაკულტეტის დეკანი იყო.</a:t>
            </a:r>
            <a:endParaRPr lang="en-US" sz="1600" dirty="0">
              <a:latin typeface="Calibri"/>
              <a:ea typeface="Times New Roman"/>
              <a:cs typeface="Times New Roman"/>
            </a:endParaRPr>
          </a:p>
          <a:p>
            <a:pPr marL="0" marR="0" algn="just">
              <a:lnSpc>
                <a:spcPct val="115000"/>
              </a:lnSpc>
              <a:spcBef>
                <a:spcPts val="0"/>
              </a:spcBef>
              <a:spcAft>
                <a:spcPts val="1000"/>
              </a:spcAft>
            </a:pPr>
            <a:r>
              <a:rPr lang="ka-GE" sz="1800" dirty="0" smtClean="0">
                <a:latin typeface="Sylfaen"/>
                <a:ea typeface="Times New Roman"/>
                <a:cs typeface="Times New Roman"/>
              </a:rPr>
              <a:t>იოსებ </a:t>
            </a:r>
            <a:r>
              <a:rPr lang="ka-GE" sz="1800" dirty="0">
                <a:latin typeface="Sylfaen"/>
                <a:ea typeface="Times New Roman"/>
                <a:cs typeface="Times New Roman"/>
              </a:rPr>
              <a:t>შარლემანი დაიბადა პეტერბურგში 1880 წელს. ხელოვნება შარლემანების შთამომავლობაში საგვარეულო პროფესიად იქცა. მამამისი ადოლფ შარლემანი ფერწერის აკადემიკოსია. სამხატვრო განათლება </a:t>
            </a:r>
            <a:r>
              <a:rPr lang="ka-GE" sz="1800" dirty="0" err="1">
                <a:latin typeface="Sylfaen"/>
                <a:ea typeface="Times New Roman"/>
                <a:cs typeface="Times New Roman"/>
              </a:rPr>
              <a:t>ი.შარლემანმა</a:t>
            </a:r>
            <a:r>
              <a:rPr lang="ka-GE" sz="1800" dirty="0">
                <a:latin typeface="Sylfaen"/>
                <a:ea typeface="Times New Roman"/>
                <a:cs typeface="Times New Roman"/>
              </a:rPr>
              <a:t> „მხატვართა წამახალისებელ საზოგადოების“ სკოლაში, შემდეგ კი პეტერბურგის სამხატვრო აკადემიაში მიიღო. 1917წ. იგი ჩამოდის საქართველოში და საბოლოოდ სახლდება თბილისში. შარლემანის ცხოვრება და მოღვაწეობა საქართველოში მხოლოდ შემოქმედებითი ამოცანებით არ განისაზღვრება. </a:t>
            </a:r>
            <a:endParaRPr lang="ru-RU" sz="1800"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51520" y="260648"/>
            <a:ext cx="8424936" cy="6480720"/>
          </a:xfrm>
        </p:spPr>
        <p:txBody>
          <a:bodyPr>
            <a:noAutofit/>
          </a:bodyPr>
          <a:lstStyle/>
          <a:p>
            <a:pPr marL="0" lvl="0" algn="just">
              <a:lnSpc>
                <a:spcPct val="115000"/>
              </a:lnSpc>
              <a:spcBef>
                <a:spcPts val="0"/>
              </a:spcBef>
              <a:spcAft>
                <a:spcPts val="1000"/>
              </a:spcAft>
              <a:buClr>
                <a:srgbClr val="FE8637"/>
              </a:buClr>
            </a:pPr>
            <a:r>
              <a:rPr lang="ka-GE" sz="1800" dirty="0">
                <a:solidFill>
                  <a:prstClr val="black"/>
                </a:solidFill>
                <a:latin typeface="Sylfaen"/>
                <a:ea typeface="Times New Roman"/>
                <a:cs typeface="Times New Roman"/>
              </a:rPr>
              <a:t>1922 წლიდან იგი პედაგოგიურ მოღვაწეობას იწყებს, რომელსაც განსაკუთრებულ შეფასებას აძლევდა ცნობილი ქართველი ხელოვნებათმცოდნე ლევან რჩეულიშვილი და  აღნიშნავდა, რომ „თუ დღეს ჩვენ უკვე ვამაყობთ ქართველ გრაფიკოსთა უკვე რამდენიმე თაობის წარმატებებით, ამაში შარლემანის უდიდესი ღვაწლი ჩანს. იგი იშვიათი  პედაგოგიური ნიჭითაა დაჯილდოებული. იოსებ ადოლფის ძეს, რომ არაფერი შეექმნა და არ დაეტოვებინა არც ერთი ნაწარმოები და მხოლოდ </a:t>
            </a:r>
            <a:r>
              <a:rPr lang="ka-GE" sz="1800" dirty="0" err="1">
                <a:solidFill>
                  <a:prstClr val="black"/>
                </a:solidFill>
                <a:latin typeface="Sylfaen"/>
                <a:ea typeface="Times New Roman"/>
                <a:cs typeface="Times New Roman"/>
              </a:rPr>
              <a:t>ესწავლებინა,ის,ამ</a:t>
            </a:r>
            <a:r>
              <a:rPr lang="ka-GE" sz="1800" dirty="0">
                <a:solidFill>
                  <a:prstClr val="black"/>
                </a:solidFill>
                <a:latin typeface="Sylfaen"/>
                <a:ea typeface="Times New Roman"/>
                <a:cs typeface="Times New Roman"/>
              </a:rPr>
              <a:t> თავისი იშვიათი ნიჭის წყალობით, ქართული კულტურის მოღვაწეთა შორის საპატიო ძეგლს დაიდგამდა. მე არ გადავაჭარბებ, თუ </a:t>
            </a:r>
            <a:r>
              <a:rPr lang="ka-GE" sz="1800" dirty="0" err="1">
                <a:solidFill>
                  <a:prstClr val="black"/>
                </a:solidFill>
                <a:latin typeface="Sylfaen"/>
                <a:ea typeface="Times New Roman"/>
                <a:cs typeface="Times New Roman"/>
              </a:rPr>
              <a:t>ვიტყვი,რომ</a:t>
            </a:r>
            <a:r>
              <a:rPr lang="ka-GE" sz="1800" dirty="0">
                <a:solidFill>
                  <a:prstClr val="black"/>
                </a:solidFill>
                <a:latin typeface="Sylfaen"/>
                <a:ea typeface="Times New Roman"/>
                <a:cs typeface="Times New Roman"/>
              </a:rPr>
              <a:t> იგი იმ იშვიათ პედაგოგთა პლეადას ეკუთვნის, რომლებითაც ბუნება არც თუ ისე ხშირად აჯილდოებს საზოგადოებას“ (რჩეულიშვილი, 1998:64-65</a:t>
            </a:r>
            <a:r>
              <a:rPr lang="ka-GE" sz="1800" dirty="0" smtClean="0">
                <a:solidFill>
                  <a:prstClr val="black"/>
                </a:solidFill>
                <a:latin typeface="Sylfaen"/>
                <a:ea typeface="Times New Roman"/>
                <a:cs typeface="Times New Roman"/>
              </a:rPr>
              <a:t>).</a:t>
            </a:r>
          </a:p>
          <a:p>
            <a:pPr marL="0" lvl="0" algn="just">
              <a:lnSpc>
                <a:spcPct val="115000"/>
              </a:lnSpc>
              <a:spcBef>
                <a:spcPts val="0"/>
              </a:spcBef>
              <a:spcAft>
                <a:spcPts val="1000"/>
              </a:spcAft>
              <a:buClr>
                <a:srgbClr val="FE8637"/>
              </a:buClr>
            </a:pPr>
            <a:r>
              <a:rPr lang="ka-GE" sz="1800" dirty="0" smtClean="0">
                <a:latin typeface="Sylfaen"/>
                <a:ea typeface="Times New Roman"/>
                <a:cs typeface="Times New Roman"/>
              </a:rPr>
              <a:t>30-იანი </a:t>
            </a:r>
            <a:r>
              <a:rPr lang="ka-GE" sz="1800" dirty="0">
                <a:latin typeface="Sylfaen"/>
                <a:ea typeface="Times New Roman"/>
                <a:cs typeface="Times New Roman"/>
              </a:rPr>
              <a:t>წლების ქართველ ხელოვანთა შემოქმედებაში ( ფერწერა, გრაფიკა, თეატრალური მხატვრობა და წიგნის მხატვრობა) გაზიარებულია ევროპული ავანგარდის თითქმის ყველა ძირითადი მიმდინარეობა. ზოგიერთი მხატვრის შემოქმედებაში მხოლოდ ერთი ან ორი მიმდინარეობის მიდევნება ვლინდება(შ. ქიქოძე, ვ. სიდამონ-ერისთავი, კ. ზდანევიჩი, ე. ახვლედიანი, დ. თავაძე), სხვებთან რამდენიმე მიმართულების თანმიმდევრული გადამუშავება და გათავისება იჩენს თავს (დ. კაკაბაძე, ლ. გუდიაშვილი, ი. გამრეკელი, დ. შევარდნაძე).</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208-10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0"/>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08298" y="6165304"/>
            <a:ext cx="2927404" cy="369332"/>
          </a:xfrm>
          <a:prstGeom prst="rect">
            <a:avLst/>
          </a:prstGeom>
        </p:spPr>
        <p:txBody>
          <a:bodyPr wrap="none">
            <a:spAutoFit/>
          </a:bodyPr>
          <a:lstStyle/>
          <a:p>
            <a:r>
              <a:rPr lang="ka-GE" dirty="0"/>
              <a:t>ე. კალანდაძე „სამშობლო“</a:t>
            </a:r>
            <a:endParaRPr lang="ru-RU" dirty="0"/>
          </a:p>
        </p:txBody>
      </p:sp>
    </p:spTree>
    <p:extLst>
      <p:ext uri="{BB962C8B-B14F-4D97-AF65-F5344CB8AC3E}">
        <p14:creationId xmlns:p14="http://schemas.microsoft.com/office/powerpoint/2010/main" val="292606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39560" y="-18296"/>
            <a:ext cx="4020140" cy="5629955"/>
          </a:xfrm>
        </p:spPr>
      </p:pic>
      <p:sp>
        <p:nvSpPr>
          <p:cNvPr id="3" name="Прямоугольник 2"/>
          <p:cNvSpPr/>
          <p:nvPr/>
        </p:nvSpPr>
        <p:spPr>
          <a:xfrm>
            <a:off x="2699792" y="5733256"/>
            <a:ext cx="3499676" cy="369332"/>
          </a:xfrm>
          <a:prstGeom prst="rect">
            <a:avLst/>
          </a:prstGeom>
        </p:spPr>
        <p:txBody>
          <a:bodyPr wrap="none">
            <a:spAutoFit/>
          </a:bodyPr>
          <a:lstStyle/>
          <a:p>
            <a:r>
              <a:rPr lang="ka-GE" dirty="0"/>
              <a:t>დ. ერისთავი „მერი შერვაშიძე“ </a:t>
            </a:r>
            <a:endParaRPr lang="ru-RU" dirty="0"/>
          </a:p>
        </p:txBody>
      </p:sp>
    </p:spTree>
    <p:extLst>
      <p:ext uri="{BB962C8B-B14F-4D97-AF65-F5344CB8AC3E}">
        <p14:creationId xmlns:p14="http://schemas.microsoft.com/office/powerpoint/2010/main" val="21962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71800" y="3800"/>
            <a:ext cx="3744416" cy="5926123"/>
          </a:xfrm>
        </p:spPr>
      </p:pic>
      <p:sp>
        <p:nvSpPr>
          <p:cNvPr id="4" name="Прямоугольник 3"/>
          <p:cNvSpPr/>
          <p:nvPr/>
        </p:nvSpPr>
        <p:spPr>
          <a:xfrm>
            <a:off x="2123728" y="6041330"/>
            <a:ext cx="5030544" cy="369332"/>
          </a:xfrm>
          <a:prstGeom prst="rect">
            <a:avLst/>
          </a:prstGeom>
        </p:spPr>
        <p:txBody>
          <a:bodyPr wrap="none">
            <a:spAutoFit/>
          </a:bodyPr>
          <a:lstStyle/>
          <a:p>
            <a:r>
              <a:rPr lang="ka-GE" dirty="0"/>
              <a:t>ზ. ნიჟარაძე (პიკო), </a:t>
            </a:r>
            <a:r>
              <a:rPr lang="en-US" dirty="0" smtClean="0"/>
              <a:t>“</a:t>
            </a:r>
            <a:r>
              <a:rPr lang="ka-GE" dirty="0" smtClean="0"/>
              <a:t>დღის დასაწყისი</a:t>
            </a:r>
            <a:r>
              <a:rPr lang="en-US" dirty="0" smtClean="0"/>
              <a:t>”, 1978</a:t>
            </a:r>
            <a:r>
              <a:rPr lang="ka-GE" dirty="0" smtClean="0"/>
              <a:t>წ.</a:t>
            </a:r>
            <a:endParaRPr lang="ka-GE" dirty="0"/>
          </a:p>
        </p:txBody>
      </p:sp>
    </p:spTree>
    <p:extLst>
      <p:ext uri="{BB962C8B-B14F-4D97-AF65-F5344CB8AC3E}">
        <p14:creationId xmlns:p14="http://schemas.microsoft.com/office/powerpoint/2010/main" val="84537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Kentavri_PikoNijaradze_FilmKinoluksistvis_Zeti_201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768752" cy="55260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6220720"/>
            <a:ext cx="4204997" cy="369332"/>
          </a:xfrm>
          <a:prstGeom prst="rect">
            <a:avLst/>
          </a:prstGeom>
        </p:spPr>
        <p:txBody>
          <a:bodyPr wrap="none">
            <a:spAutoFit/>
          </a:bodyPr>
          <a:lstStyle/>
          <a:p>
            <a:r>
              <a:rPr lang="ka-GE" dirty="0" smtClean="0"/>
              <a:t>ზ. ნიჟარაძე (პიკო), „კენტავრი“ 2012წ.</a:t>
            </a:r>
            <a:endParaRPr lang="ru-RU" dirty="0"/>
          </a:p>
        </p:txBody>
      </p:sp>
    </p:spTree>
    <p:extLst>
      <p:ext uri="{BB962C8B-B14F-4D97-AF65-F5344CB8AC3E}">
        <p14:creationId xmlns:p14="http://schemas.microsoft.com/office/powerpoint/2010/main" val="79485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4345"/>
            <a:ext cx="8424936" cy="6186309"/>
          </a:xfrm>
          <a:prstGeom prst="rect">
            <a:avLst/>
          </a:prstGeom>
        </p:spPr>
        <p:txBody>
          <a:bodyPr wrap="square">
            <a:spAutoFit/>
          </a:bodyPr>
          <a:lstStyle/>
          <a:p>
            <a:pPr marL="285750" indent="-285750" algn="just">
              <a:buFont typeface="Wingdings" pitchFamily="2" charset="2"/>
              <a:buChar char="Ø"/>
            </a:pPr>
            <a:r>
              <a:rPr lang="ka-GE" dirty="0">
                <a:latin typeface="Sylfaen"/>
                <a:ea typeface="Times New Roman"/>
                <a:cs typeface="Times New Roman"/>
              </a:rPr>
              <a:t>1930-იანი წლებიდან, ზოგადად მოდერნისტული ხელოვნება 1921 წელს ანექსირებული საქართველოს კულტურამ ერთიანი საბჭოური კულტურულ-ესთეტიკური სივრცის შექმნის მიზნით აკრძალვების შედეგად, მარგინალიზაცია განიცადა. ეროვნული კულტურების </a:t>
            </a:r>
            <a:r>
              <a:rPr lang="ka-GE" dirty="0" err="1">
                <a:latin typeface="Sylfaen"/>
                <a:ea typeface="Times New Roman"/>
                <a:cs typeface="Times New Roman"/>
              </a:rPr>
              <a:t>მარგინალიზაციამ</a:t>
            </a:r>
            <a:r>
              <a:rPr lang="ka-GE" dirty="0">
                <a:latin typeface="Sylfaen"/>
                <a:ea typeface="Times New Roman"/>
                <a:cs typeface="Times New Roman"/>
              </a:rPr>
              <a:t> ჩვენი მეხსიერებიდან სრულიად ამოშალა XX ს-ის დასაწყისის სახელოვნებო ცხოვრება. საბჭოთა პერიოდში რეპრესიებს ფიზიკურად გადარჩენილი მოდერნისტების 1910-20-იანი წლების შემოქმედება განიხილებოდა ახალგაზრდა მხატვართა მოდერნიზმით ერთგვარი "გატაცების" პერიოდად. საბჭოთა პერიოდის თანხვედრილი მათი ხელოვნება კი წარმოიდგინებოდა ევოლუციურ-განვითარებად ჭრილში და თავსდებოდა სოციალისტური რეალიზმის კონტექსტში. (</a:t>
            </a:r>
            <a:r>
              <a:rPr lang="ka-GE" dirty="0" smtClean="0">
                <a:latin typeface="Sylfaen"/>
                <a:ea typeface="Times New Roman"/>
                <a:cs typeface="Times New Roman"/>
              </a:rPr>
              <a:t>ყიფიანი,2008:98-99</a:t>
            </a:r>
          </a:p>
          <a:p>
            <a:pPr marL="285750" indent="-285750" algn="just">
              <a:buFont typeface="Wingdings" pitchFamily="2" charset="2"/>
              <a:buChar char="Ø"/>
            </a:pPr>
            <a:r>
              <a:rPr lang="ka-GE" dirty="0">
                <a:latin typeface="Sylfaen"/>
                <a:ea typeface="Times New Roman"/>
                <a:cs typeface="Times New Roman"/>
              </a:rPr>
              <a:t>მიუხედავად ამისა, 1930-იან წლებში და მოგვიანებითაც გრაფიკოსები ლ. გუდიაშვილი, ს. გაბაშვილი აგრძელებენ თავის ილუსტრაციულ და დაზგურ გრაფიკაში ევროპული და აღმოსავლური ხელოვნების ქართულ ძირებთან შეჯიბრების პროცესს. რამდენადმე განსხვავებული მიმართულებით მუშაობს ს. ქობულაძე, რომელიც აქცენტს რენესანსის ხელოვნების ინტერპრეტაციაზე აკეთებს, თუმცა სიცოცხლის ბოლოს პ. </a:t>
            </a:r>
            <a:r>
              <a:rPr lang="ka-GE" dirty="0" err="1">
                <a:latin typeface="Sylfaen"/>
                <a:ea typeface="Times New Roman"/>
                <a:cs typeface="Times New Roman"/>
              </a:rPr>
              <a:t>პიკასის</a:t>
            </a:r>
            <a:r>
              <a:rPr lang="ka-GE" dirty="0">
                <a:latin typeface="Sylfaen"/>
                <a:ea typeface="Times New Roman"/>
                <a:cs typeface="Times New Roman"/>
              </a:rPr>
              <a:t> </a:t>
            </a:r>
            <a:r>
              <a:rPr lang="ka-GE" dirty="0" err="1">
                <a:latin typeface="Sylfaen"/>
                <a:ea typeface="Times New Roman"/>
                <a:cs typeface="Times New Roman"/>
              </a:rPr>
              <a:t>ნეოგრეკული</a:t>
            </a:r>
            <a:r>
              <a:rPr lang="ka-GE" dirty="0">
                <a:latin typeface="Sylfaen"/>
                <a:ea typeface="Times New Roman"/>
                <a:cs typeface="Times New Roman"/>
              </a:rPr>
              <a:t> სტილით ინტერესდება. თაობები აგრძელებენ 1920-1930-იან წლებში გამოკვეთილ მისწრაფებას კულტურულ დიალოგში მონაწილეობისაკენ, ეროვნული ხელოვნების ჰარმონიული ჩართვისკენ მსოფლიოში მიმდინარე აქტუალურ სამხატვრო პროცესებში(ზაალიშვილი,2008:105-106).</a:t>
            </a:r>
            <a:endParaRPr lang="en-US" dirty="0"/>
          </a:p>
        </p:txBody>
      </p:sp>
    </p:spTree>
    <p:extLst>
      <p:ext uri="{BB962C8B-B14F-4D97-AF65-F5344CB8AC3E}">
        <p14:creationId xmlns:p14="http://schemas.microsoft.com/office/powerpoint/2010/main" val="422683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785794"/>
            <a:ext cx="7772400" cy="1156990"/>
          </a:xfrm>
        </p:spPr>
        <p:txBody>
          <a:bodyPr>
            <a:noAutofit/>
          </a:bodyPr>
          <a:lstStyle/>
          <a:p>
            <a:pPr algn="ctr"/>
            <a:r>
              <a:rPr lang="en-US" sz="2400" b="1" smtClean="0">
                <a:solidFill>
                  <a:schemeClr val="tx1"/>
                </a:solidFill>
              </a:rPr>
              <a:t/>
            </a:r>
            <a:br>
              <a:rPr lang="en-US" sz="2400" b="1" smtClean="0">
                <a:solidFill>
                  <a:schemeClr val="tx1"/>
                </a:solidFill>
              </a:rPr>
            </a:br>
            <a:endParaRPr lang="ru-RU" sz="2400" b="1" dirty="0">
              <a:solidFill>
                <a:schemeClr val="tx1"/>
              </a:solidFill>
            </a:endParaRPr>
          </a:p>
        </p:txBody>
      </p:sp>
      <p:sp>
        <p:nvSpPr>
          <p:cNvPr id="4" name="შიგთავსის ჩანაცვლების ველი 3"/>
          <p:cNvSpPr>
            <a:spLocks noGrp="1"/>
          </p:cNvSpPr>
          <p:nvPr>
            <p:ph sz="quarter" idx="1"/>
          </p:nvPr>
        </p:nvSpPr>
        <p:spPr>
          <a:xfrm>
            <a:off x="179512" y="357166"/>
            <a:ext cx="8496944" cy="6116786"/>
          </a:xfrm>
        </p:spPr>
        <p:txBody>
          <a:bodyPr>
            <a:normAutofit fontScale="85000" lnSpcReduction="10000"/>
          </a:bodyPr>
          <a:lstStyle/>
          <a:p>
            <a:pPr algn="just"/>
            <a:r>
              <a:rPr lang="ka-GE" dirty="0"/>
              <a:t>ქართული ხელოვნება სათავეს ჯერ კიდევ უძველეს წარსულში </a:t>
            </a:r>
            <a:r>
              <a:rPr lang="ka-GE" dirty="0" err="1"/>
              <a:t>იღებს.საუკუნეთა</a:t>
            </a:r>
            <a:r>
              <a:rPr lang="ka-GE" dirty="0"/>
              <a:t> მანძილზე რთულ ვითარებაში ყალიბდებოდა  ეროვნულობით გამორჩეული ქართული ხელოვნება. ახალი ქართული ხელოვნების საწყისები  კი დაკავშირებულია  XIX -ის დასასრულისა და XX ს-ის დასაწყისის ქართული ხელოვნების  განვითარებასთან,     მის წარმომადგენლებთან. ჩვენი მიზანია წარმოვაჩინოთ XX ს-ის I-ნახევრის ქართული  ხელოვნების ის სპეციფიკური  თავისებურებები, სწავლების ის </a:t>
            </a:r>
            <a:r>
              <a:rPr lang="ka-GE" dirty="0" err="1"/>
              <a:t>სხვადახვა</a:t>
            </a:r>
            <a:r>
              <a:rPr lang="ka-GE" dirty="0"/>
              <a:t> მეთოდები, რომლებიც დამახასიათებელია ქართული მხატვრული სკოლისათვის.</a:t>
            </a:r>
            <a:endParaRPr lang="en-US" dirty="0"/>
          </a:p>
          <a:p>
            <a:pPr algn="just"/>
            <a:r>
              <a:rPr lang="ka-GE" dirty="0"/>
              <a:t>      </a:t>
            </a:r>
            <a:r>
              <a:rPr lang="ka-GE" dirty="0" err="1"/>
              <a:t>XIXს</a:t>
            </a:r>
            <a:r>
              <a:rPr lang="ka-GE" dirty="0"/>
              <a:t>-ში საქართველო რუსეთის იმპერიის შემადგენლობაში და განვითარების ახალ ფაზაში შევიდა. ახალი აზროვნებითა და მხატვრული მოთხოვნებით შეიცვალა ფეოდალური ეპოქის იდეურ-ესთეტიკური სისტემა, შუა საუკუნეების ფრესკას </a:t>
            </a:r>
            <a:r>
              <a:rPr lang="ka-GE" dirty="0" smtClean="0"/>
              <a:t>დაზგური </a:t>
            </a:r>
            <a:r>
              <a:rPr lang="ka-GE" dirty="0"/>
              <a:t>მხატვრობა ჩაენაცვლა, რომლის ჩასახვამ </a:t>
            </a:r>
            <a:r>
              <a:rPr lang="ka-GE" dirty="0" err="1"/>
              <a:t>პორტრეტული</a:t>
            </a:r>
            <a:r>
              <a:rPr lang="ka-GE" dirty="0"/>
              <a:t> ჟანრის დამკვიდრება განაპირობა. პორტრეტულ ჟანრში შექმნილი ნამუშევრების ავტორები კი ხშირად დასავლეთ ევროპისა თუ რუსული ფერწერული სკოლის წარმომადგენლები იყვნენ. მათ დიდი როლი ითამაშეს მრავალეროვნული XIX ს-ის თბილისის მხატვრული ცხოვრების ფორმირებაში, რომელიც ტრადიციულად კავკასიის კულტურულ ცენტრად მოიაზრებოდა.</a:t>
            </a:r>
            <a:endParaRPr lang="en-US" dirty="0"/>
          </a:p>
          <a:p>
            <a:pPr algn="just">
              <a:buFont typeface="Wingdings" pitchFamily="2" charset="2"/>
              <a:buChar char="Ø"/>
            </a:pPr>
            <a:endParaRPr lang="ru-R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496944" cy="6285312"/>
          </a:xfrm>
        </p:spPr>
        <p:txBody>
          <a:bodyPr>
            <a:normAutofit fontScale="77500" lnSpcReduction="20000"/>
          </a:bodyPr>
          <a:lstStyle/>
          <a:p>
            <a:pPr marL="0" marR="0" algn="just">
              <a:lnSpc>
                <a:spcPct val="115000"/>
              </a:lnSpc>
              <a:spcBef>
                <a:spcPts val="0"/>
              </a:spcBef>
              <a:spcAft>
                <a:spcPts val="1000"/>
              </a:spcAft>
            </a:pPr>
            <a:r>
              <a:rPr lang="ka-GE" dirty="0">
                <a:latin typeface="Sylfaen"/>
                <a:ea typeface="Times New Roman"/>
                <a:cs typeface="Times New Roman"/>
              </a:rPr>
              <a:t>ახალი თაობების აღზრდაში განსაკუთრებული ადგილი უჭირავს ს. ქობულაძეს, თ. აბაკელიას, ლ. გრიგოლიას, ს. გაბაშვილს და ვ. </a:t>
            </a:r>
            <a:r>
              <a:rPr lang="ka-GE" dirty="0" err="1">
                <a:latin typeface="Sylfaen"/>
                <a:ea typeface="Times New Roman"/>
                <a:cs typeface="Times New Roman"/>
              </a:rPr>
              <a:t>შუხაევს</a:t>
            </a:r>
            <a:r>
              <a:rPr lang="ka-GE" dirty="0">
                <a:latin typeface="Sylfaen"/>
                <a:ea typeface="Times New Roman"/>
                <a:cs typeface="Times New Roman"/>
              </a:rPr>
              <a:t>, რომლის შემოქმედება უფრო </a:t>
            </a:r>
            <a:r>
              <a:rPr lang="ka-GE" dirty="0" err="1">
                <a:latin typeface="Sylfaen"/>
                <a:ea typeface="Times New Roman"/>
                <a:cs typeface="Times New Roman"/>
              </a:rPr>
              <a:t>რენესანსური</a:t>
            </a:r>
            <a:r>
              <a:rPr lang="ka-GE" dirty="0">
                <a:latin typeface="Sylfaen"/>
                <a:ea typeface="Times New Roman"/>
                <a:cs typeface="Times New Roman"/>
              </a:rPr>
              <a:t> და აკადემიური ნახატიდან მოდიოდა.</a:t>
            </a:r>
            <a:endParaRPr lang="en-US" sz="2000" dirty="0">
              <a:latin typeface="Calibri"/>
              <a:ea typeface="Times New Roman"/>
              <a:cs typeface="Times New Roman"/>
            </a:endParaRPr>
          </a:p>
          <a:p>
            <a:pPr marL="0" marR="0" algn="just">
              <a:lnSpc>
                <a:spcPct val="115000"/>
              </a:lnSpc>
              <a:spcBef>
                <a:spcPts val="0"/>
              </a:spcBef>
              <a:spcAft>
                <a:spcPts val="1000"/>
              </a:spcAft>
            </a:pPr>
            <a:r>
              <a:rPr lang="ka-GE" dirty="0">
                <a:latin typeface="Sylfaen"/>
                <a:ea typeface="Times New Roman"/>
                <a:cs typeface="Times New Roman"/>
              </a:rPr>
              <a:t>           XX ს-ის 50-იან წლებიდან ქართულ ფერწერასა და გრაფიკაში ცვლილებები შეინიშნება. ახალგაზრდა ქართველი მხატვრები- დიმიტრი ერისთავი, </a:t>
            </a:r>
            <a:r>
              <a:rPr lang="ka-GE" dirty="0" err="1">
                <a:latin typeface="Sylfaen"/>
                <a:ea typeface="Times New Roman"/>
                <a:cs typeface="Times New Roman"/>
              </a:rPr>
              <a:t>ედმონდ</a:t>
            </a:r>
            <a:r>
              <a:rPr lang="ka-GE" dirty="0">
                <a:latin typeface="Sylfaen"/>
                <a:ea typeface="Times New Roman"/>
                <a:cs typeface="Times New Roman"/>
              </a:rPr>
              <a:t> კალანდაძე, ზურაბ ნიჟარაძე, გივი კასრაძე და სხვები ახერხებენ დასავლეთში მიმდინარე მხატვრული მოვლენების არა მარტო გაცნობას, არამედ შესწავლა -შეთვისებას, განსაკუთრებით იმპრესიონიზმით დაინტერესებას. თუმცა 60-იან წლებიდან შეინიშნება იმპრესიონისტული ღირებულებების კრიტიკული გააზრება და  შემოქმედებითი ტენდენციების გაძლიერება.</a:t>
            </a:r>
            <a:endParaRPr lang="en-US" sz="2000" dirty="0">
              <a:latin typeface="Calibri"/>
              <a:ea typeface="Times New Roman"/>
              <a:cs typeface="Times New Roman"/>
            </a:endParaRPr>
          </a:p>
          <a:p>
            <a:pPr algn="just"/>
            <a:r>
              <a:rPr lang="ka-GE" dirty="0"/>
              <a:t> </a:t>
            </a:r>
            <a:r>
              <a:rPr lang="ka-GE" sz="2800" dirty="0"/>
              <a:t>ამდენად, ქართველი მხატვრების შემოქმედებითი პროცესი ემყარებოდა როგორც სამხატვრო აკადემიაში მიღებულ ე.წ. ჩისტიაკოვის მეთოდს,ასევე ევროპულ ხელოვნებაში მიმდინარე მხატვრულ მოვლენებს. ამასთან, 60-იანი წლებიდან იწყება ახალი მხატვრული გამომსახველობითი ხერხების ძიება</a:t>
            </a:r>
            <a:r>
              <a:rPr lang="en-US" sz="2800" dirty="0"/>
              <a:t> (</a:t>
            </a:r>
            <a:r>
              <a:rPr lang="ka-GE" sz="2800" dirty="0"/>
              <a:t>როცა ძირითადი აქცენტი კეთდება პროპორციებზე, პერსპექტივაზე, შუქ-ჩრდილზე), რამაც რიგი ქართველი მხატვრებისა რენესანსული ხელოვნების ტრადიციებამდე მიიყვანა</a:t>
            </a:r>
            <a:r>
              <a:rPr lang="en-US" sz="2800" dirty="0"/>
              <a:t>. </a:t>
            </a:r>
          </a:p>
        </p:txBody>
      </p:sp>
    </p:spTree>
    <p:extLst>
      <p:ext uri="{BB962C8B-B14F-4D97-AF65-F5344CB8AC3E}">
        <p14:creationId xmlns:p14="http://schemas.microsoft.com/office/powerpoint/2010/main" val="375002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424936" cy="5299464"/>
          </a:xfrm>
          <a:prstGeom prst="rect">
            <a:avLst/>
          </a:prstGeom>
        </p:spPr>
        <p:txBody>
          <a:bodyPr wrap="square">
            <a:spAutoFit/>
          </a:bodyPr>
          <a:lstStyle/>
          <a:p>
            <a:pPr algn="just">
              <a:lnSpc>
                <a:spcPct val="115000"/>
              </a:lnSpc>
              <a:spcAft>
                <a:spcPts val="1000"/>
              </a:spcAft>
            </a:pPr>
            <a:r>
              <a:rPr lang="ka-GE" dirty="0">
                <a:latin typeface="Sylfaen"/>
                <a:ea typeface="Times New Roman"/>
                <a:cs typeface="Times New Roman"/>
              </a:rPr>
              <a:t>XIX ს-ის 30-იან წლებში თბილისში ადგილობრივი, ნაციონალური </a:t>
            </a:r>
            <a:r>
              <a:rPr lang="ka-GE" dirty="0" err="1">
                <a:latin typeface="Sylfaen"/>
                <a:ea typeface="Times New Roman"/>
                <a:cs typeface="Times New Roman"/>
              </a:rPr>
              <a:t>პორტრეტული</a:t>
            </a:r>
            <a:r>
              <a:rPr lang="ka-GE" dirty="0">
                <a:latin typeface="Sylfaen"/>
                <a:ea typeface="Times New Roman"/>
                <a:cs typeface="Times New Roman"/>
              </a:rPr>
              <a:t> სკოლა ყალიბდება, 80-იან წლებიდან კი საფუძველი ეყრება რეალისტურ ხელოვნებას, ფორმირდება რუსეთსა თუ დასავლეთში განსწავლულ ქართველ მხატვართა ახალი თაობა. ( რ. გველესიანი, </a:t>
            </a:r>
            <a:r>
              <a:rPr lang="ka-GE" dirty="0" err="1">
                <a:latin typeface="Sylfaen"/>
                <a:ea typeface="Times New Roman"/>
                <a:cs typeface="Times New Roman"/>
              </a:rPr>
              <a:t>ა.მრევლიშვილი</a:t>
            </a:r>
            <a:r>
              <a:rPr lang="ka-GE" dirty="0">
                <a:latin typeface="Sylfaen"/>
                <a:ea typeface="Times New Roman"/>
                <a:cs typeface="Times New Roman"/>
              </a:rPr>
              <a:t>, </a:t>
            </a:r>
            <a:r>
              <a:rPr lang="ka-GE" dirty="0" err="1">
                <a:latin typeface="Sylfaen"/>
                <a:ea typeface="Times New Roman"/>
                <a:cs typeface="Times New Roman"/>
              </a:rPr>
              <a:t>გ.გაბაშვილი</a:t>
            </a:r>
            <a:r>
              <a:rPr lang="ka-GE" dirty="0">
                <a:latin typeface="Sylfaen"/>
                <a:ea typeface="Times New Roman"/>
                <a:cs typeface="Times New Roman"/>
              </a:rPr>
              <a:t>, გ. თოიძე), რომელიც ერთი მხრივ, აფართოებს შემოქმედებით დიაპაზონს, საფუძველს უყრის მრავალ დარგსა თუ ჟანრს (ჩნდება პეიზაჟი, ნატურმორტი, ისტორიული თუ ყოფითი ჟანრი, თემატური სურათი) , ამავდროულად ისწრაფვის სინამდვილის რეალური </a:t>
            </a:r>
            <a:r>
              <a:rPr lang="ka-GE" dirty="0" err="1">
                <a:latin typeface="Sylfaen"/>
                <a:ea typeface="Times New Roman"/>
                <a:cs typeface="Times New Roman"/>
              </a:rPr>
              <a:t>ასახვისაკენ</a:t>
            </a:r>
            <a:r>
              <a:rPr lang="ka-GE" dirty="0" smtClean="0">
                <a:latin typeface="Sylfaen"/>
                <a:ea typeface="Times New Roman"/>
                <a:cs typeface="Times New Roman"/>
              </a:rPr>
              <a:t>.</a:t>
            </a:r>
            <a:endParaRPr lang="ka-GE" sz="1600" dirty="0" smtClean="0">
              <a:latin typeface="Sylfaen"/>
              <a:ea typeface="Times New Roman"/>
              <a:cs typeface="Times New Roman"/>
            </a:endParaRPr>
          </a:p>
          <a:p>
            <a:pPr algn="just">
              <a:lnSpc>
                <a:spcPct val="115000"/>
              </a:lnSpc>
              <a:spcAft>
                <a:spcPts val="1000"/>
              </a:spcAft>
            </a:pPr>
            <a:r>
              <a:rPr lang="ka-GE" dirty="0" smtClean="0">
                <a:latin typeface="Sylfaen"/>
                <a:ea typeface="Times New Roman"/>
                <a:cs typeface="Times New Roman"/>
              </a:rPr>
              <a:t> </a:t>
            </a:r>
            <a:r>
              <a:rPr lang="ka-GE" dirty="0">
                <a:latin typeface="Sylfaen"/>
                <a:ea typeface="Times New Roman"/>
                <a:cs typeface="Times New Roman"/>
              </a:rPr>
              <a:t>XX ს-ის დასაწყისში ქართულ ხელოვნებაში მეტად მრავალფეროვანი და საინტერესო სურათი იქმნება. რუსეთში, საბჭოთა წყობილების დამყარებისთანავე</a:t>
            </a:r>
            <a:r>
              <a:rPr lang="ka-GE" dirty="0" smtClean="0">
                <a:latin typeface="Sylfaen"/>
                <a:ea typeface="Times New Roman"/>
                <a:cs typeface="Times New Roman"/>
              </a:rPr>
              <a:t>, რუსმა </a:t>
            </a:r>
            <a:r>
              <a:rPr lang="ka-GE" dirty="0">
                <a:latin typeface="Sylfaen"/>
                <a:ea typeface="Times New Roman"/>
                <a:cs typeface="Times New Roman"/>
              </a:rPr>
              <a:t>ხელოვანებმა შედარებით სტაბილურ პოლიტიკურ სიტუაციაში მყოფ თბილისს შეაფარეს თავი</a:t>
            </a:r>
            <a:r>
              <a:rPr lang="ka-GE" dirty="0" smtClean="0">
                <a:latin typeface="Sylfaen"/>
                <a:ea typeface="Times New Roman"/>
                <a:cs typeface="Times New Roman"/>
              </a:rPr>
              <a:t>, სადაც </a:t>
            </a:r>
            <a:r>
              <a:rPr lang="ka-GE" dirty="0">
                <a:latin typeface="Sylfaen"/>
                <a:ea typeface="Times New Roman"/>
                <a:cs typeface="Times New Roman"/>
              </a:rPr>
              <a:t>ნოყიერი ნიადაგი აღმოჩნდა ავანგარდული კულტურული გარემოს შექმნისა და დამკვიდრებისათვის. თბილისის არტისტულ კაფეებში</a:t>
            </a:r>
            <a:r>
              <a:rPr lang="ka-GE" dirty="0" smtClean="0">
                <a:latin typeface="Sylfaen"/>
                <a:ea typeface="Times New Roman"/>
                <a:cs typeface="Times New Roman"/>
              </a:rPr>
              <a:t>, სალონებსა </a:t>
            </a:r>
            <a:r>
              <a:rPr lang="ka-GE" dirty="0">
                <a:latin typeface="Sylfaen"/>
                <a:ea typeface="Times New Roman"/>
                <a:cs typeface="Times New Roman"/>
              </a:rPr>
              <a:t>და დუქნებში ჩქეფდა ბოჰემური ცხოვრება. იმართებოდა ლიტერატურული თუ პოეზიის საღამოები, დისკუსიები მოდერნისტულ მხატვრობაზე. </a:t>
            </a:r>
            <a:endParaRPr lang="ru-RU" dirty="0">
              <a:solidFill>
                <a:prstClr val="black"/>
              </a:solidFill>
            </a:endParaRPr>
          </a:p>
        </p:txBody>
      </p:sp>
    </p:spTree>
    <p:extLst>
      <p:ext uri="{BB962C8B-B14F-4D97-AF65-F5344CB8AC3E}">
        <p14:creationId xmlns:p14="http://schemas.microsoft.com/office/powerpoint/2010/main" val="335812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4" y="548680"/>
            <a:ext cx="6487354" cy="4873625"/>
          </a:xfrm>
        </p:spPr>
      </p:pic>
      <p:sp>
        <p:nvSpPr>
          <p:cNvPr id="4" name="Прямоугольник 3"/>
          <p:cNvSpPr/>
          <p:nvPr/>
        </p:nvSpPr>
        <p:spPr>
          <a:xfrm>
            <a:off x="395536" y="5805264"/>
            <a:ext cx="7035900" cy="646331"/>
          </a:xfrm>
          <a:prstGeom prst="rect">
            <a:avLst/>
          </a:prstGeom>
        </p:spPr>
        <p:txBody>
          <a:bodyPr wrap="none">
            <a:spAutoFit/>
          </a:bodyPr>
          <a:lstStyle/>
          <a:p>
            <a:r>
              <a:rPr lang="en-US" dirty="0" smtClean="0"/>
              <a:t>               </a:t>
            </a:r>
            <a:r>
              <a:rPr lang="ka-GE" dirty="0" smtClean="0"/>
              <a:t>გ.გაბაშვილი</a:t>
            </a:r>
            <a:r>
              <a:rPr lang="en-US" dirty="0" smtClean="0"/>
              <a:t>    </a:t>
            </a:r>
            <a:r>
              <a:rPr lang="ka-GE" dirty="0" smtClean="0"/>
              <a:t>„</a:t>
            </a:r>
            <a:r>
              <a:rPr lang="ka-GE" dirty="0"/>
              <a:t>ბაზარი </a:t>
            </a:r>
            <a:r>
              <a:rPr lang="ka-GE" dirty="0" smtClean="0"/>
              <a:t>სამარყანდში</a:t>
            </a:r>
            <a:r>
              <a:rPr lang="ka-GE" dirty="0"/>
              <a:t>“, 1890-იანი </a:t>
            </a:r>
            <a:r>
              <a:rPr lang="ka-GE" dirty="0" smtClean="0"/>
              <a:t>წლები</a:t>
            </a:r>
            <a:endParaRPr lang="en-US" dirty="0" smtClean="0"/>
          </a:p>
          <a:p>
            <a:endParaRPr lang="ru-RU" dirty="0"/>
          </a:p>
        </p:txBody>
      </p:sp>
    </p:spTree>
    <p:extLst>
      <p:ext uri="{BB962C8B-B14F-4D97-AF65-F5344CB8AC3E}">
        <p14:creationId xmlns:p14="http://schemas.microsoft.com/office/powerpoint/2010/main" val="1074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42852"/>
            <a:ext cx="8643998" cy="6572296"/>
          </a:xfrm>
        </p:spPr>
        <p:txBody>
          <a:bodyPr>
            <a:normAutofit fontScale="92500" lnSpcReduction="10000"/>
          </a:bodyPr>
          <a:lstStyle/>
          <a:p>
            <a:pPr marL="0" marR="0" algn="just">
              <a:lnSpc>
                <a:spcPct val="115000"/>
              </a:lnSpc>
              <a:spcBef>
                <a:spcPts val="0"/>
              </a:spcBef>
              <a:spcAft>
                <a:spcPts val="1000"/>
              </a:spcAft>
            </a:pPr>
            <a:r>
              <a:rPr lang="ka-GE" dirty="0">
                <a:latin typeface="Sylfaen"/>
                <a:ea typeface="Times New Roman"/>
                <a:cs typeface="Times New Roman"/>
              </a:rPr>
              <a:t>აქ თავს იყრიდნენ მოწინავე ავანგარდულ პოზიციებზე მდგომი რუსი, </a:t>
            </a:r>
            <a:r>
              <a:rPr lang="ka-GE" dirty="0" err="1">
                <a:latin typeface="Sylfaen"/>
                <a:ea typeface="Times New Roman"/>
                <a:cs typeface="Times New Roman"/>
              </a:rPr>
              <a:t>პოლინელი</a:t>
            </a:r>
            <a:r>
              <a:rPr lang="ka-GE" dirty="0">
                <a:latin typeface="Sylfaen"/>
                <a:ea typeface="Times New Roman"/>
                <a:cs typeface="Times New Roman"/>
              </a:rPr>
              <a:t>, ქართველი არტისტები, რომლებიც ხატავდნენ თბილისის კაფეებსა და დუქნების კედლებს (ს. </a:t>
            </a:r>
            <a:r>
              <a:rPr lang="ka-GE" dirty="0" err="1">
                <a:latin typeface="Sylfaen"/>
                <a:ea typeface="Times New Roman"/>
                <a:cs typeface="Times New Roman"/>
              </a:rPr>
              <a:t>ვალიშევსკი</a:t>
            </a:r>
            <a:r>
              <a:rPr lang="ka-GE" dirty="0">
                <a:latin typeface="Sylfaen"/>
                <a:ea typeface="Times New Roman"/>
                <a:cs typeface="Times New Roman"/>
              </a:rPr>
              <a:t>, </a:t>
            </a:r>
            <a:r>
              <a:rPr lang="ka-GE" dirty="0" err="1">
                <a:latin typeface="Sylfaen"/>
                <a:ea typeface="Times New Roman"/>
                <a:cs typeface="Times New Roman"/>
              </a:rPr>
              <a:t>ს.სუდეიკინი</a:t>
            </a:r>
            <a:r>
              <a:rPr lang="ka-GE" dirty="0">
                <a:latin typeface="Sylfaen"/>
                <a:ea typeface="Times New Roman"/>
                <a:cs typeface="Times New Roman"/>
              </a:rPr>
              <a:t>, </a:t>
            </a:r>
            <a:r>
              <a:rPr lang="ka-GE" dirty="0" err="1">
                <a:latin typeface="Sylfaen"/>
                <a:ea typeface="Times New Roman"/>
                <a:cs typeface="Times New Roman"/>
              </a:rPr>
              <a:t>ს.სორინი</a:t>
            </a:r>
            <a:r>
              <a:rPr lang="ka-GE" dirty="0">
                <a:latin typeface="Sylfaen"/>
                <a:ea typeface="Times New Roman"/>
                <a:cs typeface="Times New Roman"/>
              </a:rPr>
              <a:t>, </a:t>
            </a:r>
            <a:r>
              <a:rPr lang="ka-GE" dirty="0" err="1">
                <a:latin typeface="Sylfaen"/>
                <a:ea typeface="Times New Roman"/>
                <a:cs typeface="Times New Roman"/>
              </a:rPr>
              <a:t>ლ.გუდიაშვილი</a:t>
            </a:r>
            <a:r>
              <a:rPr lang="ka-GE" dirty="0">
                <a:latin typeface="Sylfaen"/>
                <a:ea typeface="Times New Roman"/>
                <a:cs typeface="Times New Roman"/>
              </a:rPr>
              <a:t>, დ. კაკაბაძე, ძმები </a:t>
            </a:r>
            <a:r>
              <a:rPr lang="ka-GE" dirty="0" err="1" smtClean="0">
                <a:latin typeface="Sylfaen"/>
                <a:ea typeface="Times New Roman"/>
                <a:cs typeface="Times New Roman"/>
              </a:rPr>
              <a:t>ი.და</a:t>
            </a:r>
            <a:r>
              <a:rPr lang="ka-GE" dirty="0" smtClean="0">
                <a:latin typeface="Sylfaen"/>
                <a:ea typeface="Times New Roman"/>
                <a:cs typeface="Times New Roman"/>
              </a:rPr>
              <a:t> კ</a:t>
            </a:r>
            <a:r>
              <a:rPr lang="ka-GE" dirty="0">
                <a:latin typeface="Sylfaen"/>
                <a:ea typeface="Times New Roman"/>
                <a:cs typeface="Times New Roman"/>
              </a:rPr>
              <a:t>. ზდანევიჩები). </a:t>
            </a:r>
            <a:endParaRPr lang="ka-GE" dirty="0" smtClean="0">
              <a:latin typeface="Sylfaen"/>
              <a:ea typeface="Times New Roman"/>
              <a:cs typeface="Times New Roman"/>
            </a:endParaRPr>
          </a:p>
          <a:p>
            <a:pPr marL="0" marR="0" algn="just">
              <a:lnSpc>
                <a:spcPct val="115000"/>
              </a:lnSpc>
              <a:spcBef>
                <a:spcPts val="0"/>
              </a:spcBef>
              <a:spcAft>
                <a:spcPts val="1000"/>
              </a:spcAft>
            </a:pPr>
            <a:r>
              <a:rPr lang="ka-GE" dirty="0" smtClean="0">
                <a:latin typeface="Sylfaen"/>
                <a:ea typeface="Times New Roman"/>
                <a:cs typeface="Times New Roman"/>
              </a:rPr>
              <a:t>თბილისში </a:t>
            </a:r>
            <a:r>
              <a:rPr lang="ka-GE" dirty="0">
                <a:latin typeface="Sylfaen"/>
                <a:ea typeface="Times New Roman"/>
                <a:cs typeface="Times New Roman"/>
              </a:rPr>
              <a:t>იმ დროისათვის უკვე დრომოჭმულ აკადემიურ მხატვრობასთან ერთად </a:t>
            </a:r>
            <a:r>
              <a:rPr lang="ka-GE" dirty="0" err="1">
                <a:latin typeface="Sylfaen"/>
                <a:ea typeface="Times New Roman"/>
                <a:cs typeface="Times New Roman"/>
              </a:rPr>
              <a:t>თანაარსებობდა</a:t>
            </a:r>
            <a:r>
              <a:rPr lang="ka-GE" dirty="0">
                <a:latin typeface="Sylfaen"/>
                <a:ea typeface="Times New Roman"/>
                <a:cs typeface="Times New Roman"/>
              </a:rPr>
              <a:t> ისეთი თანადროული მოდერნისტული მიმდინარეობები, როგორიცაა: სიმბოლიზმი, კუბიზმი, დადაიზმი, გამოიცემოდა ჟურნალები, ფუტურისტული წიგნები ( პოლიგრაფიული ხელოვნების საუკეთესო ნიმუშები), რომლის ავტორი ქართული და ევროპული ავანგარდის სულისჩამდგმელი - ილია ზდანევიჩი იყო. </a:t>
            </a:r>
            <a:endParaRPr lang="ka-GE" dirty="0" smtClean="0">
              <a:latin typeface="Sylfaen"/>
              <a:ea typeface="Times New Roman"/>
              <a:cs typeface="Times New Roman"/>
            </a:endParaRPr>
          </a:p>
          <a:p>
            <a:pPr marL="0" marR="0" algn="just">
              <a:lnSpc>
                <a:spcPct val="115000"/>
              </a:lnSpc>
              <a:spcBef>
                <a:spcPts val="0"/>
              </a:spcBef>
              <a:spcAft>
                <a:spcPts val="1000"/>
              </a:spcAft>
            </a:pPr>
            <a:r>
              <a:rPr lang="ka-GE" dirty="0" smtClean="0">
                <a:latin typeface="Sylfaen"/>
                <a:ea typeface="Times New Roman"/>
                <a:cs typeface="Times New Roman"/>
              </a:rPr>
              <a:t>სწორედ </a:t>
            </a:r>
            <a:r>
              <a:rPr lang="ka-GE" dirty="0">
                <a:latin typeface="Sylfaen"/>
                <a:ea typeface="Times New Roman"/>
                <a:cs typeface="Times New Roman"/>
              </a:rPr>
              <a:t>ილია ზდანევიჩმა 1921წ. პარიზში, ემიგრაციის შემდეგ, საზღვრებს გარეთ გაიტანა და მსოფლიოს გააცნო ნიკო ფიროსმანაშვილის სახელი, რომლის ფენომენი ცალკე მდგომი მოვლენაა ქართულ მხატვრულ  აზროვნებაში.</a:t>
            </a:r>
            <a:endParaRPr lang="en-US" sz="2000" dirty="0">
              <a:latin typeface="Calibri"/>
              <a:ea typeface="Times New Roman"/>
              <a:cs typeface="Times New Roman"/>
            </a:endParaRPr>
          </a:p>
          <a:p>
            <a:pPr algn="just"/>
            <a:r>
              <a:rPr lang="ka-GE" dirty="0" smtClean="0"/>
              <a:t> </a:t>
            </a:r>
            <a:endParaRPr lang="ru-RU"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55776" y="620688"/>
            <a:ext cx="3276203" cy="4936342"/>
          </a:xfrm>
        </p:spPr>
      </p:pic>
      <p:sp>
        <p:nvSpPr>
          <p:cNvPr id="4" name="Прямоугольник 3"/>
          <p:cNvSpPr/>
          <p:nvPr/>
        </p:nvSpPr>
        <p:spPr>
          <a:xfrm>
            <a:off x="2123728" y="5877272"/>
            <a:ext cx="4921540" cy="369332"/>
          </a:xfrm>
          <a:prstGeom prst="rect">
            <a:avLst/>
          </a:prstGeom>
        </p:spPr>
        <p:txBody>
          <a:bodyPr wrap="none">
            <a:spAutoFit/>
          </a:bodyPr>
          <a:lstStyle/>
          <a:p>
            <a:r>
              <a:rPr lang="ka-GE" dirty="0" smtClean="0"/>
              <a:t>ლ. გუდიაშვილი</a:t>
            </a:r>
            <a:r>
              <a:rPr lang="ka-GE" dirty="0"/>
              <a:t>. </a:t>
            </a:r>
            <a:r>
              <a:rPr lang="ka-GE" dirty="0" smtClean="0"/>
              <a:t>„ფრესკის ღიმილი“,</a:t>
            </a:r>
            <a:r>
              <a:rPr lang="en-US" dirty="0" smtClean="0"/>
              <a:t> 1955</a:t>
            </a:r>
            <a:r>
              <a:rPr lang="ka-GE" dirty="0" smtClean="0"/>
              <a:t>წ.</a:t>
            </a:r>
            <a:endParaRPr lang="ru-RU"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47664" y="116632"/>
            <a:ext cx="5568379" cy="5472608"/>
          </a:xfrm>
        </p:spPr>
      </p:pic>
      <p:sp>
        <p:nvSpPr>
          <p:cNvPr id="4" name="Прямоугольник 3"/>
          <p:cNvSpPr/>
          <p:nvPr/>
        </p:nvSpPr>
        <p:spPr>
          <a:xfrm>
            <a:off x="755576" y="6021288"/>
            <a:ext cx="5894562" cy="369332"/>
          </a:xfrm>
          <a:prstGeom prst="rect">
            <a:avLst/>
          </a:prstGeom>
        </p:spPr>
        <p:txBody>
          <a:bodyPr wrap="none">
            <a:spAutoFit/>
          </a:bodyPr>
          <a:lstStyle/>
          <a:p>
            <a:r>
              <a:rPr lang="ka-GE" dirty="0" smtClean="0"/>
              <a:t>                   დ. კაკაბაძე „იმერეთი </a:t>
            </a:r>
            <a:r>
              <a:rPr lang="ka-GE" dirty="0"/>
              <a:t>– </a:t>
            </a:r>
            <a:r>
              <a:rPr lang="ka-GE" dirty="0" smtClean="0"/>
              <a:t>დედაჩემი“, 1918წ.</a:t>
            </a:r>
            <a:endParaRPr lang="ka-G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5696" y="0"/>
            <a:ext cx="4815408" cy="5858746"/>
          </a:xfrm>
        </p:spPr>
      </p:pic>
      <p:sp>
        <p:nvSpPr>
          <p:cNvPr id="6" name="Прямоугольник 5"/>
          <p:cNvSpPr/>
          <p:nvPr/>
        </p:nvSpPr>
        <p:spPr>
          <a:xfrm>
            <a:off x="683568" y="5877272"/>
            <a:ext cx="6324167" cy="369332"/>
          </a:xfrm>
          <a:prstGeom prst="rect">
            <a:avLst/>
          </a:prstGeom>
        </p:spPr>
        <p:txBody>
          <a:bodyPr wrap="none">
            <a:spAutoFit/>
          </a:bodyPr>
          <a:lstStyle/>
          <a:p>
            <a:r>
              <a:rPr lang="ka-GE" dirty="0" smtClean="0"/>
              <a:t>         ე. ახვლედიანი, „ძველი თბილისი, ზამთარი“, 1967წ.</a:t>
            </a:r>
            <a:endParaRPr lang="ka-GE"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95736" y="0"/>
            <a:ext cx="4396629" cy="6161344"/>
          </a:xfrm>
        </p:spPr>
        <p:txBody>
          <a:bodyPr/>
          <a:lstStyle/>
          <a:p>
            <a:pPr algn="just">
              <a:lnSpc>
                <a:spcPct val="150000"/>
              </a:lnSpc>
            </a:pPr>
            <a:endParaRPr lang="ka-GE" dirty="0" smtClean="0"/>
          </a:p>
          <a:p>
            <a:pPr algn="just">
              <a:lnSpc>
                <a:spcPct val="150000"/>
              </a:lnSpc>
            </a:pPr>
            <a:endParaRPr lang="ru-RU" dirty="0"/>
          </a:p>
        </p:txBody>
      </p:sp>
      <p:pic>
        <p:nvPicPr>
          <p:cNvPr id="1026" name="Picture 2" descr="C:\Users\USER\Desktop\e183abe18395e18394e1839ae18398-e18397e18391e18398e1839ae18398e183a1e18398-1974-e183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0"/>
            <a:ext cx="4396629" cy="61419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45784" y="6328744"/>
            <a:ext cx="5622052" cy="369332"/>
          </a:xfrm>
          <a:prstGeom prst="rect">
            <a:avLst/>
          </a:prstGeom>
        </p:spPr>
        <p:txBody>
          <a:bodyPr wrap="none">
            <a:spAutoFit/>
          </a:bodyPr>
          <a:lstStyle/>
          <a:p>
            <a:r>
              <a:rPr lang="ka-GE" dirty="0" smtClean="0"/>
              <a:t>              ე. ახვლედიანი „ძველი თბილისი“ 1974წ.</a:t>
            </a:r>
            <a:endParaRPr lang="ka-GE"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2695</TotalTime>
  <Words>1556</Words>
  <Application>Microsoft Office PowerPoint</Application>
  <PresentationFormat>Экран (4:3)</PresentationFormat>
  <Paragraphs>39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თემა 4  ბიზანტიის  იმპერია თეოდოსი დიდისა და მისი მემკვიდრეების  ხანაში</dc:title>
  <dc:creator>K A X A</dc:creator>
  <cp:lastModifiedBy>USER</cp:lastModifiedBy>
  <cp:revision>285</cp:revision>
  <dcterms:created xsi:type="dcterms:W3CDTF">2014-01-22T18:27:39Z</dcterms:created>
  <dcterms:modified xsi:type="dcterms:W3CDTF">2018-07-02T21:42:02Z</dcterms:modified>
</cp:coreProperties>
</file>