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სათაურის სლაიდი">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1524000" y="1122363"/>
            <a:ext cx="9144000" cy="2387600"/>
          </a:xfrm>
        </p:spPr>
        <p:txBody>
          <a:bodyPr anchor="b"/>
          <a:lstStyle>
            <a:lvl1pPr algn="ctr">
              <a:defRPr sz="6000"/>
            </a:lvl1pPr>
          </a:lstStyle>
          <a:p>
            <a:r>
              <a:rPr lang="ka-GE" smtClean="0"/>
              <a:t>დააწკაპ. მთ. სათაურის სტილის შეცვლისათვის</a:t>
            </a:r>
            <a:endParaRPr lang="ka-GE"/>
          </a:p>
        </p:txBody>
      </p:sp>
      <p:sp>
        <p:nvSpPr>
          <p:cNvPr id="3" name="სუბტიტრ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a-GE" smtClean="0"/>
              <a:t>დააწკაპუნეთ მთავარი ქვესათაურის სტილის რედაქტირებისთვის</a:t>
            </a:r>
            <a:endParaRPr lang="ka-GE"/>
          </a:p>
        </p:txBody>
      </p:sp>
      <p:sp>
        <p:nvSpPr>
          <p:cNvPr id="4" name="თარიღის ჩანაცვლების ველი 3"/>
          <p:cNvSpPr>
            <a:spLocks noGrp="1"/>
          </p:cNvSpPr>
          <p:nvPr>
            <p:ph type="dt" sz="half" idx="10"/>
          </p:nvPr>
        </p:nvSpPr>
        <p:spPr/>
        <p:txBody>
          <a:bodyPr/>
          <a:lstStyle/>
          <a:p>
            <a:fld id="{97B62A7E-E67F-49D8-8499-19082150E6C7}" type="datetimeFigureOut">
              <a:rPr lang="ka-GE" smtClean="0"/>
              <a:t>03.07.2018</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1458720A-88C8-49A3-9A02-9FA6050BBE19}" type="slidenum">
              <a:rPr lang="ka-GE" smtClean="0"/>
              <a:t>‹#›</a:t>
            </a:fld>
            <a:endParaRPr lang="ka-GE"/>
          </a:p>
        </p:txBody>
      </p:sp>
    </p:spTree>
    <p:extLst>
      <p:ext uri="{BB962C8B-B14F-4D97-AF65-F5344CB8AC3E}">
        <p14:creationId xmlns:p14="http://schemas.microsoft.com/office/powerpoint/2010/main" val="1099704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smtClean="0"/>
              <a:t>დააწკაპ. მთ. სათაურის სტილის შეცვლისათვის</a:t>
            </a:r>
            <a:endParaRPr lang="ka-GE"/>
          </a:p>
        </p:txBody>
      </p:sp>
      <p:sp>
        <p:nvSpPr>
          <p:cNvPr id="3" name="შვეული ტექსტის ჩანაცვლების ველი 2"/>
          <p:cNvSpPr>
            <a:spLocks noGrp="1"/>
          </p:cNvSpPr>
          <p:nvPr>
            <p:ph type="body" orient="vert" idx="1"/>
          </p:nvPr>
        </p:nvSpPr>
        <p:spPr/>
        <p:txBody>
          <a:bodyPr vert="eaVe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თარიღის ჩანაცვლების ველი 3"/>
          <p:cNvSpPr>
            <a:spLocks noGrp="1"/>
          </p:cNvSpPr>
          <p:nvPr>
            <p:ph type="dt" sz="half" idx="10"/>
          </p:nvPr>
        </p:nvSpPr>
        <p:spPr/>
        <p:txBody>
          <a:bodyPr/>
          <a:lstStyle/>
          <a:p>
            <a:fld id="{97B62A7E-E67F-49D8-8499-19082150E6C7}" type="datetimeFigureOut">
              <a:rPr lang="ka-GE" smtClean="0"/>
              <a:t>03.07.2018</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1458720A-88C8-49A3-9A02-9FA6050BBE19}" type="slidenum">
              <a:rPr lang="ka-GE" smtClean="0"/>
              <a:t>‹#›</a:t>
            </a:fld>
            <a:endParaRPr lang="ka-GE"/>
          </a:p>
        </p:txBody>
      </p:sp>
    </p:spTree>
    <p:extLst>
      <p:ext uri="{BB962C8B-B14F-4D97-AF65-F5344CB8AC3E}">
        <p14:creationId xmlns:p14="http://schemas.microsoft.com/office/powerpoint/2010/main" val="169823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შვეული სათაური და ტექსტი">
    <p:spTree>
      <p:nvGrpSpPr>
        <p:cNvPr id="1" name=""/>
        <p:cNvGrpSpPr/>
        <p:nvPr/>
      </p:nvGrpSpPr>
      <p:grpSpPr>
        <a:xfrm>
          <a:off x="0" y="0"/>
          <a:ext cx="0" cy="0"/>
          <a:chOff x="0" y="0"/>
          <a:chExt cx="0" cy="0"/>
        </a:xfrm>
      </p:grpSpPr>
      <p:sp>
        <p:nvSpPr>
          <p:cNvPr id="2" name="შვეული სათაური 1"/>
          <p:cNvSpPr>
            <a:spLocks noGrp="1"/>
          </p:cNvSpPr>
          <p:nvPr>
            <p:ph type="title" orient="vert"/>
          </p:nvPr>
        </p:nvSpPr>
        <p:spPr>
          <a:xfrm>
            <a:off x="8724900" y="365125"/>
            <a:ext cx="2628900" cy="5811838"/>
          </a:xfrm>
        </p:spPr>
        <p:txBody>
          <a:bodyPr vert="eaVert"/>
          <a:lstStyle/>
          <a:p>
            <a:r>
              <a:rPr lang="ka-GE" smtClean="0"/>
              <a:t>დააწკაპ. მთ. სათაურის სტილის შეცვლისათვის</a:t>
            </a:r>
            <a:endParaRPr lang="ka-GE"/>
          </a:p>
        </p:txBody>
      </p:sp>
      <p:sp>
        <p:nvSpPr>
          <p:cNvPr id="3" name="შვეული ტექსტის ჩანაცვლების ველი 2"/>
          <p:cNvSpPr>
            <a:spLocks noGrp="1"/>
          </p:cNvSpPr>
          <p:nvPr>
            <p:ph type="body" orient="vert" idx="1"/>
          </p:nvPr>
        </p:nvSpPr>
        <p:spPr>
          <a:xfrm>
            <a:off x="838200" y="365125"/>
            <a:ext cx="7734300" cy="5811838"/>
          </a:xfrm>
        </p:spPr>
        <p:txBody>
          <a:bodyPr vert="eaVe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თარიღის ჩანაცვლების ველი 3"/>
          <p:cNvSpPr>
            <a:spLocks noGrp="1"/>
          </p:cNvSpPr>
          <p:nvPr>
            <p:ph type="dt" sz="half" idx="10"/>
          </p:nvPr>
        </p:nvSpPr>
        <p:spPr/>
        <p:txBody>
          <a:bodyPr/>
          <a:lstStyle/>
          <a:p>
            <a:fld id="{97B62A7E-E67F-49D8-8499-19082150E6C7}" type="datetimeFigureOut">
              <a:rPr lang="ka-GE" smtClean="0"/>
              <a:t>03.07.2018</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1458720A-88C8-49A3-9A02-9FA6050BBE19}" type="slidenum">
              <a:rPr lang="ka-GE" smtClean="0"/>
              <a:t>‹#›</a:t>
            </a:fld>
            <a:endParaRPr lang="ka-GE"/>
          </a:p>
        </p:txBody>
      </p:sp>
    </p:spTree>
    <p:extLst>
      <p:ext uri="{BB962C8B-B14F-4D97-AF65-F5344CB8AC3E}">
        <p14:creationId xmlns:p14="http://schemas.microsoft.com/office/powerpoint/2010/main" val="19805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smtClean="0"/>
              <a:t>დააწკაპ. მთ. სათაურის სტილის შეცვლისათვის</a:t>
            </a:r>
            <a:endParaRPr lang="ka-GE"/>
          </a:p>
        </p:txBody>
      </p:sp>
      <p:sp>
        <p:nvSpPr>
          <p:cNvPr id="3" name="შიგთავსის ჩანაცვლების ველი 2"/>
          <p:cNvSpPr>
            <a:spLocks noGrp="1"/>
          </p:cNvSpPr>
          <p:nvPr>
            <p:ph idx="1"/>
          </p:nvPr>
        </p:nvSpPr>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თარიღის ჩანაცვლების ველი 3"/>
          <p:cNvSpPr>
            <a:spLocks noGrp="1"/>
          </p:cNvSpPr>
          <p:nvPr>
            <p:ph type="dt" sz="half" idx="10"/>
          </p:nvPr>
        </p:nvSpPr>
        <p:spPr/>
        <p:txBody>
          <a:bodyPr/>
          <a:lstStyle/>
          <a:p>
            <a:fld id="{97B62A7E-E67F-49D8-8499-19082150E6C7}" type="datetimeFigureOut">
              <a:rPr lang="ka-GE" smtClean="0"/>
              <a:t>03.07.2018</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1458720A-88C8-49A3-9A02-9FA6050BBE19}" type="slidenum">
              <a:rPr lang="ka-GE" smtClean="0"/>
              <a:t>‹#›</a:t>
            </a:fld>
            <a:endParaRPr lang="ka-GE"/>
          </a:p>
        </p:txBody>
      </p:sp>
    </p:spTree>
    <p:extLst>
      <p:ext uri="{BB962C8B-B14F-4D97-AF65-F5344CB8AC3E}">
        <p14:creationId xmlns:p14="http://schemas.microsoft.com/office/powerpoint/2010/main" val="2119548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1850" y="1709738"/>
            <a:ext cx="10515600" cy="2852737"/>
          </a:xfrm>
        </p:spPr>
        <p:txBody>
          <a:bodyPr anchor="b"/>
          <a:lstStyle>
            <a:lvl1pPr>
              <a:defRPr sz="6000"/>
            </a:lvl1pPr>
          </a:lstStyle>
          <a:p>
            <a:r>
              <a:rPr lang="ka-GE" smtClean="0"/>
              <a:t>დააწკაპ. მთ. სათაურის სტილის შეცვლისათვის</a:t>
            </a:r>
            <a:endParaRPr lang="ka-GE"/>
          </a:p>
        </p:txBody>
      </p:sp>
      <p:sp>
        <p:nvSpPr>
          <p:cNvPr id="3" name="ტექსტის ჩანაცვლების ველ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თარიღის ჩანაცვლების ველი 3"/>
          <p:cNvSpPr>
            <a:spLocks noGrp="1"/>
          </p:cNvSpPr>
          <p:nvPr>
            <p:ph type="dt" sz="half" idx="10"/>
          </p:nvPr>
        </p:nvSpPr>
        <p:spPr/>
        <p:txBody>
          <a:bodyPr/>
          <a:lstStyle/>
          <a:p>
            <a:fld id="{97B62A7E-E67F-49D8-8499-19082150E6C7}" type="datetimeFigureOut">
              <a:rPr lang="ka-GE" smtClean="0"/>
              <a:t>03.07.2018</a:t>
            </a:fld>
            <a:endParaRPr lang="ka-GE"/>
          </a:p>
        </p:txBody>
      </p:sp>
      <p:sp>
        <p:nvSpPr>
          <p:cNvPr id="5" name="ქვედა კოლონტიტულის ჩანაცვლების ველი 4"/>
          <p:cNvSpPr>
            <a:spLocks noGrp="1"/>
          </p:cNvSpPr>
          <p:nvPr>
            <p:ph type="ftr" sz="quarter" idx="11"/>
          </p:nvPr>
        </p:nvSpPr>
        <p:spPr/>
        <p:txBody>
          <a:bodyPr/>
          <a:lstStyle/>
          <a:p>
            <a:endParaRPr lang="ka-GE"/>
          </a:p>
        </p:txBody>
      </p:sp>
      <p:sp>
        <p:nvSpPr>
          <p:cNvPr id="6" name="სლაიდის რიცხვის ჩანაცვლების ველი 5"/>
          <p:cNvSpPr>
            <a:spLocks noGrp="1"/>
          </p:cNvSpPr>
          <p:nvPr>
            <p:ph type="sldNum" sz="quarter" idx="12"/>
          </p:nvPr>
        </p:nvSpPr>
        <p:spPr/>
        <p:txBody>
          <a:bodyPr/>
          <a:lstStyle/>
          <a:p>
            <a:fld id="{1458720A-88C8-49A3-9A02-9FA6050BBE19}" type="slidenum">
              <a:rPr lang="ka-GE" smtClean="0"/>
              <a:t>‹#›</a:t>
            </a:fld>
            <a:endParaRPr lang="ka-GE"/>
          </a:p>
        </p:txBody>
      </p:sp>
    </p:spTree>
    <p:extLst>
      <p:ext uri="{BB962C8B-B14F-4D97-AF65-F5344CB8AC3E}">
        <p14:creationId xmlns:p14="http://schemas.microsoft.com/office/powerpoint/2010/main" val="2858888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smtClean="0"/>
              <a:t>დააწკაპ. მთ. სათაურის სტილის შეცვლისათვის</a:t>
            </a:r>
            <a:endParaRPr lang="ka-GE"/>
          </a:p>
        </p:txBody>
      </p:sp>
      <p:sp>
        <p:nvSpPr>
          <p:cNvPr id="3" name="შიგთავსის ჩანაცვლების ველი 2"/>
          <p:cNvSpPr>
            <a:spLocks noGrp="1"/>
          </p:cNvSpPr>
          <p:nvPr>
            <p:ph sz="half" idx="1"/>
          </p:nvPr>
        </p:nvSpPr>
        <p:spPr>
          <a:xfrm>
            <a:off x="838200" y="1825625"/>
            <a:ext cx="5181600" cy="4351338"/>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შიგთავსის ჩანაცვლების ველი 3"/>
          <p:cNvSpPr>
            <a:spLocks noGrp="1"/>
          </p:cNvSpPr>
          <p:nvPr>
            <p:ph sz="half" idx="2"/>
          </p:nvPr>
        </p:nvSpPr>
        <p:spPr>
          <a:xfrm>
            <a:off x="6172200" y="1825625"/>
            <a:ext cx="5181600" cy="4351338"/>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5" name="თარიღის ჩანაცვლების ველი 4"/>
          <p:cNvSpPr>
            <a:spLocks noGrp="1"/>
          </p:cNvSpPr>
          <p:nvPr>
            <p:ph type="dt" sz="half" idx="10"/>
          </p:nvPr>
        </p:nvSpPr>
        <p:spPr/>
        <p:txBody>
          <a:bodyPr/>
          <a:lstStyle/>
          <a:p>
            <a:fld id="{97B62A7E-E67F-49D8-8499-19082150E6C7}" type="datetimeFigureOut">
              <a:rPr lang="ka-GE" smtClean="0"/>
              <a:t>03.07.2018</a:t>
            </a:fld>
            <a:endParaRPr lang="ka-GE"/>
          </a:p>
        </p:txBody>
      </p:sp>
      <p:sp>
        <p:nvSpPr>
          <p:cNvPr id="6" name="ქვედა კოლონტიტულის ჩანაცვლების ველი 5"/>
          <p:cNvSpPr>
            <a:spLocks noGrp="1"/>
          </p:cNvSpPr>
          <p:nvPr>
            <p:ph type="ftr" sz="quarter" idx="11"/>
          </p:nvPr>
        </p:nvSpPr>
        <p:spPr/>
        <p:txBody>
          <a:bodyPr/>
          <a:lstStyle/>
          <a:p>
            <a:endParaRPr lang="ka-GE"/>
          </a:p>
        </p:txBody>
      </p:sp>
      <p:sp>
        <p:nvSpPr>
          <p:cNvPr id="7" name="სლაიდის რიცხვის ჩანაცვლების ველი 6"/>
          <p:cNvSpPr>
            <a:spLocks noGrp="1"/>
          </p:cNvSpPr>
          <p:nvPr>
            <p:ph type="sldNum" sz="quarter" idx="12"/>
          </p:nvPr>
        </p:nvSpPr>
        <p:spPr/>
        <p:txBody>
          <a:bodyPr/>
          <a:lstStyle/>
          <a:p>
            <a:fld id="{1458720A-88C8-49A3-9A02-9FA6050BBE19}" type="slidenum">
              <a:rPr lang="ka-GE" smtClean="0"/>
              <a:t>‹#›</a:t>
            </a:fld>
            <a:endParaRPr lang="ka-GE"/>
          </a:p>
        </p:txBody>
      </p:sp>
    </p:spTree>
    <p:extLst>
      <p:ext uri="{BB962C8B-B14F-4D97-AF65-F5344CB8AC3E}">
        <p14:creationId xmlns:p14="http://schemas.microsoft.com/office/powerpoint/2010/main" val="4051862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9788" y="365125"/>
            <a:ext cx="10515600" cy="1325563"/>
          </a:xfrm>
        </p:spPr>
        <p:txBody>
          <a:bodyPr/>
          <a:lstStyle/>
          <a:p>
            <a:r>
              <a:rPr lang="ka-GE" smtClean="0"/>
              <a:t>დააწკაპ. მთ. სათაურის სტილის შეცვლისათვის</a:t>
            </a:r>
            <a:endParaRPr lang="ka-GE"/>
          </a:p>
        </p:txBody>
      </p:sp>
      <p:sp>
        <p:nvSpPr>
          <p:cNvPr id="3" name="ტექსტის ჩანაცვლების ველ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4" name="შიგთავსის ჩანაცვლების ველი 3"/>
          <p:cNvSpPr>
            <a:spLocks noGrp="1"/>
          </p:cNvSpPr>
          <p:nvPr>
            <p:ph sz="half" idx="2"/>
          </p:nvPr>
        </p:nvSpPr>
        <p:spPr>
          <a:xfrm>
            <a:off x="839788" y="2505075"/>
            <a:ext cx="5157787" cy="3684588"/>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5" name="ტექსტის ჩანაცვლების ველ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6" name="შიგთავსის ჩანაცვლების ველი 5"/>
          <p:cNvSpPr>
            <a:spLocks noGrp="1"/>
          </p:cNvSpPr>
          <p:nvPr>
            <p:ph sz="quarter" idx="4"/>
          </p:nvPr>
        </p:nvSpPr>
        <p:spPr>
          <a:xfrm>
            <a:off x="6172200" y="2505075"/>
            <a:ext cx="5183188" cy="3684588"/>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7" name="თარიღის ჩანაცვლების ველი 6"/>
          <p:cNvSpPr>
            <a:spLocks noGrp="1"/>
          </p:cNvSpPr>
          <p:nvPr>
            <p:ph type="dt" sz="half" idx="10"/>
          </p:nvPr>
        </p:nvSpPr>
        <p:spPr/>
        <p:txBody>
          <a:bodyPr/>
          <a:lstStyle/>
          <a:p>
            <a:fld id="{97B62A7E-E67F-49D8-8499-19082150E6C7}" type="datetimeFigureOut">
              <a:rPr lang="ka-GE" smtClean="0"/>
              <a:t>03.07.2018</a:t>
            </a:fld>
            <a:endParaRPr lang="ka-GE"/>
          </a:p>
        </p:txBody>
      </p:sp>
      <p:sp>
        <p:nvSpPr>
          <p:cNvPr id="8" name="ქვედა კოლონტიტულის ჩანაცვლების ველი 7"/>
          <p:cNvSpPr>
            <a:spLocks noGrp="1"/>
          </p:cNvSpPr>
          <p:nvPr>
            <p:ph type="ftr" sz="quarter" idx="11"/>
          </p:nvPr>
        </p:nvSpPr>
        <p:spPr/>
        <p:txBody>
          <a:bodyPr/>
          <a:lstStyle/>
          <a:p>
            <a:endParaRPr lang="ka-GE"/>
          </a:p>
        </p:txBody>
      </p:sp>
      <p:sp>
        <p:nvSpPr>
          <p:cNvPr id="9" name="სლაიდის რიცხვის ჩანაცვლების ველი 8"/>
          <p:cNvSpPr>
            <a:spLocks noGrp="1"/>
          </p:cNvSpPr>
          <p:nvPr>
            <p:ph type="sldNum" sz="quarter" idx="12"/>
          </p:nvPr>
        </p:nvSpPr>
        <p:spPr/>
        <p:txBody>
          <a:bodyPr/>
          <a:lstStyle/>
          <a:p>
            <a:fld id="{1458720A-88C8-49A3-9A02-9FA6050BBE19}" type="slidenum">
              <a:rPr lang="ka-GE" smtClean="0"/>
              <a:t>‹#›</a:t>
            </a:fld>
            <a:endParaRPr lang="ka-GE"/>
          </a:p>
        </p:txBody>
      </p:sp>
    </p:spTree>
    <p:extLst>
      <p:ext uri="{BB962C8B-B14F-4D97-AF65-F5344CB8AC3E}">
        <p14:creationId xmlns:p14="http://schemas.microsoft.com/office/powerpoint/2010/main" val="1232896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smtClean="0"/>
              <a:t>დააწკაპ. მთ. სათაურის სტილის შეცვლისათვის</a:t>
            </a:r>
            <a:endParaRPr lang="ka-GE"/>
          </a:p>
        </p:txBody>
      </p:sp>
      <p:sp>
        <p:nvSpPr>
          <p:cNvPr id="3" name="თარიღის ჩანაცვლების ველი 2"/>
          <p:cNvSpPr>
            <a:spLocks noGrp="1"/>
          </p:cNvSpPr>
          <p:nvPr>
            <p:ph type="dt" sz="half" idx="10"/>
          </p:nvPr>
        </p:nvSpPr>
        <p:spPr/>
        <p:txBody>
          <a:bodyPr/>
          <a:lstStyle/>
          <a:p>
            <a:fld id="{97B62A7E-E67F-49D8-8499-19082150E6C7}" type="datetimeFigureOut">
              <a:rPr lang="ka-GE" smtClean="0"/>
              <a:t>03.07.2018</a:t>
            </a:fld>
            <a:endParaRPr lang="ka-GE"/>
          </a:p>
        </p:txBody>
      </p:sp>
      <p:sp>
        <p:nvSpPr>
          <p:cNvPr id="4" name="ქვედა კოლონტიტულის ჩანაცვლების ველი 3"/>
          <p:cNvSpPr>
            <a:spLocks noGrp="1"/>
          </p:cNvSpPr>
          <p:nvPr>
            <p:ph type="ftr" sz="quarter" idx="11"/>
          </p:nvPr>
        </p:nvSpPr>
        <p:spPr/>
        <p:txBody>
          <a:bodyPr/>
          <a:lstStyle/>
          <a:p>
            <a:endParaRPr lang="ka-GE"/>
          </a:p>
        </p:txBody>
      </p:sp>
      <p:sp>
        <p:nvSpPr>
          <p:cNvPr id="5" name="სლაიდის რიცხვის ჩანაცვლების ველი 4"/>
          <p:cNvSpPr>
            <a:spLocks noGrp="1"/>
          </p:cNvSpPr>
          <p:nvPr>
            <p:ph type="sldNum" sz="quarter" idx="12"/>
          </p:nvPr>
        </p:nvSpPr>
        <p:spPr/>
        <p:txBody>
          <a:bodyPr/>
          <a:lstStyle/>
          <a:p>
            <a:fld id="{1458720A-88C8-49A3-9A02-9FA6050BBE19}" type="slidenum">
              <a:rPr lang="ka-GE" smtClean="0"/>
              <a:t>‹#›</a:t>
            </a:fld>
            <a:endParaRPr lang="ka-GE"/>
          </a:p>
        </p:txBody>
      </p:sp>
    </p:spTree>
    <p:extLst>
      <p:ext uri="{BB962C8B-B14F-4D97-AF65-F5344CB8AC3E}">
        <p14:creationId xmlns:p14="http://schemas.microsoft.com/office/powerpoint/2010/main" val="1380794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თარიღის ჩანაცვლების ველი 1"/>
          <p:cNvSpPr>
            <a:spLocks noGrp="1"/>
          </p:cNvSpPr>
          <p:nvPr>
            <p:ph type="dt" sz="half" idx="10"/>
          </p:nvPr>
        </p:nvSpPr>
        <p:spPr/>
        <p:txBody>
          <a:bodyPr/>
          <a:lstStyle/>
          <a:p>
            <a:fld id="{97B62A7E-E67F-49D8-8499-19082150E6C7}" type="datetimeFigureOut">
              <a:rPr lang="ka-GE" smtClean="0"/>
              <a:t>03.07.2018</a:t>
            </a:fld>
            <a:endParaRPr lang="ka-GE"/>
          </a:p>
        </p:txBody>
      </p:sp>
      <p:sp>
        <p:nvSpPr>
          <p:cNvPr id="3" name="ქვედა კოლონტიტულის ჩანაცვლების ველი 2"/>
          <p:cNvSpPr>
            <a:spLocks noGrp="1"/>
          </p:cNvSpPr>
          <p:nvPr>
            <p:ph type="ftr" sz="quarter" idx="11"/>
          </p:nvPr>
        </p:nvSpPr>
        <p:spPr/>
        <p:txBody>
          <a:bodyPr/>
          <a:lstStyle/>
          <a:p>
            <a:endParaRPr lang="ka-GE"/>
          </a:p>
        </p:txBody>
      </p:sp>
      <p:sp>
        <p:nvSpPr>
          <p:cNvPr id="4" name="სლაიდის რიცხვის ჩანაცვლების ველი 3"/>
          <p:cNvSpPr>
            <a:spLocks noGrp="1"/>
          </p:cNvSpPr>
          <p:nvPr>
            <p:ph type="sldNum" sz="quarter" idx="12"/>
          </p:nvPr>
        </p:nvSpPr>
        <p:spPr/>
        <p:txBody>
          <a:bodyPr/>
          <a:lstStyle/>
          <a:p>
            <a:fld id="{1458720A-88C8-49A3-9A02-9FA6050BBE19}" type="slidenum">
              <a:rPr lang="ka-GE" smtClean="0"/>
              <a:t>‹#›</a:t>
            </a:fld>
            <a:endParaRPr lang="ka-GE"/>
          </a:p>
        </p:txBody>
      </p:sp>
    </p:spTree>
    <p:extLst>
      <p:ext uri="{BB962C8B-B14F-4D97-AF65-F5344CB8AC3E}">
        <p14:creationId xmlns:p14="http://schemas.microsoft.com/office/powerpoint/2010/main" val="256241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9788" y="457200"/>
            <a:ext cx="3932237" cy="1600200"/>
          </a:xfrm>
        </p:spPr>
        <p:txBody>
          <a:bodyPr anchor="b"/>
          <a:lstStyle>
            <a:lvl1pPr>
              <a:defRPr sz="3200"/>
            </a:lvl1pPr>
          </a:lstStyle>
          <a:p>
            <a:r>
              <a:rPr lang="ka-GE" smtClean="0"/>
              <a:t>დააწკაპ. მთ. სათაურის სტილის შეცვლისათვის</a:t>
            </a:r>
            <a:endParaRPr lang="ka-GE"/>
          </a:p>
        </p:txBody>
      </p:sp>
      <p:sp>
        <p:nvSpPr>
          <p:cNvPr id="3" name="შიგთავსის ჩანაცვლების ველი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ტექსტის ჩანაცვლების ველ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თარიღის ჩანაცვლების ველი 4"/>
          <p:cNvSpPr>
            <a:spLocks noGrp="1"/>
          </p:cNvSpPr>
          <p:nvPr>
            <p:ph type="dt" sz="half" idx="10"/>
          </p:nvPr>
        </p:nvSpPr>
        <p:spPr/>
        <p:txBody>
          <a:bodyPr/>
          <a:lstStyle/>
          <a:p>
            <a:fld id="{97B62A7E-E67F-49D8-8499-19082150E6C7}" type="datetimeFigureOut">
              <a:rPr lang="ka-GE" smtClean="0"/>
              <a:t>03.07.2018</a:t>
            </a:fld>
            <a:endParaRPr lang="ka-GE"/>
          </a:p>
        </p:txBody>
      </p:sp>
      <p:sp>
        <p:nvSpPr>
          <p:cNvPr id="6" name="ქვედა კოლონტიტულის ჩანაცვლების ველი 5"/>
          <p:cNvSpPr>
            <a:spLocks noGrp="1"/>
          </p:cNvSpPr>
          <p:nvPr>
            <p:ph type="ftr" sz="quarter" idx="11"/>
          </p:nvPr>
        </p:nvSpPr>
        <p:spPr/>
        <p:txBody>
          <a:bodyPr/>
          <a:lstStyle/>
          <a:p>
            <a:endParaRPr lang="ka-GE"/>
          </a:p>
        </p:txBody>
      </p:sp>
      <p:sp>
        <p:nvSpPr>
          <p:cNvPr id="7" name="სლაიდის რიცხვის ჩანაცვლების ველი 6"/>
          <p:cNvSpPr>
            <a:spLocks noGrp="1"/>
          </p:cNvSpPr>
          <p:nvPr>
            <p:ph type="sldNum" sz="quarter" idx="12"/>
          </p:nvPr>
        </p:nvSpPr>
        <p:spPr/>
        <p:txBody>
          <a:bodyPr/>
          <a:lstStyle/>
          <a:p>
            <a:fld id="{1458720A-88C8-49A3-9A02-9FA6050BBE19}" type="slidenum">
              <a:rPr lang="ka-GE" smtClean="0"/>
              <a:t>‹#›</a:t>
            </a:fld>
            <a:endParaRPr lang="ka-GE"/>
          </a:p>
        </p:txBody>
      </p:sp>
    </p:spTree>
    <p:extLst>
      <p:ext uri="{BB962C8B-B14F-4D97-AF65-F5344CB8AC3E}">
        <p14:creationId xmlns:p14="http://schemas.microsoft.com/office/powerpoint/2010/main" val="3448439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სურათი წარწერასთან">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39788" y="457200"/>
            <a:ext cx="3932237" cy="1600200"/>
          </a:xfrm>
        </p:spPr>
        <p:txBody>
          <a:bodyPr anchor="b"/>
          <a:lstStyle>
            <a:lvl1pPr>
              <a:defRPr sz="3200"/>
            </a:lvl1pPr>
          </a:lstStyle>
          <a:p>
            <a:r>
              <a:rPr lang="ka-GE" smtClean="0"/>
              <a:t>დააწკაპ. მთ. სათაურის სტილის შეცვლისათვის</a:t>
            </a:r>
            <a:endParaRPr lang="ka-GE"/>
          </a:p>
        </p:txBody>
      </p:sp>
      <p:sp>
        <p:nvSpPr>
          <p:cNvPr id="3" name="სურათის ჩანაცვლების ველი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a-GE"/>
          </a:p>
        </p:txBody>
      </p:sp>
      <p:sp>
        <p:nvSpPr>
          <p:cNvPr id="4" name="ტექსტის ჩანაცვლების ველ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smtClean="0"/>
              <a:t>დააწკაპ. მთ. სათაურის სტილის შეცვლისათვის</a:t>
            </a:r>
          </a:p>
        </p:txBody>
      </p:sp>
      <p:sp>
        <p:nvSpPr>
          <p:cNvPr id="5" name="თარიღის ჩანაცვლების ველი 4"/>
          <p:cNvSpPr>
            <a:spLocks noGrp="1"/>
          </p:cNvSpPr>
          <p:nvPr>
            <p:ph type="dt" sz="half" idx="10"/>
          </p:nvPr>
        </p:nvSpPr>
        <p:spPr/>
        <p:txBody>
          <a:bodyPr/>
          <a:lstStyle/>
          <a:p>
            <a:fld id="{97B62A7E-E67F-49D8-8499-19082150E6C7}" type="datetimeFigureOut">
              <a:rPr lang="ka-GE" smtClean="0"/>
              <a:t>03.07.2018</a:t>
            </a:fld>
            <a:endParaRPr lang="ka-GE"/>
          </a:p>
        </p:txBody>
      </p:sp>
      <p:sp>
        <p:nvSpPr>
          <p:cNvPr id="6" name="ქვედა კოლონტიტულის ჩანაცვლების ველი 5"/>
          <p:cNvSpPr>
            <a:spLocks noGrp="1"/>
          </p:cNvSpPr>
          <p:nvPr>
            <p:ph type="ftr" sz="quarter" idx="11"/>
          </p:nvPr>
        </p:nvSpPr>
        <p:spPr/>
        <p:txBody>
          <a:bodyPr/>
          <a:lstStyle/>
          <a:p>
            <a:endParaRPr lang="ka-GE"/>
          </a:p>
        </p:txBody>
      </p:sp>
      <p:sp>
        <p:nvSpPr>
          <p:cNvPr id="7" name="სლაიდის რიცხვის ჩანაცვლების ველი 6"/>
          <p:cNvSpPr>
            <a:spLocks noGrp="1"/>
          </p:cNvSpPr>
          <p:nvPr>
            <p:ph type="sldNum" sz="quarter" idx="12"/>
          </p:nvPr>
        </p:nvSpPr>
        <p:spPr/>
        <p:txBody>
          <a:bodyPr/>
          <a:lstStyle/>
          <a:p>
            <a:fld id="{1458720A-88C8-49A3-9A02-9FA6050BBE19}" type="slidenum">
              <a:rPr lang="ka-GE" smtClean="0"/>
              <a:t>‹#›</a:t>
            </a:fld>
            <a:endParaRPr lang="ka-GE"/>
          </a:p>
        </p:txBody>
      </p:sp>
    </p:spTree>
    <p:extLst>
      <p:ext uri="{BB962C8B-B14F-4D97-AF65-F5344CB8AC3E}">
        <p14:creationId xmlns:p14="http://schemas.microsoft.com/office/powerpoint/2010/main" val="477199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სათაურის ჩანაცვლების ველი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a-GE" smtClean="0"/>
              <a:t>დააწკაპ. მთ. სათაურის სტილის შეცვლისათვის</a:t>
            </a:r>
            <a:endParaRPr lang="ka-GE"/>
          </a:p>
        </p:txBody>
      </p:sp>
      <p:sp>
        <p:nvSpPr>
          <p:cNvPr id="3" name="ტექსტის ჩანაცვლების ველი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ka-GE"/>
          </a:p>
        </p:txBody>
      </p:sp>
      <p:sp>
        <p:nvSpPr>
          <p:cNvPr id="4" name="თარიღის ჩანაცვლების ველი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B62A7E-E67F-49D8-8499-19082150E6C7}" type="datetimeFigureOut">
              <a:rPr lang="ka-GE" smtClean="0"/>
              <a:t>03.07.2018</a:t>
            </a:fld>
            <a:endParaRPr lang="ka-GE"/>
          </a:p>
        </p:txBody>
      </p:sp>
      <p:sp>
        <p:nvSpPr>
          <p:cNvPr id="5" name="ქვედა კოლონტიტულის ჩანაცვლების ველი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a-GE"/>
          </a:p>
        </p:txBody>
      </p:sp>
      <p:sp>
        <p:nvSpPr>
          <p:cNvPr id="6" name="სლაიდის რიცხვის ჩანაცვლების ველი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8720A-88C8-49A3-9A02-9FA6050BBE19}" type="slidenum">
              <a:rPr lang="ka-GE" smtClean="0"/>
              <a:t>‹#›</a:t>
            </a:fld>
            <a:endParaRPr lang="ka-GE"/>
          </a:p>
        </p:txBody>
      </p:sp>
    </p:spTree>
    <p:extLst>
      <p:ext uri="{BB962C8B-B14F-4D97-AF65-F5344CB8AC3E}">
        <p14:creationId xmlns:p14="http://schemas.microsoft.com/office/powerpoint/2010/main" val="2577358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u.ru/biblio/archive/docenko_psi/" TargetMode="External"/><Relationship Id="rId2" Type="http://schemas.openxmlformats.org/officeDocument/2006/relationships/hyperlink" Target="http://psyfactor.org/infmanipulat2.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ru.wikipedia.org/wiki/%D0%9F%D1%81%D0%B8%D1%85%D0%B8%D0%BA%D0%B0" TargetMode="External"/><Relationship Id="rId2" Type="http://schemas.openxmlformats.org/officeDocument/2006/relationships/hyperlink" Target="https://ru.wikipedia.org/wiki/%D0%9F%D0%BE%D0%B2%D0%B5%D0%B4%D0%B5%D0%BD%D0%B8%D0%B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p:txBody>
          <a:bodyPr>
            <a:normAutofit fontScale="90000"/>
          </a:bodyPr>
          <a:lstStyle/>
          <a:p>
            <a:r>
              <a:rPr lang="en-US" b="1" dirty="0" smtClean="0"/>
              <a:t/>
            </a:r>
            <a:br>
              <a:rPr lang="en-US" b="1" dirty="0" smtClean="0"/>
            </a:br>
            <a:r>
              <a:rPr lang="en-US" b="1" dirty="0"/>
              <a:t/>
            </a:r>
            <a:br>
              <a:rPr lang="en-US" b="1" dirty="0"/>
            </a:br>
            <a:r>
              <a:rPr lang="ru-RU" b="1" dirty="0" smtClean="0"/>
              <a:t>Масс-медиа </a:t>
            </a:r>
            <a:r>
              <a:rPr lang="ru-RU" b="1" dirty="0"/>
              <a:t>и манипулирование массовым сознанием.</a:t>
            </a:r>
            <a:r>
              <a:rPr lang="ka-GE" dirty="0"/>
              <a:t/>
            </a:r>
            <a:br>
              <a:rPr lang="ka-GE" dirty="0"/>
            </a:br>
            <a:endParaRPr lang="ka-GE" dirty="0"/>
          </a:p>
        </p:txBody>
      </p:sp>
      <p:sp>
        <p:nvSpPr>
          <p:cNvPr id="3" name="სუბტიტრი 2"/>
          <p:cNvSpPr>
            <a:spLocks noGrp="1"/>
          </p:cNvSpPr>
          <p:nvPr>
            <p:ph type="subTitle" idx="1"/>
          </p:nvPr>
        </p:nvSpPr>
        <p:spPr/>
        <p:txBody>
          <a:bodyPr/>
          <a:lstStyle/>
          <a:p>
            <a:r>
              <a:rPr lang="ru-RU" i="1" dirty="0"/>
              <a:t>Софико Таварткиладзе </a:t>
            </a:r>
            <a:endParaRPr lang="ka-GE" dirty="0"/>
          </a:p>
          <a:p>
            <a:r>
              <a:rPr lang="ru-RU" i="1" dirty="0"/>
              <a:t>Батумский государственный университет Шота Руставели </a:t>
            </a:r>
            <a:endParaRPr lang="ka-GE" dirty="0"/>
          </a:p>
        </p:txBody>
      </p:sp>
    </p:spTree>
    <p:extLst>
      <p:ext uri="{BB962C8B-B14F-4D97-AF65-F5344CB8AC3E}">
        <p14:creationId xmlns:p14="http://schemas.microsoft.com/office/powerpoint/2010/main" val="2834897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lstStyle/>
          <a:p>
            <a:r>
              <a:rPr lang="ru-RU" b="1" dirty="0"/>
              <a:t>Литература:</a:t>
            </a:r>
            <a:endParaRPr lang="ka-GE" dirty="0"/>
          </a:p>
          <a:p>
            <a:pPr lvl="0"/>
            <a:r>
              <a:rPr lang="ru-RU" dirty="0"/>
              <a:t>Герасимова С. А. Телевидение как средство формирования и управления общественным сознанием // Управленческое консультирование. Москва 2007</a:t>
            </a:r>
            <a:endParaRPr lang="ka-GE" dirty="0"/>
          </a:p>
          <a:p>
            <a:pPr lvl="0"/>
            <a:r>
              <a:rPr lang="ru-RU" dirty="0"/>
              <a:t>Кара-Мурза</a:t>
            </a:r>
            <a:r>
              <a:rPr lang="ru-RU" i="1" dirty="0"/>
              <a:t> С. Г.</a:t>
            </a:r>
            <a:r>
              <a:rPr lang="ru-RU" dirty="0"/>
              <a:t> Манипуляция сознанием. — М.: Алгоритм, 2004</a:t>
            </a:r>
            <a:endParaRPr lang="ka-GE" dirty="0"/>
          </a:p>
          <a:p>
            <a:pPr lvl="0"/>
            <a:r>
              <a:rPr lang="ru-RU" dirty="0">
                <a:hlinkClick r:id="rId2"/>
              </a:rPr>
              <a:t>Шиллер Г. Манипуляторы сознанием</a:t>
            </a:r>
            <a:r>
              <a:rPr lang="ru-RU" dirty="0"/>
              <a:t>.</a:t>
            </a:r>
            <a:endParaRPr lang="ka-GE" dirty="0"/>
          </a:p>
          <a:p>
            <a:pPr lvl="0"/>
            <a:r>
              <a:rPr lang="ru-RU" dirty="0"/>
              <a:t>Доценко</a:t>
            </a:r>
            <a:r>
              <a:rPr lang="ru-RU" i="1" dirty="0"/>
              <a:t> Е. Л.</a:t>
            </a:r>
            <a:r>
              <a:rPr lang="ru-RU" dirty="0"/>
              <a:t> </a:t>
            </a:r>
            <a:r>
              <a:rPr lang="ru-RU" dirty="0">
                <a:hlinkClick r:id="rId3"/>
              </a:rPr>
              <a:t>Психология манипуляции: феномены, механизмы и защита</a:t>
            </a:r>
            <a:r>
              <a:rPr lang="ru-RU" dirty="0"/>
              <a:t>. Речь, 2003</a:t>
            </a:r>
            <a:endParaRPr lang="ka-GE" dirty="0"/>
          </a:p>
          <a:p>
            <a:endParaRPr lang="ka-GE" dirty="0"/>
          </a:p>
        </p:txBody>
      </p:sp>
    </p:spTree>
    <p:extLst>
      <p:ext uri="{BB962C8B-B14F-4D97-AF65-F5344CB8AC3E}">
        <p14:creationId xmlns:p14="http://schemas.microsoft.com/office/powerpoint/2010/main" val="2854131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lnSpcReduction="10000"/>
          </a:bodyPr>
          <a:lstStyle/>
          <a:p>
            <a:r>
              <a:rPr lang="ka-GE" b="1" dirty="0" err="1"/>
              <a:t>Media</a:t>
            </a:r>
            <a:r>
              <a:rPr lang="ka-GE" b="1" dirty="0"/>
              <a:t> </a:t>
            </a:r>
            <a:r>
              <a:rPr lang="ka-GE" b="1" dirty="0" err="1"/>
              <a:t>and</a:t>
            </a:r>
            <a:r>
              <a:rPr lang="ka-GE" b="1" dirty="0"/>
              <a:t> </a:t>
            </a:r>
            <a:r>
              <a:rPr lang="ka-GE" b="1" dirty="0" err="1"/>
              <a:t>mental</a:t>
            </a:r>
            <a:r>
              <a:rPr lang="ka-GE" b="1" dirty="0"/>
              <a:t> </a:t>
            </a:r>
            <a:r>
              <a:rPr lang="ka-GE" b="1" dirty="0" err="1"/>
              <a:t>manipulation</a:t>
            </a:r>
            <a:endParaRPr lang="ka-GE" dirty="0"/>
          </a:p>
          <a:p>
            <a:r>
              <a:rPr lang="en-GB" b="1" i="1" dirty="0" err="1"/>
              <a:t>SophikoTavartkiladze</a:t>
            </a:r>
            <a:r>
              <a:rPr lang="en-GB" b="1" i="1" dirty="0"/>
              <a:t> (Georgia, Batumi)</a:t>
            </a:r>
            <a:endParaRPr lang="ka-GE" dirty="0"/>
          </a:p>
          <a:p>
            <a:r>
              <a:rPr lang="ka-GE" b="1" dirty="0"/>
              <a:t>.</a:t>
            </a:r>
            <a:endParaRPr lang="ka-GE" dirty="0"/>
          </a:p>
          <a:p>
            <a:r>
              <a:rPr lang="ka-GE" dirty="0" err="1"/>
              <a:t>The</a:t>
            </a:r>
            <a:r>
              <a:rPr lang="ka-GE" dirty="0"/>
              <a:t> </a:t>
            </a:r>
            <a:r>
              <a:rPr lang="ka-GE" dirty="0" err="1"/>
              <a:t>mass</a:t>
            </a:r>
            <a:r>
              <a:rPr lang="ka-GE" dirty="0"/>
              <a:t> </a:t>
            </a:r>
            <a:r>
              <a:rPr lang="ka-GE" dirty="0" err="1"/>
              <a:t>communication</a:t>
            </a:r>
            <a:r>
              <a:rPr lang="ka-GE" dirty="0"/>
              <a:t> </a:t>
            </a:r>
            <a:r>
              <a:rPr lang="ka-GE" dirty="0" err="1"/>
              <a:t>is</a:t>
            </a:r>
            <a:r>
              <a:rPr lang="ka-GE" dirty="0"/>
              <a:t> </a:t>
            </a:r>
            <a:r>
              <a:rPr lang="ka-GE" dirty="0" err="1"/>
              <a:t>one</a:t>
            </a:r>
            <a:r>
              <a:rPr lang="ka-GE" dirty="0"/>
              <a:t> </a:t>
            </a:r>
            <a:r>
              <a:rPr lang="ka-GE" dirty="0" err="1"/>
              <a:t>of</a:t>
            </a:r>
            <a:r>
              <a:rPr lang="ka-GE" dirty="0"/>
              <a:t> </a:t>
            </a:r>
            <a:r>
              <a:rPr lang="ka-GE" dirty="0" err="1"/>
              <a:t>the</a:t>
            </a:r>
            <a:r>
              <a:rPr lang="ka-GE" dirty="0"/>
              <a:t> </a:t>
            </a:r>
            <a:r>
              <a:rPr lang="ka-GE" dirty="0" err="1"/>
              <a:t>most</a:t>
            </a:r>
            <a:r>
              <a:rPr lang="ka-GE" dirty="0"/>
              <a:t> </a:t>
            </a:r>
            <a:r>
              <a:rPr lang="ka-GE" dirty="0" err="1"/>
              <a:t>important</a:t>
            </a:r>
            <a:r>
              <a:rPr lang="ka-GE" dirty="0"/>
              <a:t> </a:t>
            </a:r>
            <a:r>
              <a:rPr lang="ka-GE" dirty="0" err="1"/>
              <a:t>methods</a:t>
            </a:r>
            <a:r>
              <a:rPr lang="ka-GE" dirty="0"/>
              <a:t> </a:t>
            </a:r>
            <a:r>
              <a:rPr lang="ka-GE" dirty="0" err="1"/>
              <a:t>of</a:t>
            </a:r>
            <a:r>
              <a:rPr lang="ka-GE" dirty="0"/>
              <a:t> </a:t>
            </a:r>
            <a:r>
              <a:rPr lang="ka-GE" dirty="0" err="1"/>
              <a:t>impact</a:t>
            </a:r>
            <a:r>
              <a:rPr lang="ka-GE" dirty="0"/>
              <a:t> </a:t>
            </a:r>
            <a:r>
              <a:rPr lang="ka-GE" dirty="0" err="1"/>
              <a:t>on</a:t>
            </a:r>
            <a:r>
              <a:rPr lang="ka-GE" dirty="0"/>
              <a:t> </a:t>
            </a:r>
            <a:r>
              <a:rPr lang="ka-GE" dirty="0" err="1"/>
              <a:t>the</a:t>
            </a:r>
            <a:r>
              <a:rPr lang="ka-GE" dirty="0"/>
              <a:t> </a:t>
            </a:r>
            <a:r>
              <a:rPr lang="ka-GE" dirty="0" err="1"/>
              <a:t>human</a:t>
            </a:r>
            <a:r>
              <a:rPr lang="ka-GE" dirty="0"/>
              <a:t> </a:t>
            </a:r>
            <a:r>
              <a:rPr lang="ka-GE" dirty="0" err="1"/>
              <a:t>psych</a:t>
            </a:r>
            <a:r>
              <a:rPr lang="en-GB" dirty="0" err="1"/>
              <a:t>ics</a:t>
            </a:r>
            <a:r>
              <a:rPr lang="ka-GE" dirty="0"/>
              <a:t> </a:t>
            </a:r>
            <a:r>
              <a:rPr lang="ka-GE" dirty="0" err="1"/>
              <a:t>and</a:t>
            </a:r>
            <a:r>
              <a:rPr lang="ka-GE" dirty="0"/>
              <a:t> </a:t>
            </a:r>
            <a:r>
              <a:rPr lang="ka-GE" dirty="0" err="1"/>
              <a:t>also</a:t>
            </a:r>
            <a:r>
              <a:rPr lang="ka-GE" dirty="0"/>
              <a:t> </a:t>
            </a:r>
            <a:r>
              <a:rPr lang="ka-GE" dirty="0" err="1"/>
              <a:t>creates</a:t>
            </a:r>
            <a:r>
              <a:rPr lang="ka-GE" dirty="0"/>
              <a:t> </a:t>
            </a:r>
            <a:r>
              <a:rPr lang="ka-GE" dirty="0" err="1"/>
              <a:t>to</a:t>
            </a:r>
            <a:r>
              <a:rPr lang="ka-GE" dirty="0"/>
              <a:t> </a:t>
            </a:r>
            <a:r>
              <a:rPr lang="ka-GE" dirty="0" err="1"/>
              <a:t>understand</a:t>
            </a:r>
            <a:r>
              <a:rPr lang="ka-GE" dirty="0"/>
              <a:t> </a:t>
            </a:r>
            <a:r>
              <a:rPr lang="ka-GE" dirty="0" err="1"/>
              <a:t>reality</a:t>
            </a:r>
            <a:r>
              <a:rPr lang="ka-GE" dirty="0"/>
              <a:t>, </a:t>
            </a:r>
            <a:r>
              <a:rPr lang="ka-GE" dirty="0" err="1"/>
              <a:t>the</a:t>
            </a:r>
            <a:r>
              <a:rPr lang="ka-GE" dirty="0"/>
              <a:t> </a:t>
            </a:r>
            <a:r>
              <a:rPr lang="ka-GE" dirty="0" err="1"/>
              <a:t>impact</a:t>
            </a:r>
            <a:r>
              <a:rPr lang="ka-GE" dirty="0"/>
              <a:t> </a:t>
            </a:r>
            <a:r>
              <a:rPr lang="ka-GE" dirty="0" err="1"/>
              <a:t>of</a:t>
            </a:r>
            <a:r>
              <a:rPr lang="ka-GE" dirty="0"/>
              <a:t> a </a:t>
            </a:r>
            <a:r>
              <a:rPr lang="ka-GE" dirty="0" err="1"/>
              <a:t>given</a:t>
            </a:r>
            <a:r>
              <a:rPr lang="ka-GE" dirty="0"/>
              <a:t> </a:t>
            </a:r>
            <a:r>
              <a:rPr lang="ka-GE" dirty="0" err="1"/>
              <a:t>direction</a:t>
            </a:r>
            <a:r>
              <a:rPr lang="ka-GE" dirty="0"/>
              <a:t> </a:t>
            </a:r>
            <a:r>
              <a:rPr lang="ka-GE" dirty="0" err="1"/>
              <a:t>or</a:t>
            </a:r>
            <a:r>
              <a:rPr lang="ka-GE" dirty="0"/>
              <a:t> </a:t>
            </a:r>
            <a:r>
              <a:rPr lang="ka-GE" dirty="0" err="1"/>
              <a:t>the</a:t>
            </a:r>
            <a:r>
              <a:rPr lang="ka-GE" dirty="0"/>
              <a:t> </a:t>
            </a:r>
            <a:r>
              <a:rPr lang="ka-GE" dirty="0" err="1"/>
              <a:t>other</a:t>
            </a:r>
            <a:r>
              <a:rPr lang="ka-GE" dirty="0"/>
              <a:t> </a:t>
            </a:r>
            <a:r>
              <a:rPr lang="ka-GE" dirty="0" err="1"/>
              <a:t>way</a:t>
            </a:r>
            <a:r>
              <a:rPr lang="ka-GE" dirty="0"/>
              <a:t> </a:t>
            </a:r>
            <a:r>
              <a:rPr lang="ka-GE" dirty="0" err="1"/>
              <a:t>around</a:t>
            </a:r>
            <a:r>
              <a:rPr lang="ka-GE" dirty="0"/>
              <a:t>, </a:t>
            </a:r>
            <a:r>
              <a:rPr lang="ka-GE" dirty="0" err="1"/>
              <a:t>is</a:t>
            </a:r>
            <a:r>
              <a:rPr lang="ka-GE" dirty="0"/>
              <a:t> </a:t>
            </a:r>
            <a:r>
              <a:rPr lang="ka-GE" dirty="0" err="1"/>
              <a:t>characterized</a:t>
            </a:r>
            <a:r>
              <a:rPr lang="ka-GE" dirty="0"/>
              <a:t> </a:t>
            </a:r>
            <a:r>
              <a:rPr lang="ka-GE" dirty="0" err="1"/>
              <a:t>by</a:t>
            </a:r>
            <a:r>
              <a:rPr lang="ka-GE" dirty="0"/>
              <a:t> </a:t>
            </a:r>
            <a:r>
              <a:rPr lang="ka-GE" dirty="0" err="1"/>
              <a:t>the</a:t>
            </a:r>
            <a:r>
              <a:rPr lang="ka-GE" dirty="0"/>
              <a:t> </a:t>
            </a:r>
            <a:r>
              <a:rPr lang="ka-GE" dirty="0" err="1"/>
              <a:t>appearance</a:t>
            </a:r>
            <a:r>
              <a:rPr lang="ka-GE" dirty="0"/>
              <a:t> </a:t>
            </a:r>
            <a:r>
              <a:rPr lang="ka-GE" dirty="0" err="1"/>
              <a:t>of</a:t>
            </a:r>
            <a:r>
              <a:rPr lang="ka-GE" dirty="0"/>
              <a:t> </a:t>
            </a:r>
            <a:r>
              <a:rPr lang="ka-GE" dirty="0" err="1"/>
              <a:t>inactivity</a:t>
            </a:r>
            <a:r>
              <a:rPr lang="ka-GE" dirty="0"/>
              <a:t>. </a:t>
            </a:r>
            <a:r>
              <a:rPr lang="ka-GE" dirty="0" err="1"/>
              <a:t>Besides</a:t>
            </a:r>
            <a:r>
              <a:rPr lang="ka-GE" dirty="0"/>
              <a:t> </a:t>
            </a:r>
            <a:r>
              <a:rPr lang="ka-GE" dirty="0" err="1"/>
              <a:t>the</a:t>
            </a:r>
            <a:r>
              <a:rPr lang="ka-GE" dirty="0"/>
              <a:t> </a:t>
            </a:r>
            <a:r>
              <a:rPr lang="ka-GE" dirty="0" err="1"/>
              <a:t>main</a:t>
            </a:r>
            <a:r>
              <a:rPr lang="ka-GE" dirty="0"/>
              <a:t> </a:t>
            </a:r>
            <a:r>
              <a:rPr lang="ka-GE" dirty="0" err="1"/>
              <a:t>means</a:t>
            </a:r>
            <a:r>
              <a:rPr lang="ka-GE" dirty="0"/>
              <a:t> </a:t>
            </a:r>
            <a:r>
              <a:rPr lang="ka-GE" dirty="0" err="1"/>
              <a:t>of</a:t>
            </a:r>
            <a:r>
              <a:rPr lang="ka-GE" dirty="0"/>
              <a:t> </a:t>
            </a:r>
            <a:r>
              <a:rPr lang="ka-GE" dirty="0" err="1"/>
              <a:t>The</a:t>
            </a:r>
            <a:r>
              <a:rPr lang="ka-GE" dirty="0"/>
              <a:t> </a:t>
            </a:r>
            <a:r>
              <a:rPr lang="ka-GE" dirty="0" err="1"/>
              <a:t>mass</a:t>
            </a:r>
            <a:r>
              <a:rPr lang="ka-GE" dirty="0"/>
              <a:t> </a:t>
            </a:r>
            <a:r>
              <a:rPr lang="ka-GE" dirty="0" err="1"/>
              <a:t>communication</a:t>
            </a:r>
            <a:r>
              <a:rPr lang="ka-GE" dirty="0"/>
              <a:t>, </a:t>
            </a:r>
            <a:r>
              <a:rPr lang="ka-GE" dirty="0" err="1"/>
              <a:t>it</a:t>
            </a:r>
            <a:r>
              <a:rPr lang="ka-GE" dirty="0"/>
              <a:t> </a:t>
            </a:r>
            <a:r>
              <a:rPr lang="ka-GE" dirty="0" err="1"/>
              <a:t>also</a:t>
            </a:r>
            <a:r>
              <a:rPr lang="ka-GE" dirty="0"/>
              <a:t> </a:t>
            </a:r>
            <a:r>
              <a:rPr lang="ka-GE" dirty="0" err="1"/>
              <a:t>belongs</a:t>
            </a:r>
            <a:r>
              <a:rPr lang="ka-GE" dirty="0"/>
              <a:t> </a:t>
            </a:r>
            <a:r>
              <a:rPr lang="ka-GE" dirty="0" err="1"/>
              <a:t>to</a:t>
            </a:r>
            <a:r>
              <a:rPr lang="ka-GE" dirty="0"/>
              <a:t> </a:t>
            </a:r>
            <a:r>
              <a:rPr lang="ka-GE" dirty="0" err="1"/>
              <a:t>the</a:t>
            </a:r>
            <a:r>
              <a:rPr lang="ka-GE" dirty="0"/>
              <a:t> </a:t>
            </a:r>
            <a:r>
              <a:rPr lang="ka-GE" dirty="0" err="1"/>
              <a:t>cinema</a:t>
            </a:r>
            <a:r>
              <a:rPr lang="ka-GE" dirty="0"/>
              <a:t>, </a:t>
            </a:r>
            <a:r>
              <a:rPr lang="ka-GE" dirty="0" err="1"/>
              <a:t>theat</a:t>
            </a:r>
            <a:r>
              <a:rPr lang="en-GB" dirty="0"/>
              <a:t>re</a:t>
            </a:r>
            <a:r>
              <a:rPr lang="ka-GE" dirty="0"/>
              <a:t>, </a:t>
            </a:r>
            <a:r>
              <a:rPr lang="ka-GE" dirty="0" err="1"/>
              <a:t>circus</a:t>
            </a:r>
            <a:r>
              <a:rPr lang="ka-GE" dirty="0"/>
              <a:t>, </a:t>
            </a:r>
            <a:r>
              <a:rPr lang="ka-GE" dirty="0" err="1"/>
              <a:t>entertainment</a:t>
            </a:r>
            <a:r>
              <a:rPr lang="ka-GE" dirty="0"/>
              <a:t> </a:t>
            </a:r>
            <a:r>
              <a:rPr lang="ka-GE" dirty="0" err="1"/>
              <a:t>and</a:t>
            </a:r>
            <a:r>
              <a:rPr lang="ka-GE" dirty="0"/>
              <a:t> </a:t>
            </a:r>
            <a:r>
              <a:rPr lang="ka-GE" dirty="0" err="1"/>
              <a:t>all</a:t>
            </a:r>
            <a:r>
              <a:rPr lang="ka-GE" dirty="0"/>
              <a:t> </a:t>
            </a:r>
            <a:r>
              <a:rPr lang="ka-GE" dirty="0" err="1"/>
              <a:t>literature</a:t>
            </a:r>
            <a:r>
              <a:rPr lang="ka-GE" dirty="0"/>
              <a:t>, </a:t>
            </a:r>
            <a:r>
              <a:rPr lang="ka-GE" dirty="0" err="1"/>
              <a:t>movies</a:t>
            </a:r>
            <a:r>
              <a:rPr lang="ka-GE" dirty="0"/>
              <a:t>, </a:t>
            </a:r>
            <a:r>
              <a:rPr lang="ka-GE" dirty="0" err="1"/>
              <a:t>computers</a:t>
            </a:r>
            <a:r>
              <a:rPr lang="ka-GE" dirty="0"/>
              <a:t>, </a:t>
            </a:r>
            <a:r>
              <a:rPr lang="ka-GE" dirty="0" err="1"/>
              <a:t>and</a:t>
            </a:r>
            <a:r>
              <a:rPr lang="ka-GE" dirty="0"/>
              <a:t> </a:t>
            </a:r>
            <a:r>
              <a:rPr lang="ka-GE" dirty="0" err="1"/>
              <a:t>various</a:t>
            </a:r>
            <a:r>
              <a:rPr lang="ka-GE" dirty="0"/>
              <a:t> </a:t>
            </a:r>
            <a:r>
              <a:rPr lang="ka-GE" dirty="0" err="1"/>
              <a:t>forms</a:t>
            </a:r>
            <a:r>
              <a:rPr lang="ka-GE" dirty="0"/>
              <a:t> </a:t>
            </a:r>
            <a:r>
              <a:rPr lang="ka-GE" dirty="0" err="1"/>
              <a:t>of</a:t>
            </a:r>
            <a:r>
              <a:rPr lang="ka-GE" dirty="0"/>
              <a:t> </a:t>
            </a:r>
            <a:r>
              <a:rPr lang="ka-GE" dirty="0" err="1"/>
              <a:t>advertising</a:t>
            </a:r>
            <a:r>
              <a:rPr lang="ka-GE" dirty="0"/>
              <a:t> </a:t>
            </a:r>
            <a:r>
              <a:rPr lang="ka-GE" dirty="0" err="1"/>
              <a:t>and</a:t>
            </a:r>
            <a:r>
              <a:rPr lang="ka-GE" dirty="0"/>
              <a:t> </a:t>
            </a:r>
            <a:r>
              <a:rPr lang="ka-GE" dirty="0" err="1"/>
              <a:t>video</a:t>
            </a:r>
            <a:r>
              <a:rPr lang="ka-GE" dirty="0"/>
              <a:t> </a:t>
            </a:r>
            <a:r>
              <a:rPr lang="ka-GE" dirty="0" err="1"/>
              <a:t>recording</a:t>
            </a:r>
            <a:r>
              <a:rPr lang="ka-GE" dirty="0"/>
              <a:t>, </a:t>
            </a:r>
            <a:r>
              <a:rPr lang="ka-GE" dirty="0" err="1"/>
              <a:t>etc</a:t>
            </a:r>
            <a:r>
              <a:rPr lang="ka-GE" dirty="0"/>
              <a:t>. </a:t>
            </a:r>
            <a:r>
              <a:rPr lang="ka-GE" dirty="0" err="1"/>
              <a:t>As</a:t>
            </a:r>
            <a:r>
              <a:rPr lang="ka-GE" dirty="0"/>
              <a:t> a </a:t>
            </a:r>
            <a:r>
              <a:rPr lang="ka-GE" dirty="0" err="1"/>
              <a:t>result</a:t>
            </a:r>
            <a:r>
              <a:rPr lang="ka-GE" dirty="0"/>
              <a:t>, </a:t>
            </a:r>
            <a:r>
              <a:rPr lang="ka-GE" dirty="0" err="1"/>
              <a:t>it</a:t>
            </a:r>
            <a:r>
              <a:rPr lang="ka-GE" dirty="0"/>
              <a:t> </a:t>
            </a:r>
            <a:r>
              <a:rPr lang="ka-GE" dirty="0" err="1"/>
              <a:t>is</a:t>
            </a:r>
            <a:r>
              <a:rPr lang="ka-GE" dirty="0"/>
              <a:t> </a:t>
            </a:r>
            <a:r>
              <a:rPr lang="ka-GE" dirty="0" err="1"/>
              <a:t>possible</a:t>
            </a:r>
            <a:r>
              <a:rPr lang="ka-GE" dirty="0"/>
              <a:t> </a:t>
            </a:r>
            <a:r>
              <a:rPr lang="ka-GE" dirty="0" err="1"/>
              <a:t>to</a:t>
            </a:r>
            <a:r>
              <a:rPr lang="ka-GE" dirty="0"/>
              <a:t> </a:t>
            </a:r>
            <a:r>
              <a:rPr lang="ka-GE" dirty="0" err="1"/>
              <a:t>implement</a:t>
            </a:r>
            <a:r>
              <a:rPr lang="ka-GE" dirty="0"/>
              <a:t> a </a:t>
            </a:r>
            <a:r>
              <a:rPr lang="ka-GE" dirty="0" err="1"/>
              <a:t>massive</a:t>
            </a:r>
            <a:r>
              <a:rPr lang="ka-GE" dirty="0"/>
              <a:t> </a:t>
            </a:r>
            <a:r>
              <a:rPr lang="ka-GE" dirty="0" err="1"/>
              <a:t>impact</a:t>
            </a:r>
            <a:r>
              <a:rPr lang="ka-GE" dirty="0"/>
              <a:t> </a:t>
            </a:r>
            <a:r>
              <a:rPr lang="ka-GE" dirty="0" err="1"/>
              <a:t>on</a:t>
            </a:r>
            <a:r>
              <a:rPr lang="ka-GE" dirty="0"/>
              <a:t> </a:t>
            </a:r>
            <a:r>
              <a:rPr lang="ka-GE" dirty="0" err="1"/>
              <a:t>the</a:t>
            </a:r>
            <a:r>
              <a:rPr lang="ka-GE" dirty="0"/>
              <a:t> </a:t>
            </a:r>
            <a:r>
              <a:rPr lang="ka-GE" dirty="0" err="1"/>
              <a:t>audience</a:t>
            </a:r>
            <a:r>
              <a:rPr lang="ka-GE" dirty="0"/>
              <a:t>.</a:t>
            </a:r>
          </a:p>
          <a:p>
            <a:endParaRPr lang="ka-GE" dirty="0"/>
          </a:p>
        </p:txBody>
      </p:sp>
    </p:spTree>
    <p:extLst>
      <p:ext uri="{BB962C8B-B14F-4D97-AF65-F5344CB8AC3E}">
        <p14:creationId xmlns:p14="http://schemas.microsoft.com/office/powerpoint/2010/main" val="408288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a:t>.</a:t>
            </a:r>
            <a:endParaRPr lang="ka-GE" dirty="0"/>
          </a:p>
        </p:txBody>
      </p:sp>
      <p:sp>
        <p:nvSpPr>
          <p:cNvPr id="3" name="შიგთავსის ჩანაცვლების ველი 2"/>
          <p:cNvSpPr>
            <a:spLocks noGrp="1"/>
          </p:cNvSpPr>
          <p:nvPr>
            <p:ph idx="1"/>
          </p:nvPr>
        </p:nvSpPr>
        <p:spPr/>
        <p:txBody>
          <a:bodyPr>
            <a:normAutofit fontScale="47500" lnSpcReduction="20000"/>
          </a:bodyPr>
          <a:lstStyle/>
          <a:p>
            <a:r>
              <a:rPr lang="ru-RU" dirty="0"/>
              <a:t>Манипуляция массовым сознанием — это способ управления большим количеством людей путем создания иллюзий и условий для контролирования </a:t>
            </a:r>
            <a:r>
              <a:rPr lang="ru-RU" u="sng" dirty="0">
                <a:hlinkClick r:id="rId2" tooltip="Поведение"/>
              </a:rPr>
              <a:t>поведения</a:t>
            </a:r>
            <a:r>
              <a:rPr lang="ru-RU" dirty="0"/>
              <a:t>. Воздействие направлено на </a:t>
            </a:r>
            <a:r>
              <a:rPr lang="ru-RU" u="sng" dirty="0">
                <a:hlinkClick r:id="rId3" tooltip="Психика"/>
              </a:rPr>
              <a:t>психические</a:t>
            </a:r>
            <a:r>
              <a:rPr lang="ru-RU" dirty="0"/>
              <a:t> структуры человека, осуществляется скрытно и ставит своей задачей установить контроль над поведением, лишить обьект манипуляции свободы выбора посредством изменения представлений, мнений, побуждений и целей людей в нужном некоторой группе направлении. </a:t>
            </a:r>
            <a:endParaRPr lang="ka-GE" dirty="0"/>
          </a:p>
          <a:p>
            <a:r>
              <a:rPr lang="ru-RU" dirty="0"/>
              <a:t>Манипуляция представляет собой психологический прием, который ставит своей целью принудить человека выполнить нужные действия. При чем, не мало важным является фактор манипулирования – то есть сделать так, чтобы человек сам захотел это сделать. Манипуляция — это угнетение личности, при этом, поскольку человек желает верить в то, что хочет приобрести (знания, опыт, материальные блага, психологический комфорт), угнетение может достигаться через «ложь, в которую хотят верить».</a:t>
            </a:r>
            <a:endParaRPr lang="ka-GE" dirty="0"/>
          </a:p>
          <a:p>
            <a:r>
              <a:rPr lang="ru-RU" dirty="0"/>
              <a:t>На сегодняшний день методы манипулирования значительно отличаются от тех, которые были использованы много лет назад. Из-за массового распространения СМИ, телевидения и интернета, воздействие на подсознания людей стало более легким. </a:t>
            </a:r>
            <a:endParaRPr lang="ka-GE" dirty="0"/>
          </a:p>
          <a:p>
            <a:r>
              <a:rPr lang="ru-RU" b="1" dirty="0"/>
              <a:t>Сегодня к средствам массовых коммуникаций также относятся кинематограф, театр, цирк, все зрелищные мероприятия и литература, видеофильмы, компьютер, различные виды рекламы, видео и т. п., с помощью которых можно воздействовать на массовую аудиторию.                                                                                                                                                                                                                                                                </a:t>
            </a:r>
            <a:endParaRPr lang="ka-GE" dirty="0"/>
          </a:p>
          <a:p>
            <a:r>
              <a:rPr lang="ru-RU" dirty="0"/>
              <a:t>С. Г. Кара-Мурза в своей монографии «Манипуляция сознанием»</a:t>
            </a:r>
            <a:r>
              <a:rPr lang="ru-RU" i="1" dirty="0"/>
              <a:t> отмечает : «Вот выводы ученых о том, какую pоль сыграло ТВ как важнейший сегодня инструмент инфоpмации и культурного воздействия на человека. Первый и поистине поразительный вывод: ТВ обладает свойством устранять из событий пpавду . Именно глаз телекамеры, передающей событие с максимальной пpавдоподобностью, пpевpащает его в «псевдособытие», в спектакль».</a:t>
            </a:r>
            <a:endParaRPr lang="ka-GE" dirty="0"/>
          </a:p>
          <a:p>
            <a:r>
              <a:rPr lang="ru-RU" i="1" dirty="0"/>
              <a:t>«Радио— и телевизионные программы постоянно прерываются для передачи рекламы. …постепенное увеличение промежутка времени, когда дети концентрируют внимание на чем-то одном, может стать фактором, с помощью которого можно управлять развитием их умственных способностей». </a:t>
            </a:r>
            <a:r>
              <a:rPr lang="ru-RU" dirty="0"/>
              <a:t>(Г.Шиллер) </a:t>
            </a:r>
            <a:endParaRPr lang="ka-GE" dirty="0"/>
          </a:p>
          <a:p>
            <a:r>
              <a:rPr lang="ru-RU" dirty="0"/>
              <a:t>Втечении всей своей жизни на психику человека воздействует информация.  Существуют различные методы информационного воздействия на психику людей через СМИ. Основные из них это</a:t>
            </a:r>
            <a:endParaRPr lang="ka-GE" dirty="0"/>
          </a:p>
        </p:txBody>
      </p:sp>
    </p:spTree>
    <p:extLst>
      <p:ext uri="{BB962C8B-B14F-4D97-AF65-F5344CB8AC3E}">
        <p14:creationId xmlns:p14="http://schemas.microsoft.com/office/powerpoint/2010/main" val="740436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62500" lnSpcReduction="20000"/>
          </a:bodyPr>
          <a:lstStyle/>
          <a:p>
            <a:r>
              <a:rPr lang="ru-RU" b="1" dirty="0"/>
              <a:t>Принцип последовательности:</a:t>
            </a:r>
            <a:endParaRPr lang="ka-GE" dirty="0"/>
          </a:p>
          <a:p>
            <a:r>
              <a:rPr lang="ru-RU" dirty="0"/>
              <a:t>Любой человек хочет быть последовательным. Быть последовательным в своих взглядах — значит являться уважаемым человеком. Именно на это-то и рассчитан принцип манипуляции, когда, вынудив человека первоначально удостовериться в своих обязанностях (например, заполнить самолично форму договора, или написать стишок о том какая хорошая фирма, или великолепен тот или иной товар), тем самым «гарантировано» получает «нового клиента». Для человека очень важно ощущать себя последовательным. И если он сделал первый шаг, то почти обязательно сделает и второй.</a:t>
            </a:r>
            <a:endParaRPr lang="ka-GE" dirty="0"/>
          </a:p>
          <a:p>
            <a:r>
              <a:rPr lang="ru-RU" b="1" dirty="0"/>
              <a:t>Принцип авторитета:</a:t>
            </a:r>
            <a:endParaRPr lang="ka-GE" dirty="0"/>
          </a:p>
          <a:p>
            <a:r>
              <a:rPr lang="ru-RU" dirty="0"/>
              <a:t>Если с какой-нибудь просьбой к нам обратится не просто какой-то человек (тем более, неизвестный нам), а наделенный какими-то знаками отличия и общественного признания (например, академик, генерал, губернатор — обращающийся лично к вам), в большинстве случаев можно говорить что вы последуете его просьбе. Это принцип авторитета.</a:t>
            </a:r>
            <a:endParaRPr lang="ka-GE" dirty="0"/>
          </a:p>
          <a:p>
            <a:r>
              <a:rPr lang="ru-RU" b="1" dirty="0"/>
              <a:t>Принцип благосклонности:</a:t>
            </a:r>
            <a:r>
              <a:rPr lang="ru-RU" dirty="0"/>
              <a:t> </a:t>
            </a:r>
            <a:endParaRPr lang="ka-GE" dirty="0"/>
          </a:p>
          <a:p>
            <a:r>
              <a:rPr lang="ru-RU" dirty="0"/>
              <a:t>Нам легче поверить внешне привлекательному (даже красивому) человеку, чем имеющему какой-либо внешний дефект. Если нас о чем-то попросит человек с привлекательной внешностью, то существует намного большая гарантия того, что мы откликнемся на его просьбу, нежели чем на просьбу какого-нибудь бомжа, или пьяницы, валявшегося в грязи. Это происходит как бы независимо от нашего сознания, бессознательно.</a:t>
            </a:r>
            <a:endParaRPr lang="ka-GE" dirty="0"/>
          </a:p>
          <a:p>
            <a:endParaRPr lang="ka-GE" dirty="0"/>
          </a:p>
        </p:txBody>
      </p:sp>
    </p:spTree>
    <p:extLst>
      <p:ext uri="{BB962C8B-B14F-4D97-AF65-F5344CB8AC3E}">
        <p14:creationId xmlns:p14="http://schemas.microsoft.com/office/powerpoint/2010/main" val="596456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a:t>.</a:t>
            </a:r>
            <a:endParaRPr lang="ka-GE" dirty="0"/>
          </a:p>
        </p:txBody>
      </p:sp>
      <p:sp>
        <p:nvSpPr>
          <p:cNvPr id="3" name="შიგთავსის ჩანაცვლების ველი 2"/>
          <p:cNvSpPr>
            <a:spLocks noGrp="1"/>
          </p:cNvSpPr>
          <p:nvPr>
            <p:ph idx="1"/>
          </p:nvPr>
        </p:nvSpPr>
        <p:spPr/>
        <p:txBody>
          <a:bodyPr>
            <a:normAutofit fontScale="85000" lnSpcReduction="20000"/>
          </a:bodyPr>
          <a:lstStyle/>
          <a:p>
            <a:r>
              <a:rPr lang="ru-RU" b="1" dirty="0"/>
              <a:t>Принцип взаимного обмена</a:t>
            </a:r>
            <a:r>
              <a:rPr lang="ru-RU" dirty="0"/>
              <a:t>:</a:t>
            </a:r>
            <a:endParaRPr lang="ka-GE" dirty="0"/>
          </a:p>
          <a:p>
            <a:r>
              <a:rPr lang="ru-RU" dirty="0"/>
              <a:t> Так называемое «правило признательности». Этот принцип широко используется в крупных супермаркетах, когда нам бесплатно предлагают попробовать какой-либо товар, тем самым бессознательно вынуждая нас (в качестве признательности) в дальнейшем (или тут же) купить этот самый товар.</a:t>
            </a:r>
            <a:endParaRPr lang="ka-GE" dirty="0"/>
          </a:p>
          <a:p>
            <a:r>
              <a:rPr lang="ru-RU" b="1" dirty="0"/>
              <a:t> </a:t>
            </a:r>
            <a:endParaRPr lang="ka-GE" dirty="0"/>
          </a:p>
          <a:p>
            <a:r>
              <a:rPr lang="ru-RU" b="1" dirty="0"/>
              <a:t>Принцип заразительности:</a:t>
            </a:r>
            <a:endParaRPr lang="ka-GE" dirty="0"/>
          </a:p>
          <a:p>
            <a:r>
              <a:rPr lang="ru-RU" dirty="0"/>
              <a:t>Если большое количество народа покупает какой-либо товар, мы как бы бессознательно стремимся сделать то же самое. Здесь же происхождение и популярность различных рейтингов, проплаченных хлопков в зрительном зале во время выступления деятелей эстрады и шоу-бизнеса, и т. п. Везде в таких случаях индивид как бы первоначально и бессознательно ориентируется на массовое поведение других людей.</a:t>
            </a:r>
            <a:endParaRPr lang="ka-GE" dirty="0"/>
          </a:p>
          <a:p>
            <a:endParaRPr lang="ka-GE" dirty="0"/>
          </a:p>
        </p:txBody>
      </p:sp>
    </p:spTree>
    <p:extLst>
      <p:ext uri="{BB962C8B-B14F-4D97-AF65-F5344CB8AC3E}">
        <p14:creationId xmlns:p14="http://schemas.microsoft.com/office/powerpoint/2010/main" val="3437343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47500" lnSpcReduction="20000"/>
          </a:bodyPr>
          <a:lstStyle/>
          <a:p>
            <a:r>
              <a:rPr lang="ru-RU" b="1" dirty="0"/>
              <a:t>Принцип дефицита:</a:t>
            </a:r>
            <a:endParaRPr lang="ka-GE" dirty="0"/>
          </a:p>
          <a:p>
            <a:r>
              <a:rPr lang="ru-RU" dirty="0"/>
              <a:t> Он основан на том, что человек начинает что-то покупать в случае если эту вещь может потерять или наоборот, выгодно приобрести. Риск чего-нибудь лишиться прямиком воздействует на наше подсознание, вынуждая совершать зачастую ненужные покупки. В советское время многое считалось дефицитом, в т. ч. например книги. Многие помнят то время, когда за нужную книгу необходимо было предварительно сдать пару десятков килограммов макулатуры, или оказаться перед выбором приобретения этой книги только у спекулянтов-перекупщиков. И это при том, что книги выходили миллионными тиражами. </a:t>
            </a:r>
            <a:endParaRPr lang="ka-GE" dirty="0"/>
          </a:p>
          <a:p>
            <a:r>
              <a:rPr lang="ru-RU" dirty="0"/>
              <a:t>И уже как бы то ни было, все это как раз наглядно демонстрирует принцип дефицита, принцип манипулирования нашим сознанием. Сознанием масс. И большинство из нас, к сожалению, поддается этим манипуляциям.</a:t>
            </a:r>
            <a:endParaRPr lang="ka-GE" dirty="0"/>
          </a:p>
          <a:p>
            <a:r>
              <a:rPr lang="ru-RU" dirty="0"/>
              <a:t>Так же к методам воздействия на психику через средства массовой информации относят :</a:t>
            </a:r>
            <a:endParaRPr lang="ka-GE" dirty="0"/>
          </a:p>
          <a:p>
            <a:r>
              <a:rPr lang="ru-RU" dirty="0"/>
              <a:t>- средства массовой коммуникации, информации и пропаганды</a:t>
            </a:r>
            <a:endParaRPr lang="ka-GE" dirty="0"/>
          </a:p>
          <a:p>
            <a:r>
              <a:rPr lang="ru-RU" dirty="0"/>
              <a:t>- манипулирование массовым сознанием и СМИ</a:t>
            </a:r>
            <a:endParaRPr lang="ka-GE" dirty="0"/>
          </a:p>
          <a:p>
            <a:r>
              <a:rPr lang="ru-RU" dirty="0"/>
              <a:t>- особенности психологического воздействия телевидения</a:t>
            </a:r>
            <a:endParaRPr lang="ka-GE" dirty="0"/>
          </a:p>
          <a:p>
            <a:r>
              <a:rPr lang="ru-RU" dirty="0"/>
              <a:t>- компьютерная игровая зависимость</a:t>
            </a:r>
            <a:endParaRPr lang="ka-GE" dirty="0"/>
          </a:p>
          <a:p>
            <a:r>
              <a:rPr lang="ru-RU" dirty="0"/>
              <a:t>- кинематографические приемы манипуляций массовым зрителем</a:t>
            </a:r>
            <a:endParaRPr lang="ka-GE" dirty="0"/>
          </a:p>
          <a:p>
            <a:r>
              <a:rPr lang="ru-RU" dirty="0"/>
              <a:t> </a:t>
            </a:r>
            <a:endParaRPr lang="ka-GE" dirty="0"/>
          </a:p>
          <a:p>
            <a:r>
              <a:rPr lang="ru-RU" dirty="0"/>
              <a:t>Но наиболее часто встречающихся приемов манипуляции в СМИ является искажение фактов. Доценко в своих работах исследует конкретный прием, а именно подтасовку фактов. Что касается Кара-Мурза, то он выделяет следующие приемы: фабрикация фактов, манипулятивная семантика, упрощение, стереотипизация</a:t>
            </a:r>
            <a:endParaRPr lang="ka-GE" dirty="0"/>
          </a:p>
        </p:txBody>
      </p:sp>
    </p:spTree>
    <p:extLst>
      <p:ext uri="{BB962C8B-B14F-4D97-AF65-F5344CB8AC3E}">
        <p14:creationId xmlns:p14="http://schemas.microsoft.com/office/powerpoint/2010/main" val="1721619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lstStyle/>
          <a:p>
            <a:r>
              <a:rPr lang="ru-RU" b="1" dirty="0"/>
              <a:t>Фабрикация фактов</a:t>
            </a:r>
            <a:r>
              <a:rPr lang="ru-RU" dirty="0"/>
              <a:t> – тоесть прямаая ложь, это эффект манипулирования происходит в результате мелких отклонений, используемых при подачи материала, но действующих всегда в одном направлении. Манипуляторы говорят правду, только когда правда может быть легко проверена. В остальных случаях — стараются преподнести материал в нужном им ключе. Причем  ложь становится наиболее эффективной, когда опирается на заложенный в подсознание стереотип. </a:t>
            </a:r>
            <a:endParaRPr lang="ka-GE" dirty="0"/>
          </a:p>
          <a:p>
            <a:endParaRPr lang="ka-GE" dirty="0"/>
          </a:p>
        </p:txBody>
      </p:sp>
    </p:spTree>
    <p:extLst>
      <p:ext uri="{BB962C8B-B14F-4D97-AF65-F5344CB8AC3E}">
        <p14:creationId xmlns:p14="http://schemas.microsoft.com/office/powerpoint/2010/main" val="3600989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a:bodyPr>
          <a:lstStyle/>
          <a:p>
            <a:r>
              <a:rPr lang="ru-RU" b="1" dirty="0"/>
              <a:t>Манипулятивная семантика – </a:t>
            </a:r>
            <a:r>
              <a:rPr lang="ru-RU" dirty="0"/>
              <a:t>это изменение смысла слов и  понятий. Язык как система понятий, слов в которых человек воспринимает мир и общество, стало в гражданском обществе главным средством подчинения.  Разновидностью лжи в пресе является «конструирование» сообщения из обрывков высказываний. При этом меняется контекст, и из тех же слов создается совершенной иной смысл. Отдельные крупицы сообщения вроде бы ложью не являются, но то целое, что слепил из них репортер или редактор, может не иметь с действительностью ничего общего</a:t>
            </a:r>
            <a:r>
              <a:rPr lang="ru-RU" dirty="0" smtClean="0"/>
              <a:t>.</a:t>
            </a:r>
            <a:endParaRPr lang="ka-GE" dirty="0"/>
          </a:p>
        </p:txBody>
      </p:sp>
    </p:spTree>
    <p:extLst>
      <p:ext uri="{BB962C8B-B14F-4D97-AF65-F5344CB8AC3E}">
        <p14:creationId xmlns:p14="http://schemas.microsoft.com/office/powerpoint/2010/main" val="4249462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85000" lnSpcReduction="20000"/>
          </a:bodyPr>
          <a:lstStyle/>
          <a:p>
            <a:r>
              <a:rPr lang="ru-RU" b="1" dirty="0"/>
              <a:t>Упрощение – тоесть стереотипизация. </a:t>
            </a:r>
            <a:r>
              <a:rPr lang="ru-RU" dirty="0"/>
              <a:t> Пресса (и вообще СМИ) сыграла важнейшую роль в процессе «толпообразования» в западном обществе. Человек массы, продукт мозаичной культуры, был в значительной степени создан прессой. Сами СМИ быстро стали объектом изучения в социодинамике культуры, и вскоре были обнаружены и даже математически выражены связи между простотой сообщения и его восприятием. СМИ, в отличие от высокой культуры, предназначены именно для массы. Поэтому в них были установлены жесткие ограничения на сложность и оригинальность сообщений (даже на длину слов, хотя два-три заумных слов всегда допускаются в статье в качестве «приправы» - они повышают привлекательность статьи в силу «гомеопатического» эффекта). В общем, давно было сформулировано такое правило: «Сообщение всегда должно иметь уровень понятности, соответствующий коэффициенту интеллектуальности примерно на 10 пунктов ниже среднего коэффициента того социального слоя, на который рассчитано сообщение» (А.Моль).</a:t>
            </a:r>
            <a:endParaRPr lang="ka-GE" dirty="0"/>
          </a:p>
          <a:p>
            <a:endParaRPr lang="ka-GE" dirty="0"/>
          </a:p>
        </p:txBody>
      </p:sp>
    </p:spTree>
    <p:extLst>
      <p:ext uri="{BB962C8B-B14F-4D97-AF65-F5344CB8AC3E}">
        <p14:creationId xmlns:p14="http://schemas.microsoft.com/office/powerpoint/2010/main" val="2686915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en-US" dirty="0" smtClean="0"/>
              <a:t>.</a:t>
            </a:r>
            <a:endParaRPr lang="ka-GE" dirty="0"/>
          </a:p>
        </p:txBody>
      </p:sp>
      <p:sp>
        <p:nvSpPr>
          <p:cNvPr id="3" name="შიგთავსის ჩანაცვლების ველი 2"/>
          <p:cNvSpPr>
            <a:spLocks noGrp="1"/>
          </p:cNvSpPr>
          <p:nvPr>
            <p:ph idx="1"/>
          </p:nvPr>
        </p:nvSpPr>
        <p:spPr/>
        <p:txBody>
          <a:bodyPr>
            <a:normAutofit fontScale="62500" lnSpcReduction="20000"/>
          </a:bodyPr>
          <a:lstStyle/>
          <a:p>
            <a:r>
              <a:rPr lang="ru-RU" dirty="0"/>
              <a:t>СМИ является  сильнейшим средством манипуляции массовым сознанием. Можно привести огормное колличество примеров, где наглядно можно увидеть, что существует целый ряд приемов, которые используются журналистами для того, чтобы сформировать общественное мнение. Среди них можно выделить - чтение мыслей, непрямая атака, атака с помощью двойного стандарта, обвинение по ассоциации, поддельный нейтралитет, фальсификация.  </a:t>
            </a:r>
            <a:endParaRPr lang="ka-GE" dirty="0"/>
          </a:p>
          <a:p>
            <a:r>
              <a:rPr lang="ru-RU" dirty="0"/>
              <a:t>Информационное общество развивается вместе с эффективным взаимодействием информационных потоков, массовой коммуникации и общественного сознания. При этом общественное сознание формируется и моделируется посредством множества факторов, среди которых на сегодняшний день нет более влиятельного института, чем средства массовой информации.</a:t>
            </a:r>
            <a:endParaRPr lang="ka-GE" dirty="0"/>
          </a:p>
          <a:p>
            <a:r>
              <a:rPr lang="ru-RU" dirty="0"/>
              <a:t>В большинстве своем СМИ – проекты коммерческие, следовательно, они стараются максимизировать свою прибыль (в том числе от размещения рекламы). А сделать это несложно – стоит увеличить число потребителей (читателей, зрителей, слушателей), что достигается злободневностью, сенсационностью преподносимой информации, оперативностью реагирования на события и другими средствами, о которых мы поговорим позднее. манипулятором может выступать власть, при этом через СМИ органы власти стараются «навязать» обществу, массам определенные смыслы, побудить к действию, повысить свою авторитетность или, напротив, снизить политический вес своих оппонентов.</a:t>
            </a:r>
            <a:endParaRPr lang="ka-GE" dirty="0"/>
          </a:p>
          <a:p>
            <a:r>
              <a:rPr lang="ru-RU" dirty="0"/>
              <a:t>СМИ используют довольно широкий арсенал методов влияния на общественное сознание, в первую очередь можно выделить преобразование коммуникативно-содержательной стороны информации и эмоциональное воздействие, которые достигаются в основном лингвистическими средствами.</a:t>
            </a:r>
            <a:endParaRPr lang="ka-GE" dirty="0"/>
          </a:p>
          <a:p>
            <a:endParaRPr lang="ka-GE" dirty="0"/>
          </a:p>
        </p:txBody>
      </p:sp>
    </p:spTree>
    <p:extLst>
      <p:ext uri="{BB962C8B-B14F-4D97-AF65-F5344CB8AC3E}">
        <p14:creationId xmlns:p14="http://schemas.microsoft.com/office/powerpoint/2010/main" val="2944094350"/>
      </p:ext>
    </p:extLst>
  </p:cSld>
  <p:clrMapOvr>
    <a:masterClrMapping/>
  </p:clrMapOvr>
</p:sld>
</file>

<file path=ppt/theme/theme1.xml><?xml version="1.0" encoding="utf-8"?>
<a:theme xmlns:a="http://schemas.openxmlformats.org/drawingml/2006/main" name="Office-ის თემა">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791</Words>
  <Application>Microsoft Office PowerPoint</Application>
  <PresentationFormat>ფართოეკრანიანი</PresentationFormat>
  <Paragraphs>58</Paragraphs>
  <Slides>11</Slides>
  <Notes>0</Notes>
  <HiddenSlides>0</HiddenSlides>
  <MMClips>0</MMClips>
  <ScaleCrop>false</ScaleCrop>
  <HeadingPairs>
    <vt:vector size="6" baseType="variant">
      <vt:variant>
        <vt:lpstr>გამოყენებული შრიფტები</vt:lpstr>
      </vt:variant>
      <vt:variant>
        <vt:i4>4</vt:i4>
      </vt:variant>
      <vt:variant>
        <vt:lpstr>თემა</vt:lpstr>
      </vt:variant>
      <vt:variant>
        <vt:i4>1</vt:i4>
      </vt:variant>
      <vt:variant>
        <vt:lpstr>სლაიდების სათაურები</vt:lpstr>
      </vt:variant>
      <vt:variant>
        <vt:i4>11</vt:i4>
      </vt:variant>
    </vt:vector>
  </HeadingPairs>
  <TitlesOfParts>
    <vt:vector size="16" baseType="lpstr">
      <vt:lpstr>Arial</vt:lpstr>
      <vt:lpstr>Calibri</vt:lpstr>
      <vt:lpstr>Calibri Light</vt:lpstr>
      <vt:lpstr>Sylfaen</vt:lpstr>
      <vt:lpstr>Office-ის თემა</vt:lpstr>
      <vt:lpstr>  Масс-медиа и манипулирование массовым сознанием. </vt:lpstr>
      <vt:lpstr>.</vt:lpstr>
      <vt:lpstr>.</vt:lpstr>
      <vt:lpstr>.</vt:lpstr>
      <vt:lpstr>.</vt:lpstr>
      <vt:lpstr>.</vt:lpstr>
      <vt:lpstr>.</vt:lpstr>
      <vt:lpstr>.</vt:lpstr>
      <vt:lpstr>.</vt:lpstr>
      <vt:lpstr>.</vt:lpstr>
      <vt:lpst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Масс-медиа и манипулирование массовым сознанием. </dc:title>
  <dc:creator>admin</dc:creator>
  <cp:lastModifiedBy>admin</cp:lastModifiedBy>
  <cp:revision>1</cp:revision>
  <dcterms:created xsi:type="dcterms:W3CDTF">2018-07-03T05:41:26Z</dcterms:created>
  <dcterms:modified xsi:type="dcterms:W3CDTF">2018-07-03T05:46:44Z</dcterms:modified>
</cp:coreProperties>
</file>