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3" r:id="rId3"/>
    <p:sldId id="275" r:id="rId4"/>
    <p:sldId id="276" r:id="rId5"/>
    <p:sldId id="279" r:id="rId6"/>
    <p:sldId id="280" r:id="rId7"/>
    <p:sldId id="281" r:id="rId8"/>
    <p:sldId id="265" r:id="rId9"/>
    <p:sldId id="266" r:id="rId10"/>
    <p:sldId id="287" r:id="rId11"/>
    <p:sldId id="268" r:id="rId12"/>
    <p:sldId id="269" r:id="rId13"/>
    <p:sldId id="285" r:id="rId14"/>
    <p:sldId id="286" r:id="rId15"/>
    <p:sldId id="288"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98" autoAdjust="0"/>
  </p:normalViewPr>
  <p:slideViewPr>
    <p:cSldViewPr>
      <p:cViewPr varScale="1">
        <p:scale>
          <a:sx n="51" d="100"/>
          <a:sy n="51" d="100"/>
        </p:scale>
        <p:origin x="1243"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ზედა კოლონტიტულის ჩანაცვლების ველი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თარიღის ჩანაცვლების ველი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2BA5DD-4595-43FF-B7AC-93E2AA7282C1}" type="datetimeFigureOut">
              <a:rPr lang="ru-RU" smtClean="0"/>
              <a:t>03.07.2018</a:t>
            </a:fld>
            <a:endParaRPr lang="ru-RU"/>
          </a:p>
        </p:txBody>
      </p:sp>
      <p:sp>
        <p:nvSpPr>
          <p:cNvPr id="4" name="სლაიდის გამოსახულების ჩანაცვლების ველი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ჩანაწერების ჩანაცვლების ველი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ru-RU"/>
          </a:p>
        </p:txBody>
      </p:sp>
      <p:sp>
        <p:nvSpPr>
          <p:cNvPr id="6" name="ქვედა კოლონტიტულის ჩანაცვლების ველი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სლაიდის რიცხვის ჩანაცვლების ველი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F832E2-C869-46D1-AF59-29C8CDC33916}" type="slidenum">
              <a:rPr lang="ru-RU" smtClean="0"/>
              <a:t>‹#›</a:t>
            </a:fld>
            <a:endParaRPr lang="ru-RU"/>
          </a:p>
        </p:txBody>
      </p:sp>
    </p:spTree>
    <p:extLst>
      <p:ext uri="{BB962C8B-B14F-4D97-AF65-F5344CB8AC3E}">
        <p14:creationId xmlns:p14="http://schemas.microsoft.com/office/powerpoint/2010/main" val="349058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ლაიდის გამოსახულების ჩანაცვლების ველი 1"/>
          <p:cNvSpPr>
            <a:spLocks noGrp="1" noRot="1" noChangeAspect="1"/>
          </p:cNvSpPr>
          <p:nvPr>
            <p:ph type="sldImg"/>
          </p:nvPr>
        </p:nvSpPr>
        <p:spPr/>
      </p:sp>
      <p:sp>
        <p:nvSpPr>
          <p:cNvPr id="3" name="ჩანაწერების ჩანაცვლების ველი 2"/>
          <p:cNvSpPr>
            <a:spLocks noGrp="1"/>
          </p:cNvSpPr>
          <p:nvPr>
            <p:ph type="body" idx="1"/>
          </p:nvPr>
        </p:nvSpPr>
        <p:spPr/>
        <p:txBody>
          <a:bodyPr>
            <a:normAutofit/>
          </a:bodyPr>
          <a:lstStyle/>
          <a:p>
            <a:endParaRPr lang="ru-RU" dirty="0"/>
          </a:p>
        </p:txBody>
      </p:sp>
      <p:sp>
        <p:nvSpPr>
          <p:cNvPr id="4" name="სლაიდის რიცხვის ჩანაცვლების ველი 3"/>
          <p:cNvSpPr>
            <a:spLocks noGrp="1"/>
          </p:cNvSpPr>
          <p:nvPr>
            <p:ph type="sldNum" sz="quarter" idx="10"/>
          </p:nvPr>
        </p:nvSpPr>
        <p:spPr/>
        <p:txBody>
          <a:bodyPr/>
          <a:lstStyle/>
          <a:p>
            <a:fld id="{F3F832E2-C869-46D1-AF59-29C8CDC33916}" type="slidenum">
              <a:rPr lang="ru-RU" smtClean="0"/>
              <a:t>1</a:t>
            </a:fld>
            <a:endParaRPr lang="ru-RU"/>
          </a:p>
        </p:txBody>
      </p:sp>
    </p:spTree>
    <p:extLst>
      <p:ext uri="{BB962C8B-B14F-4D97-AF65-F5344CB8AC3E}">
        <p14:creationId xmlns:p14="http://schemas.microsoft.com/office/powerpoint/2010/main" val="3517519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0" y="2057399"/>
            <a:ext cx="8915400" cy="1543051"/>
          </a:xfrm>
        </p:spPr>
        <p:txBody>
          <a:bodyPr>
            <a:noAutofit/>
          </a:bodyPr>
          <a:lstStyle/>
          <a:p>
            <a:r>
              <a:rPr lang="ka-GE" sz="3200" b="1" dirty="0" smtClean="0"/>
              <a:t>თამილა დავითაძე</a:t>
            </a:r>
            <a:r>
              <a:rPr lang="ru-RU" sz="3200" dirty="0" smtClean="0"/>
              <a:t/>
            </a:r>
            <a:br>
              <a:rPr lang="ru-RU" sz="3200" dirty="0" smtClean="0"/>
            </a:br>
            <a:r>
              <a:rPr lang="en-US" sz="3200" b="1" dirty="0" smtClean="0"/>
              <a:t> </a:t>
            </a:r>
            <a:r>
              <a:rPr lang="ru-RU" sz="3200" dirty="0" smtClean="0"/>
              <a:t/>
            </a:r>
            <a:br>
              <a:rPr lang="ru-RU" sz="3200" dirty="0" smtClean="0"/>
            </a:br>
            <a:r>
              <a:rPr lang="en-US" sz="3200" b="1" dirty="0" err="1" smtClean="0"/>
              <a:t>თანამედროვე</a:t>
            </a:r>
            <a:r>
              <a:rPr lang="en-US" sz="3200" b="1" dirty="0" smtClean="0"/>
              <a:t> </a:t>
            </a:r>
            <a:r>
              <a:rPr lang="ka-GE" sz="3200" b="1" dirty="0" smtClean="0"/>
              <a:t>ფრანგული ლიტერატურის ძირითადი ტენდენციები</a:t>
            </a:r>
            <a:br>
              <a:rPr lang="ka-GE" sz="3200" b="1" dirty="0" smtClean="0"/>
            </a:br>
            <a:endParaRPr lang="ru-RU" sz="3200" dirty="0"/>
          </a:p>
        </p:txBody>
      </p:sp>
      <p:sp>
        <p:nvSpPr>
          <p:cNvPr id="3" name="სუბტიტრი 2"/>
          <p:cNvSpPr>
            <a:spLocks noGrp="1"/>
          </p:cNvSpPr>
          <p:nvPr>
            <p:ph type="subTitle"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7848600" cy="715962"/>
          </a:xfrm>
        </p:spPr>
        <p:txBody>
          <a:bodyPr>
            <a:normAutofit fontScale="90000"/>
          </a:bodyPr>
          <a:lstStyle/>
          <a:p>
            <a:r>
              <a:rPr lang="ka-GE" b="1" dirty="0" smtClean="0"/>
              <a:t>„პლატფორმა“</a:t>
            </a:r>
            <a:endParaRPr lang="ru-RU" dirty="0"/>
          </a:p>
        </p:txBody>
      </p:sp>
      <p:sp>
        <p:nvSpPr>
          <p:cNvPr id="3" name="შიგთავსის ჩანაცვლების ველი 2"/>
          <p:cNvSpPr>
            <a:spLocks noGrp="1"/>
          </p:cNvSpPr>
          <p:nvPr>
            <p:ph idx="1"/>
          </p:nvPr>
        </p:nvSpPr>
        <p:spPr>
          <a:xfrm>
            <a:off x="457200" y="990600"/>
            <a:ext cx="8153400" cy="5135563"/>
          </a:xfrm>
        </p:spPr>
        <p:txBody>
          <a:bodyPr>
            <a:normAutofit fontScale="77500" lnSpcReduction="20000"/>
          </a:bodyPr>
          <a:lstStyle/>
          <a:p>
            <a:pPr>
              <a:buNone/>
            </a:pPr>
            <a:endParaRPr lang="ru-RU" dirty="0"/>
          </a:p>
          <a:p>
            <a:r>
              <a:rPr lang="ka-GE" b="1" dirty="0"/>
              <a:t>"ჩვენ ის სისტემა შევქმენით, რომელშიც ცხოვრებაც, უბრალოდ, შეუძლებელი გახდა. მიუხედავად ამისა, მსოფლიოს სხვა ნაწილებში მის ექსპორტს მაინც ჯიუტად ვაგრძელებთ";</a:t>
            </a:r>
            <a:endParaRPr lang="ru-RU" dirty="0"/>
          </a:p>
          <a:p>
            <a:pPr>
              <a:buNone/>
            </a:pPr>
            <a:endParaRPr lang="ru-RU" dirty="0"/>
          </a:p>
          <a:p>
            <a:pPr fontAlgn="base"/>
            <a:r>
              <a:rPr lang="ka-GE" dirty="0"/>
              <a:t>„</a:t>
            </a:r>
            <a:r>
              <a:rPr lang="ka-GE" b="1" dirty="0"/>
              <a:t>თუ წინ ვეღარ მიდიხარ, უკვე სიკვდილის ბუზი გაზის</a:t>
            </a:r>
            <a:r>
              <a:rPr lang="ka-GE" b="1" dirty="0" smtClean="0"/>
              <a:t>“;</a:t>
            </a:r>
          </a:p>
          <a:p>
            <a:pPr fontAlgn="base"/>
            <a:endParaRPr lang="ru-RU" dirty="0"/>
          </a:p>
          <a:p>
            <a:pPr fontAlgn="base"/>
            <a:r>
              <a:rPr lang="ka-GE" b="1" dirty="0"/>
              <a:t>„თუ ჩრდილში ვითარდებით და დიდად არ ხმაურობთ, როცა კონკურენტები გამოიღვიძებენ და თქვენი ნიშის დაკავებას მოისურვებენ, უკვე ძალიან გვიანი იქნება: ყველა ნახავს, რომ საკუთარი ტერიტორია ბოლომდე ჩაგიკეტავთ და გადამწყვეტი კონკურენტული უპირატესობაც მოგიპოვებიათ“.</a:t>
            </a:r>
            <a:endParaRPr lang="ru-RU" dirty="0"/>
          </a:p>
          <a:p>
            <a:endParaRPr lang="ru-RU" dirty="0"/>
          </a:p>
        </p:txBody>
      </p:sp>
    </p:spTree>
    <p:extLst>
      <p:ext uri="{BB962C8B-B14F-4D97-AF65-F5344CB8AC3E}">
        <p14:creationId xmlns:p14="http://schemas.microsoft.com/office/powerpoint/2010/main" val="897920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8229600" cy="106362"/>
          </a:xfrm>
        </p:spPr>
        <p:txBody>
          <a:bodyPr>
            <a:normAutofit fontScale="90000"/>
          </a:bodyPr>
          <a:lstStyle/>
          <a:p>
            <a:endParaRPr lang="ru-RU" dirty="0"/>
          </a:p>
        </p:txBody>
      </p:sp>
      <p:sp>
        <p:nvSpPr>
          <p:cNvPr id="3" name="შიგთავსის ჩანაცვლების ველი 2"/>
          <p:cNvSpPr>
            <a:spLocks noGrp="1"/>
          </p:cNvSpPr>
          <p:nvPr>
            <p:ph idx="1"/>
          </p:nvPr>
        </p:nvSpPr>
        <p:spPr>
          <a:xfrm>
            <a:off x="228600" y="533400"/>
            <a:ext cx="8458200" cy="6019800"/>
          </a:xfrm>
        </p:spPr>
        <p:txBody>
          <a:bodyPr>
            <a:normAutofit fontScale="85000" lnSpcReduction="20000"/>
          </a:bodyPr>
          <a:lstStyle/>
          <a:p>
            <a:pPr algn="just"/>
            <a:r>
              <a:rPr lang="ka-GE" b="1" dirty="0" smtClean="0"/>
              <a:t>„ადამიანის ცხოვრება სიცრუის გაუთავებელი ჯაჭვია”;</a:t>
            </a:r>
            <a:endParaRPr lang="ru-RU" dirty="0" smtClean="0"/>
          </a:p>
          <a:p>
            <a:pPr algn="just">
              <a:buNone/>
            </a:pPr>
            <a:r>
              <a:rPr lang="ka-GE" b="1" dirty="0" smtClean="0"/>
              <a:t> </a:t>
            </a:r>
            <a:endParaRPr lang="ru-RU" dirty="0" smtClean="0"/>
          </a:p>
          <a:p>
            <a:pPr algn="just" fontAlgn="base"/>
            <a:r>
              <a:rPr lang="ka-GE" b="1" dirty="0" smtClean="0"/>
              <a:t>„ბოლომდე  ევროპის შვილად – შფოთვისა და სირცხვილის ნაშიერად დავრჩები. საიმედოს ვერაფერს ვიტყვი. დასავლეთის მიმართ სიძულვილს არ განვიცდი, უბრალოდ, უზარმაზარ ზიზღს ვგრძნობ. ერთი კი ვიცი: ისეთები, როგორებიც ვართ, ეგოიზმის, </a:t>
            </a:r>
            <a:r>
              <a:rPr lang="ka-GE" b="1" dirty="0" err="1" smtClean="0"/>
              <a:t>მაზოხიზმისა</a:t>
            </a:r>
            <a:r>
              <a:rPr lang="ka-GE" b="1" dirty="0" smtClean="0"/>
              <a:t> და სიკვდილის სუნით ვყარვართ “;</a:t>
            </a:r>
          </a:p>
          <a:p>
            <a:pPr marL="0" indent="0" algn="just" fontAlgn="base">
              <a:buNone/>
            </a:pPr>
            <a:endParaRPr lang="ru-RU" dirty="0" smtClean="0"/>
          </a:p>
          <a:p>
            <a:pPr algn="just"/>
            <a:r>
              <a:rPr lang="ka-GE" b="1" dirty="0" err="1" smtClean="0"/>
              <a:t>„ჩვენ</a:t>
            </a:r>
            <a:r>
              <a:rPr lang="ka-GE" b="1" dirty="0" smtClean="0"/>
              <a:t> იმ საზოგადოებაში ვცხოვრობთ, რომელშიც სამსახური უმთავრესად ხელფასის, უფრო ზოგადად, მატერიალური სარგებლის გამო აინტერესებთ, პრესტიჟი და პროფესიული განვითარება კი ბევრად უკან </a:t>
            </a:r>
            <a:r>
              <a:rPr lang="ka-GE" b="1" dirty="0" err="1" smtClean="0"/>
              <a:t>დგას“</a:t>
            </a:r>
            <a:r>
              <a:rPr lang="ka-GE" b="1" dirty="0" smtClean="0"/>
              <a:t>;</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8229600" cy="106362"/>
          </a:xfrm>
        </p:spPr>
        <p:txBody>
          <a:bodyPr>
            <a:normAutofit fontScale="90000"/>
          </a:bodyPr>
          <a:lstStyle/>
          <a:p>
            <a:endParaRPr lang="ru-RU" dirty="0"/>
          </a:p>
        </p:txBody>
      </p:sp>
      <p:sp>
        <p:nvSpPr>
          <p:cNvPr id="3" name="შიგთავსის ჩანაცვლების ველი 2"/>
          <p:cNvSpPr>
            <a:spLocks noGrp="1"/>
          </p:cNvSpPr>
          <p:nvPr>
            <p:ph idx="1"/>
          </p:nvPr>
        </p:nvSpPr>
        <p:spPr>
          <a:xfrm>
            <a:off x="381000" y="609600"/>
            <a:ext cx="8305800" cy="6019800"/>
          </a:xfrm>
        </p:spPr>
        <p:txBody>
          <a:bodyPr>
            <a:normAutofit lnSpcReduction="10000"/>
          </a:bodyPr>
          <a:lstStyle/>
          <a:p>
            <a:pPr algn="just"/>
            <a:r>
              <a:rPr lang="ka-GE" b="1" dirty="0" err="1" smtClean="0"/>
              <a:t>“როცა</a:t>
            </a:r>
            <a:r>
              <a:rPr lang="ka-GE" b="1" dirty="0" smtClean="0"/>
              <a:t> სიყვარული მთავრდება, ცხოვრება რაღაცნაირად პირობითი და ნაძალადევი ხდება. ადამიანის იერსახესა და საქციელს ინარჩუნებ, მაგრამ მხოლოდ გარეგნულად. გული, როგორც იტყვიან, სამუდამოდ მკვდარია…“;</a:t>
            </a:r>
          </a:p>
          <a:p>
            <a:pPr marL="0" indent="0" algn="just">
              <a:buNone/>
            </a:pPr>
            <a:endParaRPr lang="ka-GE" b="1" dirty="0" smtClean="0"/>
          </a:p>
          <a:p>
            <a:pPr algn="just"/>
            <a:r>
              <a:rPr lang="ka-GE" b="1" dirty="0" smtClean="0"/>
              <a:t> „ეს (სიყვარული) იდუმალებით მოცული მოვლენაა. ის ბედნიერებას, სისადავესა და სიხარულს იტევს, მაგრამ ჯერ კიდევ არ ვიცი, როგორ და რატომ ხდება ეს. და თუ სიყვარული ვერ გავიგე, რა აზრი აქვს სხვა დანარჩენის </a:t>
            </a:r>
            <a:r>
              <a:rPr lang="ka-GE" b="1" dirty="0" err="1" smtClean="0"/>
              <a:t>გაგებას?“</a:t>
            </a:r>
            <a:r>
              <a:rPr lang="ka-GE" b="1" dirty="0" smtClean="0"/>
              <a:t> </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შიგთავსის ჩანაცვლების ველი 3" descr="D:\Desktop\c3e7986b21fa.jpg"/>
          <p:cNvPicPr>
            <a:picLocks noGrp="1"/>
          </p:cNvPicPr>
          <p:nvPr>
            <p:ph idx="1"/>
          </p:nvPr>
        </p:nvPicPr>
        <p:blipFill>
          <a:blip r:embed="rId2" cstate="print"/>
          <a:srcRect/>
          <a:stretch>
            <a:fillRect/>
          </a:stretch>
        </p:blipFill>
        <p:spPr bwMode="auto">
          <a:xfrm>
            <a:off x="838200" y="1219200"/>
            <a:ext cx="3733799" cy="4724401"/>
          </a:xfrm>
          <a:prstGeom prst="rect">
            <a:avLst/>
          </a:prstGeom>
          <a:noFill/>
          <a:ln w="9525">
            <a:noFill/>
            <a:miter lim="800000"/>
            <a:headEnd/>
            <a:tailEnd/>
          </a:ln>
        </p:spPr>
      </p:pic>
      <p:pic>
        <p:nvPicPr>
          <p:cNvPr id="5" name="სურათი 4" descr="D:\Desktop\images.jpg"/>
          <p:cNvPicPr/>
          <p:nvPr/>
        </p:nvPicPr>
        <p:blipFill>
          <a:blip r:embed="rId3" cstate="print"/>
          <a:srcRect/>
          <a:stretch>
            <a:fillRect/>
          </a:stretch>
        </p:blipFill>
        <p:spPr bwMode="auto">
          <a:xfrm>
            <a:off x="5257800" y="1295400"/>
            <a:ext cx="2971799" cy="4648200"/>
          </a:xfrm>
          <a:prstGeom prst="rect">
            <a:avLst/>
          </a:prstGeom>
          <a:noFill/>
          <a:ln w="9525">
            <a:noFill/>
            <a:miter lim="800000"/>
            <a:headEnd/>
            <a:tailEnd/>
          </a:ln>
        </p:spPr>
      </p:pic>
      <p:sp>
        <p:nvSpPr>
          <p:cNvPr id="6" name="სათაური 5"/>
          <p:cNvSpPr>
            <a:spLocks noGrp="1"/>
          </p:cNvSpPr>
          <p:nvPr>
            <p:ph type="title"/>
          </p:nvPr>
        </p:nvSpPr>
        <p:spPr>
          <a:xfrm>
            <a:off x="533400" y="274638"/>
            <a:ext cx="8153400" cy="334962"/>
          </a:xfrm>
        </p:spPr>
        <p:txBody>
          <a:bodyPr>
            <a:normAutofit fontScale="90000"/>
          </a:bodyPr>
          <a:lstStyle/>
          <a:p>
            <a:endParaRPr lang="ru-RU" dirty="0"/>
          </a:p>
        </p:txBody>
      </p:sp>
    </p:spTree>
    <p:extLst>
      <p:ext uri="{BB962C8B-B14F-4D97-AF65-F5344CB8AC3E}">
        <p14:creationId xmlns:p14="http://schemas.microsoft.com/office/powerpoint/2010/main" val="156280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609600" y="274638"/>
            <a:ext cx="8077200" cy="334962"/>
          </a:xfrm>
        </p:spPr>
        <p:txBody>
          <a:bodyPr>
            <a:normAutofit fontScale="90000"/>
          </a:bodyPr>
          <a:lstStyle/>
          <a:p>
            <a:endParaRPr lang="ru-RU" dirty="0"/>
          </a:p>
        </p:txBody>
      </p:sp>
      <p:pic>
        <p:nvPicPr>
          <p:cNvPr id="4" name="შიგთავსის ჩანაცვლების ველი 3" descr="D:\Desktop\загруженное.jpg"/>
          <p:cNvPicPr>
            <a:picLocks noGrp="1"/>
          </p:cNvPicPr>
          <p:nvPr>
            <p:ph idx="1"/>
          </p:nvPr>
        </p:nvPicPr>
        <p:blipFill>
          <a:blip r:embed="rId2" cstate="print"/>
          <a:srcRect/>
          <a:stretch>
            <a:fillRect/>
          </a:stretch>
        </p:blipFill>
        <p:spPr bwMode="auto">
          <a:xfrm>
            <a:off x="4419600" y="1371600"/>
            <a:ext cx="4038600" cy="4267200"/>
          </a:xfrm>
          <a:prstGeom prst="rect">
            <a:avLst/>
          </a:prstGeom>
          <a:noFill/>
          <a:ln w="9525">
            <a:noFill/>
            <a:miter lim="800000"/>
            <a:headEnd/>
            <a:tailEnd/>
          </a:ln>
        </p:spPr>
      </p:pic>
      <p:pic>
        <p:nvPicPr>
          <p:cNvPr id="6" name="სურათი 5" descr="D:\Desktop\220px-2008.06.09._Michel_Houellebecq_Fot_Mariusz_Kubik_03.jpg"/>
          <p:cNvPicPr/>
          <p:nvPr/>
        </p:nvPicPr>
        <p:blipFill>
          <a:blip r:embed="rId3" cstate="print"/>
          <a:srcRect/>
          <a:stretch>
            <a:fillRect/>
          </a:stretch>
        </p:blipFill>
        <p:spPr bwMode="auto">
          <a:xfrm>
            <a:off x="762000" y="1295400"/>
            <a:ext cx="3048000" cy="4343400"/>
          </a:xfrm>
          <a:prstGeom prst="rect">
            <a:avLst/>
          </a:prstGeom>
          <a:noFill/>
          <a:ln w="9525">
            <a:noFill/>
            <a:miter lim="800000"/>
            <a:headEnd/>
            <a:tailEnd/>
          </a:ln>
        </p:spPr>
      </p:pic>
    </p:spTree>
    <p:extLst>
      <p:ext uri="{BB962C8B-B14F-4D97-AF65-F5344CB8AC3E}">
        <p14:creationId xmlns:p14="http://schemas.microsoft.com/office/powerpoint/2010/main" val="2438943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fontScale="90000"/>
          </a:bodyPr>
          <a:lstStyle/>
          <a:p>
            <a:r>
              <a:rPr lang="ka-GE" b="1" dirty="0" smtClean="0"/>
              <a:t/>
            </a:r>
            <a:br>
              <a:rPr lang="ka-GE" b="1" dirty="0" smtClean="0"/>
            </a:br>
            <a:r>
              <a:rPr lang="ka-GE" b="1" dirty="0" smtClean="0"/>
              <a:t>კვლევის </a:t>
            </a:r>
            <a:r>
              <a:rPr lang="ka-GE" b="1" dirty="0"/>
              <a:t>შედეგად გამოტანილი დასკვნები:</a:t>
            </a:r>
            <a:r>
              <a:rPr lang="ru-RU" dirty="0"/>
              <a:t/>
            </a:r>
            <a:br>
              <a:rPr lang="ru-RU" dirty="0"/>
            </a:br>
            <a:endParaRPr lang="ru-RU" dirty="0"/>
          </a:p>
        </p:txBody>
      </p:sp>
      <p:sp>
        <p:nvSpPr>
          <p:cNvPr id="3" name="შიგთავსის ჩანაცვლების ველი 2"/>
          <p:cNvSpPr>
            <a:spLocks noGrp="1"/>
          </p:cNvSpPr>
          <p:nvPr>
            <p:ph idx="1"/>
          </p:nvPr>
        </p:nvSpPr>
        <p:spPr>
          <a:xfrm>
            <a:off x="457200" y="1219200"/>
            <a:ext cx="8229600" cy="5638800"/>
          </a:xfrm>
        </p:spPr>
        <p:txBody>
          <a:bodyPr>
            <a:normAutofit fontScale="70000" lnSpcReduction="20000"/>
          </a:bodyPr>
          <a:lstStyle/>
          <a:p>
            <a:pPr lvl="0"/>
            <a:endParaRPr lang="ka-GE" b="1" dirty="0" smtClean="0"/>
          </a:p>
          <a:p>
            <a:pPr lvl="0"/>
            <a:r>
              <a:rPr lang="ka-GE" b="1" dirty="0" smtClean="0"/>
              <a:t>ფრედერიკ </a:t>
            </a:r>
            <a:r>
              <a:rPr lang="ka-GE" b="1" dirty="0" err="1"/>
              <a:t>ბეგბედერისა</a:t>
            </a:r>
            <a:r>
              <a:rPr lang="ka-GE" b="1" dirty="0"/>
              <a:t> და მიშელ </a:t>
            </a:r>
            <a:r>
              <a:rPr lang="ka-GE" b="1" dirty="0" err="1"/>
              <a:t>უელბეკის</a:t>
            </a:r>
            <a:r>
              <a:rPr lang="ka-GE" b="1" dirty="0"/>
              <a:t> შემოქმედებაში მწვავედ დასმული წარმოჩენილი თანამედროვე მსოფლიოს პრობლემები „99 ფრანკისა“ და „პლატფორმის“ მიხედვით, ადამიანებისადმი პაროდიას ემსგავსება, მაგრამ სინამდვილეში მათი ავტორები სინანულით </a:t>
            </a:r>
            <a:r>
              <a:rPr lang="ka-GE" b="1" dirty="0" err="1"/>
              <a:t>უსვამენს</a:t>
            </a:r>
            <a:r>
              <a:rPr lang="ka-GE" b="1" dirty="0"/>
              <a:t> ხაზს ადამიანის ყოფას. ამასთან მათი ლამაზად ჩაცმული და რესპექტაბელური გმირები თავიანთი შეცდომებით არ ამაყობენ – მათთვის მორალი ძალიან მნიშვნელოვანია.  </a:t>
            </a:r>
            <a:endParaRPr lang="ru-RU" dirty="0"/>
          </a:p>
          <a:p>
            <a:pPr lvl="0"/>
            <a:r>
              <a:rPr lang="ka-GE" b="1" dirty="0" smtClean="0"/>
              <a:t>ისინი </a:t>
            </a:r>
            <a:r>
              <a:rPr lang="ka-GE" b="1" dirty="0"/>
              <a:t>ევროპელი ადამიანის ტრაგედიის მიზეზს უსიყვარულობაში ხედავენ, რაც საბოლოოდ ადამიანის მარტოობას, ცხოვრების აბსურდულობას, ადამიანების სევდას, ადამიანური ურთიერთობების დეფიციტსა თუ კომუნიკაციის წყურვილს იწვევს. ეკონომიკური და სოციალური ფონი, ბუნებრივი კატაკლიზმები, თანამედროვე ცხოვრებისთვის თანმხლები სტრესი და ბოლოს ღმერთთან დაცილება ის მიზეზებია, რაც თან სდევს ადამიანური ღირებულებებისა და ფასეულობების დეგრადაციას. </a:t>
            </a:r>
            <a:endParaRPr lang="ru-RU" dirty="0"/>
          </a:p>
          <a:p>
            <a:endParaRPr lang="ru-RU" dirty="0"/>
          </a:p>
        </p:txBody>
      </p:sp>
    </p:spTree>
    <p:extLst>
      <p:ext uri="{BB962C8B-B14F-4D97-AF65-F5344CB8AC3E}">
        <p14:creationId xmlns:p14="http://schemas.microsoft.com/office/powerpoint/2010/main" val="2433409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381000" y="274638"/>
            <a:ext cx="8305800" cy="106362"/>
          </a:xfrm>
        </p:spPr>
        <p:txBody>
          <a:bodyPr>
            <a:normAutofit fontScale="90000"/>
          </a:bodyPr>
          <a:lstStyle/>
          <a:p>
            <a:endParaRPr lang="ru-RU" dirty="0"/>
          </a:p>
        </p:txBody>
      </p:sp>
      <p:sp>
        <p:nvSpPr>
          <p:cNvPr id="3" name="შიგთავსის ჩანაცვლების ველი 2"/>
          <p:cNvSpPr>
            <a:spLocks noGrp="1"/>
          </p:cNvSpPr>
          <p:nvPr>
            <p:ph idx="1"/>
          </p:nvPr>
        </p:nvSpPr>
        <p:spPr>
          <a:xfrm>
            <a:off x="457200" y="381000"/>
            <a:ext cx="8229600" cy="6248400"/>
          </a:xfrm>
        </p:spPr>
        <p:txBody>
          <a:bodyPr>
            <a:normAutofit fontScale="77500" lnSpcReduction="20000"/>
          </a:bodyPr>
          <a:lstStyle/>
          <a:p>
            <a:endParaRPr lang="ka-GE" sz="4000" b="1" dirty="0" smtClean="0"/>
          </a:p>
          <a:p>
            <a:r>
              <a:rPr lang="ka-GE" sz="4000" b="1" dirty="0" smtClean="0"/>
              <a:t>საბოლოოდ შეიძლება ითქვას, რომ წერდნენ რა თანამედროვე მსოფლიოს ნაკლოვანებებზე, ადამიანთა ზედაპირულ ურთიერთობებზე, </a:t>
            </a:r>
            <a:r>
              <a:rPr lang="ka-GE" sz="4000" b="1" dirty="0" err="1" smtClean="0"/>
              <a:t>ბეგბედერი</a:t>
            </a:r>
            <a:r>
              <a:rPr lang="ka-GE" sz="4000" b="1" dirty="0" smtClean="0"/>
              <a:t> და </a:t>
            </a:r>
            <a:r>
              <a:rPr lang="ka-GE" sz="4000" b="1" dirty="0" err="1" smtClean="0"/>
              <a:t>უელბეკი</a:t>
            </a:r>
            <a:r>
              <a:rPr lang="ka-GE" sz="4000" b="1" dirty="0" smtClean="0"/>
              <a:t> ცდილობდნენ დაპირისპირებოდნენ ნიჰილიზმსა და </a:t>
            </a:r>
            <a:r>
              <a:rPr lang="ka-GE" sz="4000" b="1" dirty="0" err="1" smtClean="0"/>
              <a:t>გლამურული</a:t>
            </a:r>
            <a:r>
              <a:rPr lang="ka-GE" sz="4000" b="1" dirty="0" smtClean="0"/>
              <a:t> ცხოვრების სიცარიელეს. მათი გროტესკული და ირონიული რომანები კი საზოგადოების მიმართ გამოთქმული პროტესტია, მათივე უმოქმედობის გამო.</a:t>
            </a:r>
            <a:endParaRPr lang="ru-RU" sz="4000" dirty="0" smtClean="0"/>
          </a:p>
          <a:p>
            <a:pPr lvl="0"/>
            <a:r>
              <a:rPr lang="ka-GE" sz="4000" b="1" dirty="0" smtClean="0"/>
              <a:t>ზოგადად კი შეიძლება ითქვას, რომ მათ თანამედროვე ფრანგულ ლიტერატურას ახალი ხმა, ახალი ტონალობა შესძინეს.</a:t>
            </a:r>
            <a:endParaRPr lang="ru-RU" sz="4000" dirty="0" smtClean="0"/>
          </a:p>
          <a:p>
            <a:endParaRPr lang="ru-RU" sz="3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endParaRPr lang="ru-RU"/>
          </a:p>
        </p:txBody>
      </p:sp>
      <p:sp>
        <p:nvSpPr>
          <p:cNvPr id="3" name="შიგთავსის ჩანაცვლების ველი 2"/>
          <p:cNvSpPr>
            <a:spLocks noGrp="1"/>
          </p:cNvSpPr>
          <p:nvPr>
            <p:ph idx="1"/>
          </p:nvPr>
        </p:nvSpPr>
        <p:spPr/>
        <p:txBody>
          <a:bodyPr/>
          <a:lstStyle/>
          <a:p>
            <a:pPr>
              <a:buNone/>
            </a:pPr>
            <a:endParaRPr lang="ka-GE" b="1" dirty="0" smtClean="0"/>
          </a:p>
          <a:p>
            <a:pPr>
              <a:buNone/>
            </a:pPr>
            <a:endParaRPr lang="ka-GE" b="1" dirty="0" smtClean="0"/>
          </a:p>
          <a:p>
            <a:pPr>
              <a:buNone/>
            </a:pPr>
            <a:r>
              <a:rPr lang="ka-GE" b="1" dirty="0" smtClean="0"/>
              <a:t>              გმადლობთ ყურადღებისთვის!</a:t>
            </a:r>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1" name="Rectangle 9"/>
          <p:cNvSpPr>
            <a:spLocks noGrp="1" noChangeArrowheads="1"/>
          </p:cNvSpPr>
          <p:nvPr>
            <p:ph type="body" idx="1"/>
          </p:nvPr>
        </p:nvSpPr>
        <p:spPr/>
        <p:txBody>
          <a:bodyPr>
            <a:normAutofit/>
          </a:bodyPr>
          <a:lstStyle/>
          <a:p>
            <a:pPr eaLnBrk="1" hangingPunct="1">
              <a:lnSpc>
                <a:spcPct val="90000"/>
              </a:lnSpc>
              <a:defRPr/>
            </a:pPr>
            <a:r>
              <a:rPr lang="ka-GE" b="1" dirty="0" smtClean="0"/>
              <a:t>თანამედროვე ფრანგი მწერლების შემოქმედება </a:t>
            </a:r>
            <a:r>
              <a:rPr lang="en-US" b="1" dirty="0" err="1" smtClean="0"/>
              <a:t>წარმოადგენს</a:t>
            </a:r>
            <a:r>
              <a:rPr lang="en-US" b="1" dirty="0" smtClean="0"/>
              <a:t> 21 </a:t>
            </a:r>
            <a:r>
              <a:rPr lang="en-US" b="1" dirty="0" err="1" smtClean="0"/>
              <a:t>საუკუნის</a:t>
            </a:r>
            <a:r>
              <a:rPr lang="en-US" b="1" dirty="0" smtClean="0"/>
              <a:t> </a:t>
            </a:r>
            <a:r>
              <a:rPr lang="en-US" b="1" dirty="0" err="1" smtClean="0"/>
              <a:t>ფართო</a:t>
            </a:r>
            <a:r>
              <a:rPr lang="en-US" b="1" dirty="0" smtClean="0"/>
              <a:t> </a:t>
            </a:r>
            <a:r>
              <a:rPr lang="en-US" b="1" dirty="0" err="1" smtClean="0"/>
              <a:t>პანორამას</a:t>
            </a:r>
            <a:r>
              <a:rPr lang="en-US" b="1" dirty="0" smtClean="0"/>
              <a:t>, </a:t>
            </a:r>
            <a:r>
              <a:rPr lang="en-US" b="1" dirty="0" err="1" smtClean="0"/>
              <a:t>რომელიც</a:t>
            </a:r>
            <a:r>
              <a:rPr lang="en-US" b="1" dirty="0" smtClean="0"/>
              <a:t> </a:t>
            </a:r>
            <a:r>
              <a:rPr lang="en-US" b="1" dirty="0" err="1" smtClean="0"/>
              <a:t>სარკისებური</a:t>
            </a:r>
            <a:r>
              <a:rPr lang="en-US" b="1" dirty="0" smtClean="0"/>
              <a:t> </a:t>
            </a:r>
            <a:r>
              <a:rPr lang="en-US" b="1" dirty="0" err="1" smtClean="0"/>
              <a:t>ეფექტით</a:t>
            </a:r>
            <a:r>
              <a:rPr lang="en-US" b="1" dirty="0" smtClean="0"/>
              <a:t> </a:t>
            </a:r>
            <a:r>
              <a:rPr lang="en-US" b="1" dirty="0" err="1" smtClean="0"/>
              <a:t>აირეკლავს</a:t>
            </a:r>
            <a:r>
              <a:rPr lang="en-US" b="1" dirty="0" smtClean="0"/>
              <a:t> </a:t>
            </a:r>
            <a:r>
              <a:rPr lang="en-US" b="1" dirty="0" err="1" smtClean="0"/>
              <a:t>ევროპის</a:t>
            </a:r>
            <a:r>
              <a:rPr lang="en-US" b="1" dirty="0" smtClean="0"/>
              <a:t> (</a:t>
            </a:r>
            <a:r>
              <a:rPr lang="en-US" b="1" dirty="0" err="1" smtClean="0"/>
              <a:t>და</a:t>
            </a:r>
            <a:r>
              <a:rPr lang="en-US" b="1" dirty="0" smtClean="0"/>
              <a:t> </a:t>
            </a:r>
            <a:r>
              <a:rPr lang="en-US" b="1" dirty="0" err="1" smtClean="0"/>
              <a:t>არა</a:t>
            </a:r>
            <a:r>
              <a:rPr lang="en-US" b="1" dirty="0" smtClean="0"/>
              <a:t> </a:t>
            </a:r>
            <a:r>
              <a:rPr lang="en-US" b="1" dirty="0" err="1" smtClean="0"/>
              <a:t>მარტო</a:t>
            </a:r>
            <a:r>
              <a:rPr lang="en-US" b="1" dirty="0" smtClean="0"/>
              <a:t> </a:t>
            </a:r>
            <a:r>
              <a:rPr lang="en-US" b="1" dirty="0" err="1" smtClean="0"/>
              <a:t>ევროპის</a:t>
            </a:r>
            <a:r>
              <a:rPr lang="en-US" b="1" dirty="0" smtClean="0"/>
              <a:t>) </a:t>
            </a:r>
            <a:r>
              <a:rPr lang="en-US" b="1" dirty="0" err="1" smtClean="0"/>
              <a:t>პოლიტიკურ-კულტურულ-სოციალურ-რელიგიურ-ისტორიულ</a:t>
            </a:r>
            <a:r>
              <a:rPr lang="en-US" b="1" dirty="0" smtClean="0"/>
              <a:t> </a:t>
            </a:r>
            <a:r>
              <a:rPr lang="en-US" b="1" dirty="0" err="1" smtClean="0"/>
              <a:t>სიმახინჯეებს</a:t>
            </a:r>
            <a:r>
              <a:rPr lang="en-US" b="1" dirty="0" smtClean="0"/>
              <a:t>. </a:t>
            </a:r>
          </a:p>
          <a:p>
            <a:pPr eaLnBrk="1" hangingPunct="1">
              <a:lnSpc>
                <a:spcPct val="90000"/>
              </a:lnSpc>
              <a:defRPr/>
            </a:pPr>
            <a:r>
              <a:rPr lang="en-US" b="1" dirty="0" err="1" smtClean="0"/>
              <a:t>თუმცა</a:t>
            </a:r>
            <a:r>
              <a:rPr lang="en-US" b="1" dirty="0" smtClean="0"/>
              <a:t> </a:t>
            </a:r>
            <a:r>
              <a:rPr lang="en-US" b="1" dirty="0" err="1" smtClean="0"/>
              <a:t>უპირველეს</a:t>
            </a:r>
            <a:r>
              <a:rPr lang="en-US" b="1" dirty="0" smtClean="0"/>
              <a:t> </a:t>
            </a:r>
            <a:r>
              <a:rPr lang="en-US" b="1" dirty="0" err="1" smtClean="0"/>
              <a:t>ყოვლისა</a:t>
            </a:r>
            <a:r>
              <a:rPr lang="ka-GE" b="1" dirty="0" smtClean="0"/>
              <a:t>,</a:t>
            </a:r>
            <a:r>
              <a:rPr lang="en-US" b="1" dirty="0" smtClean="0"/>
              <a:t> </a:t>
            </a:r>
            <a:r>
              <a:rPr lang="en-US" b="1" dirty="0" err="1" smtClean="0"/>
              <a:t>ფრანგულ</a:t>
            </a:r>
            <a:r>
              <a:rPr lang="en-US" b="1" dirty="0" smtClean="0"/>
              <a:t> </a:t>
            </a:r>
            <a:r>
              <a:rPr lang="en-US" b="1" dirty="0" err="1" smtClean="0"/>
              <a:t>სინამდვილეს</a:t>
            </a:r>
            <a:r>
              <a:rPr lang="en-US" b="1" dirty="0" smtClean="0"/>
              <a:t> </a:t>
            </a:r>
            <a:r>
              <a:rPr lang="en-US" b="1" dirty="0" err="1" smtClean="0"/>
              <a:t>ასახავს</a:t>
            </a:r>
            <a:r>
              <a:rPr lang="en-US" b="1" dirty="0" smtClean="0"/>
              <a:t>.</a:t>
            </a:r>
            <a:endParaRPr lang="ka-GE" b="1" dirty="0" smtClean="0"/>
          </a:p>
          <a:p>
            <a:pPr eaLnBrk="1" hangingPunct="1">
              <a:lnSpc>
                <a:spcPct val="90000"/>
              </a:lnSpc>
              <a:defRPr/>
            </a:pPr>
            <a:endParaRPr lang="ka-GE" b="1" dirty="0"/>
          </a:p>
          <a:p>
            <a:pPr eaLnBrk="1" hangingPunct="1">
              <a:lnSpc>
                <a:spcPct val="90000"/>
              </a:lnSpc>
              <a:defRPr/>
            </a:pPr>
            <a:endParaRPr lang="ka-GE" b="1" dirty="0" smtClean="0"/>
          </a:p>
          <a:p>
            <a:pPr eaLnBrk="1" hangingPunct="1">
              <a:lnSpc>
                <a:spcPct val="90000"/>
              </a:lnSpc>
              <a:defRPr/>
            </a:pPr>
            <a:endParaRPr lang="ru-RU" b="1" dirty="0" smtClean="0"/>
          </a:p>
        </p:txBody>
      </p:sp>
    </p:spTree>
    <p:extLst>
      <p:ext uri="{BB962C8B-B14F-4D97-AF65-F5344CB8AC3E}">
        <p14:creationId xmlns:p14="http://schemas.microsoft.com/office/powerpoint/2010/main" val="140041232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Autofit/>
          </a:bodyPr>
          <a:lstStyle/>
          <a:p>
            <a:pPr lvl="0">
              <a:defRPr/>
            </a:pPr>
            <a:r>
              <a:rPr lang="ka-GE" sz="2400" dirty="0" smtClean="0"/>
              <a:t/>
            </a:r>
            <a:br>
              <a:rPr lang="ka-GE" sz="2400" dirty="0" smtClean="0"/>
            </a:br>
            <a:r>
              <a:rPr lang="ka-GE" sz="2400" b="1" dirty="0" smtClean="0"/>
              <a:t>მთავარი </a:t>
            </a:r>
            <a:r>
              <a:rPr lang="ka-GE" sz="2400" b="1" dirty="0"/>
              <a:t>კითხვა, რაც მათ შემოქმედებას აერთიანებს მდგომარეობს შემდეგში:  რა არის ადამიანის დანიშნულება და რისკენ ილტვის კაცობრიობა?</a:t>
            </a:r>
            <a:r>
              <a:rPr lang="ru-RU" sz="2400" dirty="0"/>
              <a:t/>
            </a:r>
            <a:br>
              <a:rPr lang="ru-RU" sz="2400" dirty="0"/>
            </a:br>
            <a:endParaRPr lang="ru-RU" sz="2400" dirty="0" smtClean="0"/>
          </a:p>
        </p:txBody>
      </p:sp>
      <p:sp>
        <p:nvSpPr>
          <p:cNvPr id="15363" name="Rectangle 3"/>
          <p:cNvSpPr>
            <a:spLocks noGrp="1" noChangeArrowheads="1"/>
          </p:cNvSpPr>
          <p:nvPr>
            <p:ph type="body" idx="1"/>
          </p:nvPr>
        </p:nvSpPr>
        <p:spPr>
          <a:xfrm>
            <a:off x="457200" y="1981200"/>
            <a:ext cx="8077200" cy="4038600"/>
          </a:xfrm>
        </p:spPr>
        <p:txBody>
          <a:bodyPr>
            <a:normAutofit fontScale="70000" lnSpcReduction="20000"/>
          </a:bodyPr>
          <a:lstStyle/>
          <a:p>
            <a:pPr algn="ctr">
              <a:buNone/>
              <a:defRPr/>
            </a:pPr>
            <a:r>
              <a:rPr lang="en-US" b="1" dirty="0" smtClean="0"/>
              <a:t> </a:t>
            </a:r>
            <a:r>
              <a:rPr lang="ka-GE" b="1" dirty="0" smtClean="0"/>
              <a:t>პრობლემები და თემები:</a:t>
            </a:r>
          </a:p>
          <a:p>
            <a:pPr algn="ctr">
              <a:buNone/>
              <a:defRPr/>
            </a:pPr>
            <a:endParaRPr lang="ka-GE" sz="1100" b="1" dirty="0" smtClean="0"/>
          </a:p>
          <a:p>
            <a:pPr algn="ctr">
              <a:buNone/>
              <a:defRPr/>
            </a:pPr>
            <a:endParaRPr lang="ka-GE" sz="1000" b="1" dirty="0" smtClean="0"/>
          </a:p>
          <a:p>
            <a:pPr>
              <a:defRPr/>
            </a:pPr>
            <a:r>
              <a:rPr lang="en-US" sz="3400" b="1" dirty="0" err="1" smtClean="0"/>
              <a:t>გაუცხოების</a:t>
            </a:r>
            <a:r>
              <a:rPr lang="en-US" sz="3400" b="1" dirty="0" smtClean="0"/>
              <a:t> </a:t>
            </a:r>
            <a:r>
              <a:rPr lang="en-US" sz="3400" b="1" dirty="0" err="1" smtClean="0"/>
              <a:t>პრობლემა</a:t>
            </a:r>
            <a:r>
              <a:rPr lang="ka-GE" sz="3400" b="1" dirty="0" smtClean="0"/>
              <a:t>;</a:t>
            </a:r>
          </a:p>
          <a:p>
            <a:pPr>
              <a:defRPr/>
            </a:pPr>
            <a:r>
              <a:rPr lang="en-US" sz="3400" b="1" dirty="0" err="1" smtClean="0"/>
              <a:t>კულტურის</a:t>
            </a:r>
            <a:r>
              <a:rPr lang="en-US" sz="3400" b="1" dirty="0" smtClean="0"/>
              <a:t> </a:t>
            </a:r>
            <a:r>
              <a:rPr lang="en-US" sz="3400" b="1" dirty="0" err="1" smtClean="0"/>
              <a:t>კომერციალიზაცია</a:t>
            </a:r>
            <a:r>
              <a:rPr lang="ka-GE" sz="3400" b="1" dirty="0" smtClean="0"/>
              <a:t>;</a:t>
            </a:r>
          </a:p>
          <a:p>
            <a:pPr>
              <a:defRPr/>
            </a:pPr>
            <a:r>
              <a:rPr lang="en-US" sz="3400" b="1" dirty="0" err="1" smtClean="0"/>
              <a:t>ცხოვრების</a:t>
            </a:r>
            <a:r>
              <a:rPr lang="en-US" sz="3400" b="1" dirty="0" smtClean="0"/>
              <a:t> </a:t>
            </a:r>
            <a:r>
              <a:rPr lang="en-US" sz="3400" b="1" dirty="0" err="1" smtClean="0"/>
              <a:t>აბსურდულობა</a:t>
            </a:r>
            <a:r>
              <a:rPr lang="ka-GE" sz="3400" b="1" dirty="0" smtClean="0"/>
              <a:t>;</a:t>
            </a:r>
            <a:r>
              <a:rPr lang="ru-RU" sz="3400" b="1" dirty="0" smtClean="0"/>
              <a:t> </a:t>
            </a:r>
            <a:r>
              <a:rPr lang="ka-GE" sz="3400" b="1" dirty="0" smtClean="0">
                <a:effectLst/>
              </a:rPr>
              <a:t> </a:t>
            </a:r>
          </a:p>
          <a:p>
            <a:pPr>
              <a:defRPr/>
            </a:pPr>
            <a:r>
              <a:rPr lang="en-US" sz="3400" b="1" dirty="0" err="1" smtClean="0">
                <a:effectLst/>
              </a:rPr>
              <a:t>ტერორიზმი</a:t>
            </a:r>
            <a:r>
              <a:rPr lang="ka-GE" sz="3400" b="1" dirty="0"/>
              <a:t>;</a:t>
            </a:r>
            <a:endParaRPr lang="ka-GE" sz="3400" b="1" dirty="0" smtClean="0">
              <a:effectLst/>
            </a:endParaRPr>
          </a:p>
          <a:p>
            <a:pPr>
              <a:defRPr/>
            </a:pPr>
            <a:r>
              <a:rPr lang="en-US" sz="3400" b="1" dirty="0" err="1" smtClean="0">
                <a:effectLst/>
              </a:rPr>
              <a:t>ძალადობა</a:t>
            </a:r>
            <a:r>
              <a:rPr lang="ka-GE" sz="3400" b="1" dirty="0" smtClean="0">
                <a:effectLst/>
              </a:rPr>
              <a:t>;</a:t>
            </a:r>
            <a:r>
              <a:rPr lang="en-US" sz="3400" b="1" dirty="0" smtClean="0">
                <a:effectLst/>
              </a:rPr>
              <a:t>                                        </a:t>
            </a:r>
            <a:endParaRPr lang="ka-GE" sz="3400" b="1" dirty="0" smtClean="0">
              <a:effectLst/>
            </a:endParaRPr>
          </a:p>
          <a:p>
            <a:pPr>
              <a:defRPr/>
            </a:pPr>
            <a:r>
              <a:rPr lang="en-US" sz="3400" b="1" dirty="0" err="1" smtClean="0">
                <a:effectLst/>
              </a:rPr>
              <a:t>პროსტიტუცია</a:t>
            </a:r>
            <a:r>
              <a:rPr lang="ka-GE" sz="3400" b="1" dirty="0"/>
              <a:t>;</a:t>
            </a:r>
            <a:r>
              <a:rPr lang="en-US" sz="3400" b="1" dirty="0" smtClean="0">
                <a:effectLst/>
              </a:rPr>
              <a:t>                       </a:t>
            </a:r>
            <a:endParaRPr lang="ka-GE" sz="3400" b="1" dirty="0" smtClean="0">
              <a:effectLst/>
            </a:endParaRPr>
          </a:p>
          <a:p>
            <a:pPr>
              <a:defRPr/>
            </a:pPr>
            <a:r>
              <a:rPr lang="ru-RU" sz="3400" b="1" dirty="0" err="1" smtClean="0">
                <a:effectLst/>
              </a:rPr>
              <a:t>ისლამიზაციის</a:t>
            </a:r>
            <a:r>
              <a:rPr lang="ru-RU" sz="3400" b="1" dirty="0" smtClean="0">
                <a:effectLst/>
              </a:rPr>
              <a:t> </a:t>
            </a:r>
            <a:r>
              <a:rPr lang="ru-RU" sz="3400" b="1" dirty="0" err="1" smtClean="0">
                <a:effectLst/>
              </a:rPr>
              <a:t>საფრთხე</a:t>
            </a:r>
            <a:r>
              <a:rPr lang="ka-GE" sz="3400" b="1" dirty="0" smtClean="0">
                <a:effectLst/>
              </a:rPr>
              <a:t>;</a:t>
            </a:r>
          </a:p>
          <a:p>
            <a:pPr eaLnBrk="1" hangingPunct="1">
              <a:buFont typeface="Wingdings" panose="05000000000000000000" pitchFamily="2" charset="2"/>
              <a:buNone/>
              <a:defRPr/>
            </a:pPr>
            <a:endParaRPr lang="ka-GE" sz="2800" dirty="0" smtClean="0">
              <a:effectLst/>
            </a:endParaRPr>
          </a:p>
          <a:p>
            <a:pPr eaLnBrk="1" hangingPunct="1">
              <a:buFont typeface="Wingdings" panose="05000000000000000000" pitchFamily="2" charset="2"/>
              <a:buNone/>
              <a:defRPr/>
            </a:pPr>
            <a:r>
              <a:rPr lang="ka-GE" sz="2800" dirty="0"/>
              <a:t> </a:t>
            </a:r>
            <a:endParaRPr lang="ru-RU" sz="2800" dirty="0" smtClean="0">
              <a:effectLst/>
            </a:endParaRPr>
          </a:p>
        </p:txBody>
      </p:sp>
    </p:spTree>
    <p:extLst>
      <p:ext uri="{BB962C8B-B14F-4D97-AF65-F5344CB8AC3E}">
        <p14:creationId xmlns:p14="http://schemas.microsoft.com/office/powerpoint/2010/main" val="195700175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8229600" cy="182562"/>
          </a:xfrm>
        </p:spPr>
        <p:txBody>
          <a:bodyPr>
            <a:normAutofit fontScale="90000"/>
          </a:bodyPr>
          <a:lstStyle/>
          <a:p>
            <a:r>
              <a:rPr lang="ka-GE" dirty="0" smtClean="0"/>
              <a:t>ასევე:</a:t>
            </a:r>
            <a:endParaRPr lang="ru-RU" dirty="0"/>
          </a:p>
        </p:txBody>
      </p:sp>
      <p:sp>
        <p:nvSpPr>
          <p:cNvPr id="3" name="შიგთავსის ჩანაცვლების ველი 2"/>
          <p:cNvSpPr>
            <a:spLocks noGrp="1"/>
          </p:cNvSpPr>
          <p:nvPr>
            <p:ph idx="1"/>
          </p:nvPr>
        </p:nvSpPr>
        <p:spPr>
          <a:xfrm>
            <a:off x="457200" y="457200"/>
            <a:ext cx="8229600" cy="6400800"/>
          </a:xfrm>
        </p:spPr>
        <p:txBody>
          <a:bodyPr>
            <a:normAutofit fontScale="32500" lnSpcReduction="20000"/>
          </a:bodyPr>
          <a:lstStyle/>
          <a:p>
            <a:pPr lvl="0">
              <a:buNone/>
            </a:pPr>
            <a:r>
              <a:rPr lang="ka-GE" b="1" dirty="0" smtClean="0"/>
              <a:t>           </a:t>
            </a:r>
            <a:r>
              <a:rPr lang="ka-GE" sz="5500" b="1" dirty="0" smtClean="0"/>
              <a:t> </a:t>
            </a:r>
            <a:endParaRPr lang="ru-RU" sz="5500" dirty="0" smtClean="0"/>
          </a:p>
          <a:p>
            <a:pPr lvl="0"/>
            <a:r>
              <a:rPr lang="ka-GE" sz="7400" b="1" dirty="0" smtClean="0"/>
              <a:t>თანამედროვე (დაცემული) ევროპა და ევროპელების </a:t>
            </a:r>
            <a:r>
              <a:rPr lang="ka-GE" sz="7400" b="1" dirty="0" err="1" smtClean="0"/>
              <a:t>გადაგვარებულობა</a:t>
            </a:r>
            <a:r>
              <a:rPr lang="ka-GE" sz="7400" b="1" dirty="0" smtClean="0"/>
              <a:t>; </a:t>
            </a:r>
            <a:endParaRPr lang="ru-RU" sz="7400" b="1" dirty="0" smtClean="0"/>
          </a:p>
          <a:p>
            <a:pPr>
              <a:buNone/>
            </a:pPr>
            <a:endParaRPr lang="ru-RU" sz="7400" b="1" dirty="0" smtClean="0"/>
          </a:p>
          <a:p>
            <a:pPr lvl="0"/>
            <a:r>
              <a:rPr lang="ka-GE" sz="7400" b="1" dirty="0" smtClean="0"/>
              <a:t>ადამიანისა და მისი როლის გაუფასურება</a:t>
            </a:r>
            <a:r>
              <a:rPr lang="en-US" sz="7400" b="1" dirty="0" smtClean="0"/>
              <a:t>;</a:t>
            </a:r>
            <a:endParaRPr lang="ru-RU" sz="7400" b="1" dirty="0" smtClean="0"/>
          </a:p>
          <a:p>
            <a:pPr>
              <a:buNone/>
            </a:pPr>
            <a:endParaRPr lang="ru-RU" sz="7400" b="1" dirty="0" smtClean="0"/>
          </a:p>
          <a:p>
            <a:pPr lvl="0"/>
            <a:r>
              <a:rPr lang="ka-GE" sz="7400" b="1" dirty="0" err="1" smtClean="0"/>
              <a:t>კომერციალიზებული</a:t>
            </a:r>
            <a:r>
              <a:rPr lang="ka-GE" sz="7400" b="1" dirty="0" smtClean="0"/>
              <a:t> სიყვარული, ფული, ძალადობა;</a:t>
            </a:r>
            <a:endParaRPr lang="ru-RU" sz="7400" b="1" dirty="0" smtClean="0"/>
          </a:p>
          <a:p>
            <a:pPr>
              <a:buNone/>
            </a:pPr>
            <a:endParaRPr lang="ru-RU" sz="7400" b="1" dirty="0" smtClean="0"/>
          </a:p>
          <a:p>
            <a:pPr lvl="0"/>
            <a:r>
              <a:rPr lang="ka-GE" sz="7400" b="1" dirty="0" smtClean="0"/>
              <a:t>მატერიალისტური დამოკიდებულებების მიმართ პროტესტის შეგრძნება;</a:t>
            </a:r>
            <a:endParaRPr lang="ru-RU" sz="7400" b="1" dirty="0" smtClean="0"/>
          </a:p>
          <a:p>
            <a:pPr>
              <a:buNone/>
            </a:pPr>
            <a:r>
              <a:rPr lang="en-US" sz="7400" b="1" dirty="0" smtClean="0"/>
              <a:t> </a:t>
            </a:r>
            <a:endParaRPr lang="ru-RU" sz="7400" b="1" dirty="0" smtClean="0"/>
          </a:p>
          <a:p>
            <a:pPr lvl="0"/>
            <a:r>
              <a:rPr lang="ka-GE" sz="7400" b="1" dirty="0" smtClean="0"/>
              <a:t>ადამიანის მარტოობა;</a:t>
            </a:r>
            <a:endParaRPr lang="ru-RU" sz="7400" b="1" dirty="0" smtClean="0"/>
          </a:p>
          <a:p>
            <a:pPr>
              <a:buNone/>
            </a:pPr>
            <a:r>
              <a:rPr lang="ka-GE" sz="7400" b="1" dirty="0" smtClean="0"/>
              <a:t> </a:t>
            </a:r>
            <a:endParaRPr lang="ru-RU" sz="7400" b="1" dirty="0" smtClean="0"/>
          </a:p>
          <a:p>
            <a:r>
              <a:rPr lang="ka-GE" sz="7400" b="1" dirty="0" smtClean="0"/>
              <a:t> ადამიანების სევდის, ადამიანური ურთიერთობების და დეფიციტისა თუ კომუნიკაციის წყურვილის თემები.  </a:t>
            </a:r>
            <a:endParaRPr lang="ru-RU" sz="7400" b="1" dirty="0" smtClean="0"/>
          </a:p>
          <a:p>
            <a:pPr>
              <a:buNone/>
            </a:pPr>
            <a:r>
              <a:rPr lang="en-US" sz="5500" b="1" dirty="0" smtClean="0"/>
              <a:t> </a:t>
            </a:r>
            <a:endParaRPr lang="ru-RU" sz="5500" dirty="0" smtClean="0"/>
          </a:p>
          <a:p>
            <a:pPr>
              <a:buNone/>
            </a:pPr>
            <a:endParaRPr lang="ru-RU" dirty="0"/>
          </a:p>
        </p:txBody>
      </p:sp>
    </p:spTree>
    <p:extLst>
      <p:ext uri="{BB962C8B-B14F-4D97-AF65-F5344CB8AC3E}">
        <p14:creationId xmlns:p14="http://schemas.microsoft.com/office/powerpoint/2010/main" val="2474690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fontScale="90000"/>
          </a:bodyPr>
          <a:lstStyle/>
          <a:p>
            <a:pPr lvl="0"/>
            <a:r>
              <a:rPr lang="ka-GE" b="1" dirty="0"/>
              <a:t>რით მიიზიდეს მკითხველი?</a:t>
            </a:r>
            <a:r>
              <a:rPr lang="ru-RU" dirty="0"/>
              <a:t/>
            </a:r>
            <a:br>
              <a:rPr lang="ru-RU" dirty="0"/>
            </a:br>
            <a:endParaRPr lang="ru-RU" dirty="0"/>
          </a:p>
        </p:txBody>
      </p:sp>
      <p:sp>
        <p:nvSpPr>
          <p:cNvPr id="3" name="შიგთავსის ჩანაცვლების ველი 2"/>
          <p:cNvSpPr>
            <a:spLocks noGrp="1"/>
          </p:cNvSpPr>
          <p:nvPr>
            <p:ph idx="1"/>
          </p:nvPr>
        </p:nvSpPr>
        <p:spPr>
          <a:xfrm>
            <a:off x="457200" y="990600"/>
            <a:ext cx="8229600" cy="5410200"/>
          </a:xfrm>
        </p:spPr>
        <p:txBody>
          <a:bodyPr>
            <a:normAutofit fontScale="32500" lnSpcReduction="20000"/>
          </a:bodyPr>
          <a:lstStyle/>
          <a:p>
            <a:pPr>
              <a:buNone/>
            </a:pPr>
            <a:endParaRPr lang="ru-RU" dirty="0"/>
          </a:p>
          <a:p>
            <a:pPr lvl="0"/>
            <a:r>
              <a:rPr lang="ka-GE" sz="6000" b="1" dirty="0"/>
              <a:t>„ენის თავისუფლებით“  და  პირდაპირობით;</a:t>
            </a:r>
            <a:endParaRPr lang="ru-RU" sz="6000" dirty="0"/>
          </a:p>
          <a:p>
            <a:pPr>
              <a:buNone/>
            </a:pPr>
            <a:endParaRPr lang="ru-RU" sz="6000" dirty="0"/>
          </a:p>
          <a:p>
            <a:pPr lvl="0"/>
            <a:r>
              <a:rPr lang="ka-GE" sz="6000" b="1" dirty="0" err="1"/>
              <a:t>ენაკვიმატობითა</a:t>
            </a:r>
            <a:r>
              <a:rPr lang="ka-GE" sz="6000" b="1" dirty="0"/>
              <a:t> და თვითირონიით; (ირონიით, რომელიც სარკაზმში ი</a:t>
            </a:r>
            <a:r>
              <a:rPr lang="en-US" sz="6000" b="1" dirty="0" err="1"/>
              <a:t>ზრდება</a:t>
            </a:r>
            <a:r>
              <a:rPr lang="ka-GE" sz="6000" b="1" dirty="0"/>
              <a:t>);</a:t>
            </a:r>
            <a:endParaRPr lang="ru-RU" sz="6000" dirty="0"/>
          </a:p>
          <a:p>
            <a:pPr>
              <a:buNone/>
            </a:pPr>
            <a:endParaRPr lang="ru-RU" sz="6000" dirty="0"/>
          </a:p>
          <a:p>
            <a:pPr lvl="0"/>
            <a:r>
              <a:rPr lang="ka-GE" sz="6000" b="1" dirty="0"/>
              <a:t> მახვილი ენითა და მოქნილი ფრაზეოლოგიით;</a:t>
            </a:r>
            <a:endParaRPr lang="ru-RU" sz="6000" dirty="0"/>
          </a:p>
          <a:p>
            <a:pPr>
              <a:buNone/>
            </a:pPr>
            <a:endParaRPr lang="ru-RU" sz="6000" dirty="0"/>
          </a:p>
          <a:p>
            <a:pPr lvl="0"/>
            <a:r>
              <a:rPr lang="ka-GE" sz="6000" b="1" dirty="0"/>
              <a:t>რეალობასთან შეზავებული პროვოკაციით და მოულოდნელობით; </a:t>
            </a:r>
            <a:endParaRPr lang="ru-RU" sz="6000" dirty="0"/>
          </a:p>
          <a:p>
            <a:pPr>
              <a:buNone/>
            </a:pPr>
            <a:r>
              <a:rPr lang="ka-GE" sz="6000" b="1" dirty="0"/>
              <a:t> </a:t>
            </a:r>
            <a:endParaRPr lang="ru-RU" sz="6000" dirty="0"/>
          </a:p>
          <a:p>
            <a:pPr lvl="0" fontAlgn="base"/>
            <a:r>
              <a:rPr lang="ka-GE" sz="6000" b="1" dirty="0"/>
              <a:t>ცინიზმით, აგრესიითა და ეროტიკით (რაც მეტ გულახდილობას სძენს მათ რომანებს</a:t>
            </a:r>
            <a:r>
              <a:rPr lang="ka-GE" sz="6000" b="1" dirty="0" smtClean="0"/>
              <a:t>);</a:t>
            </a:r>
          </a:p>
          <a:p>
            <a:pPr lvl="0" fontAlgn="base"/>
            <a:endParaRPr lang="ru-RU" sz="6000" dirty="0"/>
          </a:p>
          <a:p>
            <a:pPr lvl="0"/>
            <a:r>
              <a:rPr lang="ka-GE" sz="6000" b="1" dirty="0" smtClean="0"/>
              <a:t>ფაქტების </a:t>
            </a:r>
            <a:r>
              <a:rPr lang="ka-GE" sz="6000" b="1" dirty="0" err="1" smtClean="0"/>
              <a:t>შეულამაზებლობით</a:t>
            </a:r>
            <a:r>
              <a:rPr lang="ka-GE" sz="6000" b="1" dirty="0" smtClean="0"/>
              <a:t>;</a:t>
            </a:r>
            <a:endParaRPr lang="ru-RU" sz="6000" dirty="0"/>
          </a:p>
          <a:p>
            <a:pPr>
              <a:buNone/>
            </a:pPr>
            <a:endParaRPr lang="ru-RU" sz="6000" dirty="0"/>
          </a:p>
          <a:p>
            <a:pPr lvl="0"/>
            <a:r>
              <a:rPr lang="ka-GE" sz="6000" b="1" dirty="0" smtClean="0"/>
              <a:t>სურვილით: ხალხს </a:t>
            </a:r>
            <a:r>
              <a:rPr lang="ka-GE" sz="6000" b="1" dirty="0"/>
              <a:t>თვალი აეხილოს და რეალობა მთელი მისი საშინელებით </a:t>
            </a:r>
            <a:r>
              <a:rPr lang="ka-GE" sz="6000" b="1" dirty="0" smtClean="0"/>
              <a:t>შეაგრძნობინოს</a:t>
            </a:r>
            <a:r>
              <a:rPr lang="ka-GE" sz="6000" b="1" dirty="0"/>
              <a:t>;</a:t>
            </a:r>
            <a:endParaRPr lang="ru-RU" sz="6000" dirty="0"/>
          </a:p>
          <a:p>
            <a:endParaRPr lang="ru-RU" sz="6000" dirty="0"/>
          </a:p>
        </p:txBody>
      </p:sp>
    </p:spTree>
    <p:extLst>
      <p:ext uri="{BB962C8B-B14F-4D97-AF65-F5344CB8AC3E}">
        <p14:creationId xmlns:p14="http://schemas.microsoft.com/office/powerpoint/2010/main" val="3029713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fontScale="90000"/>
          </a:bodyPr>
          <a:lstStyle/>
          <a:p>
            <a:pPr lvl="0"/>
            <a:r>
              <a:rPr lang="ka-GE" b="1" dirty="0"/>
              <a:t>მათი შემოქმედების საერთო </a:t>
            </a:r>
            <a:r>
              <a:rPr lang="ka-GE" b="1" dirty="0" smtClean="0"/>
              <a:t>ნიშან-თვისებები </a:t>
            </a:r>
            <a:r>
              <a:rPr lang="ka-GE" b="1" dirty="0"/>
              <a:t>და მახასიათებლები:</a:t>
            </a:r>
            <a:endParaRPr lang="ru-RU" dirty="0"/>
          </a:p>
        </p:txBody>
      </p:sp>
      <p:sp>
        <p:nvSpPr>
          <p:cNvPr id="3" name="შიგთავსის ჩანაცვლების ველი 2"/>
          <p:cNvSpPr>
            <a:spLocks noGrp="1"/>
          </p:cNvSpPr>
          <p:nvPr>
            <p:ph idx="1"/>
          </p:nvPr>
        </p:nvSpPr>
        <p:spPr>
          <a:xfrm>
            <a:off x="457200" y="1417638"/>
            <a:ext cx="8305800" cy="4983162"/>
          </a:xfrm>
        </p:spPr>
        <p:txBody>
          <a:bodyPr>
            <a:normAutofit fontScale="47500" lnSpcReduction="20000"/>
          </a:bodyPr>
          <a:lstStyle/>
          <a:p>
            <a:pPr>
              <a:buNone/>
            </a:pPr>
            <a:endParaRPr lang="ru-RU" dirty="0"/>
          </a:p>
          <a:p>
            <a:pPr lvl="0"/>
            <a:r>
              <a:rPr lang="ka-GE" sz="4400" b="1" dirty="0" smtClean="0"/>
              <a:t>თანამედროვე </a:t>
            </a:r>
            <a:r>
              <a:rPr lang="ka-GE" sz="4400" b="1" dirty="0"/>
              <a:t>მსოფლიოს </a:t>
            </a:r>
            <a:r>
              <a:rPr lang="ka-GE" sz="4400" b="1" dirty="0" smtClean="0"/>
              <a:t>პრობლემების ღიად და მწვავედ წარმოჩენა ;</a:t>
            </a:r>
            <a:endParaRPr lang="ru-RU" sz="4400" b="1" dirty="0"/>
          </a:p>
          <a:p>
            <a:pPr>
              <a:buNone/>
            </a:pPr>
            <a:endParaRPr lang="ru-RU" sz="4400" b="1" dirty="0"/>
          </a:p>
          <a:p>
            <a:pPr lvl="0"/>
            <a:r>
              <a:rPr lang="ka-GE" sz="4400" b="1" dirty="0"/>
              <a:t>ობიექტური რეალობის  წარმოჩენის არაორდინალური მანერა და </a:t>
            </a:r>
            <a:r>
              <a:rPr lang="ka-GE" sz="4400" b="1" dirty="0" err="1"/>
              <a:t>ესთეტიკურობა</a:t>
            </a:r>
            <a:r>
              <a:rPr lang="ka-GE" sz="4400" b="1" dirty="0"/>
              <a:t>;</a:t>
            </a:r>
            <a:endParaRPr lang="ru-RU" sz="4400" b="1" dirty="0"/>
          </a:p>
          <a:p>
            <a:pPr>
              <a:buNone/>
            </a:pPr>
            <a:endParaRPr lang="ru-RU" sz="4400" b="1" dirty="0"/>
          </a:p>
          <a:p>
            <a:pPr lvl="0"/>
            <a:r>
              <a:rPr lang="ka-GE" sz="4400" b="1" dirty="0" smtClean="0"/>
              <a:t>საუკუნეობრივი სევდა;</a:t>
            </a:r>
            <a:endParaRPr lang="ru-RU" sz="4400" b="1" dirty="0"/>
          </a:p>
          <a:p>
            <a:pPr>
              <a:buNone/>
            </a:pPr>
            <a:endParaRPr lang="ru-RU" sz="4400" b="1" dirty="0"/>
          </a:p>
          <a:p>
            <a:pPr lvl="0"/>
            <a:r>
              <a:rPr lang="ka-GE" sz="4400" b="1" dirty="0" smtClean="0"/>
              <a:t>რომანი-პროტესტის ფორმა (მიმართული </a:t>
            </a:r>
            <a:r>
              <a:rPr lang="ka-GE" sz="4400" b="1" dirty="0"/>
              <a:t>თანამედროვე საზოგადოების </a:t>
            </a:r>
            <a:r>
              <a:rPr lang="ka-GE" sz="4400" b="1" dirty="0" smtClean="0"/>
              <a:t>მანკიერებების წინააღმდეგ);</a:t>
            </a:r>
            <a:endParaRPr lang="ru-RU" sz="4400" b="1" dirty="0"/>
          </a:p>
          <a:p>
            <a:pPr>
              <a:buNone/>
            </a:pPr>
            <a:r>
              <a:rPr lang="ka-GE" sz="4400" b="1" dirty="0"/>
              <a:t> </a:t>
            </a:r>
            <a:endParaRPr lang="ru-RU" sz="4400" b="1" dirty="0"/>
          </a:p>
          <a:p>
            <a:pPr lvl="0"/>
            <a:r>
              <a:rPr lang="ka-GE" sz="4400" b="1" dirty="0" smtClean="0"/>
              <a:t>გულწრფელობა;</a:t>
            </a:r>
            <a:endParaRPr lang="ru-RU" sz="4400" b="1" dirty="0"/>
          </a:p>
          <a:p>
            <a:pPr>
              <a:buNone/>
            </a:pPr>
            <a:endParaRPr lang="ru-RU" sz="4400" b="1" dirty="0"/>
          </a:p>
          <a:p>
            <a:pPr lvl="0"/>
            <a:r>
              <a:rPr lang="ka-GE" sz="4400" b="1" dirty="0"/>
              <a:t>პერსონაჟები ალეგორიული </a:t>
            </a:r>
            <a:r>
              <a:rPr lang="ka-GE" sz="4400" b="1" dirty="0" smtClean="0"/>
              <a:t>ხასიათი (თანამედროვე </a:t>
            </a:r>
            <a:r>
              <a:rPr lang="ka-GE" sz="4400" b="1" dirty="0"/>
              <a:t>ადამიანის </a:t>
            </a:r>
            <a:r>
              <a:rPr lang="ka-GE" sz="4400" b="1" dirty="0" smtClean="0"/>
              <a:t>სახე);</a:t>
            </a:r>
            <a:endParaRPr lang="ru-RU" sz="4400" b="1" dirty="0"/>
          </a:p>
          <a:p>
            <a:endParaRPr lang="ru-RU" dirty="0"/>
          </a:p>
        </p:txBody>
      </p:sp>
    </p:spTree>
    <p:extLst>
      <p:ext uri="{BB962C8B-B14F-4D97-AF65-F5344CB8AC3E}">
        <p14:creationId xmlns:p14="http://schemas.microsoft.com/office/powerpoint/2010/main" val="564613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8305800" cy="1554162"/>
          </a:xfrm>
        </p:spPr>
        <p:txBody>
          <a:bodyPr>
            <a:normAutofit fontScale="90000"/>
          </a:bodyPr>
          <a:lstStyle/>
          <a:p>
            <a:pPr lvl="0"/>
            <a:r>
              <a:rPr lang="ka-GE" sz="3600" b="1" dirty="0" smtClean="0"/>
              <a:t/>
            </a:r>
            <a:br>
              <a:rPr lang="ka-GE" sz="3600" b="1" dirty="0" smtClean="0"/>
            </a:br>
            <a:r>
              <a:rPr lang="ka-GE" sz="3600" b="1" dirty="0" smtClean="0"/>
              <a:t>რის </a:t>
            </a:r>
            <a:r>
              <a:rPr lang="ka-GE" sz="3600" b="1" dirty="0"/>
              <a:t>მიმართ არის პროტესტი გამოთქმული (რით არის განპირობებული გროტესკი, ცინიზმი და ირონია)?</a:t>
            </a:r>
            <a:r>
              <a:rPr lang="ru-RU" dirty="0"/>
              <a:t/>
            </a:r>
            <a:br>
              <a:rPr lang="ru-RU" dirty="0"/>
            </a:br>
            <a:endParaRPr lang="ru-RU" dirty="0"/>
          </a:p>
        </p:txBody>
      </p:sp>
      <p:sp>
        <p:nvSpPr>
          <p:cNvPr id="3" name="შიგთავსის ჩანაცვლების ველი 2"/>
          <p:cNvSpPr>
            <a:spLocks noGrp="1"/>
          </p:cNvSpPr>
          <p:nvPr>
            <p:ph idx="1"/>
          </p:nvPr>
        </p:nvSpPr>
        <p:spPr/>
        <p:txBody>
          <a:bodyPr>
            <a:normAutofit fontScale="70000" lnSpcReduction="20000"/>
          </a:bodyPr>
          <a:lstStyle/>
          <a:p>
            <a:pPr>
              <a:buNone/>
            </a:pPr>
            <a:endParaRPr lang="ru-RU" dirty="0"/>
          </a:p>
          <a:p>
            <a:pPr>
              <a:buNone/>
            </a:pPr>
            <a:endParaRPr lang="ru-RU" dirty="0"/>
          </a:p>
          <a:p>
            <a:pPr lvl="0"/>
            <a:r>
              <a:rPr lang="ka-GE" b="1" dirty="0"/>
              <a:t>თანამედროვე საზოგადოების </a:t>
            </a:r>
            <a:r>
              <a:rPr lang="ka-GE" b="1" dirty="0" smtClean="0"/>
              <a:t>მანკიერებების წინააღმდეგ </a:t>
            </a:r>
            <a:r>
              <a:rPr lang="ka-GE" b="1" dirty="0"/>
              <a:t>(უმთავრესი </a:t>
            </a:r>
            <a:r>
              <a:rPr lang="ka-GE" b="1" dirty="0" smtClean="0"/>
              <a:t>საზოგადოების </a:t>
            </a:r>
            <a:r>
              <a:rPr lang="ka-GE" b="1" dirty="0"/>
              <a:t>ნაკლის ჩვენებაა);</a:t>
            </a:r>
            <a:endParaRPr lang="ru-RU" dirty="0"/>
          </a:p>
          <a:p>
            <a:pPr>
              <a:buNone/>
            </a:pPr>
            <a:endParaRPr lang="ru-RU" dirty="0"/>
          </a:p>
          <a:p>
            <a:pPr lvl="0"/>
            <a:r>
              <a:rPr lang="ka-GE" b="1" dirty="0"/>
              <a:t>ადამიანებში ფეხმოკიდებული სიყალბის, სიბინძურის წინააღმდეგ;</a:t>
            </a:r>
            <a:endParaRPr lang="ru-RU" dirty="0"/>
          </a:p>
          <a:p>
            <a:pPr>
              <a:buNone/>
            </a:pPr>
            <a:endParaRPr lang="ru-RU" dirty="0"/>
          </a:p>
          <a:p>
            <a:pPr lvl="0"/>
            <a:r>
              <a:rPr lang="ka-GE" b="1" dirty="0"/>
              <a:t>მატერიალური კეთილდღეობის კულტის წინააღმდეგ;</a:t>
            </a:r>
            <a:endParaRPr lang="ru-RU" dirty="0"/>
          </a:p>
          <a:p>
            <a:pPr>
              <a:buNone/>
            </a:pPr>
            <a:endParaRPr lang="ru-RU" dirty="0"/>
          </a:p>
          <a:p>
            <a:pPr lvl="0"/>
            <a:r>
              <a:rPr lang="ka-GE" b="1" dirty="0"/>
              <a:t>პიროვნების კრიზისის წინააღმდეგ (თანამედროვე პოლიტიკური, ეკონომიკური და სოციალური კრიზისის ფონზე და ღირებულებების ცვლის შედეგად); </a:t>
            </a:r>
            <a:endParaRPr lang="ru-RU" dirty="0"/>
          </a:p>
          <a:p>
            <a:endParaRPr lang="ru-RU" dirty="0"/>
          </a:p>
        </p:txBody>
      </p:sp>
    </p:spTree>
    <p:extLst>
      <p:ext uri="{BB962C8B-B14F-4D97-AF65-F5344CB8AC3E}">
        <p14:creationId xmlns:p14="http://schemas.microsoft.com/office/powerpoint/2010/main" val="2905726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304800" y="274638"/>
            <a:ext cx="8458200" cy="1020762"/>
          </a:xfrm>
        </p:spPr>
        <p:txBody>
          <a:bodyPr>
            <a:normAutofit fontScale="90000"/>
          </a:bodyPr>
          <a:lstStyle/>
          <a:p>
            <a:r>
              <a:rPr lang="ka-GE" b="1" dirty="0" smtClean="0"/>
              <a:t/>
            </a:r>
            <a:br>
              <a:rPr lang="ka-GE" b="1" dirty="0" smtClean="0"/>
            </a:br>
            <a:r>
              <a:rPr lang="ka-GE" b="1" dirty="0" smtClean="0"/>
              <a:t> </a:t>
            </a:r>
            <a:r>
              <a:rPr lang="ka-GE" b="1" dirty="0"/>
              <a:t>„99 </a:t>
            </a:r>
            <a:r>
              <a:rPr lang="ka-GE" b="1" dirty="0" smtClean="0"/>
              <a:t>ფრანკი“</a:t>
            </a:r>
            <a:r>
              <a:rPr lang="ru-RU" dirty="0"/>
              <a:t/>
            </a:r>
            <a:br>
              <a:rPr lang="ru-RU" dirty="0"/>
            </a:br>
            <a:endParaRPr lang="ru-RU" dirty="0"/>
          </a:p>
        </p:txBody>
      </p:sp>
      <p:sp>
        <p:nvSpPr>
          <p:cNvPr id="3" name="შიგთავსის ჩანაცვლების ველი 2"/>
          <p:cNvSpPr>
            <a:spLocks noGrp="1"/>
          </p:cNvSpPr>
          <p:nvPr>
            <p:ph idx="1"/>
          </p:nvPr>
        </p:nvSpPr>
        <p:spPr>
          <a:xfrm>
            <a:off x="304800" y="1066800"/>
            <a:ext cx="8077200" cy="5059363"/>
          </a:xfrm>
        </p:spPr>
        <p:txBody>
          <a:bodyPr>
            <a:normAutofit fontScale="77500" lnSpcReduction="20000"/>
          </a:bodyPr>
          <a:lstStyle/>
          <a:p>
            <a:pPr>
              <a:buNone/>
            </a:pPr>
            <a:endParaRPr lang="ru-RU" dirty="0" smtClean="0"/>
          </a:p>
          <a:p>
            <a:r>
              <a:rPr lang="ka-GE" b="1" dirty="0" err="1" smtClean="0"/>
              <a:t>„ყველაფერი</a:t>
            </a:r>
            <a:r>
              <a:rPr lang="ka-GE" b="1" dirty="0" smtClean="0"/>
              <a:t> იყიდება: სიყვარული, ხელოვნება, დედამიწა, თქვენ, </a:t>
            </a:r>
            <a:r>
              <a:rPr lang="ka-GE" b="1" dirty="0" err="1" smtClean="0"/>
              <a:t>მე“</a:t>
            </a:r>
            <a:r>
              <a:rPr lang="ka-GE" b="1" dirty="0" smtClean="0"/>
              <a:t> (</a:t>
            </a:r>
            <a:r>
              <a:rPr lang="ka-GE" b="1" dirty="0" err="1" smtClean="0"/>
              <a:t>ბეგბედერი</a:t>
            </a:r>
            <a:r>
              <a:rPr lang="ka-GE" b="1" dirty="0" smtClean="0"/>
              <a:t> 2012:7);</a:t>
            </a:r>
            <a:endParaRPr lang="ru-RU" dirty="0" smtClean="0"/>
          </a:p>
          <a:p>
            <a:pPr>
              <a:buNone/>
            </a:pPr>
            <a:endParaRPr lang="ru-RU" dirty="0" smtClean="0"/>
          </a:p>
          <a:p>
            <a:r>
              <a:rPr lang="ka-GE" b="1" dirty="0" err="1" smtClean="0"/>
              <a:t>„ჩვენ</a:t>
            </a:r>
            <a:r>
              <a:rPr lang="ka-GE" b="1" dirty="0" smtClean="0"/>
              <a:t> ვცხოვრობთ ადამიანის ადამიანზე ბატონობის სისტემაში, რომლის წინაშე თვით თავისუფლებაც კი </a:t>
            </a:r>
            <a:r>
              <a:rPr lang="ka-GE" b="1" dirty="0" err="1" smtClean="0"/>
              <a:t>უძლურია“</a:t>
            </a:r>
            <a:r>
              <a:rPr lang="ka-GE" b="1" dirty="0" smtClean="0"/>
              <a:t> (</a:t>
            </a:r>
            <a:r>
              <a:rPr lang="ka-GE" b="1" dirty="0" err="1" smtClean="0"/>
              <a:t>ბეგბედერი</a:t>
            </a:r>
            <a:r>
              <a:rPr lang="ka-GE" b="1" dirty="0" smtClean="0"/>
              <a:t> 2012:11). </a:t>
            </a:r>
            <a:endParaRPr lang="ru-RU" dirty="0" smtClean="0"/>
          </a:p>
          <a:p>
            <a:pPr>
              <a:buNone/>
            </a:pPr>
            <a:endParaRPr lang="ru-RU" dirty="0" smtClean="0"/>
          </a:p>
          <a:p>
            <a:r>
              <a:rPr lang="ka-GE" b="1" dirty="0" err="1" smtClean="0"/>
              <a:t>„ხელ</a:t>
            </a:r>
            <a:r>
              <a:rPr lang="ka-GE" b="1" dirty="0" smtClean="0"/>
              <a:t>–ფეხი შეკრული გაქვთ ათასნაირი კრედიტით, ყოველთვიური გადასახადებითა და ქირით. რაო, ამას გარდა სულიერი მდგომარეობებიც გაქვთ? რას მელაპარაკებით?! რა პრობლემაა! აბა, ერთი გაიხედეთ: მილიონობით უმუშევარი გარეთ დგას და მოთმინებით ელოდება, როდის გაუთავისუფლებთ </a:t>
            </a:r>
            <a:r>
              <a:rPr lang="ka-GE" b="1" dirty="0" err="1" smtClean="0"/>
              <a:t>ადგილს“</a:t>
            </a:r>
            <a:r>
              <a:rPr lang="ka-GE" b="1" dirty="0" smtClean="0"/>
              <a:t> (</a:t>
            </a:r>
            <a:r>
              <a:rPr lang="ka-GE" b="1" dirty="0" err="1" smtClean="0"/>
              <a:t>ბეგბედერი</a:t>
            </a:r>
            <a:r>
              <a:rPr lang="ka-GE" b="1" dirty="0" smtClean="0"/>
              <a:t> 2012:12);</a:t>
            </a:r>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381000" y="274638"/>
            <a:ext cx="8305800" cy="106362"/>
          </a:xfrm>
        </p:spPr>
        <p:txBody>
          <a:bodyPr>
            <a:normAutofit fontScale="90000"/>
          </a:bodyPr>
          <a:lstStyle/>
          <a:p>
            <a:endParaRPr lang="ru-RU" dirty="0"/>
          </a:p>
        </p:txBody>
      </p:sp>
      <p:sp>
        <p:nvSpPr>
          <p:cNvPr id="3" name="შიგთავსის ჩანაცვლების ველი 2"/>
          <p:cNvSpPr>
            <a:spLocks noGrp="1"/>
          </p:cNvSpPr>
          <p:nvPr>
            <p:ph idx="1"/>
          </p:nvPr>
        </p:nvSpPr>
        <p:spPr>
          <a:xfrm>
            <a:off x="457200" y="457200"/>
            <a:ext cx="8229600" cy="5867400"/>
          </a:xfrm>
        </p:spPr>
        <p:txBody>
          <a:bodyPr>
            <a:normAutofit fontScale="92500" lnSpcReduction="10000"/>
          </a:bodyPr>
          <a:lstStyle/>
          <a:p>
            <a:r>
              <a:rPr lang="ka-GE" b="1" dirty="0" smtClean="0"/>
              <a:t>„თანამედროვე მსოფლიოში ყველა უბედურია“ (</a:t>
            </a:r>
            <a:r>
              <a:rPr lang="ka-GE" b="1" dirty="0" err="1" smtClean="0"/>
              <a:t>ბეგბედერი</a:t>
            </a:r>
            <a:r>
              <a:rPr lang="ka-GE" b="1" dirty="0" smtClean="0"/>
              <a:t> 2012:59); </a:t>
            </a:r>
          </a:p>
          <a:p>
            <a:pPr marL="0" indent="0">
              <a:buNone/>
            </a:pPr>
            <a:endParaRPr lang="ru-RU" dirty="0" smtClean="0"/>
          </a:p>
          <a:p>
            <a:r>
              <a:rPr lang="ka-GE" b="1" dirty="0" smtClean="0"/>
              <a:t>„უმუშევრები უბედურები არიან იმიტომ, რომ სამუშაო არ აქვთ, ხოლო ვინც მუშაობს, ისიც უბედურია თავისი სამუშაოს გამო“ (</a:t>
            </a:r>
            <a:r>
              <a:rPr lang="ka-GE" b="1" dirty="0" err="1" smtClean="0"/>
              <a:t>ბეგბედერი</a:t>
            </a:r>
            <a:r>
              <a:rPr lang="ka-GE" b="1" dirty="0" smtClean="0"/>
              <a:t> 2012:59). </a:t>
            </a:r>
          </a:p>
          <a:p>
            <a:pPr marL="0" indent="0">
              <a:buNone/>
            </a:pPr>
            <a:endParaRPr lang="ru-RU" dirty="0" smtClean="0"/>
          </a:p>
          <a:p>
            <a:r>
              <a:rPr lang="ka-GE" b="1" dirty="0" smtClean="0"/>
              <a:t>„უნდა ვიკითხოთ, ადამიანის შემდგომი ცხოვრება თუ არსებობს, ისეთი სამყარო, სადაც </a:t>
            </a:r>
            <a:r>
              <a:rPr lang="ka-GE" b="1" dirty="0" err="1" smtClean="0"/>
              <a:t>პოსტადამიანური</a:t>
            </a:r>
            <a:r>
              <a:rPr lang="ka-GE" b="1" dirty="0" smtClean="0"/>
              <a:t> ღირსეული არსებები იცხოვრებენ, რომლებსაც სიმახინჯის უსამართლობა ვერ დაჩაგრავს“;</a:t>
            </a:r>
            <a:endParaRPr lang="ru-RU" dirty="0" smtClean="0"/>
          </a:p>
          <a:p>
            <a:endParaRPr lang="ru-RU"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ოფისის თემა">
  <a:themeElements>
    <a:clrScheme name="ოფისი">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ოფისი">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ოფის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643</Words>
  <Application>Microsoft Office PowerPoint</Application>
  <PresentationFormat>ეკრანი (4:3)</PresentationFormat>
  <Paragraphs>112</Paragraphs>
  <Slides>17</Slides>
  <Notes>1</Notes>
  <HiddenSlides>0</HiddenSlides>
  <MMClips>0</MMClips>
  <ScaleCrop>false</ScaleCrop>
  <HeadingPairs>
    <vt:vector size="6" baseType="variant">
      <vt:variant>
        <vt:lpstr>გამოყენებული შრიფტები</vt:lpstr>
      </vt:variant>
      <vt:variant>
        <vt:i4>3</vt:i4>
      </vt:variant>
      <vt:variant>
        <vt:lpstr>თემა</vt:lpstr>
      </vt:variant>
      <vt:variant>
        <vt:i4>1</vt:i4>
      </vt:variant>
      <vt:variant>
        <vt:lpstr>სლაიდების სათაურები</vt:lpstr>
      </vt:variant>
      <vt:variant>
        <vt:i4>17</vt:i4>
      </vt:variant>
    </vt:vector>
  </HeadingPairs>
  <TitlesOfParts>
    <vt:vector size="21" baseType="lpstr">
      <vt:lpstr>Arial</vt:lpstr>
      <vt:lpstr>Calibri</vt:lpstr>
      <vt:lpstr>Wingdings</vt:lpstr>
      <vt:lpstr>Office Theme</vt:lpstr>
      <vt:lpstr>თამილა დავითაძე   თანამედროვე ფრანგული ლიტერატურის ძირითადი ტენდენციები </vt:lpstr>
      <vt:lpstr>PowerPoint-ის პრეზენტაცია</vt:lpstr>
      <vt:lpstr> მთავარი კითხვა, რაც მათ შემოქმედებას აერთიანებს მდგომარეობს შემდეგში:  რა არის ადამიანის დანიშნულება და რისკენ ილტვის კაცობრიობა? </vt:lpstr>
      <vt:lpstr>ასევე:</vt:lpstr>
      <vt:lpstr>რით მიიზიდეს მკითხველი? </vt:lpstr>
      <vt:lpstr>მათი შემოქმედების საერთო ნიშან-თვისებები და მახასიათებლები:</vt:lpstr>
      <vt:lpstr> რის მიმართ არის პროტესტი გამოთქმული (რით არის განპირობებული გროტესკი, ცინიზმი და ირონია)? </vt:lpstr>
      <vt:lpstr>  „99 ფრანკი“ </vt:lpstr>
      <vt:lpstr>PowerPoint-ის პრეზენტაცია</vt:lpstr>
      <vt:lpstr>„პლატფორმა“</vt:lpstr>
      <vt:lpstr>PowerPoint-ის პრეზენტაცია</vt:lpstr>
      <vt:lpstr>PowerPoint-ის პრეზენტაცია</vt:lpstr>
      <vt:lpstr>PowerPoint-ის პრეზენტაცია</vt:lpstr>
      <vt:lpstr>PowerPoint-ის პრეზენტაცია</vt:lpstr>
      <vt:lpstr> კვლევის შედეგად გამოტანილი დასკვნები: </vt:lpstr>
      <vt:lpstr>PowerPoint-ის პრეზენტაცია</vt:lpstr>
      <vt:lpstr>PowerPoint-ის პრეზენტაცია</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თამილა დავითაძე   თანამედროვე მსოფლიოს პრობლემები ფრედერიკ ბეგბედერისა და მიშელ უელბეკის შემოქმედებაში (ნაწარმოებების - „99 ფრანკი“ და „პლატფორმა“ მიხედვით) </dc:title>
  <dc:creator>usser</dc:creator>
  <cp:lastModifiedBy>caspera</cp:lastModifiedBy>
  <cp:revision>14</cp:revision>
  <dcterms:created xsi:type="dcterms:W3CDTF">2006-08-16T00:00:00Z</dcterms:created>
  <dcterms:modified xsi:type="dcterms:W3CDTF">2018-07-03T20:05:24Z</dcterms:modified>
</cp:coreProperties>
</file>