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66" r:id="rId13"/>
    <p:sldId id="267" r:id="rId14"/>
    <p:sldId id="268" r:id="rId15"/>
    <p:sldId id="273" r:id="rId16"/>
    <p:sldId id="269" r:id="rId17"/>
    <p:sldId id="270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1" autoAdjust="0"/>
  </p:normalViewPr>
  <p:slideViewPr>
    <p:cSldViewPr>
      <p:cViewPr>
        <p:scale>
          <a:sx n="80" d="100"/>
          <a:sy n="80" d="100"/>
        </p:scale>
        <p:origin x="-54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/>
          <a:lstStyle/>
          <a:p>
            <a:r>
              <a:rPr lang="ka-GE" b="1" dirty="0" smtClean="0">
                <a:solidFill>
                  <a:schemeClr val="accent2"/>
                </a:solidFill>
              </a:rPr>
              <a:t>სამეცნიერო სემინარი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154016"/>
          </a:xfrm>
        </p:spPr>
        <p:txBody>
          <a:bodyPr>
            <a:normAutofit/>
          </a:bodyPr>
          <a:lstStyle/>
          <a:p>
            <a:endParaRPr lang="ka-GE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a-GE" b="1" dirty="0" smtClean="0">
                <a:solidFill>
                  <a:schemeClr val="accent1">
                    <a:lumMod val="75000"/>
                  </a:schemeClr>
                </a:solidFill>
              </a:rPr>
              <a:t>ნიკოლოზ     ბარათაშვილი</a:t>
            </a:r>
          </a:p>
          <a:p>
            <a:endParaRPr lang="ka-GE" dirty="0" smtClean="0"/>
          </a:p>
          <a:p>
            <a:r>
              <a:rPr lang="ka-GE" sz="2800" dirty="0" smtClean="0">
                <a:solidFill>
                  <a:srgbClr val="0070C0"/>
                </a:solidFill>
              </a:rPr>
              <a:t>(ლირიკის ინტერპრეტაციისათვის)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“ფიქრნი მტკვრის პირზედ” -1837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ka-GE" dirty="0" smtClean="0"/>
              <a:t>გრძელდება მტკვრის სანაპიროზე და ა. შ. </a:t>
            </a:r>
          </a:p>
          <a:p>
            <a:pPr algn="just">
              <a:buNone/>
            </a:pPr>
            <a:endParaRPr lang="ka-GE" dirty="0" smtClean="0"/>
          </a:p>
          <a:p>
            <a:pPr algn="ctr">
              <a:buNone/>
            </a:pPr>
            <a:r>
              <a:rPr lang="ka-GE" sz="4000" dirty="0" smtClean="0"/>
              <a:t>ა  ნ  უ</a:t>
            </a:r>
            <a:endParaRPr lang="ru-RU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dirty="0" smtClean="0"/>
              <a:t>ძიება,  მიმდინარეობს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ka-GE" b="1" i="1" dirty="0" smtClean="0">
                <a:solidFill>
                  <a:srgbClr val="C00000"/>
                </a:solidFill>
              </a:rPr>
              <a:t>ვერტიკალურად</a:t>
            </a:r>
            <a:r>
              <a:rPr lang="ka-GE" i="1" dirty="0" smtClean="0">
                <a:solidFill>
                  <a:srgbClr val="C00000"/>
                </a:solidFill>
              </a:rPr>
              <a:t> </a:t>
            </a:r>
            <a:r>
              <a:rPr lang="ka-GE" dirty="0" smtClean="0"/>
              <a:t>- მთაწმინდა;</a:t>
            </a:r>
          </a:p>
          <a:p>
            <a:pPr>
              <a:buNone/>
            </a:pPr>
            <a:r>
              <a:rPr lang="ka-GE" dirty="0" smtClean="0"/>
              <a:t> და </a:t>
            </a:r>
          </a:p>
          <a:p>
            <a:pPr>
              <a:buNone/>
            </a:pPr>
            <a:r>
              <a:rPr lang="ka-GE" b="1" i="1" dirty="0" smtClean="0">
                <a:solidFill>
                  <a:srgbClr val="C00000"/>
                </a:solidFill>
              </a:rPr>
              <a:t>ჰორიზონტალურად</a:t>
            </a:r>
            <a:r>
              <a:rPr lang="ka-GE" dirty="0" smtClean="0"/>
              <a:t> - მტკვრის სანაპირო;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r>
              <a:rPr lang="ka-GE" b="1" i="1" dirty="0" smtClean="0">
                <a:solidFill>
                  <a:srgbClr val="C00000"/>
                </a:solidFill>
              </a:rPr>
              <a:t>დროსა</a:t>
            </a:r>
            <a:r>
              <a:rPr lang="ka-GE" dirty="0" smtClean="0"/>
              <a:t> - მტკვარის ტლღები</a:t>
            </a:r>
          </a:p>
          <a:p>
            <a:pPr>
              <a:buNone/>
            </a:pPr>
            <a:r>
              <a:rPr lang="ka-GE" dirty="0" smtClean="0"/>
              <a:t>და </a:t>
            </a:r>
          </a:p>
          <a:p>
            <a:pPr>
              <a:buNone/>
            </a:pPr>
            <a:r>
              <a:rPr lang="ka-GE" b="1" i="1" dirty="0" smtClean="0">
                <a:solidFill>
                  <a:srgbClr val="FF0000"/>
                </a:solidFill>
              </a:rPr>
              <a:t>სივრცეში</a:t>
            </a:r>
            <a:r>
              <a:rPr lang="ka-GE" b="1" dirty="0" smtClean="0">
                <a:solidFill>
                  <a:srgbClr val="FF0000"/>
                </a:solidFill>
              </a:rPr>
              <a:t> </a:t>
            </a:r>
            <a:r>
              <a:rPr lang="ka-GE" dirty="0" smtClean="0"/>
              <a:t>- თვალნი რბიან შორადე შორად ცის დასავალსა...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/>
            </a:r>
            <a:br>
              <a:rPr lang="ka-GE" dirty="0" smtClean="0"/>
            </a:br>
            <a:r>
              <a:rPr lang="ka-GE" dirty="0" smtClean="0"/>
              <a:t>კითხვაზე -  რა არის   </a:t>
            </a:r>
            <a:r>
              <a:rPr lang="ka-GE" dirty="0" smtClean="0">
                <a:solidFill>
                  <a:srgbClr val="C00000"/>
                </a:solidFill>
              </a:rPr>
              <a:t>ჩვენი ყოფა? </a:t>
            </a:r>
            <a:r>
              <a:rPr lang="ka-GE" dirty="0" smtClean="0"/>
              <a:t>წ</a:t>
            </a:r>
            <a:r>
              <a:rPr lang="ka-GE" dirty="0" smtClean="0">
                <a:solidFill>
                  <a:srgbClr val="C00000"/>
                </a:solidFill>
              </a:rPr>
              <a:t>უ</a:t>
            </a:r>
            <a:r>
              <a:rPr lang="ka-GE" dirty="0" smtClean="0"/>
              <a:t>თ</a:t>
            </a:r>
            <a:r>
              <a:rPr lang="ka-GE" dirty="0" smtClean="0">
                <a:solidFill>
                  <a:srgbClr val="C00000"/>
                </a:solidFill>
              </a:rPr>
              <a:t>ი</a:t>
            </a:r>
            <a:r>
              <a:rPr lang="ka-GE" dirty="0" smtClean="0"/>
              <a:t>ს</a:t>
            </a:r>
            <a:r>
              <a:rPr lang="ka-GE" dirty="0" smtClean="0">
                <a:solidFill>
                  <a:srgbClr val="C00000"/>
                </a:solidFill>
              </a:rPr>
              <a:t>ო</a:t>
            </a:r>
            <a:r>
              <a:rPr lang="ka-GE" dirty="0" smtClean="0"/>
              <a:t>ფ</a:t>
            </a:r>
            <a:r>
              <a:rPr lang="ka-GE" dirty="0" smtClean="0">
                <a:solidFill>
                  <a:srgbClr val="C00000"/>
                </a:solidFill>
              </a:rPr>
              <a:t>ე</a:t>
            </a:r>
            <a:r>
              <a:rPr lang="ka-GE" dirty="0" smtClean="0"/>
              <a:t>ლ</a:t>
            </a:r>
            <a:r>
              <a:rPr lang="ka-GE" dirty="0" smtClean="0">
                <a:solidFill>
                  <a:srgbClr val="C00000"/>
                </a:solidFill>
              </a:rPr>
              <a:t>ი? </a:t>
            </a:r>
            <a:r>
              <a:rPr lang="ka-GE" dirty="0" smtClean="0"/>
              <a:t/>
            </a:r>
            <a:br>
              <a:rPr lang="ka-GE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ka-GE" dirty="0" smtClean="0"/>
              <a:t>პასუხიც მზადაა - საწყაული აღუვსებელი!</a:t>
            </a:r>
          </a:p>
          <a:p>
            <a:pPr>
              <a:buNone/>
            </a:pPr>
            <a:r>
              <a:rPr lang="ka-GE" dirty="0" smtClean="0"/>
              <a:t>ლექსის ფინალი კომპრომისულია, დამთმობია -” მაგრამ რადგანაც კაცნი გვქვიან, შვილნი სოფლისა -</a:t>
            </a:r>
          </a:p>
          <a:p>
            <a:pPr>
              <a:buNone/>
            </a:pPr>
            <a:r>
              <a:rPr lang="ka-GE" dirty="0" smtClean="0"/>
              <a:t>ა)უნდა კიდევაც მივსდიოთ მას;</a:t>
            </a:r>
          </a:p>
          <a:p>
            <a:pPr>
              <a:buNone/>
            </a:pPr>
            <a:r>
              <a:rPr lang="ka-GE" dirty="0" smtClean="0"/>
              <a:t>ბ) გვესმას მშობლისა; ვინ იგულისხმება “მშობელში”? - ისევ წუთისოფელი?</a:t>
            </a:r>
          </a:p>
          <a:p>
            <a:pPr>
              <a:buNone/>
            </a:pPr>
            <a:r>
              <a:rPr lang="ka-GE" dirty="0" smtClean="0"/>
              <a:t>სწორედ ეს აქ არის მატერიალისტურისა და იდეალისტურის, რომანტიკულისა და ემპირიულის ბარათაშვილისეული სინთეზი. რაც წარმოშობს მსოფლიო სევდას.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dirty="0" smtClean="0"/>
              <a:t>“სული ობოლი”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ka-GE" dirty="0" smtClean="0"/>
              <a:t>ასე,რომ აბსოლუტურად ლოგიკურია პოეტის სულიერ განწყობაში დაისადგუროს ობოლბამ;</a:t>
            </a:r>
          </a:p>
          <a:p>
            <a:pPr>
              <a:buNone/>
            </a:pPr>
            <a:r>
              <a:rPr lang="ka-GE" dirty="0" smtClean="0"/>
              <a:t>იბადება სულიერი განწყობის გამომხატველი სახე, ტერმინი “სულით ობლობა”. ამ ორი სიტყვი მსგავსი კონტამინაცია აქამდე უცხო იყო ქართულ სიტყვიერბისათვის.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 მივყვეთ  დროის ბარათაშვილისეულ  აღრიცხვას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a-GE" dirty="0" smtClean="0"/>
              <a:t>მეტნაკლებად შეიმეცნებს, რა ადამიანი თავისი ყოფის არსს, - მაშინვე განწირულია სულით ობლობისათვის.რადგან იგი ხვდება როდენ უსუსურია ირგვლივ არსებუ უსასრულობაში -ვერ სცნობენ, გლახ, მოკვდავნი განგებას ციურს</a:t>
            </a:r>
          </a:p>
          <a:p>
            <a:pPr algn="ctr">
              <a:buNone/>
            </a:pPr>
            <a:r>
              <a:rPr lang="ka-GE" dirty="0" smtClean="0"/>
              <a:t> </a:t>
            </a:r>
            <a:r>
              <a:rPr lang="ka-GE" b="1" dirty="0" smtClean="0">
                <a:solidFill>
                  <a:srgbClr val="FF0000"/>
                </a:solidFill>
              </a:rPr>
              <a:t>მაშ, სად არის ხსნა? </a:t>
            </a:r>
          </a:p>
          <a:p>
            <a:pPr>
              <a:buNone/>
            </a:pPr>
            <a:r>
              <a:rPr lang="ka-GE" dirty="0" smtClean="0"/>
              <a:t>ხსნა რწმენით შიარაღებულ  ბრძოლაშია: მაგალითისმიმცემი, მოყვასის გადარჩენაზე ორიენტირებული თავგანწირვა ამსხვრევს ეგოიზმის ჩარჩოებს; და ხდება საფუძველი უშუალო, ბუნებრივი სილაღისა, რაც საკუთარი ნებით, თვითშეწირვის, შინაგანი რწმენის საფუძველზე განცდილი ბედნიერებაა.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ka-GE" dirty="0" smtClean="0"/>
              <a:t>სწორედ ამგვარი აზროვნება გამოარჩევს ნიკოლოზ ბარათაშვილს მსოფლიო რომანტიკოსებისაგან;</a:t>
            </a:r>
          </a:p>
          <a:p>
            <a:pPr algn="ctr">
              <a:buNone/>
            </a:pPr>
            <a:r>
              <a:rPr lang="ka-GE" dirty="0" smtClean="0"/>
              <a:t>და  მას წარმოგდვიდგენს მხურვალე ლოცვით დაღლილ </a:t>
            </a:r>
            <a:r>
              <a:rPr lang="ka-GE" b="1" dirty="0" smtClean="0">
                <a:solidFill>
                  <a:srgbClr val="FF0000"/>
                </a:solidFill>
              </a:rPr>
              <a:t>უმანკო სულად</a:t>
            </a:r>
          </a:p>
          <a:p>
            <a:pPr>
              <a:buNone/>
            </a:pPr>
            <a:endParaRPr lang="ka-GE" dirty="0" smtClean="0"/>
          </a:p>
          <a:p>
            <a:pPr algn="ctr">
              <a:buNone/>
            </a:pPr>
            <a:r>
              <a:rPr lang="ka-GE" dirty="0" smtClean="0"/>
              <a:t>სწორედ ესაა- რომანტიკული მსოფლხედველობის - რუსოს,ფიხტეს, შოპენჰაუერის უკიდურესად პიროვნული  მოძღვრებების </a:t>
            </a:r>
          </a:p>
          <a:p>
            <a:pPr algn="ctr">
              <a:buNone/>
            </a:pPr>
            <a:r>
              <a:rPr lang="ka-GE" dirty="0" smtClean="0"/>
              <a:t>ქართულად თარგმანება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/>
            </a:r>
            <a:br>
              <a:rPr lang="ka-GE" dirty="0" smtClean="0"/>
            </a:br>
            <a:r>
              <a:rPr lang="ka-GE" dirty="0" smtClean="0"/>
              <a:t>იწყება თავგანწირული  ბრძოლა სულერი ობლობის დაძლევისათვის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ka-GE" dirty="0" smtClean="0"/>
              <a:t>იწერება  “მერანი” 1842</a:t>
            </a:r>
          </a:p>
          <a:p>
            <a:pPr algn="ctr"/>
            <a:endParaRPr lang="ka-GE" dirty="0" smtClean="0"/>
          </a:p>
          <a:p>
            <a:pPr algn="ctr">
              <a:buNone/>
            </a:pPr>
            <a:r>
              <a:rPr lang="ka-GE" dirty="0" smtClean="0"/>
              <a:t>ლირიკული გმირი ავთანდილის ღვიძლი ძმაა; </a:t>
            </a:r>
          </a:p>
          <a:p>
            <a:pPr algn="ctr">
              <a:buNone/>
            </a:pPr>
            <a:r>
              <a:rPr lang="ka-GE" dirty="0" smtClean="0"/>
              <a:t>ყმა ტკბილი და ტკბილქართულია.</a:t>
            </a:r>
          </a:p>
          <a:p>
            <a:pPr algn="ctr">
              <a:buNone/>
            </a:pPr>
            <a:r>
              <a:rPr lang="ka-GE" dirty="0" smtClean="0"/>
              <a:t>ორივე მათგნს  მოძმის ბედი  გაუხდია უმთავრეს მიზნად.</a:t>
            </a:r>
          </a:p>
          <a:p>
            <a:pPr algn="ctr">
              <a:buNone/>
            </a:pPr>
            <a:endParaRPr lang="ka-GE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“სულო ბორტო” 1843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ka-GE" dirty="0" smtClean="0"/>
              <a:t>მერანის გიჟურ ლტოლვასაც აქვს საზღვარი;</a:t>
            </a:r>
          </a:p>
          <a:p>
            <a:pPr>
              <a:buNone/>
            </a:pPr>
            <a:r>
              <a:rPr lang="ka-GE" dirty="0" smtClean="0"/>
              <a:t>ადამიანური ენერგია დაშრეტადია;</a:t>
            </a:r>
          </a:p>
          <a:p>
            <a:pPr>
              <a:buNone/>
            </a:pPr>
            <a:r>
              <a:rPr lang="ka-GE" dirty="0" smtClean="0"/>
              <a:t>ვნებათა ღელვა ცხრება;</a:t>
            </a:r>
          </a:p>
          <a:p>
            <a:pPr>
              <a:buNone/>
            </a:pPr>
            <a:r>
              <a:rPr lang="ka-GE" dirty="0" smtClean="0"/>
              <a:t>ადამიანს არ ძალუძს დააღწიოს თავი მარტოსულობას. იწყება სულიერი კრიზისის მესამე ეტაპი</a:t>
            </a:r>
          </a:p>
          <a:p>
            <a:pPr algn="ctr">
              <a:buNone/>
            </a:pPr>
            <a:r>
              <a:rPr lang="ka-GE" dirty="0" smtClean="0"/>
              <a:t>მაშ ხსნა სად არის?</a:t>
            </a:r>
          </a:p>
          <a:p>
            <a:pPr>
              <a:buNone/>
            </a:pPr>
            <a:r>
              <a:rPr lang="ka-GE" dirty="0" smtClean="0"/>
              <a:t> ისევ და ისევ რწმენაში,  რათა შევძლოთ და  განვაგდოთ ბოროტი. </a:t>
            </a:r>
          </a:p>
          <a:p>
            <a:pPr>
              <a:buNone/>
            </a:pPr>
            <a:r>
              <a:rPr lang="ka-GE" dirty="0" smtClean="0"/>
              <a:t> (გრიგოლ ღვთისმეტყველი)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/>
            </a:r>
            <a:br>
              <a:rPr lang="ka-GE" dirty="0" smtClean="0"/>
            </a:br>
            <a:r>
              <a:rPr lang="ka-GE" dirty="0" smtClean="0"/>
              <a:t>პარაგრაფის დასასრულს  გვინდა აღვნიშნოთ:</a:t>
            </a:r>
            <a:br>
              <a:rPr lang="ka-GE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ka-GE" dirty="0" smtClean="0"/>
              <a:t>თუ “რენესანსი” ადამიანს აშორებდა ღმერთისაგან, ნიკოლოზ ბარათაშვილისეული </a:t>
            </a:r>
            <a:r>
              <a:rPr lang="ka-GE" b="1" dirty="0" smtClean="0">
                <a:solidFill>
                  <a:srgbClr val="FF0000"/>
                </a:solidFill>
              </a:rPr>
              <a:t>“ნეორენესანსი”, </a:t>
            </a:r>
            <a:r>
              <a:rPr lang="ka-GE" dirty="0" smtClean="0"/>
              <a:t>პირიქით,ადამიანის ცხოვრების უმთავრეს ძალად  ისევ და ისევ უფლის რწმენას აღიარებს.</a:t>
            </a:r>
          </a:p>
          <a:p>
            <a:pPr>
              <a:buNone/>
            </a:pPr>
            <a:r>
              <a:rPr lang="ka-GE" dirty="0" smtClean="0"/>
              <a:t> ამგვარად ნ. ბარათაშვილმა თვითშემეცნების საფუძველზე,   ჩამოაყალიბა შეხედულება კაცობრიობის მიერ გავლილი და გასავლელი  გზის შესახებ.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Autofit/>
          </a:bodyPr>
          <a:lstStyle/>
          <a:p>
            <a:r>
              <a:rPr lang="ka-GE" sz="3600" dirty="0" smtClean="0"/>
              <a:t/>
            </a:r>
            <a:br>
              <a:rPr lang="ka-GE" sz="3600" dirty="0" smtClean="0"/>
            </a:br>
            <a:r>
              <a:rPr lang="ka-GE" sz="3600" dirty="0" smtClean="0"/>
              <a:t/>
            </a:r>
            <a:br>
              <a:rPr lang="ka-GE" sz="3600" dirty="0" smtClean="0"/>
            </a:br>
            <a:r>
              <a:rPr lang="ka-GE" sz="3600" dirty="0" smtClean="0"/>
              <a:t>მეორე  საკითხია  -თვალსაზრისი  ნიკოლოზ ბარათაშვილის ლექსის “ ვპოვე ტაძარი”-ის  ინტერპრეტაცისათვის.</a:t>
            </a:r>
            <a:br>
              <a:rPr lang="ka-GE" sz="3600" dirty="0" smtClean="0"/>
            </a:br>
            <a:r>
              <a:rPr lang="ka-GE" sz="3600" dirty="0" smtClean="0"/>
              <a:t/>
            </a:r>
            <a:br>
              <a:rPr lang="ka-GE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>
            <a:normAutofit fontScale="92500" lnSpcReduction="20000"/>
          </a:bodyPr>
          <a:lstStyle/>
          <a:p>
            <a:r>
              <a:rPr lang="ka-GE" dirty="0" smtClean="0"/>
              <a:t>ლექსი დაწერილია 1841 წელს “სული ობოლის “დაწერის შემდეგ. ( გავშალოთ პოეტის სულიერი “ევოლუციის” ფაზა.)</a:t>
            </a:r>
          </a:p>
          <a:p>
            <a:pPr>
              <a:buNone/>
            </a:pPr>
            <a:r>
              <a:rPr lang="ka-GE" dirty="0" smtClean="0"/>
              <a:t>ლექსი კომპოზიციური ხასიათისაა, მას სიუჟეიც გააჩნია. იგი აჯამებს ლირიკული გმირის ბედუნობას, მაძიებლობას და ამ მხრივ იმსახურებს ინტერესს. 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გეგმა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a-GE" dirty="0" smtClean="0"/>
              <a:t>ბარათაშვილის ლექსების ქრონოლოგია; </a:t>
            </a:r>
          </a:p>
          <a:p>
            <a:endParaRPr lang="ka-GE" dirty="0" smtClean="0"/>
          </a:p>
          <a:p>
            <a:endParaRPr lang="ka-GE" dirty="0" smtClean="0"/>
          </a:p>
          <a:p>
            <a:r>
              <a:rPr lang="ka-GE" dirty="0" smtClean="0"/>
              <a:t>თვალსაზრისი - “ვპოვე ტაძარი”-სათვის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ka-GE" dirty="0" smtClean="0"/>
          </a:p>
          <a:p>
            <a:r>
              <a:rPr lang="ka-GE" dirty="0" smtClean="0"/>
              <a:t>ნიკოლოზ ბარათაშვილი და აკაკი წერთელი ორი ლექსი - (”საიდუმლო ბარათი” და “ ქებათა ქება”;)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ka-GE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/>
            </a:r>
            <a:br>
              <a:rPr lang="ka-GE" dirty="0" smtClean="0"/>
            </a:br>
            <a:r>
              <a:rPr lang="ka-GE" dirty="0" smtClean="0"/>
              <a:t/>
            </a:r>
            <a:br>
              <a:rPr lang="ka-GE" dirty="0" smtClean="0"/>
            </a:br>
            <a:r>
              <a:rPr lang="ka-GE" dirty="0" smtClean="0"/>
              <a:t>ისმება კითხვა - რა იყო ის მირაჟული ბედნიერება, რომელმაც ჩვენს პოეტს აფიქრებინა - “მეგონა ვხედავ სასუფეველს აქ დაშენებულს”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/>
          <a:lstStyle/>
          <a:p>
            <a:r>
              <a:rPr lang="ka-GE" dirty="0" smtClean="0"/>
              <a:t>სიყვარული (ურთიერთობა  ეკატერინე ჭავჭავაძესთან);</a:t>
            </a:r>
          </a:p>
          <a:p>
            <a:r>
              <a:rPr lang="ka-GE" dirty="0" smtClean="0"/>
              <a:t>ან რწმენა უფლისა;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თვალსაზრისი “ვპოვე ტაძარის“ ანალიზისათვის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a-GE" dirty="0" smtClean="0"/>
              <a:t>ნიკოლოზ ბარათაშვილისათვის უცხოა ვიწრო პიროვნული კრიზისი, პიროვნული დილემა;</a:t>
            </a:r>
          </a:p>
          <a:p>
            <a:r>
              <a:rPr lang="ka-GE" dirty="0" smtClean="0"/>
              <a:t>იგი პიროვნულს ეროვნული ნიადაგით ასაზრდოებს ყოველთვის . ეს მისი რწმენაა. მისი კონცეფციაა.(ამართლებს კიერკეგორისეულ შეფასებას რომანტიზმისას პიროვნული, ეროვნული და საკაცობრიო)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თვალსაზრისი “ვპოვე ტაძარის“ ანალიზისათვის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ჩვენი აზრით,   პოეტი თავისი ერის სულერ განწყობას გამოხატავ</a:t>
            </a:r>
          </a:p>
          <a:p>
            <a:pPr>
              <a:buNone/>
            </a:pPr>
            <a:endParaRPr lang="ka-GE" dirty="0" smtClean="0"/>
          </a:p>
          <a:p>
            <a:r>
              <a:rPr lang="ka-GE" dirty="0" smtClean="0"/>
              <a:t>საქართველომ ერთმორწმუნე რუსეთის კალთის ქვეშ ჰპოვა “ტაძარი” თავშესაფარი, მაგრამ  ხანმოკლე აღმოჩნდა მოლოდინი. </a:t>
            </a:r>
          </a:p>
          <a:p>
            <a:r>
              <a:rPr lang="ka-GE" dirty="0" smtClean="0"/>
              <a:t>განქრა ტაძრი. ირგვლივ კვლავ უდაბნოა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ნიკოლოზ ბარათაშვილი / აკაკი წერეთელი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algn="ctr">
              <a:buNone/>
            </a:pPr>
            <a:r>
              <a:rPr lang="ka-GE" dirty="0" smtClean="0"/>
              <a:t>აკაკი წერეთლის  სტატია</a:t>
            </a:r>
          </a:p>
          <a:p>
            <a:pPr algn="ctr">
              <a:buNone/>
            </a:pPr>
            <a:endParaRPr lang="ka-GE" dirty="0" smtClean="0"/>
          </a:p>
          <a:p>
            <a:pPr algn="ctr">
              <a:buNone/>
            </a:pPr>
            <a:r>
              <a:rPr lang="ka-GE" dirty="0" smtClean="0"/>
              <a:t> “</a:t>
            </a:r>
            <a:r>
              <a:rPr lang="ka-GE" b="1" dirty="0" smtClean="0">
                <a:solidFill>
                  <a:srgbClr val="FF0000"/>
                </a:solidFill>
              </a:rPr>
              <a:t>რაოდენიმე სიტყვა ჩანგურზედ”</a:t>
            </a:r>
          </a:p>
          <a:p>
            <a:pPr algn="ctr">
              <a:buNone/>
            </a:pPr>
            <a:endParaRPr lang="ka-GE" dirty="0" smtClean="0"/>
          </a:p>
          <a:p>
            <a:pPr algn="ctr">
              <a:buNone/>
            </a:pPr>
            <a:r>
              <a:rPr lang="ka-GE" dirty="0" smtClean="0"/>
              <a:t>(მოკლე მიმოხილვა)   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 ნიკოლოზ ბარათაშვილი /</a:t>
            </a:r>
            <a:br>
              <a:rPr lang="ka-GE" dirty="0" smtClean="0"/>
            </a:br>
            <a:r>
              <a:rPr lang="ka-GE" dirty="0" smtClean="0"/>
              <a:t>აკაკი წერეთელი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a-GE" dirty="0" smtClean="0"/>
              <a:t>ხმა  </a:t>
            </a:r>
            <a:r>
              <a:rPr lang="ka-GE" b="1" dirty="0" smtClean="0">
                <a:solidFill>
                  <a:srgbClr val="FF0000"/>
                </a:solidFill>
              </a:rPr>
              <a:t>იდუმალი </a:t>
            </a:r>
          </a:p>
          <a:p>
            <a:pPr>
              <a:buNone/>
            </a:pPr>
            <a:endParaRPr lang="ka-GE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a-GE" b="1" dirty="0" smtClean="0">
                <a:solidFill>
                  <a:srgbClr val="FF0000"/>
                </a:solidFill>
              </a:rPr>
              <a:t>პოეტს შინაგანი ხმა ჩასძახის.  </a:t>
            </a:r>
          </a:p>
          <a:p>
            <a:pPr>
              <a:buNone/>
            </a:pPr>
            <a:r>
              <a:rPr lang="ka-GE" b="1" dirty="0" smtClean="0">
                <a:solidFill>
                  <a:srgbClr val="FF0000"/>
                </a:solidFill>
              </a:rPr>
              <a:t>ლირიკულ გმირს აინტერესებს იდუმალი ხმის წარმომავლობა  -  </a:t>
            </a:r>
          </a:p>
          <a:p>
            <a:pPr>
              <a:buNone/>
            </a:pPr>
            <a:endParaRPr lang="ka-GE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a-GE" b="1" dirty="0" smtClean="0">
                <a:solidFill>
                  <a:srgbClr val="FF0000"/>
                </a:solidFill>
              </a:rPr>
              <a:t>ანგელოზი ხარ,მფარველი ჩემი ანთუ ეშმაკი </a:t>
            </a:r>
            <a:r>
              <a:rPr lang="ka-GE" dirty="0" smtClean="0"/>
              <a:t>მაცთური ჩემი</a:t>
            </a:r>
            <a:endParaRPr lang="ka-GE" b="1" dirty="0" smtClean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a-GE" b="1" dirty="0" smtClean="0">
                <a:solidFill>
                  <a:srgbClr val="FF0000"/>
                </a:solidFill>
              </a:rPr>
              <a:t>საიდუმლო</a:t>
            </a:r>
            <a:r>
              <a:rPr lang="ka-GE" dirty="0" smtClean="0"/>
              <a:t> ბარათი</a:t>
            </a:r>
          </a:p>
          <a:p>
            <a:endParaRPr lang="ka-GE" dirty="0" smtClean="0"/>
          </a:p>
          <a:p>
            <a:pPr>
              <a:buNone/>
            </a:pPr>
            <a:r>
              <a:rPr lang="ka-GE" dirty="0" smtClean="0"/>
              <a:t>საიდუმლო ადრესანტი სწერს:     აქაც პოეტს იგივე კითხვა არ ასვენებსნ - 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r>
              <a:rPr lang="ka-GE" dirty="0" smtClean="0"/>
              <a:t>როს ფარულად მანა</a:t>
            </a:r>
            <a:br>
              <a:rPr lang="ka-GE" dirty="0" smtClean="0"/>
            </a:br>
            <a:r>
              <a:rPr lang="ka-GE" dirty="0" smtClean="0"/>
              <a:t>შენ ჩემთან გამოგგზავნა,</a:t>
            </a:r>
            <a:br>
              <a:rPr lang="ka-GE" dirty="0" smtClean="0"/>
            </a:br>
            <a:r>
              <a:rPr lang="ka-GE" dirty="0" smtClean="0"/>
              <a:t>ანგელოსი სუფევდა</a:t>
            </a:r>
            <a:br>
              <a:rPr lang="ka-GE" dirty="0" smtClean="0"/>
            </a:br>
            <a:r>
              <a:rPr lang="ka-GE" dirty="0" smtClean="0"/>
              <a:t>მის გულში, თუ სატანა?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ხმა იდუმალი და საიდუმლო ბარათი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a-GE" dirty="0" smtClean="0"/>
              <a:t>ნიკოლზ ბარათაშვილმა ეს ლექსი დაწერა შემოქმედების გარიჟრაჟზე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a-GE" dirty="0" smtClean="0"/>
              <a:t>აკაკი წერეთლის პოეტური დებიუტი  “საიდუმლო ბარათით” შედგა.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მერანი და განთიადი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ka-GE" dirty="0" smtClean="0"/>
              <a:t>მერანი</a:t>
            </a:r>
          </a:p>
          <a:p>
            <a:endParaRPr lang="ka-GE" dirty="0" smtClean="0"/>
          </a:p>
          <a:p>
            <a:r>
              <a:rPr lang="ka-GE" dirty="0" smtClean="0"/>
              <a:t>დაწერის  ისტორია</a:t>
            </a:r>
          </a:p>
          <a:p>
            <a:pPr>
              <a:buNone/>
            </a:pPr>
            <a:r>
              <a:rPr lang="ka-GE" dirty="0" smtClean="0"/>
              <a:t> </a:t>
            </a:r>
          </a:p>
          <a:p>
            <a:endParaRPr lang="ka-GE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ka-GE" dirty="0" smtClean="0"/>
              <a:t>განთიადი დაწერის ისტორია</a:t>
            </a:r>
          </a:p>
          <a:p>
            <a:pPr>
              <a:buNone/>
            </a:pPr>
            <a:r>
              <a:rPr lang="ka-GE" dirty="0" smtClean="0"/>
              <a:t>დაწერის ისტორია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გმადლობთ ყურადღებისათვის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a-GE" dirty="0" smtClean="0"/>
              <a:t>ბულბული ვარდზედ -1833</a:t>
            </a:r>
            <a:r>
              <a:rPr lang="en-US" dirty="0" smtClean="0"/>
              <a:t>;</a:t>
            </a:r>
          </a:p>
          <a:p>
            <a:r>
              <a:rPr lang="ka-GE" dirty="0" smtClean="0"/>
              <a:t>ხმა იდუმალი -1836;</a:t>
            </a:r>
          </a:p>
          <a:p>
            <a:r>
              <a:rPr lang="ka-GE" dirty="0" smtClean="0"/>
              <a:t>შემოღამება მთაწმინდაზე; 1833/1836</a:t>
            </a:r>
          </a:p>
          <a:p>
            <a:r>
              <a:rPr lang="ka-GE" dirty="0" smtClean="0"/>
              <a:t>ფიქრნი მტკვრის პირას  -1837;</a:t>
            </a:r>
          </a:p>
          <a:p>
            <a:r>
              <a:rPr lang="ka-GE" dirty="0" smtClean="0"/>
              <a:t> სული ობოლი -1839; </a:t>
            </a:r>
          </a:p>
          <a:p>
            <a:r>
              <a:rPr lang="ka-GE" dirty="0" smtClean="0"/>
              <a:t>ვპოვე ტაძარი -1841;</a:t>
            </a:r>
          </a:p>
          <a:p>
            <a:r>
              <a:rPr lang="ka-GE" dirty="0" smtClean="0"/>
              <a:t>მერანი 1842;</a:t>
            </a:r>
          </a:p>
          <a:p>
            <a:r>
              <a:rPr lang="ka-GE" dirty="0" smtClean="0"/>
              <a:t>სულო ბოროტო 1843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 стрелкой 14"/>
          <p:cNvCxnSpPr/>
          <p:nvPr/>
        </p:nvCxnSpPr>
        <p:spPr>
          <a:xfrm flipV="1">
            <a:off x="4139952" y="908720"/>
            <a:ext cx="0" cy="51845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347864" y="5589240"/>
            <a:ext cx="540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-396552" y="4725144"/>
            <a:ext cx="1979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71600" y="4942909"/>
            <a:ext cx="30877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dirty="0" smtClean="0">
                <a:solidFill>
                  <a:schemeClr val="tx2">
                    <a:lumMod val="75000"/>
                  </a:schemeClr>
                </a:solidFill>
              </a:rPr>
              <a:t>ბულბული ვარდზედ -1833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63688" y="4427820"/>
            <a:ext cx="228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dirty="0" smtClean="0">
                <a:solidFill>
                  <a:schemeClr val="tx2">
                    <a:lumMod val="75000"/>
                  </a:schemeClr>
                </a:solidFill>
              </a:rPr>
              <a:t>ხმა იდუმალი -1836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-36512" y="3923764"/>
            <a:ext cx="40254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dirty="0" smtClean="0">
                <a:solidFill>
                  <a:schemeClr val="tx2">
                    <a:lumMod val="75000"/>
                  </a:schemeClr>
                </a:solidFill>
              </a:rPr>
              <a:t>შემოღამება მთაწმინდაზე- 1833/1836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55576" y="3419708"/>
            <a:ext cx="3313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dirty="0" smtClean="0">
                <a:solidFill>
                  <a:schemeClr val="tx2">
                    <a:lumMod val="75000"/>
                  </a:schemeClr>
                </a:solidFill>
              </a:rPr>
              <a:t>ფიქრნი მტკვრის პირას  -1837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763688" y="2915652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dirty="0" smtClean="0">
                <a:solidFill>
                  <a:schemeClr val="tx2">
                    <a:lumMod val="75000"/>
                  </a:schemeClr>
                </a:solidFill>
              </a:rPr>
              <a:t> სული ობოლი -1839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835696" y="2411596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dirty="0" smtClean="0">
                <a:solidFill>
                  <a:schemeClr val="tx2">
                    <a:lumMod val="75000"/>
                  </a:schemeClr>
                </a:solidFill>
              </a:rPr>
              <a:t>ვპოვე ტაძარი -1841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555776" y="1907540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dirty="0" smtClean="0">
                <a:solidFill>
                  <a:schemeClr val="tx2">
                    <a:lumMod val="75000"/>
                  </a:schemeClr>
                </a:solidFill>
              </a:rPr>
              <a:t>მერანი 1842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691680" y="1412776"/>
            <a:ext cx="2371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dirty="0" smtClean="0">
                <a:solidFill>
                  <a:schemeClr val="tx2">
                    <a:lumMod val="75000"/>
                  </a:schemeClr>
                </a:solidFill>
              </a:rPr>
              <a:t>სულო ბოროტო 1843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995936" y="1628800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3995936" y="2132856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3995936" y="2636912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3995936" y="3140968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3995936" y="3645024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3995936" y="4149080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3995936" y="4653136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3995936" y="5157192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3779912" y="476672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dirty="0" smtClean="0"/>
              <a:t>დრო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5508104" y="5733256"/>
            <a:ext cx="1483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dirty="0" smtClean="0"/>
              <a:t>კონფლიქტი</a:t>
            </a:r>
            <a:endParaRPr lang="ru-RU" dirty="0"/>
          </a:p>
        </p:txBody>
      </p:sp>
      <p:cxnSp>
        <p:nvCxnSpPr>
          <p:cNvPr id="63" name="Прямая со стрелкой 62"/>
          <p:cNvCxnSpPr/>
          <p:nvPr/>
        </p:nvCxnSpPr>
        <p:spPr>
          <a:xfrm flipV="1">
            <a:off x="3707904" y="1988840"/>
            <a:ext cx="3672408" cy="4032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ბულბული ვარდზედ 1833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ka-GE" dirty="0" smtClean="0"/>
              <a:t>პოეტური დებიუტი.</a:t>
            </a:r>
          </a:p>
          <a:p>
            <a:pPr>
              <a:buNone/>
            </a:pPr>
            <a:r>
              <a:rPr lang="ka-GE" sz="2600" dirty="0" smtClean="0"/>
              <a:t>ლექსის მთავარი ტენდენციაა -</a:t>
            </a:r>
            <a:r>
              <a:rPr lang="ka-GE" dirty="0" smtClean="0">
                <a:solidFill>
                  <a:srgbClr val="FF0000"/>
                </a:solidFill>
              </a:rPr>
              <a:t>ინტერესი, ძიება... </a:t>
            </a:r>
          </a:p>
          <a:p>
            <a:pPr>
              <a:buNone/>
            </a:pPr>
            <a:endParaRPr lang="ka-GE" sz="2600" dirty="0" smtClean="0"/>
          </a:p>
          <a:p>
            <a:pPr>
              <a:buNone/>
            </a:pPr>
            <a:r>
              <a:rPr lang="ka-GE" dirty="0" smtClean="0"/>
              <a:t>„</a:t>
            </a:r>
            <a:r>
              <a:rPr lang="ka-GE" sz="3100" dirty="0" smtClean="0">
                <a:solidFill>
                  <a:srgbClr val="C00000"/>
                </a:solidFill>
              </a:rPr>
              <a:t>ვარდო, ვარდო, მტანჯ ჩემო, გვედრებ გულით მტკინავი,</a:t>
            </a:r>
          </a:p>
          <a:p>
            <a:pPr>
              <a:buNone/>
            </a:pPr>
            <a:r>
              <a:rPr lang="ka-GE" dirty="0" smtClean="0">
                <a:solidFill>
                  <a:srgbClr val="C00000"/>
                </a:solidFill>
              </a:rPr>
              <a:t>მაღირსე, თუ როგორ არს გაშლა შენი მღინავი.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r>
              <a:rPr lang="ka-GE" dirty="0" smtClean="0"/>
              <a:t>აქამდე ყველაზე პოპულარული მხატვრული</a:t>
            </a:r>
          </a:p>
          <a:p>
            <a:pPr>
              <a:buNone/>
            </a:pPr>
            <a:r>
              <a:rPr lang="ka-GE" dirty="0" smtClean="0"/>
              <a:t>სახეებით  (ვარდი და ბულბული) - ახლებური ხედვა,  </a:t>
            </a:r>
          </a:p>
          <a:p>
            <a:pPr>
              <a:buNone/>
            </a:pPr>
            <a:r>
              <a:rPr lang="ka-GE" dirty="0" smtClean="0"/>
              <a:t>დასავლური, ეროპული აზროვნება  აჩვენა პოეტმა</a:t>
            </a:r>
          </a:p>
          <a:p>
            <a:pPr>
              <a:buNone/>
            </a:pPr>
            <a:r>
              <a:rPr lang="ka-GE" dirty="0" smtClean="0"/>
              <a:t>  ეს იგივეა რაც  თავის დროზე რუსთაველმა თქვა:</a:t>
            </a:r>
          </a:p>
          <a:p>
            <a:pPr>
              <a:buNone/>
            </a:pPr>
            <a:r>
              <a:rPr lang="ka-GE" dirty="0" smtClean="0"/>
              <a:t>”ესე ამბავი  სპარსული ქართულად   ნათარგმანები.....”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დასკვნა </a:t>
            </a:r>
            <a:br>
              <a:rPr lang="ka-GE" dirty="0" smtClean="0"/>
            </a:br>
            <a:r>
              <a:rPr lang="ka-GE" dirty="0" smtClean="0"/>
              <a:t>(ლექსისა “ბულბული ვარდზედ”)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ka-GE" dirty="0" smtClean="0"/>
              <a:t>იწყება  ახალი ეტაპი აზროვნებაში</a:t>
            </a:r>
          </a:p>
          <a:p>
            <a:pPr algn="ctr">
              <a:buNone/>
            </a:pPr>
            <a:r>
              <a:rPr lang="ka-GE" sz="1800" dirty="0" smtClean="0"/>
              <a:t>(საუბარია ქართულ სინამდვილეზე)_</a:t>
            </a:r>
          </a:p>
          <a:p>
            <a:pPr algn="ctr">
              <a:buNone/>
            </a:pPr>
            <a:r>
              <a:rPr lang="ka-GE" dirty="0" smtClean="0"/>
              <a:t> არ გადავაჭარბებთ თუ ვიტყვით </a:t>
            </a:r>
          </a:p>
          <a:p>
            <a:pPr algn="ctr">
              <a:buNone/>
            </a:pPr>
            <a:r>
              <a:rPr lang="ka-GE" b="1" dirty="0" smtClean="0">
                <a:solidFill>
                  <a:srgbClr val="C00000"/>
                </a:solidFill>
              </a:rPr>
              <a:t>“ნეორენესანსი”</a:t>
            </a:r>
          </a:p>
          <a:p>
            <a:pPr algn="ctr">
              <a:buNone/>
            </a:pPr>
            <a:r>
              <a:rPr lang="ka-GE" dirty="0" smtClean="0"/>
              <a:t>(გავიხსენოთ რა იყო რენესანსის მთავარი მასაზრდოებელი ნიადაგი?</a:t>
            </a:r>
          </a:p>
          <a:p>
            <a:pPr algn="ctr">
              <a:buNone/>
            </a:pPr>
            <a:r>
              <a:rPr lang="ka-GE" dirty="0" smtClean="0">
                <a:solidFill>
                  <a:srgbClr val="FF0000"/>
                </a:solidFill>
              </a:rPr>
              <a:t>რაღა თქმა უნდა, დაუოკებელი სწრაფვა  მოვლენათა არსში გარკვევისა</a:t>
            </a:r>
          </a:p>
          <a:p>
            <a:pPr algn="ctr">
              <a:buNone/>
            </a:pPr>
            <a:endParaRPr lang="ka-GE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ka-GE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dirty="0" smtClean="0"/>
              <a:t>რა ხდება ამ დროს ევროპაში?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a-GE" dirty="0" smtClean="0"/>
              <a:t>ევროპა თავისუფლების ჟინითაა შეპყრობილი</a:t>
            </a:r>
          </a:p>
          <a:p>
            <a:pPr algn="ctr">
              <a:buNone/>
            </a:pPr>
            <a:endParaRPr lang="ka-GE" dirty="0" smtClean="0"/>
          </a:p>
          <a:p>
            <a:pPr algn="ctr">
              <a:buNone/>
            </a:pPr>
            <a:r>
              <a:rPr lang="ka-GE" dirty="0" smtClean="0"/>
              <a:t>თავისუფლება არის ბარათაშვილისათვის უმთავრესი ფასეულობა.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“ხმა იდუმალი” 1836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>
              <a:buNone/>
            </a:pPr>
            <a:endParaRPr lang="ka-GE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ka-GE" sz="5100" b="1" dirty="0" smtClean="0">
                <a:solidFill>
                  <a:srgbClr val="FF0000"/>
                </a:solidFill>
              </a:rPr>
              <a:t>“შეიცანი თავი თვისი”</a:t>
            </a:r>
          </a:p>
          <a:p>
            <a:pPr algn="ctr">
              <a:buNone/>
            </a:pPr>
            <a:r>
              <a:rPr lang="ka-GE" sz="5100" b="1" dirty="0" smtClean="0">
                <a:solidFill>
                  <a:srgbClr val="FF0000"/>
                </a:solidFill>
              </a:rPr>
              <a:t>ადამიანობის არსი</a:t>
            </a:r>
          </a:p>
          <a:p>
            <a:pPr algn="ctr">
              <a:buNone/>
            </a:pPr>
            <a:r>
              <a:rPr lang="ka-GE" sz="5100" b="1" dirty="0" smtClean="0"/>
              <a:t>ორი საწყისი </a:t>
            </a:r>
          </a:p>
          <a:p>
            <a:pPr algn="ctr">
              <a:buNone/>
            </a:pPr>
            <a:r>
              <a:rPr lang="ka-GE" sz="5100" b="1" dirty="0" smtClean="0"/>
              <a:t>ანგელოზისა და სატანას ჭიდილი </a:t>
            </a:r>
          </a:p>
          <a:p>
            <a:pPr algn="ctr">
              <a:buNone/>
            </a:pPr>
            <a:r>
              <a:rPr lang="ka-GE" sz="5100" b="1" dirty="0" smtClean="0">
                <a:solidFill>
                  <a:srgbClr val="FF0000"/>
                </a:solidFill>
              </a:rPr>
              <a:t>ადამიანში</a:t>
            </a:r>
          </a:p>
          <a:p>
            <a:pPr algn="ctr">
              <a:buNone/>
            </a:pPr>
            <a:r>
              <a:rPr lang="ka-GE" sz="5100" b="1" dirty="0" smtClean="0">
                <a:solidFill>
                  <a:srgbClr val="FF0000"/>
                </a:solidFill>
              </a:rPr>
              <a:t> “თვითშემეცნება” მატერიალისტურისა და </a:t>
            </a:r>
          </a:p>
          <a:p>
            <a:pPr algn="ctr">
              <a:buNone/>
            </a:pPr>
            <a:r>
              <a:rPr lang="ka-GE" sz="5100" b="1" dirty="0" smtClean="0">
                <a:solidFill>
                  <a:srgbClr val="FF0000"/>
                </a:solidFill>
              </a:rPr>
              <a:t>იდეალისტური ს ბარათაშვილისეული სინთეზი</a:t>
            </a:r>
          </a:p>
          <a:p>
            <a:pPr algn="ctr">
              <a:buNone/>
            </a:pPr>
            <a:endParaRPr lang="ka-GE" sz="51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ka-GE" sz="5100" b="1" dirty="0" smtClean="0">
                <a:solidFill>
                  <a:srgbClr val="FF0000"/>
                </a:solidFill>
              </a:rPr>
              <a:t>ქრისტიანობა მასაზრდოებელი  მსფლხედვა  </a:t>
            </a:r>
          </a:p>
          <a:p>
            <a:pPr algn="ctr">
              <a:buNone/>
            </a:pPr>
            <a:endParaRPr lang="ka-GE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ka-GE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ka-GE" b="1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r>
              <a:rPr lang="ka-GE" b="1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644008" y="2636912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“შემოღამება მთაწმინდაზე”</a:t>
            </a:r>
            <a:br>
              <a:rPr lang="ka-GE" dirty="0" smtClean="0"/>
            </a:br>
            <a:r>
              <a:rPr lang="ka-GE" dirty="0" smtClean="0"/>
              <a:t>1833/36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ka-GE" dirty="0" smtClean="0"/>
              <a:t>ლექსის რედაქტირება, ორი თარიღი მიუთითებს, რომ პოეტის მრწამსი, მისი ნამდვილი </a:t>
            </a:r>
            <a:r>
              <a:rPr lang="ka-GE" b="1" dirty="0" smtClean="0">
                <a:solidFill>
                  <a:srgbClr val="C00000"/>
                </a:solidFill>
              </a:rPr>
              <a:t>“მე” </a:t>
            </a:r>
            <a:r>
              <a:rPr lang="ka-GE" dirty="0" smtClean="0"/>
              <a:t>სწორედ ამ ლექსითაა გადმოცემული</a:t>
            </a:r>
            <a:r>
              <a:rPr lang="ka-GE" sz="2000" dirty="0" smtClean="0"/>
              <a:t>.(ასეა “სადღეგრძელო” გრ.ორბელიანის, “აჩრდილი” ილია ჭავჭავაძის შემთხვევაში.......)</a:t>
            </a:r>
          </a:p>
          <a:p>
            <a:pPr algn="just">
              <a:buNone/>
            </a:pPr>
            <a:r>
              <a:rPr lang="ka-GE" sz="2000" dirty="0" smtClean="0"/>
              <a:t>ჩვენ არ გვავიწყდება ,ღომ პოეტი არის “მერანის” ავტორი, თუმცა...</a:t>
            </a:r>
          </a:p>
          <a:p>
            <a:pPr algn="just">
              <a:buNone/>
            </a:pPr>
            <a:r>
              <a:rPr lang="ka-GE" sz="2800" dirty="0" smtClean="0"/>
              <a:t>ლირიკული გმირი ცდილობს იპოვოს იდუმალიხმის მოწოდების შჭესაბამისად - “საშვენი  მხვედრი”,  ადგილი; </a:t>
            </a:r>
          </a:p>
          <a:p>
            <a:pPr algn="just">
              <a:buNone/>
            </a:pPr>
            <a:r>
              <a:rPr lang="ka-GE" sz="2800" b="1" dirty="0" smtClean="0">
                <a:solidFill>
                  <a:srgbClr val="C00000"/>
                </a:solidFill>
              </a:rPr>
              <a:t>იწყება ძიება -</a:t>
            </a:r>
          </a:p>
          <a:p>
            <a:pPr algn="just">
              <a:buNone/>
            </a:pPr>
            <a:r>
              <a:rPr lang="ka-GE" sz="2800" b="1" dirty="0" smtClean="0">
                <a:solidFill>
                  <a:srgbClr val="C00000"/>
                </a:solidFill>
              </a:rPr>
              <a:t>მთაწმინდაზე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505</TotalTime>
  <Words>923</Words>
  <Application>Microsoft Office PowerPoint</Application>
  <PresentationFormat>Экран (4:3)</PresentationFormat>
  <Paragraphs>167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სამეცნიერო სემინარი</vt:lpstr>
      <vt:lpstr>გეგმა</vt:lpstr>
      <vt:lpstr>Слайд 3</vt:lpstr>
      <vt:lpstr>Слайд 4</vt:lpstr>
      <vt:lpstr>ბულბული ვარდზედ 1833</vt:lpstr>
      <vt:lpstr>დასკვნა  (ლექსისა “ბულბული ვარდზედ”)</vt:lpstr>
      <vt:lpstr>რა ხდება ამ დროს ევროპაში?</vt:lpstr>
      <vt:lpstr>“ხმა იდუმალი” 1836 </vt:lpstr>
      <vt:lpstr>“შემოღამება მთაწმინდაზე” 1833/36</vt:lpstr>
      <vt:lpstr>“ფიქრნი მტკვრის პირზედ” -1837</vt:lpstr>
      <vt:lpstr>ძიება,  მიმდინარეობს</vt:lpstr>
      <vt:lpstr> კითხვაზე -  რა არის   ჩვენი ყოფა? წუთისოფელი?  </vt:lpstr>
      <vt:lpstr>“სული ობოლი”</vt:lpstr>
      <vt:lpstr> მივყვეთ  დროის ბარათაშვილისეულ  აღრიცხვას</vt:lpstr>
      <vt:lpstr>Слайд 15</vt:lpstr>
      <vt:lpstr> იწყება თავგანწირული  ბრძოლა სულერი ობლობის დაძლევისათვის</vt:lpstr>
      <vt:lpstr>“სულო ბორტო” 1843</vt:lpstr>
      <vt:lpstr> პარაგრაფის დასასრულს  გვინდა აღვნიშნოთ: </vt:lpstr>
      <vt:lpstr>  მეორე  საკითხია  -თვალსაზრისი  ნიკოლოზ ბარათაშვილის ლექსის “ ვპოვე ტაძარი”-ის  ინტერპრეტაცისათვის.  </vt:lpstr>
      <vt:lpstr>  ისმება კითხვა - რა იყო ის მირაჟული ბედნიერება, რომელმაც ჩვენს პოეტს აფიქრებინა - “მეგონა ვხედავ სასუფეველს აქ დაშენებულს” </vt:lpstr>
      <vt:lpstr>თვალსაზრისი “ვპოვე ტაძარის“ ანალიზისათვის -</vt:lpstr>
      <vt:lpstr>თვალსაზრისი “ვპოვე ტაძარის“ ანალიზისათვის -</vt:lpstr>
      <vt:lpstr>ნიკოლოზ ბარათაშვილი / აკაკი წერეთელი</vt:lpstr>
      <vt:lpstr> ნიკოლოზ ბარათაშვილი / აკაკი წერეთელი</vt:lpstr>
      <vt:lpstr>ხმა იდუმალი და საიდუმლო ბარათი</vt:lpstr>
      <vt:lpstr>მერანი და განთიადი</vt:lpstr>
      <vt:lpstr>გმადლობთ ყურადღებისათვის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სამეცნიერო სემინარი</dc:title>
  <dc:creator>გურამ</dc:creator>
  <cp:lastModifiedBy>user</cp:lastModifiedBy>
  <cp:revision>57</cp:revision>
  <dcterms:created xsi:type="dcterms:W3CDTF">2018-06-30T10:38:03Z</dcterms:created>
  <dcterms:modified xsi:type="dcterms:W3CDTF">2018-07-02T05:13:58Z</dcterms:modified>
</cp:coreProperties>
</file>