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7" r:id="rId3"/>
    <p:sldId id="259" r:id="rId4"/>
    <p:sldId id="276" r:id="rId5"/>
    <p:sldId id="260" r:id="rId6"/>
    <p:sldId id="261" r:id="rId7"/>
    <p:sldId id="262" r:id="rId8"/>
    <p:sldId id="275" r:id="rId9"/>
    <p:sldId id="271" r:id="rId10"/>
    <p:sldId id="272" r:id="rId11"/>
    <p:sldId id="273" r:id="rId12"/>
    <p:sldId id="274" r:id="rId13"/>
    <p:sldId id="263" r:id="rId14"/>
    <p:sldId id="266" r:id="rId15"/>
    <p:sldId id="277" r:id="rId16"/>
    <p:sldId id="278" r:id="rId17"/>
    <p:sldId id="279" r:id="rId18"/>
    <p:sldId id="280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3474D-AEE9-4D8A-B949-399F86089C1C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21E5D00-46A5-4E89-8F15-2FD1DEEA22AA}">
      <dgm:prSet phldrT="[Текст]" custT="1"/>
      <dgm:spPr/>
      <dgm:t>
        <a:bodyPr/>
        <a:lstStyle/>
        <a:p>
          <a:pPr algn="ctr"/>
          <a:r>
            <a:rPr lang="ka-GE" sz="900" dirty="0" smtClean="0"/>
            <a:t>სტრატეგიული დაგეგმვა</a:t>
          </a:r>
          <a:endParaRPr lang="ru-RU" sz="900" dirty="0"/>
        </a:p>
      </dgm:t>
    </dgm:pt>
    <dgm:pt modelId="{6E023291-85D0-4F90-903D-5433DC0FE2E3}" type="parTrans" cxnId="{52A05556-2B4A-43D6-9DCF-9C20A3CC5484}">
      <dgm:prSet/>
      <dgm:spPr/>
      <dgm:t>
        <a:bodyPr/>
        <a:lstStyle/>
        <a:p>
          <a:pPr algn="ctr"/>
          <a:endParaRPr lang="ru-RU" sz="900"/>
        </a:p>
      </dgm:t>
    </dgm:pt>
    <dgm:pt modelId="{ACDA457B-9B63-4A65-BC30-0749F2F5F7EE}" type="sibTrans" cxnId="{52A05556-2B4A-43D6-9DCF-9C20A3CC5484}">
      <dgm:prSet/>
      <dgm:spPr/>
      <dgm:t>
        <a:bodyPr/>
        <a:lstStyle/>
        <a:p>
          <a:pPr algn="ctr"/>
          <a:endParaRPr lang="ru-RU" sz="900"/>
        </a:p>
      </dgm:t>
    </dgm:pt>
    <dgm:pt modelId="{C9112188-8EA0-475E-9D27-CB985B2D10AB}">
      <dgm:prSet phldrT="[Текст]" custT="1"/>
      <dgm:spPr/>
      <dgm:t>
        <a:bodyPr/>
        <a:lstStyle/>
        <a:p>
          <a:pPr algn="ctr"/>
          <a:r>
            <a:rPr lang="ka-GE" sz="900" dirty="0" smtClean="0"/>
            <a:t>ტურიზმის ბიზნესის მოქმედი პირები</a:t>
          </a:r>
          <a:endParaRPr lang="ru-RU" sz="900" dirty="0"/>
        </a:p>
      </dgm:t>
    </dgm:pt>
    <dgm:pt modelId="{54D44A6C-3685-4CB9-9330-A709AF085DED}" type="parTrans" cxnId="{00C474A4-C000-497A-8E7C-5B39538703AB}">
      <dgm:prSet/>
      <dgm:spPr/>
      <dgm:t>
        <a:bodyPr/>
        <a:lstStyle/>
        <a:p>
          <a:pPr algn="ctr"/>
          <a:endParaRPr lang="ru-RU" sz="900"/>
        </a:p>
      </dgm:t>
    </dgm:pt>
    <dgm:pt modelId="{471546E7-4DF3-46AD-B310-D996780D1CC0}" type="sibTrans" cxnId="{00C474A4-C000-497A-8E7C-5B39538703AB}">
      <dgm:prSet/>
      <dgm:spPr/>
      <dgm:t>
        <a:bodyPr/>
        <a:lstStyle/>
        <a:p>
          <a:pPr algn="ctr"/>
          <a:endParaRPr lang="ru-RU" sz="900"/>
        </a:p>
      </dgm:t>
    </dgm:pt>
    <dgm:pt modelId="{96995AA3-87B0-4F52-BD33-2A82F41CBDFD}">
      <dgm:prSet phldrT="[Текст]" custT="1"/>
      <dgm:spPr/>
      <dgm:t>
        <a:bodyPr/>
        <a:lstStyle/>
        <a:p>
          <a:pPr algn="ctr"/>
          <a:r>
            <a:rPr lang="ka-GE" sz="900" dirty="0" smtClean="0"/>
            <a:t>დანიშნულების ადგილის მართვის ორგანიზაცია</a:t>
          </a:r>
          <a:endParaRPr lang="ru-RU" sz="900" dirty="0"/>
        </a:p>
      </dgm:t>
    </dgm:pt>
    <dgm:pt modelId="{424E70D7-E2BD-428A-88A1-71C31963CCC8}" type="parTrans" cxnId="{D7BF1AC8-5B9E-4E11-BCCA-7E31CE2A2501}">
      <dgm:prSet/>
      <dgm:spPr/>
      <dgm:t>
        <a:bodyPr/>
        <a:lstStyle/>
        <a:p>
          <a:pPr algn="ctr"/>
          <a:endParaRPr lang="ru-RU" sz="900"/>
        </a:p>
      </dgm:t>
    </dgm:pt>
    <dgm:pt modelId="{92461314-D8A9-40BE-977B-20FE59174E92}" type="sibTrans" cxnId="{D7BF1AC8-5B9E-4E11-BCCA-7E31CE2A2501}">
      <dgm:prSet/>
      <dgm:spPr/>
      <dgm:t>
        <a:bodyPr/>
        <a:lstStyle/>
        <a:p>
          <a:pPr algn="ctr"/>
          <a:endParaRPr lang="ru-RU" sz="900"/>
        </a:p>
      </dgm:t>
    </dgm:pt>
    <dgm:pt modelId="{0FB15C98-AEFF-4434-8BAF-9CE617287675}">
      <dgm:prSet phldrT="[Текст]" custT="1"/>
      <dgm:spPr/>
      <dgm:t>
        <a:bodyPr/>
        <a:lstStyle/>
        <a:p>
          <a:pPr algn="ctr"/>
          <a:r>
            <a:rPr lang="ka-GE" sz="900" dirty="0" smtClean="0"/>
            <a:t>საჯარო ორგანიზაციები</a:t>
          </a:r>
          <a:endParaRPr lang="ru-RU" sz="900" dirty="0"/>
        </a:p>
      </dgm:t>
    </dgm:pt>
    <dgm:pt modelId="{4A12FD9C-61D4-4E46-89FF-FB3BB29FDEBC}" type="parTrans" cxnId="{600AACBC-1A03-46FB-87E7-05A3B80ADDCA}">
      <dgm:prSet/>
      <dgm:spPr/>
      <dgm:t>
        <a:bodyPr/>
        <a:lstStyle/>
        <a:p>
          <a:pPr algn="ctr"/>
          <a:endParaRPr lang="ru-RU" sz="900"/>
        </a:p>
      </dgm:t>
    </dgm:pt>
    <dgm:pt modelId="{C11607F1-3051-4B35-BE44-F62A87F510DE}" type="sibTrans" cxnId="{600AACBC-1A03-46FB-87E7-05A3B80ADDCA}">
      <dgm:prSet/>
      <dgm:spPr/>
      <dgm:t>
        <a:bodyPr/>
        <a:lstStyle/>
        <a:p>
          <a:pPr algn="ctr"/>
          <a:endParaRPr lang="ru-RU" sz="900"/>
        </a:p>
      </dgm:t>
    </dgm:pt>
    <dgm:pt modelId="{F680EE19-DCFA-4361-BCC0-538C2780877A}">
      <dgm:prSet custT="1"/>
      <dgm:spPr/>
      <dgm:t>
        <a:bodyPr/>
        <a:lstStyle/>
        <a:p>
          <a:pPr algn="ctr"/>
          <a:r>
            <a:rPr lang="ka-GE" sz="900" dirty="0" smtClean="0"/>
            <a:t>არასამთავრობო სექტორი</a:t>
          </a:r>
          <a:endParaRPr lang="ru-RU" sz="900" dirty="0"/>
        </a:p>
      </dgm:t>
    </dgm:pt>
    <dgm:pt modelId="{E6D906CA-AD9A-4894-A344-8B1702A88EC8}" type="parTrans" cxnId="{FCC29020-DFFA-48C8-8578-E4B6AAF300F5}">
      <dgm:prSet/>
      <dgm:spPr/>
      <dgm:t>
        <a:bodyPr/>
        <a:lstStyle/>
        <a:p>
          <a:pPr algn="ctr"/>
          <a:endParaRPr lang="ru-RU" sz="900"/>
        </a:p>
      </dgm:t>
    </dgm:pt>
    <dgm:pt modelId="{290D1101-7716-490A-942A-68C9C63CBCF9}" type="sibTrans" cxnId="{FCC29020-DFFA-48C8-8578-E4B6AAF300F5}">
      <dgm:prSet/>
      <dgm:spPr/>
      <dgm:t>
        <a:bodyPr/>
        <a:lstStyle/>
        <a:p>
          <a:pPr algn="ctr"/>
          <a:endParaRPr lang="ru-RU" sz="900"/>
        </a:p>
      </dgm:t>
    </dgm:pt>
    <dgm:pt modelId="{2708289F-E91F-4BAC-A2E1-FD36EE055C23}" type="pres">
      <dgm:prSet presAssocID="{F243474D-AEE9-4D8A-B949-399F86089C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376B4C-362D-48C8-85A8-9F37E0BC84E9}" type="pres">
      <dgm:prSet presAssocID="{921E5D00-46A5-4E89-8F15-2FD1DEEA22AA}" presName="centerShape" presStyleLbl="node0" presStyleIdx="0" presStyleCnt="1"/>
      <dgm:spPr/>
      <dgm:t>
        <a:bodyPr/>
        <a:lstStyle/>
        <a:p>
          <a:endParaRPr lang="ru-RU"/>
        </a:p>
      </dgm:t>
    </dgm:pt>
    <dgm:pt modelId="{201A34EB-6935-47A4-99BC-57785EFA0F14}" type="pres">
      <dgm:prSet presAssocID="{54D44A6C-3685-4CB9-9330-A709AF085DED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4180EAC1-93B1-486B-B932-1E27C71E2B0E}" type="pres">
      <dgm:prSet presAssocID="{C9112188-8EA0-475E-9D27-CB985B2D10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C3E61-1D68-4262-9E69-FC591A7F1350}" type="pres">
      <dgm:prSet presAssocID="{424E70D7-E2BD-428A-88A1-71C31963CCC8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7D2B1C96-7CA8-47E9-82B8-BE9C3051E8CA}" type="pres">
      <dgm:prSet presAssocID="{96995AA3-87B0-4F52-BD33-2A82F41CBDFD}" presName="node" presStyleLbl="node1" presStyleIdx="1" presStyleCnt="4" custRadScaleRad="99630" custRadScaleInc="1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83EA1-FDE0-48B7-BCAA-EFA39500EF68}" type="pres">
      <dgm:prSet presAssocID="{4A12FD9C-61D4-4E46-89FF-FB3BB29FDEBC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9BCFE9B0-8E54-4069-8745-4B9A563009D0}" type="pres">
      <dgm:prSet presAssocID="{0FB15C98-AEFF-4434-8BAF-9CE61728767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B0532-9919-436F-9883-91A65E490F22}" type="pres">
      <dgm:prSet presAssocID="{E6D906CA-AD9A-4894-A344-8B1702A88EC8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7A2278D0-14F5-4674-8B1A-87F3C382B46F}" type="pres">
      <dgm:prSet presAssocID="{F680EE19-DCFA-4361-BCC0-538C2780877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53D5A-595A-4236-9957-9DCE1A789598}" type="presOf" srcId="{0FB15C98-AEFF-4434-8BAF-9CE617287675}" destId="{9BCFE9B0-8E54-4069-8745-4B9A563009D0}" srcOrd="0" destOrd="0" presId="urn:microsoft.com/office/officeart/2005/8/layout/radial4"/>
    <dgm:cxn modelId="{6401DA1E-C0E3-4ECC-9D98-AAF795525802}" type="presOf" srcId="{96995AA3-87B0-4F52-BD33-2A82F41CBDFD}" destId="{7D2B1C96-7CA8-47E9-82B8-BE9C3051E8CA}" srcOrd="0" destOrd="0" presId="urn:microsoft.com/office/officeart/2005/8/layout/radial4"/>
    <dgm:cxn modelId="{E29C0654-9D75-45FD-828F-F82071A75EB2}" type="presOf" srcId="{921E5D00-46A5-4E89-8F15-2FD1DEEA22AA}" destId="{41376B4C-362D-48C8-85A8-9F37E0BC84E9}" srcOrd="0" destOrd="0" presId="urn:microsoft.com/office/officeart/2005/8/layout/radial4"/>
    <dgm:cxn modelId="{45DAFF45-8336-4C8F-BC52-79C6A2D86FD1}" type="presOf" srcId="{F243474D-AEE9-4D8A-B949-399F86089C1C}" destId="{2708289F-E91F-4BAC-A2E1-FD36EE055C23}" srcOrd="0" destOrd="0" presId="urn:microsoft.com/office/officeart/2005/8/layout/radial4"/>
    <dgm:cxn modelId="{FCC29020-DFFA-48C8-8578-E4B6AAF300F5}" srcId="{921E5D00-46A5-4E89-8F15-2FD1DEEA22AA}" destId="{F680EE19-DCFA-4361-BCC0-538C2780877A}" srcOrd="3" destOrd="0" parTransId="{E6D906CA-AD9A-4894-A344-8B1702A88EC8}" sibTransId="{290D1101-7716-490A-942A-68C9C63CBCF9}"/>
    <dgm:cxn modelId="{D7BF1AC8-5B9E-4E11-BCCA-7E31CE2A2501}" srcId="{921E5D00-46A5-4E89-8F15-2FD1DEEA22AA}" destId="{96995AA3-87B0-4F52-BD33-2A82F41CBDFD}" srcOrd="1" destOrd="0" parTransId="{424E70D7-E2BD-428A-88A1-71C31963CCC8}" sibTransId="{92461314-D8A9-40BE-977B-20FE59174E92}"/>
    <dgm:cxn modelId="{F027C0BA-6922-4869-B6E0-FB4D6A1A247E}" type="presOf" srcId="{F680EE19-DCFA-4361-BCC0-538C2780877A}" destId="{7A2278D0-14F5-4674-8B1A-87F3C382B46F}" srcOrd="0" destOrd="0" presId="urn:microsoft.com/office/officeart/2005/8/layout/radial4"/>
    <dgm:cxn modelId="{FF0F6CC1-1410-449E-A98E-6DFA6A7A2842}" type="presOf" srcId="{E6D906CA-AD9A-4894-A344-8B1702A88EC8}" destId="{B71B0532-9919-436F-9883-91A65E490F22}" srcOrd="0" destOrd="0" presId="urn:microsoft.com/office/officeart/2005/8/layout/radial4"/>
    <dgm:cxn modelId="{600AACBC-1A03-46FB-87E7-05A3B80ADDCA}" srcId="{921E5D00-46A5-4E89-8F15-2FD1DEEA22AA}" destId="{0FB15C98-AEFF-4434-8BAF-9CE617287675}" srcOrd="2" destOrd="0" parTransId="{4A12FD9C-61D4-4E46-89FF-FB3BB29FDEBC}" sibTransId="{C11607F1-3051-4B35-BE44-F62A87F510DE}"/>
    <dgm:cxn modelId="{A86CEE27-D21F-433E-81C1-9553A18E132E}" type="presOf" srcId="{54D44A6C-3685-4CB9-9330-A709AF085DED}" destId="{201A34EB-6935-47A4-99BC-57785EFA0F14}" srcOrd="0" destOrd="0" presId="urn:microsoft.com/office/officeart/2005/8/layout/radial4"/>
    <dgm:cxn modelId="{00C474A4-C000-497A-8E7C-5B39538703AB}" srcId="{921E5D00-46A5-4E89-8F15-2FD1DEEA22AA}" destId="{C9112188-8EA0-475E-9D27-CB985B2D10AB}" srcOrd="0" destOrd="0" parTransId="{54D44A6C-3685-4CB9-9330-A709AF085DED}" sibTransId="{471546E7-4DF3-46AD-B310-D996780D1CC0}"/>
    <dgm:cxn modelId="{52A05556-2B4A-43D6-9DCF-9C20A3CC5484}" srcId="{F243474D-AEE9-4D8A-B949-399F86089C1C}" destId="{921E5D00-46A5-4E89-8F15-2FD1DEEA22AA}" srcOrd="0" destOrd="0" parTransId="{6E023291-85D0-4F90-903D-5433DC0FE2E3}" sibTransId="{ACDA457B-9B63-4A65-BC30-0749F2F5F7EE}"/>
    <dgm:cxn modelId="{CD4E3D9C-B2A5-436F-9647-6EE20108371B}" type="presOf" srcId="{424E70D7-E2BD-428A-88A1-71C31963CCC8}" destId="{973C3E61-1D68-4262-9E69-FC591A7F1350}" srcOrd="0" destOrd="0" presId="urn:microsoft.com/office/officeart/2005/8/layout/radial4"/>
    <dgm:cxn modelId="{DC99F226-432D-4690-8806-4FDE87D1600F}" type="presOf" srcId="{4A12FD9C-61D4-4E46-89FF-FB3BB29FDEBC}" destId="{0C483EA1-FDE0-48B7-BCAA-EFA39500EF68}" srcOrd="0" destOrd="0" presId="urn:microsoft.com/office/officeart/2005/8/layout/radial4"/>
    <dgm:cxn modelId="{227B7C45-A57B-4B71-91FE-26E8C9082786}" type="presOf" srcId="{C9112188-8EA0-475E-9D27-CB985B2D10AB}" destId="{4180EAC1-93B1-486B-B932-1E27C71E2B0E}" srcOrd="0" destOrd="0" presId="urn:microsoft.com/office/officeart/2005/8/layout/radial4"/>
    <dgm:cxn modelId="{5BC260EC-17A4-46AB-AAD2-4643FAE01092}" type="presParOf" srcId="{2708289F-E91F-4BAC-A2E1-FD36EE055C23}" destId="{41376B4C-362D-48C8-85A8-9F37E0BC84E9}" srcOrd="0" destOrd="0" presId="urn:microsoft.com/office/officeart/2005/8/layout/radial4"/>
    <dgm:cxn modelId="{1B648E8D-4714-42ED-99D3-E38B062CC18A}" type="presParOf" srcId="{2708289F-E91F-4BAC-A2E1-FD36EE055C23}" destId="{201A34EB-6935-47A4-99BC-57785EFA0F14}" srcOrd="1" destOrd="0" presId="urn:microsoft.com/office/officeart/2005/8/layout/radial4"/>
    <dgm:cxn modelId="{F22B6A5B-D27C-4541-BDFF-F3A4502A6345}" type="presParOf" srcId="{2708289F-E91F-4BAC-A2E1-FD36EE055C23}" destId="{4180EAC1-93B1-486B-B932-1E27C71E2B0E}" srcOrd="2" destOrd="0" presId="urn:microsoft.com/office/officeart/2005/8/layout/radial4"/>
    <dgm:cxn modelId="{157FDF2E-4BF1-4459-B929-D5668F18825C}" type="presParOf" srcId="{2708289F-E91F-4BAC-A2E1-FD36EE055C23}" destId="{973C3E61-1D68-4262-9E69-FC591A7F1350}" srcOrd="3" destOrd="0" presId="urn:microsoft.com/office/officeart/2005/8/layout/radial4"/>
    <dgm:cxn modelId="{738D7C21-0654-4AF7-BAE4-E75E27A7E151}" type="presParOf" srcId="{2708289F-E91F-4BAC-A2E1-FD36EE055C23}" destId="{7D2B1C96-7CA8-47E9-82B8-BE9C3051E8CA}" srcOrd="4" destOrd="0" presId="urn:microsoft.com/office/officeart/2005/8/layout/radial4"/>
    <dgm:cxn modelId="{E2B70721-E5F0-47ED-A936-16861D00AE54}" type="presParOf" srcId="{2708289F-E91F-4BAC-A2E1-FD36EE055C23}" destId="{0C483EA1-FDE0-48B7-BCAA-EFA39500EF68}" srcOrd="5" destOrd="0" presId="urn:microsoft.com/office/officeart/2005/8/layout/radial4"/>
    <dgm:cxn modelId="{B9D72734-84E1-4289-B3C7-5D04545D31CC}" type="presParOf" srcId="{2708289F-E91F-4BAC-A2E1-FD36EE055C23}" destId="{9BCFE9B0-8E54-4069-8745-4B9A563009D0}" srcOrd="6" destOrd="0" presId="urn:microsoft.com/office/officeart/2005/8/layout/radial4"/>
    <dgm:cxn modelId="{F4DE32C9-409C-4778-8E58-746E0C399F14}" type="presParOf" srcId="{2708289F-E91F-4BAC-A2E1-FD36EE055C23}" destId="{B71B0532-9919-436F-9883-91A65E490F22}" srcOrd="7" destOrd="0" presId="urn:microsoft.com/office/officeart/2005/8/layout/radial4"/>
    <dgm:cxn modelId="{C4870F43-FE88-450D-9AFB-2B00867EBE26}" type="presParOf" srcId="{2708289F-E91F-4BAC-A2E1-FD36EE055C23}" destId="{7A2278D0-14F5-4674-8B1A-87F3C382B46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76B4C-362D-48C8-85A8-9F37E0BC84E9}">
      <dsp:nvSpPr>
        <dsp:cNvPr id="0" name=""/>
        <dsp:cNvSpPr/>
      </dsp:nvSpPr>
      <dsp:spPr>
        <a:xfrm>
          <a:off x="2725674" y="2609491"/>
          <a:ext cx="2016252" cy="2016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900" kern="1200" dirty="0" smtClean="0"/>
            <a:t>სტრატეგიული დაგეგმვა</a:t>
          </a:r>
          <a:endParaRPr lang="ru-RU" sz="900" kern="1200" dirty="0"/>
        </a:p>
      </dsp:txBody>
      <dsp:txXfrm>
        <a:off x="3020947" y="2904764"/>
        <a:ext cx="1425706" cy="1425706"/>
      </dsp:txXfrm>
    </dsp:sp>
    <dsp:sp modelId="{201A34EB-6935-47A4-99BC-57785EFA0F14}">
      <dsp:nvSpPr>
        <dsp:cNvPr id="0" name=""/>
        <dsp:cNvSpPr/>
      </dsp:nvSpPr>
      <dsp:spPr>
        <a:xfrm rot="11700000">
          <a:off x="928954" y="28148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0EAC1-93B1-486B-B932-1E27C71E2B0E}">
      <dsp:nvSpPr>
        <dsp:cNvPr id="0" name=""/>
        <dsp:cNvSpPr/>
      </dsp:nvSpPr>
      <dsp:spPr>
        <a:xfrm>
          <a:off x="1254" y="2107929"/>
          <a:ext cx="1915439" cy="1532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900" kern="1200" dirty="0" smtClean="0"/>
            <a:t>ტურიზმის ბიზნესის მოქმედი პირები</a:t>
          </a:r>
          <a:endParaRPr lang="ru-RU" sz="900" kern="1200" dirty="0"/>
        </a:p>
      </dsp:txBody>
      <dsp:txXfrm>
        <a:off x="46135" y="2152810"/>
        <a:ext cx="1825677" cy="1442589"/>
      </dsp:txXfrm>
    </dsp:sp>
    <dsp:sp modelId="{973C3E61-1D68-4262-9E69-FC591A7F1350}">
      <dsp:nvSpPr>
        <dsp:cNvPr id="0" name=""/>
        <dsp:cNvSpPr/>
      </dsp:nvSpPr>
      <dsp:spPr>
        <a:xfrm rot="14737044">
          <a:off x="2037893" y="1521354"/>
          <a:ext cx="1751988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B1C96-7CA8-47E9-82B8-BE9C3051E8CA}">
      <dsp:nvSpPr>
        <dsp:cNvPr id="0" name=""/>
        <dsp:cNvSpPr/>
      </dsp:nvSpPr>
      <dsp:spPr>
        <a:xfrm>
          <a:off x="1594533" y="244631"/>
          <a:ext cx="1915439" cy="1532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900" kern="1200" dirty="0" smtClean="0"/>
            <a:t>დანიშნულების ადგილის მართვის ორგანიზაცია</a:t>
          </a:r>
          <a:endParaRPr lang="ru-RU" sz="900" kern="1200" dirty="0"/>
        </a:p>
      </dsp:txBody>
      <dsp:txXfrm>
        <a:off x="1639414" y="289512"/>
        <a:ext cx="1825677" cy="1442589"/>
      </dsp:txXfrm>
    </dsp:sp>
    <dsp:sp modelId="{0C483EA1-FDE0-48B7-BCAA-EFA39500EF68}">
      <dsp:nvSpPr>
        <dsp:cNvPr id="0" name=""/>
        <dsp:cNvSpPr/>
      </dsp:nvSpPr>
      <dsp:spPr>
        <a:xfrm rot="17700000">
          <a:off x="3694510" y="15252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FE9B0-8E54-4069-8745-4B9A563009D0}">
      <dsp:nvSpPr>
        <dsp:cNvPr id="0" name=""/>
        <dsp:cNvSpPr/>
      </dsp:nvSpPr>
      <dsp:spPr>
        <a:xfrm>
          <a:off x="3990140" y="247881"/>
          <a:ext cx="1915439" cy="1532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900" kern="1200" dirty="0" smtClean="0"/>
            <a:t>საჯარო ორგანიზაციები</a:t>
          </a:r>
          <a:endParaRPr lang="ru-RU" sz="900" kern="1200" dirty="0"/>
        </a:p>
      </dsp:txBody>
      <dsp:txXfrm>
        <a:off x="4035021" y="292762"/>
        <a:ext cx="1825677" cy="1442589"/>
      </dsp:txXfrm>
    </dsp:sp>
    <dsp:sp modelId="{B71B0532-9919-436F-9883-91A65E490F22}">
      <dsp:nvSpPr>
        <dsp:cNvPr id="0" name=""/>
        <dsp:cNvSpPr/>
      </dsp:nvSpPr>
      <dsp:spPr>
        <a:xfrm rot="20700000">
          <a:off x="4776612" y="28148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278D0-14F5-4674-8B1A-87F3C382B46F}">
      <dsp:nvSpPr>
        <dsp:cNvPr id="0" name=""/>
        <dsp:cNvSpPr/>
      </dsp:nvSpPr>
      <dsp:spPr>
        <a:xfrm>
          <a:off x="5550906" y="2107929"/>
          <a:ext cx="1915439" cy="1532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900" kern="1200" dirty="0" smtClean="0"/>
            <a:t>არასამთავრობო სექტორი</a:t>
          </a:r>
          <a:endParaRPr lang="ru-RU" sz="900" kern="1200" dirty="0"/>
        </a:p>
      </dsp:txBody>
      <dsp:txXfrm>
        <a:off x="5595787" y="2152810"/>
        <a:ext cx="1825677" cy="1442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ტურისტული დანიშნულების ადგილის სასიცოცხლო ციკლი </a:t>
            </a:r>
            <a:r>
              <a:rPr lang="en-US" dirty="0" smtClean="0"/>
              <a:t>(TALC</a:t>
            </a:r>
            <a:r>
              <a:rPr lang="en-US" dirty="0" smtClean="0"/>
              <a:t>), </a:t>
            </a:r>
            <a:r>
              <a:rPr lang="ka-GE" dirty="0" smtClean="0"/>
              <a:t>საინვესტიციო გადაწყვეტილებები და ტურიზმის პოლიტიკა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ასოც.პროფესორი პაატა  ჩაგანავა</a:t>
            </a:r>
            <a:endParaRPr lang="en-US" dirty="0" smtClean="0"/>
          </a:p>
          <a:p>
            <a:r>
              <a:rPr lang="ka-GE" dirty="0" smtClean="0"/>
              <a:t>ტურიზმის ფაკულტეტი</a:t>
            </a:r>
            <a:endParaRPr lang="en-US" dirty="0" smtClean="0"/>
          </a:p>
          <a:p>
            <a:r>
              <a:rPr lang="ka-GE" dirty="0" smtClean="0"/>
              <a:t>ბათუმის შოთა რუსთაველის სახელმწიფო უნივერსიტეტი</a:t>
            </a:r>
            <a:endParaRPr lang="ru-RU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726" y="332656"/>
            <a:ext cx="1306117" cy="142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413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შემთხვევა </a:t>
            </a:r>
            <a:r>
              <a:rPr lang="en-US" dirty="0" smtClean="0"/>
              <a:t>2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7467600" cy="4176464"/>
          </a:xfrm>
        </p:spPr>
      </p:pic>
    </p:spTree>
    <p:extLst>
      <p:ext uri="{BB962C8B-B14F-4D97-AF65-F5344CB8AC3E}">
        <p14:creationId xmlns:p14="http://schemas.microsoft.com/office/powerpoint/2010/main" val="3753088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შემთხვევა </a:t>
            </a:r>
            <a:r>
              <a:rPr lang="en-US" dirty="0" smtClean="0"/>
              <a:t>3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7467600" cy="3960440"/>
          </a:xfrm>
        </p:spPr>
      </p:pic>
    </p:spTree>
    <p:extLst>
      <p:ext uri="{BB962C8B-B14F-4D97-AF65-F5344CB8AC3E}">
        <p14:creationId xmlns:p14="http://schemas.microsoft.com/office/powerpoint/2010/main" val="3557125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შემთხვევა </a:t>
            </a:r>
            <a:r>
              <a:rPr lang="en-US" dirty="0" smtClean="0"/>
              <a:t>4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7467600" cy="3888432"/>
          </a:xfrm>
        </p:spPr>
      </p:pic>
    </p:spTree>
    <p:extLst>
      <p:ext uri="{BB962C8B-B14F-4D97-AF65-F5344CB8AC3E}">
        <p14:creationId xmlns:p14="http://schemas.microsoft.com/office/powerpoint/2010/main" val="2824476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/>
              <a:t>ბაზრის პროგნოზები, როგორც ინვესტორების რაციონალობის გადიდების ინსტრუმენტი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a-GE" dirty="0" smtClean="0"/>
              <a:t>დანიშნულების ადგილის მართვის ორგანიზაცია ყოველწლიურ პროგნოზებს აქვეყნებს</a:t>
            </a:r>
            <a:endParaRPr lang="en-US" dirty="0" smtClean="0"/>
          </a:p>
          <a:p>
            <a:pPr algn="just"/>
            <a:r>
              <a:rPr lang="ka-GE" dirty="0" smtClean="0"/>
              <a:t>ინვესტორთა რეაქცია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383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400" dirty="0" smtClean="0"/>
              <a:t>ინფრასტრუქტურის განვითარების გეგმა როგორც ინვესტორთა რაციონალობის გადიდების ინსტრუმენტი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7467600" cy="4104456"/>
          </a:xfrm>
        </p:spPr>
      </p:pic>
    </p:spTree>
    <p:extLst>
      <p:ext uri="{BB962C8B-B14F-4D97-AF65-F5344CB8AC3E}">
        <p14:creationId xmlns:p14="http://schemas.microsoft.com/office/powerpoint/2010/main" val="1213574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400" dirty="0" smtClean="0"/>
              <a:t>სტრატეგიულ დაგეგმვაში ჩართულობა როგორც ინვესტორთა რაციონალობის გადიდების ინსტრუმენტი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91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პოლიტიკური რისკები და </a:t>
            </a:r>
            <a:r>
              <a:rPr lang="en-US" dirty="0" smtClean="0"/>
              <a:t>TALC </a:t>
            </a:r>
            <a:r>
              <a:rPr lang="ka-GE" dirty="0" smtClean="0"/>
              <a:t>მოდელი</a:t>
            </a:r>
            <a:r>
              <a:rPr lang="en-US" dirty="0" smtClean="0"/>
              <a:t>: </a:t>
            </a:r>
            <a:r>
              <a:rPr lang="ka-GE" dirty="0" smtClean="0"/>
              <a:t>პოლიტიკის ცვლილება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7467600" cy="4032448"/>
          </a:xfrm>
        </p:spPr>
      </p:pic>
    </p:spTree>
    <p:extLst>
      <p:ext uri="{BB962C8B-B14F-4D97-AF65-F5344CB8AC3E}">
        <p14:creationId xmlns:p14="http://schemas.microsoft.com/office/powerpoint/2010/main" val="335566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მდგრადობა: გარემოსდაცვითი შეზღუდვები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7467600" cy="3816424"/>
          </a:xfrm>
        </p:spPr>
      </p:pic>
    </p:spTree>
    <p:extLst>
      <p:ext uri="{BB962C8B-B14F-4D97-AF65-F5344CB8AC3E}">
        <p14:creationId xmlns:p14="http://schemas.microsoft.com/office/powerpoint/2010/main" val="4047599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მდგრადობა: სოციალური შეზღუდვები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7467600" cy="4032448"/>
          </a:xfrm>
        </p:spPr>
      </p:pic>
    </p:spTree>
    <p:extLst>
      <p:ext uri="{BB962C8B-B14F-4D97-AF65-F5344CB8AC3E}">
        <p14:creationId xmlns:p14="http://schemas.microsoft.com/office/powerpoint/2010/main" val="54939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დასკვნები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TALC </a:t>
            </a:r>
            <a:r>
              <a:rPr lang="ka-GE" dirty="0" smtClean="0"/>
              <a:t>მოდელი, როგორც სტრატეგიული დაგეგმვის ინსტრუმენტი</a:t>
            </a:r>
            <a:endParaRPr lang="en-US" dirty="0" smtClean="0"/>
          </a:p>
          <a:p>
            <a:pPr algn="just"/>
            <a:r>
              <a:rPr lang="en-US" dirty="0" smtClean="0"/>
              <a:t>TALC </a:t>
            </a:r>
            <a:r>
              <a:rPr lang="ka-GE" dirty="0" smtClean="0"/>
              <a:t>მოდელი, როგორც მდგრადი დაგეგმვის ინსტრუმენტი</a:t>
            </a:r>
            <a:endParaRPr lang="en-US" dirty="0" smtClean="0"/>
          </a:p>
          <a:p>
            <a:pPr algn="just"/>
            <a:r>
              <a:rPr lang="ka-GE" dirty="0" smtClean="0"/>
              <a:t>ადაპტური და რაციონალური ეკონომიკური აგენტები</a:t>
            </a:r>
            <a:endParaRPr lang="en-US" dirty="0" smtClean="0"/>
          </a:p>
          <a:p>
            <a:pPr algn="just"/>
            <a:r>
              <a:rPr lang="ka-GE" dirty="0" smtClean="0"/>
              <a:t>ბაზრის პროგნოზები, ჩართულობა დაგეგმვაში და ინფრასტრუქტურის განვითარების გეგმა, როგორც ინვესტორთა რაციონალობის გადიდების ინსტრუმენტები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17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ტურიზმის განვითარების პრობლემები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a-GE" dirty="0" smtClean="0"/>
              <a:t>სტრატეგიული დაგეგმვის პრობლემები</a:t>
            </a:r>
            <a:endParaRPr lang="en-US" dirty="0" smtClean="0"/>
          </a:p>
          <a:p>
            <a:pPr algn="just"/>
            <a:r>
              <a:rPr lang="en-US" dirty="0" smtClean="0"/>
              <a:t>დ</a:t>
            </a:r>
            <a:r>
              <a:rPr lang="ka-GE" dirty="0" smtClean="0"/>
              <a:t>ანიშნულების ადგილზე არაადექვატური ინვესტირების პრობლემები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668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გმადლობთ ყურადღებისთვის</a:t>
            </a:r>
            <a:r>
              <a:rPr lang="en-US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24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ტურისტული დანიშნულების ადგილის სასიცოცხლო ციკლის მოდელი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7467600" cy="3888432"/>
          </a:xfrm>
        </p:spPr>
      </p:pic>
    </p:spTree>
    <p:extLst>
      <p:ext uri="{BB962C8B-B14F-4D97-AF65-F5344CB8AC3E}">
        <p14:creationId xmlns:p14="http://schemas.microsoft.com/office/powerpoint/2010/main" val="35614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Talc </a:t>
            </a:r>
            <a:r>
              <a:rPr lang="ka-GE" dirty="0" smtClean="0"/>
              <a:t>ფაზები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2285675"/>
              </p:ext>
            </p:extLst>
          </p:nvPr>
        </p:nvGraphicFramePr>
        <p:xfrm>
          <a:off x="457200" y="1600200"/>
          <a:ext cx="7467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ვიზიტორთა რაოდენობა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ინფრასტრუქტურა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გავლენა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აღმოჩენა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მცირე რაოდენობა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განუვითარებელი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დაბალი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ჩართულობა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იზრდება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ადგილობრივები ჩართვას იწყებენ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გაცნობიერებულია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განვითარება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დიდი რაოდენობა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ინფრასატრუქტურის გაძლიერების პროექტები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ცვლის ცხოვრების ხარისხს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კონსოლიდაცია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ზრდის ტემპი კლებულობს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სრულად გამოიყენება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ჩნდება ნეგატიური დამოკიდებულება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სტაგნაცია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პიკი, განმეორებითი ვიზიტორები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სიმძლავრეები გადატვირთულია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მცირდება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დაცემა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იწყებს დაცემას კონკურენციის გამო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გარკვეული ობიექტები ქრება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ცხოვრების ხარისხს ზიანი ადგება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აღდგენა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kern="1200">
                          <a:solidFill>
                            <a:srgbClr val="00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ახალი ციკლის დასაწყისი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11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მოლოდინები ეკონომიკაში და ინვესტიციები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a-GE" dirty="0" smtClean="0"/>
              <a:t>ადაპტური მოლოდინების თეორია</a:t>
            </a:r>
            <a:endParaRPr lang="en-US" dirty="0" smtClean="0"/>
          </a:p>
          <a:p>
            <a:pPr algn="just"/>
            <a:r>
              <a:rPr lang="ka-GE" dirty="0" smtClean="0"/>
              <a:t>რაციონალური მოლოდინების თეორია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9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ადაპტური მოლოდინები, საინვესტიციო გადაწყვეტილებები და </a:t>
            </a:r>
            <a:r>
              <a:rPr lang="en-US" dirty="0" smtClean="0"/>
              <a:t>TALC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7467600" cy="3888432"/>
          </a:xfrm>
        </p:spPr>
      </p:pic>
    </p:spTree>
    <p:extLst>
      <p:ext uri="{BB962C8B-B14F-4D97-AF65-F5344CB8AC3E}">
        <p14:creationId xmlns:p14="http://schemas.microsoft.com/office/powerpoint/2010/main" val="2811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/>
              <a:t>რაციონალური მოლოდინები, საინვესტიციო გადაწყვეტილებები და </a:t>
            </a:r>
            <a:r>
              <a:rPr lang="en-US" dirty="0" smtClean="0"/>
              <a:t>TALC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7467600" cy="4032448"/>
          </a:xfrm>
        </p:spPr>
      </p:pic>
    </p:spTree>
    <p:extLst>
      <p:ext uri="{BB962C8B-B14F-4D97-AF65-F5344CB8AC3E}">
        <p14:creationId xmlns:p14="http://schemas.microsoft.com/office/powerpoint/2010/main" val="290079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არიან თუ არა ინვესტორები რაციონალურები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a-GE" dirty="0" smtClean="0"/>
              <a:t>არიან თუ არა ინვესტორები ეკონომისტები?</a:t>
            </a:r>
            <a:endParaRPr lang="en-US" dirty="0" smtClean="0"/>
          </a:p>
          <a:p>
            <a:pPr algn="just"/>
            <a:r>
              <a:rPr lang="ka-GE" dirty="0" smtClean="0"/>
              <a:t>არის თუ არა ხელმისაწვდომი ყველა საჭირო ეკონომიკური ინფორმაცია?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32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შემთხვევა</a:t>
            </a:r>
            <a:r>
              <a:rPr lang="en-US" dirty="0" smtClean="0"/>
              <a:t> </a:t>
            </a:r>
            <a:r>
              <a:rPr lang="en-US" dirty="0" smtClean="0"/>
              <a:t>1.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7467600" cy="3888432"/>
          </a:xfrm>
        </p:spPr>
      </p:pic>
    </p:spTree>
    <p:extLst>
      <p:ext uri="{BB962C8B-B14F-4D97-AF65-F5344CB8AC3E}">
        <p14:creationId xmlns:p14="http://schemas.microsoft.com/office/powerpoint/2010/main" val="3881115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257</Words>
  <Application>Microsoft Office PowerPoint</Application>
  <PresentationFormat>Экран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ტურისტული დანიშნულების ადგილის სასიცოცხლო ციკლი (TALC), საინვესტიციო გადაწყვეტილებები და ტურიზმის პოლიტიკა</vt:lpstr>
      <vt:lpstr>ტურიზმის განვითარების პრობლემები</vt:lpstr>
      <vt:lpstr>ტურისტული დანიშნულების ადგილის სასიცოცხლო ციკლის მოდელი</vt:lpstr>
      <vt:lpstr>Talc ფაზები</vt:lpstr>
      <vt:lpstr>მოლოდინები ეკონომიკაში და ინვესტიციები</vt:lpstr>
      <vt:lpstr>ადაპტური მოლოდინები, საინვესტიციო გადაწყვეტილებები და TALC</vt:lpstr>
      <vt:lpstr>რაციონალური მოლოდინები, საინვესტიციო გადაწყვეტილებები და TALC</vt:lpstr>
      <vt:lpstr>არიან თუ არა ინვესტორები რაციონალურები</vt:lpstr>
      <vt:lpstr>შემთხვევა 1. </vt:lpstr>
      <vt:lpstr>შემთხვევა 2. </vt:lpstr>
      <vt:lpstr>შემთხვევა 3. </vt:lpstr>
      <vt:lpstr>შემთხვევა 4.</vt:lpstr>
      <vt:lpstr>ბაზრის პროგნოზები, როგორც ინვესტორების რაციონალობის გადიდების ინსტრუმენტი</vt:lpstr>
      <vt:lpstr>ინფრასტრუქტურის განვითარების გეგმა როგორც ინვესტორთა რაციონალობის გადიდების ინსტრუმენტი</vt:lpstr>
      <vt:lpstr>სტრატეგიულ დაგეგმვაში ჩართულობა როგორც ინვესტორთა რაციონალობის გადიდების ინსტრუმენტი</vt:lpstr>
      <vt:lpstr>პოლიტიკური რისკები და TALC მოდელი: პოლიტიკის ცვლილება</vt:lpstr>
      <vt:lpstr>მდგრადობა: გარემოსდაცვითი შეზღუდვები</vt:lpstr>
      <vt:lpstr>მდგრადობა: სოციალური შეზღუდვები</vt:lpstr>
      <vt:lpstr>დასკვნები</vt:lpstr>
      <vt:lpstr>გმადლობთ ყურადღებისთვის!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 Area Life Cycle (TALC), Investment Decisions and Tourism Policy</dc:title>
  <dc:creator>USER</dc:creator>
  <cp:lastModifiedBy>Пользователь Windows</cp:lastModifiedBy>
  <cp:revision>14</cp:revision>
  <dcterms:created xsi:type="dcterms:W3CDTF">2018-05-18T08:57:15Z</dcterms:created>
  <dcterms:modified xsi:type="dcterms:W3CDTF">2018-07-04T05:36:36Z</dcterms:modified>
</cp:coreProperties>
</file>