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9"/>
  </p:notesMasterIdLst>
  <p:sldIdLst>
    <p:sldId id="790" r:id="rId2"/>
    <p:sldId id="783" r:id="rId3"/>
    <p:sldId id="782" r:id="rId4"/>
    <p:sldId id="784" r:id="rId5"/>
    <p:sldId id="787" r:id="rId6"/>
    <p:sldId id="788" r:id="rId7"/>
    <p:sldId id="781" r:id="rId8"/>
    <p:sldId id="794" r:id="rId9"/>
    <p:sldId id="804" r:id="rId10"/>
    <p:sldId id="791" r:id="rId11"/>
    <p:sldId id="792" r:id="rId12"/>
    <p:sldId id="793" r:id="rId13"/>
    <p:sldId id="795" r:id="rId14"/>
    <p:sldId id="801" r:id="rId15"/>
    <p:sldId id="800" r:id="rId16"/>
    <p:sldId id="797" r:id="rId17"/>
    <p:sldId id="798" r:id="rId18"/>
    <p:sldId id="785" r:id="rId19"/>
    <p:sldId id="830" r:id="rId20"/>
    <p:sldId id="802" r:id="rId21"/>
    <p:sldId id="807" r:id="rId22"/>
    <p:sldId id="829" r:id="rId23"/>
    <p:sldId id="805" r:id="rId24"/>
    <p:sldId id="803" r:id="rId25"/>
    <p:sldId id="806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7" r:id="rId34"/>
    <p:sldId id="822" r:id="rId35"/>
    <p:sldId id="818" r:id="rId36"/>
    <p:sldId id="819" r:id="rId37"/>
    <p:sldId id="821" r:id="rId38"/>
    <p:sldId id="820" r:id="rId39"/>
    <p:sldId id="823" r:id="rId40"/>
    <p:sldId id="825" r:id="rId41"/>
    <p:sldId id="828" r:id="rId42"/>
    <p:sldId id="827" r:id="rId43"/>
    <p:sldId id="826" r:id="rId44"/>
    <p:sldId id="824" r:id="rId45"/>
    <p:sldId id="815" r:id="rId46"/>
    <p:sldId id="780" r:id="rId47"/>
    <p:sldId id="81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3" autoAdjust="0"/>
    <p:restoredTop sz="94723" autoAdjust="0"/>
  </p:normalViewPr>
  <p:slideViewPr>
    <p:cSldViewPr>
      <p:cViewPr varScale="1">
        <p:scale>
          <a:sx n="70" d="100"/>
          <a:sy n="70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ზედა კოლონტიტულის ჩანაცვლების ველი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14D12-C7AB-4F40-9EAD-BD3E74465215}" type="datetimeFigureOut">
              <a:rPr lang="en-US" smtClean="0"/>
              <a:pPr/>
              <a:t>7/4/2018</a:t>
            </a:fld>
            <a:endParaRPr lang="en-US"/>
          </a:p>
        </p:txBody>
      </p:sp>
      <p:sp>
        <p:nvSpPr>
          <p:cNvPr id="4" name="სლაიდის გამოსახულების ჩანაცვლების ველი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ჩანაწერებ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255E-8076-4AFF-9159-104F97C6A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BE04-E4A1-4BCC-AA68-4A29E5CF6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9A7F-3258-455A-BE13-036B7CC23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01D5B-9023-4A88-BF6A-DDA4D42C2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CEE5-BED2-4D02-A424-7CC558C9E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D3B7-719D-4D3C-B771-247CA818B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D07B-0133-400B-9BFB-D761B7140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A645-2D01-4992-B00E-4706F6C71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91AB-7D40-4DD9-B2AC-9D718DE17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C0E6-B7AB-46D6-B90B-8DFB09245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D2D3-8DAA-4ADE-9BD8-60B40259B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7DFC-DA83-4F9A-8A59-CF229D1F9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7FDE87C-46E8-4ED0-A8AF-3A692BA5D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Herb Polski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18007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hlinkClick r:id="" action="ppaction://hlinkshowjump?jump=nextslide"/>
            <a:hlinkHover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3196" y="1981200"/>
            <a:ext cx="792087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i="1" dirty="0">
                <a:solidFill>
                  <a:schemeClr val="accent4">
                    <a:lumMod val="10000"/>
                  </a:schemeClr>
                </a:solidFill>
              </a:rPr>
              <a:t>Poles </a:t>
            </a:r>
            <a:endParaRPr lang="en-US" sz="10000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en-US" sz="10000" b="1" i="1" dirty="0" smtClean="0">
                <a:solidFill>
                  <a:schemeClr val="accent4">
                    <a:lumMod val="10000"/>
                  </a:schemeClr>
                </a:solidFill>
              </a:rPr>
              <a:t>in </a:t>
            </a:r>
            <a:r>
              <a:rPr lang="en-US" sz="10000" b="1" i="1" dirty="0">
                <a:solidFill>
                  <a:schemeClr val="accent4">
                    <a:lumMod val="10000"/>
                  </a:schemeClr>
                </a:solidFill>
              </a:rPr>
              <a:t>Georgia</a:t>
            </a:r>
            <a:endParaRPr lang="en-US" sz="10000" b="1" dirty="0" smtClean="0">
              <a:solidFill>
                <a:schemeClr val="accent4">
                  <a:lumMod val="10000"/>
                </a:schemeClr>
              </a:solidFill>
              <a:latin typeface="AcadMtavr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ka-GE" sz="2400" b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ავტ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. – </a:t>
            </a:r>
            <a:r>
              <a:rPr lang="ka-GE" sz="2400" b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კახაბერ სურგულაძე</a:t>
            </a:r>
            <a:endParaRPr lang="fo-FO" sz="2400" b="1" dirty="0" smtClean="0">
              <a:solidFill>
                <a:schemeClr val="accent4">
                  <a:lumMod val="10000"/>
                </a:schemeClr>
              </a:solidFill>
              <a:latin typeface="AcadMtavr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ka-GE" b="1" i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ბათუმი </a:t>
            </a:r>
            <a:r>
              <a:rPr lang="fo-FO" b="1" i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-</a:t>
            </a:r>
            <a:r>
              <a:rPr lang="ka-GE" b="1" i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 </a:t>
            </a:r>
            <a:r>
              <a:rPr lang="fo-FO" b="1" i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201</a:t>
            </a: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latin typeface="AcadMtavr" pitchFamily="2" charset="0"/>
              </a:rPr>
              <a:t>8</a:t>
            </a:r>
            <a:endParaRPr lang="ru-RU" b="1" i="1" dirty="0" smtClean="0">
              <a:solidFill>
                <a:schemeClr val="accent4">
                  <a:lumMod val="10000"/>
                </a:schemeClr>
              </a:solidFill>
              <a:latin typeface="AcadMtav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á áá©-ááá¡ááááá¢á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403860"/>
            <a:ext cx="7189469" cy="5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5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>
                <a:effectLst/>
              </a:rPr>
              <a:t>პოლონეთის გვირგვინისა და ლიტვის დიდი სამთავროს </a:t>
            </a:r>
            <a:r>
              <a:rPr lang="ka-GE" sz="3600" b="1" i="1" dirty="0" smtClean="0">
                <a:effectLst/>
              </a:rPr>
              <a:t>სამეფო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(1569-1795</a:t>
            </a:r>
            <a:r>
              <a:rPr lang="ka-GE" sz="3600" b="1" i="1" dirty="0">
                <a:effectLst/>
              </a:rPr>
              <a:t>) </a:t>
            </a:r>
          </a:p>
        </p:txBody>
      </p:sp>
      <p:pic>
        <p:nvPicPr>
          <p:cNvPr id="2050" name="Picture 2" descr="File:ChorÄgiew krÃ³lewska krÃ³la Zygmunta III Wazy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3200400"/>
            <a:ext cx="41173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Herb Rzeczypospolitej Obojga Narodow (Alex K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00262"/>
            <a:ext cx="3505200" cy="43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5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i="1" dirty="0">
                <a:effectLst/>
              </a:rPr>
              <a:t>Rzeczpospolita Korony Polskiej i Wielkiego Księstwa Litewskiego</a:t>
            </a:r>
            <a:endParaRPr lang="ka-GE" sz="3600" i="1" dirty="0"/>
          </a:p>
        </p:txBody>
      </p:sp>
      <p:pic>
        <p:nvPicPr>
          <p:cNvPr id="3076" name="Picture 4" descr="File:Polish-Lithuanian Commonwealth (orthographic projection)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2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 smtClean="0">
                <a:effectLst/>
              </a:rPr>
              <a:t>Zygmunt</a:t>
            </a:r>
            <a:r>
              <a:rPr lang="en-US" sz="3600" b="1" i="1" dirty="0" smtClean="0">
                <a:effectLst/>
              </a:rPr>
              <a:t> </a:t>
            </a:r>
            <a:r>
              <a:rPr lang="en-US" sz="3600" b="1" i="1" dirty="0">
                <a:effectLst/>
              </a:rPr>
              <a:t>III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US" sz="3600" b="1" i="1" dirty="0" err="1" smtClean="0">
                <a:effectLst/>
              </a:rPr>
              <a:t>Waza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(1587-1632)</a:t>
            </a:r>
            <a:endParaRPr lang="ka-GE" sz="3600" i="1" dirty="0"/>
          </a:p>
        </p:txBody>
      </p:sp>
      <p:pic>
        <p:nvPicPr>
          <p:cNvPr id="4102" name="Picture 6" descr="Plik:Zygmunt Waza Soutm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1560"/>
            <a:ext cx="3962400" cy="5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ik:Sigismundus III Rex - signa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58080"/>
            <a:ext cx="4324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9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ka-GE" sz="2800" b="1" i="1" dirty="0" smtClean="0">
                <a:effectLst/>
              </a:rPr>
              <a:t>1586</a:t>
            </a:r>
            <a:r>
              <a:rPr lang="ka-GE" sz="2800" b="1" i="1" dirty="0">
                <a:effectLst/>
              </a:rPr>
              <a:t> წ. პოლონელებმა მეფედ აირჩიეს შვედეთის მეფე </a:t>
            </a:r>
            <a:r>
              <a:rPr lang="ka-GE" sz="2800" b="1" i="1" dirty="0" err="1">
                <a:effectLst/>
              </a:rPr>
              <a:t>სიგიზმუნდ</a:t>
            </a:r>
            <a:r>
              <a:rPr lang="ka-GE" sz="2800" b="1" i="1" dirty="0">
                <a:effectLst/>
              </a:rPr>
              <a:t> </a:t>
            </a:r>
            <a:r>
              <a:rPr lang="en-US" sz="2800" b="1" i="1" dirty="0" smtClean="0">
                <a:effectLst/>
              </a:rPr>
              <a:t>III</a:t>
            </a:r>
            <a:r>
              <a:rPr lang="ka-GE" sz="2800" b="1" i="1" dirty="0">
                <a:effectLst/>
              </a:rPr>
              <a:t>.</a:t>
            </a:r>
            <a:r>
              <a:rPr lang="ka-GE" sz="2800" b="1" i="1" dirty="0" smtClean="0">
                <a:effectLst/>
              </a:rPr>
              <a:t> მან </a:t>
            </a:r>
            <a:r>
              <a:rPr lang="ka-GE" sz="2800" b="1" i="1" dirty="0">
                <a:effectLst/>
              </a:rPr>
              <a:t>კათოლიკური ფანატიზმის გამო დაკარგა შვედეთის </a:t>
            </a:r>
            <a:r>
              <a:rPr lang="ka-GE" sz="2800" b="1" i="1" dirty="0" smtClean="0">
                <a:effectLst/>
              </a:rPr>
              <a:t>ტახტი. </a:t>
            </a:r>
            <a:r>
              <a:rPr lang="ka-GE" sz="2800" b="1" i="1" dirty="0">
                <a:effectLst/>
              </a:rPr>
              <a:t>მის </a:t>
            </a:r>
            <a:r>
              <a:rPr lang="ka-GE" sz="2800" b="1" i="1" dirty="0" err="1">
                <a:effectLst/>
              </a:rPr>
              <a:t>მართველობასთან</a:t>
            </a:r>
            <a:r>
              <a:rPr lang="ka-GE" sz="2800" b="1" i="1" dirty="0">
                <a:effectLst/>
              </a:rPr>
              <a:t> დაკავშირებულია მოვლენებია: </a:t>
            </a:r>
            <a:r>
              <a:rPr lang="ka-GE" sz="2800" b="1" i="1" dirty="0" smtClean="0">
                <a:effectLst/>
              </a:rPr>
              <a:t>დედაქალაქის </a:t>
            </a:r>
            <a:r>
              <a:rPr lang="ka-GE" sz="2800" b="1" i="1" dirty="0">
                <a:effectLst/>
              </a:rPr>
              <a:t>გადატანა კრაკოვიდან </a:t>
            </a:r>
            <a:r>
              <a:rPr lang="ka-GE" sz="2800" b="1" i="1" dirty="0" smtClean="0">
                <a:effectLst/>
              </a:rPr>
              <a:t>ვარშავაში</a:t>
            </a:r>
            <a:r>
              <a:rPr lang="en-US" sz="2800" b="1" i="1" dirty="0" smtClean="0">
                <a:effectLst/>
              </a:rPr>
              <a:t> (</a:t>
            </a:r>
            <a:r>
              <a:rPr lang="ka-GE" sz="2800" b="1" i="1" dirty="0">
                <a:effectLst/>
              </a:rPr>
              <a:t>1596</a:t>
            </a:r>
            <a:r>
              <a:rPr lang="en-US" sz="2800" b="1" i="1" dirty="0">
                <a:effectLst/>
              </a:rPr>
              <a:t>)</a:t>
            </a:r>
            <a:r>
              <a:rPr lang="ka-GE" sz="2800" b="1" i="1" dirty="0">
                <a:effectLst/>
              </a:rPr>
              <a:t> ; ბრესტის უნია (1596) – მართლმადიდებლურ და კათოლიკურ ეკლესიებს შორის (1596), რომელმაც დაასრულა ტრადიციული პოლონური </a:t>
            </a:r>
            <a:r>
              <a:rPr lang="ka-GE" sz="2800" b="1" i="1" dirty="0" err="1">
                <a:effectLst/>
              </a:rPr>
              <a:t>რწმენისშემწყალებლობა</a:t>
            </a:r>
            <a:r>
              <a:rPr lang="ka-GE" sz="2800" b="1" i="1" dirty="0">
                <a:effectLst/>
              </a:rPr>
              <a:t> და ჩაუყარა ფუნდამენტი </a:t>
            </a:r>
            <a:r>
              <a:rPr lang="ka-GE" sz="2800" b="1" i="1" dirty="0" err="1">
                <a:effectLst/>
              </a:rPr>
              <a:t>ხმელნიჩნინას</a:t>
            </a:r>
            <a:r>
              <a:rPr lang="ka-GE" sz="2800" b="1" i="1" dirty="0">
                <a:effectLst/>
              </a:rPr>
              <a:t> და პოლონეთის ინტერვენციას რუსეთში </a:t>
            </a:r>
            <a:r>
              <a:rPr lang="ka-GE" sz="2800" b="1" i="1" dirty="0" smtClean="0">
                <a:effectLst/>
              </a:rPr>
              <a:t>შფოთის </a:t>
            </a:r>
            <a:r>
              <a:rPr lang="ka-GE" sz="2800" b="1" i="1" dirty="0">
                <a:effectLst/>
              </a:rPr>
              <a:t>წლების ეპოქაში.</a:t>
            </a:r>
          </a:p>
        </p:txBody>
      </p:sp>
    </p:spTree>
    <p:extLst>
      <p:ext uri="{BB962C8B-B14F-4D97-AF65-F5344CB8AC3E}">
        <p14:creationId xmlns:p14="http://schemas.microsoft.com/office/powerpoint/2010/main" val="382528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err="1">
                <a:effectLst/>
              </a:rPr>
              <a:t>რეჩ</a:t>
            </a:r>
            <a:r>
              <a:rPr lang="ka-GE" sz="3600" b="1" i="1" dirty="0">
                <a:effectLst/>
              </a:rPr>
              <a:t> </a:t>
            </a:r>
            <a:r>
              <a:rPr lang="ka-GE" sz="3600" b="1" i="1" dirty="0" err="1">
                <a:effectLst/>
              </a:rPr>
              <a:t>პოსპოლიტის</a:t>
            </a:r>
            <a:r>
              <a:rPr lang="ka-GE" sz="3600" b="1" i="1" dirty="0">
                <a:effectLst/>
              </a:rPr>
              <a:t> გაყოფა</a:t>
            </a:r>
            <a:r>
              <a:rPr lang="ka-GE" b="1" dirty="0">
                <a:effectLst/>
              </a:rPr>
              <a:t/>
            </a:r>
            <a:br>
              <a:rPr lang="ka-GE" b="1" dirty="0">
                <a:effectLst/>
              </a:rPr>
            </a:b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b="1" i="1" dirty="0" smtClean="0">
                <a:effectLst/>
              </a:rPr>
              <a:t>1 </a:t>
            </a:r>
            <a:r>
              <a:rPr lang="ka-GE" b="1" i="1" dirty="0">
                <a:effectLst/>
              </a:rPr>
              <a:t>გაყოფა - 1772. პრუსიას, ავსტრიასა და რუსეთს შორის</a:t>
            </a:r>
            <a:r>
              <a:rPr lang="en-US" b="1" i="1" dirty="0">
                <a:effectLst/>
              </a:rPr>
              <a:t>;</a:t>
            </a:r>
          </a:p>
          <a:p>
            <a:r>
              <a:rPr lang="ka-GE" b="1" i="1" dirty="0">
                <a:effectLst/>
              </a:rPr>
              <a:t>2 გაყოფა - 1793. პრუსიასა და რუსეთს შორის</a:t>
            </a:r>
            <a:r>
              <a:rPr lang="en-US" b="1" i="1" dirty="0">
                <a:effectLst/>
              </a:rPr>
              <a:t>;</a:t>
            </a:r>
          </a:p>
          <a:p>
            <a:r>
              <a:rPr lang="ka-GE" b="1" i="1" dirty="0">
                <a:effectLst/>
              </a:rPr>
              <a:t>3 გაყოფა - 1795. კვლავ რუსეთს, პრუსიას და ავსტრიას </a:t>
            </a:r>
            <a:r>
              <a:rPr lang="ka-GE" b="1" i="1" dirty="0" smtClean="0">
                <a:effectLst/>
              </a:rPr>
              <a:t>შორის.</a:t>
            </a: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388624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i="1" dirty="0" smtClean="0">
                <a:effectLst/>
              </a:rPr>
              <a:t/>
            </a:r>
            <a:br>
              <a:rPr lang="ka-GE" sz="3600" i="1" dirty="0" smtClean="0">
                <a:effectLst/>
              </a:rPr>
            </a:br>
            <a:r>
              <a:rPr lang="ka-GE" sz="3600" i="1" dirty="0">
                <a:effectLst/>
              </a:rPr>
              <a:t/>
            </a:r>
            <a:br>
              <a:rPr lang="ka-GE" sz="3600" i="1" dirty="0">
                <a:effectLst/>
              </a:rPr>
            </a:br>
            <a:r>
              <a:rPr lang="ka-GE" sz="3600" i="1" dirty="0" smtClean="0">
                <a:effectLst/>
              </a:rPr>
              <a:t/>
            </a:r>
            <a:br>
              <a:rPr lang="ka-GE" sz="3600" i="1" dirty="0" smtClean="0">
                <a:effectLst/>
              </a:rPr>
            </a:br>
            <a:r>
              <a:rPr lang="ka-GE" sz="3600" b="1" i="1" dirty="0" smtClean="0">
                <a:effectLst/>
              </a:rPr>
              <a:t>პოლონეთის 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სახელმწიფის 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მდგომარეობა</a:t>
            </a:r>
            <a:r>
              <a:rPr lang="ka-GE" sz="3600" b="1" i="1" dirty="0">
                <a:effectLst/>
              </a:rPr>
              <a:t> 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1773</a:t>
            </a:r>
            <a:endParaRPr lang="ka-GE" sz="3600" b="1" i="1" dirty="0">
              <a:effectLst/>
            </a:endParaRPr>
          </a:p>
        </p:txBody>
      </p:sp>
      <p:pic>
        <p:nvPicPr>
          <p:cNvPr id="5122" name="Picture 2" descr="File:Nilson - Die Lage des Koenigreichs Pohlen im Jahr 177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331677" cy="5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6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just"/>
            <a:r>
              <a:rPr lang="ka-GE" sz="3600" b="1" i="1" dirty="0">
                <a:effectLst/>
              </a:rPr>
              <a:t>პოლონეთის </a:t>
            </a:r>
            <a:r>
              <a:rPr lang="ka-GE" sz="3600" b="1" i="1" dirty="0" smtClean="0">
                <a:effectLst/>
              </a:rPr>
              <a:t>სამი გაყოფა </a:t>
            </a:r>
            <a:r>
              <a:rPr lang="ka-GE" sz="3600" b="1" i="1" dirty="0">
                <a:effectLst/>
              </a:rPr>
              <a:t>ერთ </a:t>
            </a:r>
            <a:r>
              <a:rPr lang="ka-GE" sz="3600" b="1" i="1" dirty="0" smtClean="0">
                <a:effectLst/>
              </a:rPr>
              <a:t>რუკაზე</a:t>
            </a:r>
            <a:endParaRPr lang="ka-GE" sz="3600" b="1" i="1" dirty="0"/>
          </a:p>
        </p:txBody>
      </p:sp>
      <p:pic>
        <p:nvPicPr>
          <p:cNvPr id="6146" name="Picture 2" descr="File:Rzeczpospolita Rozbiory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3200"/>
            <a:ext cx="61722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8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>
                <a:effectLst/>
              </a:rPr>
              <a:t>Andrzej</a:t>
            </a:r>
            <a:r>
              <a:rPr lang="en-US" sz="3600" b="1" i="1" dirty="0">
                <a:effectLst/>
              </a:rPr>
              <a:t> 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>
                <a:effectLst/>
              </a:rPr>
              <a:t>Tadeusz</a:t>
            </a:r>
            <a:r>
              <a:rPr lang="en-US" sz="3600" b="1" i="1" dirty="0">
                <a:effectLst/>
              </a:rPr>
              <a:t> 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>
                <a:effectLst/>
              </a:rPr>
              <a:t>Bonawentura</a:t>
            </a:r>
            <a:r>
              <a:rPr lang="en-US" sz="3600" b="1" i="1" dirty="0">
                <a:effectLst/>
              </a:rPr>
              <a:t> 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>
                <a:effectLst/>
              </a:rPr>
              <a:t>Kościuszko</a:t>
            </a:r>
            <a:r>
              <a:rPr lang="en-US" sz="3600" b="1" i="1" dirty="0">
                <a:effectLst/>
              </a:rPr>
              <a:t> 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ka-GE" sz="3600" b="1" i="1" dirty="0" err="1">
                <a:effectLst/>
              </a:rPr>
              <a:t>თადეუშ</a:t>
            </a:r>
            <a:r>
              <a:rPr lang="ka-GE" sz="3600" b="1" i="1" dirty="0">
                <a:effectLst/>
              </a:rPr>
              <a:t>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კოსტუშკო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</a:t>
            </a:r>
            <a:r>
              <a:rPr lang="en-US" sz="3600" b="1" i="1" dirty="0" smtClean="0">
                <a:effectLst/>
              </a:rPr>
              <a:t>1746</a:t>
            </a:r>
            <a:r>
              <a:rPr lang="ka-GE" sz="3600" b="1" i="1" dirty="0">
                <a:effectLst/>
              </a:rPr>
              <a:t>-</a:t>
            </a:r>
            <a:r>
              <a:rPr lang="en-US" sz="3600" b="1" i="1" dirty="0" smtClean="0">
                <a:effectLst/>
              </a:rPr>
              <a:t>1817</a:t>
            </a:r>
            <a:r>
              <a:rPr lang="ka-GE" sz="3600" b="1" i="1" dirty="0" smtClean="0">
                <a:effectLst/>
              </a:rPr>
              <a:t>)</a:t>
            </a:r>
            <a:endParaRPr lang="ka-GE" sz="3600" b="1" i="1" dirty="0">
              <a:effectLst/>
            </a:endParaRPr>
          </a:p>
        </p:txBody>
      </p:sp>
      <p:pic>
        <p:nvPicPr>
          <p:cNvPr id="5122" name="Picture 2" descr="Schweikart Tadeusz KoÅciuszk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343400" cy="57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ka-GE" b="1" i="1" dirty="0">
                <a:effectLst/>
              </a:rPr>
              <a:t>საქართველოსა და პოლონეთს შორის პოლიტიკური და დიპლომატიური ურთიერთობები XV </a:t>
            </a:r>
            <a:r>
              <a:rPr lang="ka-GE" b="1" i="1" dirty="0" smtClean="0">
                <a:effectLst/>
              </a:rPr>
              <a:t>ს</a:t>
            </a:r>
            <a:r>
              <a:rPr lang="en-US" b="1" i="1" smtClean="0">
                <a:effectLst/>
              </a:rPr>
              <a:t>-</a:t>
            </a:r>
            <a:r>
              <a:rPr lang="ka-GE" b="1" i="1" smtClean="0">
                <a:effectLst/>
              </a:rPr>
              <a:t>ში </a:t>
            </a:r>
            <a:r>
              <a:rPr lang="ka-GE" b="1" i="1" dirty="0">
                <a:effectLst/>
              </a:rPr>
              <a:t>დაიწყო, როცა აქტუალური გახდა ევროპული ქვეყნების მიერ </a:t>
            </a:r>
            <a:r>
              <a:rPr lang="ka-GE" b="1" i="1" dirty="0" err="1">
                <a:effectLst/>
              </a:rPr>
              <a:t>ანტიოსმალური</a:t>
            </a:r>
            <a:r>
              <a:rPr lang="ka-GE" b="1" i="1" dirty="0">
                <a:effectLst/>
              </a:rPr>
              <a:t> კოალიციის შექმნა. </a:t>
            </a:r>
            <a:endParaRPr lang="en-US" b="1" i="1" dirty="0" smtClean="0">
              <a:effectLst/>
            </a:endParaRPr>
          </a:p>
          <a:p>
            <a:r>
              <a:rPr lang="ka-GE" b="1" i="1" dirty="0" smtClean="0">
                <a:effectLst/>
              </a:rPr>
              <a:t>ქართლის </a:t>
            </a:r>
            <a:r>
              <a:rPr lang="ka-GE" b="1" i="1" dirty="0">
                <a:effectLst/>
              </a:rPr>
              <a:t>მეფე კონსტანტინე II-მ (1479-1505), რომელსაც საჭიროდ მიაჩნდა დასავლეთის ქრისტიანულ სამყაროსთან კავშირი, ამ მიზნით ელჩები გაგზავნა პოლონეთის მეფე ალექსანდრ I </a:t>
            </a:r>
            <a:r>
              <a:rPr lang="ka-GE" b="1" i="1" dirty="0" err="1">
                <a:effectLst/>
              </a:rPr>
              <a:t>იაგელონთან</a:t>
            </a:r>
            <a:r>
              <a:rPr lang="ka-GE" b="1" i="1" dirty="0">
                <a:effectLst/>
              </a:rPr>
              <a:t> (1461-1506). </a:t>
            </a: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413135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EU-Poland (orthographic projection)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i="1" dirty="0" smtClean="0">
                <a:effectLst/>
              </a:rPr>
              <a:t/>
            </a:r>
            <a:br>
              <a:rPr lang="en-US" sz="3600" b="1" i="1" dirty="0" smtClean="0">
                <a:effectLst/>
              </a:rPr>
            </a:br>
            <a:r>
              <a:rPr lang="en-US" sz="3600" b="1" i="1" dirty="0">
                <a:effectLst/>
              </a:rPr>
              <a:t/>
            </a:r>
            <a:br>
              <a:rPr lang="en-US" sz="3600" b="1" i="1" dirty="0">
                <a:effectLst/>
              </a:rPr>
            </a:br>
            <a:r>
              <a:rPr lang="en-US" sz="3600" b="1" i="1" dirty="0" err="1" smtClean="0">
                <a:effectLst/>
              </a:rPr>
              <a:t>Bogdan</a:t>
            </a:r>
            <a:r>
              <a:rPr lang="en-US" sz="3600" b="1" i="1" dirty="0" smtClean="0">
                <a:effectLst/>
              </a:rPr>
              <a:t> </a:t>
            </a:r>
            <a:br>
              <a:rPr lang="en-US" sz="3600" b="1" i="1" dirty="0" smtClean="0">
                <a:effectLst/>
              </a:rPr>
            </a:br>
            <a:r>
              <a:rPr lang="en-US" sz="3600" b="1" i="1" dirty="0" err="1">
                <a:effectLst/>
              </a:rPr>
              <a:t>Gurdziecki</a:t>
            </a:r>
            <a:r>
              <a:rPr lang="en-US" sz="3600" b="1" i="1" dirty="0">
                <a:effectLst/>
              </a:rPr>
              <a:t/>
            </a:r>
            <a:br>
              <a:rPr lang="en-US" sz="3600" b="1" i="1" dirty="0">
                <a:effectLst/>
              </a:rPr>
            </a:br>
            <a:r>
              <a:rPr lang="en-US" sz="3600" b="1" i="1" dirty="0">
                <a:effectLst/>
              </a:rPr>
              <a:t>(გ. </a:t>
            </a:r>
            <a:r>
              <a:rPr lang="en-US" sz="3600" b="1" i="1" dirty="0" smtClean="0">
                <a:effectLst/>
              </a:rPr>
              <a:t>12.04.1700</a:t>
            </a:r>
            <a:r>
              <a:rPr lang="en-US" sz="3600" b="1" i="1" dirty="0">
                <a:effectLst/>
              </a:rPr>
              <a:t>) </a:t>
            </a:r>
            <a:endParaRPr lang="ka-GE" sz="3600" b="1" i="1" dirty="0">
              <a:effectLst/>
            </a:endParaRPr>
          </a:p>
        </p:txBody>
      </p:sp>
      <p:pic>
        <p:nvPicPr>
          <p:cNvPr id="4" name="შიგთავსის ჩანაცვლების ველი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685800"/>
            <a:ext cx="4471987" cy="5610920"/>
          </a:xfrm>
        </p:spPr>
      </p:pic>
    </p:spTree>
    <p:extLst>
      <p:ext uri="{BB962C8B-B14F-4D97-AF65-F5344CB8AC3E}">
        <p14:creationId xmlns:p14="http://schemas.microsoft.com/office/powerpoint/2010/main" val="23512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ka-GE" b="1" i="1" dirty="0">
                <a:effectLst/>
              </a:rPr>
              <a:t>პოლონურ ლიტერატურაში </a:t>
            </a:r>
            <a:r>
              <a:rPr lang="ka-GE" b="1" i="1" dirty="0" smtClean="0">
                <a:effectLst/>
              </a:rPr>
              <a:t>ცნობილი როგორც ბოგდან </a:t>
            </a:r>
            <a:r>
              <a:rPr lang="ka-GE" b="1" i="1" dirty="0" err="1" smtClean="0">
                <a:effectLst/>
              </a:rPr>
              <a:t>გურჯიცკი</a:t>
            </a:r>
            <a:r>
              <a:rPr lang="ka-GE" b="1" i="1" dirty="0">
                <a:effectLst/>
              </a:rPr>
              <a:t>, იგივე </a:t>
            </a:r>
            <a:r>
              <a:rPr lang="ka-GE" b="1" i="1" dirty="0" err="1">
                <a:effectLst/>
              </a:rPr>
              <a:t>ბუხტამ</a:t>
            </a:r>
            <a:r>
              <a:rPr lang="ka-GE" b="1" i="1" dirty="0">
                <a:effectLst/>
              </a:rPr>
              <a:t>-ბეგი, </a:t>
            </a:r>
            <a:r>
              <a:rPr lang="ka-GE" b="1" i="1" dirty="0" err="1">
                <a:effectLst/>
              </a:rPr>
              <a:t>ბურბინ</a:t>
            </a:r>
            <a:r>
              <a:rPr lang="ka-GE" b="1" i="1" dirty="0">
                <a:effectLst/>
              </a:rPr>
              <a:t> </a:t>
            </a:r>
            <a:r>
              <a:rPr lang="ka-GE" b="1" i="1" dirty="0" err="1">
                <a:effectLst/>
              </a:rPr>
              <a:t>ბუგდან</a:t>
            </a:r>
            <a:r>
              <a:rPr lang="ka-GE" b="1" i="1" dirty="0">
                <a:effectLst/>
              </a:rPr>
              <a:t>-ბეგი, ბოგდან სპარსი, ბოგდან გურჯი, სამეფო ჯარების </a:t>
            </a:r>
            <a:r>
              <a:rPr lang="ka-GE" b="1" i="1" dirty="0" smtClean="0">
                <a:effectLst/>
              </a:rPr>
              <a:t>როტმისტრი.</a:t>
            </a:r>
            <a:r>
              <a:rPr lang="ka-GE" b="1" i="1" dirty="0">
                <a:effectLst/>
              </a:rPr>
              <a:t> </a:t>
            </a:r>
            <a:endParaRPr lang="ka-GE" b="1" i="1" dirty="0" smtClean="0">
              <a:effectLst/>
            </a:endParaRPr>
          </a:p>
          <a:p>
            <a:r>
              <a:rPr lang="ka-GE" b="1" i="1" dirty="0" smtClean="0">
                <a:effectLst/>
              </a:rPr>
              <a:t>დახასიათებულია</a:t>
            </a:r>
            <a:r>
              <a:rPr lang="ka-GE" b="1" i="1" dirty="0">
                <a:effectLst/>
              </a:rPr>
              <a:t>, როგორც საერთაშორისო პოლიტიკაში გარკვეული პიროვნება</a:t>
            </a:r>
            <a:r>
              <a:rPr lang="ka-GE" b="1" i="1" dirty="0" smtClean="0">
                <a:effectLst/>
              </a:rPr>
              <a:t>, აღმოსავლური</a:t>
            </a:r>
            <a:r>
              <a:rPr lang="ka-GE" b="1" i="1" dirty="0">
                <a:effectLst/>
              </a:rPr>
              <a:t> და ევროპული ენების და სამხედრო საქმის საუკეთესო </a:t>
            </a:r>
            <a:r>
              <a:rPr lang="ka-GE" b="1" i="1" dirty="0" err="1">
                <a:effectLst/>
              </a:rPr>
              <a:t>მცოდენე</a:t>
            </a:r>
            <a:r>
              <a:rPr lang="ka-GE" b="1" i="1" dirty="0">
                <a:effectLst/>
              </a:rPr>
              <a:t>. </a:t>
            </a: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310943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b="1" i="1" dirty="0">
                <a:effectLst/>
              </a:rPr>
              <a:t>ბოგდან </a:t>
            </a:r>
            <a:r>
              <a:rPr lang="ka-GE" b="1" i="1" dirty="0" err="1">
                <a:effectLst/>
              </a:rPr>
              <a:t>გურჯიცკი</a:t>
            </a:r>
            <a:r>
              <a:rPr lang="ka-GE" b="1" i="1" dirty="0">
                <a:effectLst/>
              </a:rPr>
              <a:t> იყო პოლონეთის პირველი მუდმივი დიპლომატიური წარმომადგენელი ირანის შაჰის კარზე, რომელიც ამ მოვალეობას მთელი 23 წლის მანძილზე ასრულებდა.</a:t>
            </a: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230451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371600"/>
          </a:xfrm>
        </p:spPr>
        <p:txBody>
          <a:bodyPr/>
          <a:lstStyle/>
          <a:p>
            <a:pPr algn="r"/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r>
              <a:rPr lang="en-US" sz="3600" b="1" i="1" dirty="0" smtClean="0">
                <a:effectLst/>
              </a:rPr>
              <a:t>Jan </a:t>
            </a: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en-US" sz="3600" b="1" i="1" dirty="0">
                <a:effectLst/>
              </a:rPr>
              <a:t>II </a:t>
            </a:r>
            <a:r>
              <a:rPr lang="en-US" sz="3600" b="1" i="1" dirty="0" err="1">
                <a:effectLst/>
              </a:rPr>
              <a:t>Kazimierz</a:t>
            </a:r>
            <a:r>
              <a:rPr lang="en-US" sz="3600" b="1" i="1" dirty="0">
                <a:effectLst/>
              </a:rPr>
              <a:t> </a:t>
            </a: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en-US" sz="3600" b="1" i="1" dirty="0" err="1">
                <a:effectLst/>
              </a:rPr>
              <a:t>Waza</a:t>
            </a: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ru-RU" sz="3600" b="1" i="1" dirty="0" smtClean="0">
                <a:effectLst/>
              </a:rPr>
              <a:t>(1648-1668</a:t>
            </a:r>
            <a:r>
              <a:rPr lang="ru-RU" sz="3600" b="1" i="1" dirty="0">
                <a:effectLst/>
              </a:rPr>
              <a:t>)</a:t>
            </a:r>
            <a:endParaRPr lang="ka-GE" sz="3600" b="1" i="1" dirty="0">
              <a:effectLst/>
            </a:endParaRPr>
          </a:p>
        </p:txBody>
      </p:sp>
      <p:pic>
        <p:nvPicPr>
          <p:cNvPr id="2050" name="Picture 2" descr="File:Schultz John II Casimir Va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3666"/>
            <a:ext cx="4953000" cy="58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9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i="1" dirty="0" smtClean="0">
                <a:effectLst/>
              </a:rPr>
              <a:t/>
            </a:r>
            <a:br>
              <a:rPr lang="en-US" sz="3600" b="1" i="1" dirty="0" smtClean="0">
                <a:effectLst/>
              </a:rPr>
            </a:br>
            <a:r>
              <a:rPr lang="en-US" sz="3600" b="1" i="1" dirty="0" smtClean="0">
                <a:effectLst/>
              </a:rPr>
              <a:t/>
            </a:r>
            <a:br>
              <a:rPr lang="en-US" sz="3600" b="1" i="1" dirty="0" smtClean="0">
                <a:effectLst/>
              </a:rPr>
            </a:br>
            <a:r>
              <a:rPr lang="en-US" sz="3600" b="1" i="1" dirty="0">
                <a:effectLst/>
              </a:rPr>
              <a:t/>
            </a:r>
            <a:br>
              <a:rPr lang="en-US" sz="3600" b="1" i="1" dirty="0">
                <a:effectLst/>
              </a:rPr>
            </a:br>
            <a:r>
              <a:rPr lang="en-US" sz="3600" b="1" i="1" dirty="0" smtClean="0">
                <a:effectLst/>
              </a:rPr>
              <a:t>Jan </a:t>
            </a:r>
            <a:br>
              <a:rPr lang="en-US" sz="3600" b="1" i="1" dirty="0" smtClean="0">
                <a:effectLst/>
              </a:rPr>
            </a:br>
            <a:r>
              <a:rPr lang="en-US" sz="3600" b="1" i="1" dirty="0" smtClean="0">
                <a:effectLst/>
              </a:rPr>
              <a:t>III </a:t>
            </a:r>
            <a:r>
              <a:rPr lang="en-US" sz="3600" b="1" i="1" dirty="0" err="1" smtClean="0">
                <a:effectLst/>
              </a:rPr>
              <a:t>Sobieski</a:t>
            </a:r>
            <a:r>
              <a:rPr lang="en-US" sz="3600" b="1" i="1" dirty="0" smtClean="0">
                <a:effectLst/>
              </a:rPr>
              <a:t/>
            </a:r>
            <a:br>
              <a:rPr lang="en-US" sz="3600" b="1" i="1" dirty="0" smtClean="0">
                <a:effectLst/>
              </a:rPr>
            </a:br>
            <a:r>
              <a:rPr lang="en-US" sz="3600" b="1" i="1" dirty="0" smtClean="0">
                <a:effectLst/>
              </a:rPr>
              <a:t>(1674-1696)</a:t>
            </a:r>
            <a:endParaRPr lang="ka-GE" sz="3600" b="1" i="1" dirty="0"/>
          </a:p>
        </p:txBody>
      </p:sp>
      <p:pic>
        <p:nvPicPr>
          <p:cNvPr id="1026" name="Picture 2" descr="File:Schultz John III Sobies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0156"/>
            <a:ext cx="4572000" cy="56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80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ka-GE" b="1" i="1" dirty="0">
                <a:effectLst/>
              </a:rPr>
              <a:t>1676 წელს ბოგდანმა და </a:t>
            </a:r>
            <a:r>
              <a:rPr lang="ka-GE" b="1" i="1" dirty="0" smtClean="0">
                <a:effectLst/>
              </a:rPr>
              <a:t>მისმა</a:t>
            </a:r>
            <a:r>
              <a:rPr lang="ka-GE" b="1" i="1" dirty="0">
                <a:effectLst/>
              </a:rPr>
              <a:t> ძმამ </a:t>
            </a:r>
            <a:r>
              <a:rPr lang="ka-GE" b="1" i="1" dirty="0" smtClean="0">
                <a:effectLst/>
              </a:rPr>
              <a:t>ფარსადანმა</a:t>
            </a:r>
            <a:r>
              <a:rPr lang="ru-RU" b="1" i="1" dirty="0" smtClean="0">
                <a:effectLst/>
              </a:rPr>
              <a:t> </a:t>
            </a:r>
            <a:r>
              <a:rPr lang="ka-GE" b="1" i="1" dirty="0" smtClean="0">
                <a:effectLst/>
              </a:rPr>
              <a:t>მიიღეს</a:t>
            </a:r>
            <a:r>
              <a:rPr lang="ka-GE" b="1" i="1" dirty="0">
                <a:effectLst/>
              </a:rPr>
              <a:t> </a:t>
            </a:r>
            <a:r>
              <a:rPr lang="ka-GE" b="1" i="1" dirty="0" err="1" smtClean="0">
                <a:effectLst/>
              </a:rPr>
              <a:t>შლიახტიჩობა</a:t>
            </a:r>
            <a:r>
              <a:rPr lang="ka-GE" b="1" i="1" dirty="0" smtClean="0">
                <a:effectLst/>
              </a:rPr>
              <a:t>, რაც</a:t>
            </a:r>
            <a:r>
              <a:rPr lang="ka-GE" b="1" i="1" dirty="0">
                <a:effectLst/>
              </a:rPr>
              <a:t> დადასტურებულია 1676 წ პოლონეთის </a:t>
            </a:r>
            <a:r>
              <a:rPr lang="ka-GE" b="1" i="1" dirty="0" err="1">
                <a:effectLst/>
              </a:rPr>
              <a:t>საკორონაციო</a:t>
            </a:r>
            <a:r>
              <a:rPr lang="ka-GE" b="1" i="1" dirty="0">
                <a:effectLst/>
              </a:rPr>
              <a:t> სეიმის კონსტიტუციით. </a:t>
            </a:r>
            <a:r>
              <a:rPr lang="ka-GE" b="1" i="1" dirty="0" err="1">
                <a:effectLst/>
              </a:rPr>
              <a:t>ამდროისათვის</a:t>
            </a:r>
            <a:r>
              <a:rPr lang="ka-GE" b="1" i="1" dirty="0">
                <a:effectLst/>
              </a:rPr>
              <a:t> მიიღო მან მამულები </a:t>
            </a:r>
            <a:r>
              <a:rPr lang="ka-GE" b="1" i="1" dirty="0" err="1">
                <a:effectLst/>
              </a:rPr>
              <a:t>ლენჩიცკის</a:t>
            </a:r>
            <a:r>
              <a:rPr lang="ka-GE" b="1" i="1" dirty="0">
                <a:effectLst/>
              </a:rPr>
              <a:t> რაიონში.</a:t>
            </a:r>
          </a:p>
          <a:p>
            <a:r>
              <a:rPr lang="ka-GE" b="1" i="1" dirty="0">
                <a:effectLst/>
              </a:rPr>
              <a:t>1668 </a:t>
            </a:r>
            <a:r>
              <a:rPr lang="ka-GE" b="1" i="1" dirty="0" smtClean="0">
                <a:effectLst/>
              </a:rPr>
              <a:t>წელს  </a:t>
            </a:r>
            <a:r>
              <a:rPr lang="ka-GE" b="1" i="1" dirty="0" err="1" smtClean="0">
                <a:effectLst/>
              </a:rPr>
              <a:t>გურჯიცკი</a:t>
            </a:r>
            <a:r>
              <a:rPr lang="ka-GE" b="1" i="1" dirty="0">
                <a:effectLst/>
              </a:rPr>
              <a:t> მეფე იან </a:t>
            </a:r>
            <a:r>
              <a:rPr lang="ka-GE" b="1" i="1" dirty="0" err="1">
                <a:effectLst/>
              </a:rPr>
              <a:t>კაზიმეჟმა</a:t>
            </a:r>
            <a:r>
              <a:rPr lang="ka-GE" b="1" i="1" dirty="0">
                <a:effectLst/>
              </a:rPr>
              <a:t> გაგზავნა ირანის შაჰ სულეიმანთან  ელჩად. </a:t>
            </a:r>
          </a:p>
        </p:txBody>
      </p:sp>
    </p:spTree>
    <p:extLst>
      <p:ext uri="{BB962C8B-B14F-4D97-AF65-F5344CB8AC3E}">
        <p14:creationId xmlns:p14="http://schemas.microsoft.com/office/powerpoint/2010/main" val="258087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>როდის ჩნდება პოლონური დასახლებები საქართველოში?</a:t>
            </a:r>
            <a:endParaRPr lang="ka-GE" sz="3600" b="1" i="1" dirty="0">
              <a:effectLst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ka-GE" b="1" i="1" dirty="0" smtClean="0">
                <a:effectLst/>
              </a:rPr>
              <a:t>1 ტალღა - 1794 წ.;</a:t>
            </a:r>
          </a:p>
          <a:p>
            <a:r>
              <a:rPr lang="ka-GE" b="1" i="1" dirty="0" smtClean="0">
                <a:effectLst/>
              </a:rPr>
              <a:t>2 ტალღა - 1812 წ. შემდგომ. ნაპოლეონის არმიაში მყოფი ჯარისკაცები;</a:t>
            </a:r>
          </a:p>
          <a:p>
            <a:r>
              <a:rPr lang="ka-GE" b="1" i="1" dirty="0" smtClean="0">
                <a:effectLst/>
              </a:rPr>
              <a:t>2 ტალღა - 1830 წლის აჯანყების შემდეგ</a:t>
            </a:r>
          </a:p>
          <a:p>
            <a:r>
              <a:rPr lang="ka-GE" b="1" i="1" dirty="0" smtClean="0">
                <a:effectLst/>
              </a:rPr>
              <a:t>4 ტალღა </a:t>
            </a:r>
            <a:r>
              <a:rPr lang="en-US" b="1" i="1" dirty="0" smtClean="0">
                <a:effectLst/>
              </a:rPr>
              <a:t>XIX </a:t>
            </a:r>
            <a:r>
              <a:rPr lang="ka-GE" b="1" i="1" dirty="0" smtClean="0">
                <a:effectLst/>
              </a:rPr>
              <a:t>ს. 40-50 წლებში;</a:t>
            </a:r>
          </a:p>
          <a:p>
            <a:r>
              <a:rPr lang="ka-GE" b="1" i="1" dirty="0" smtClean="0">
                <a:effectLst/>
              </a:rPr>
              <a:t>5 ტალღა - </a:t>
            </a:r>
            <a:r>
              <a:rPr lang="en-US" b="1" i="1" dirty="0">
                <a:effectLst/>
              </a:rPr>
              <a:t>XIX </a:t>
            </a:r>
            <a:r>
              <a:rPr lang="ka-GE" b="1" i="1" dirty="0">
                <a:effectLst/>
              </a:rPr>
              <a:t>ს</a:t>
            </a:r>
            <a:r>
              <a:rPr lang="ka-GE" b="1" i="1" dirty="0" smtClean="0">
                <a:effectLst/>
              </a:rPr>
              <a:t>. 80-იანი </a:t>
            </a:r>
            <a:r>
              <a:rPr lang="ka-GE" b="1" i="1" dirty="0" err="1" smtClean="0">
                <a:effectLst/>
              </a:rPr>
              <a:t>წწ</a:t>
            </a:r>
            <a:r>
              <a:rPr lang="ka-GE" b="1" i="1" dirty="0" smtClean="0">
                <a:effectLst/>
              </a:rPr>
              <a:t>. (მიზეზი - სამუშაო ინტერესი)</a:t>
            </a:r>
            <a:endParaRPr lang="ka-GE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75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r"/>
            <a:r>
              <a:rPr lang="en-US" sz="3600" b="1" i="1" dirty="0" err="1">
                <a:effectLst/>
              </a:rPr>
              <a:t>Powstanie</a:t>
            </a:r>
            <a:r>
              <a:rPr lang="en-US" sz="3600" b="1" i="1" dirty="0">
                <a:effectLst/>
              </a:rPr>
              <a:t> </a:t>
            </a:r>
            <a:r>
              <a:rPr lang="en-US" sz="3600" b="1" i="1" dirty="0" err="1">
                <a:effectLst/>
              </a:rPr>
              <a:t>styczniowe</a:t>
            </a:r>
            <a:endParaRPr lang="ka-GE" sz="3600" b="1" dirty="0"/>
          </a:p>
        </p:txBody>
      </p:sp>
      <p:pic>
        <p:nvPicPr>
          <p:cNvPr id="4098" name="Picture 2" descr="File:Coat of arms of the January Uprising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" y="269327"/>
            <a:ext cx="2399192" cy="36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Battles and skirmishes of the January Uprising 1863-18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07073"/>
            <a:ext cx="5694053" cy="51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4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u="sng" dirty="0" smtClean="0">
                <a:effectLst/>
              </a:rPr>
              <a:t/>
            </a:r>
            <a:br>
              <a:rPr lang="ka-GE" u="sng" dirty="0" smtClean="0">
                <a:effectLst/>
              </a:rPr>
            </a:br>
            <a:r>
              <a:rPr lang="ka-GE" u="sng" dirty="0">
                <a:effectLst/>
              </a:rPr>
              <a:t/>
            </a:r>
            <a:br>
              <a:rPr lang="ka-GE" u="sng" dirty="0">
                <a:effectLst/>
              </a:rPr>
            </a:br>
            <a:r>
              <a:rPr lang="en-US" sz="3600" b="1" i="1" dirty="0">
                <a:effectLst/>
              </a:rPr>
              <a:t>Mikhail 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 err="1">
                <a:effectLst/>
              </a:rPr>
              <a:t>Muravyov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US" sz="3600" b="1" i="1" dirty="0">
                <a:effectLst/>
              </a:rPr>
              <a:t>-</a:t>
            </a:r>
            <a:r>
              <a:rPr lang="en-US" sz="3600" b="1" i="1" dirty="0" err="1">
                <a:effectLst/>
              </a:rPr>
              <a:t>Vilensky</a:t>
            </a:r>
            <a:endParaRPr lang="ka-GE" sz="3600" b="1" i="1" dirty="0">
              <a:effectLst/>
            </a:endParaRPr>
          </a:p>
        </p:txBody>
      </p:sp>
      <p:pic>
        <p:nvPicPr>
          <p:cNvPr id="5122" name="Picture 2" descr="File:ÐÑÑÐ°Ð²ÑÑÐ²-ÐÐ¸Ð»ÐµÐ½ÑÐºÐ¸Ð¹ Ð»Ð¸ÑÐ¾Ð³ÑÐ°ÑÐ¸Ñ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457200"/>
            <a:ext cx="4533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7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áááá á¬áá ááááá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934"/>
            <a:ext cx="4476750" cy="61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4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land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162800" cy="61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96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sz="3600" b="1" i="1" dirty="0" smtClean="0">
                <a:effectLst/>
              </a:rPr>
              <a:t>სამსონ 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ფირცხალავა</a:t>
            </a:r>
            <a:r>
              <a:rPr lang="ka-GE" sz="3600" b="1" i="1" dirty="0">
                <a:effectLst/>
              </a:rPr>
              <a:t> 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(1872-1952)</a:t>
            </a:r>
            <a:endParaRPr lang="ka-GE" sz="3600" b="1" i="1" dirty="0"/>
          </a:p>
        </p:txBody>
      </p:sp>
      <p:pic>
        <p:nvPicPr>
          <p:cNvPr id="7170" name="Picture 2" descr="á¡ááá¡áá á¤áá áªá®ááááá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4200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4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r"/>
            <a:r>
              <a:rPr lang="ka-GE" dirty="0" smtClean="0">
                <a:effectLst/>
              </a:rPr>
              <a:t/>
            </a:r>
            <a:br>
              <a:rPr lang="ka-GE" dirty="0" smtClean="0">
                <a:effectLst/>
              </a:rPr>
            </a:br>
            <a:r>
              <a:rPr lang="ru-RU" sz="3600" b="1" i="1" dirty="0" smtClean="0">
                <a:effectLst/>
              </a:rPr>
              <a:t>1898 - </a:t>
            </a:r>
            <a:r>
              <a:rPr lang="ka-GE" sz="3600" b="1" i="1" dirty="0" smtClean="0">
                <a:effectLst/>
              </a:rPr>
              <a:t>ვილნიუსში მურავიოვის ძეგლის გახსნა</a:t>
            </a:r>
            <a:endParaRPr lang="ka-GE" sz="3600" b="1" i="1" dirty="0"/>
          </a:p>
        </p:txBody>
      </p:sp>
      <p:pic>
        <p:nvPicPr>
          <p:cNvPr id="8194" name="Picture 2" descr="File:ÐÑÐºÑÑÑÐ¸Ðµ Ð¿Ð°Ð¼ÑÑÐ½Ð¸ÐºÐ° ÐÑÑÐ°Ð²ÑÑÐ²Ñ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60824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371600"/>
          </a:xfrm>
        </p:spPr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პოლონეთ-საქართველოს </a:t>
            </a:r>
            <a:r>
              <a:rPr lang="ka-GE" sz="3600" b="1" i="1" dirty="0">
                <a:effectLst/>
              </a:rPr>
              <a:t>სამხედრო კავშირი</a:t>
            </a:r>
            <a:r>
              <a:rPr lang="ka-GE" sz="3600" b="1" i="1" dirty="0"/>
              <a:t/>
            </a:r>
            <a:br>
              <a:rPr lang="ka-GE" sz="3600" b="1" i="1" dirty="0"/>
            </a:br>
            <a:r>
              <a:rPr lang="en-US" sz="3600" b="1" i="1" dirty="0" err="1">
                <a:effectLst/>
              </a:rPr>
              <a:t>Sojusz</a:t>
            </a:r>
            <a:r>
              <a:rPr lang="en-US" sz="3600" b="1" i="1" dirty="0">
                <a:effectLst/>
              </a:rPr>
              <a:t> </a:t>
            </a:r>
            <a:r>
              <a:rPr lang="en-US" sz="3600" b="1" i="1" dirty="0" err="1">
                <a:effectLst/>
              </a:rPr>
              <a:t>polsko-gruziński</a:t>
            </a:r>
            <a:r>
              <a:rPr lang="ka-GE" sz="3600" b="1" i="1" dirty="0">
                <a:effectLst/>
              </a:rPr>
              <a:t> (</a:t>
            </a:r>
            <a:r>
              <a:rPr lang="ka-GE" sz="3600" b="1" i="1" dirty="0" smtClean="0">
                <a:effectLst/>
              </a:rPr>
              <a:t>1920=1921</a:t>
            </a:r>
            <a:r>
              <a:rPr lang="ka-GE" sz="3600" b="1" i="1" dirty="0">
                <a:effectLst/>
              </a:rPr>
              <a:t>)</a:t>
            </a: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>
              <a:effectLst/>
            </a:endParaRPr>
          </a:p>
          <a:p>
            <a:r>
              <a:rPr lang="ka-GE" dirty="0">
                <a:effectLst/>
              </a:rPr>
              <a:t> </a:t>
            </a:r>
            <a:r>
              <a:rPr lang="ka-GE" b="1" i="1" dirty="0">
                <a:effectLst/>
              </a:rPr>
              <a:t>1920 </a:t>
            </a:r>
            <a:r>
              <a:rPr lang="ka-GE" b="1" i="1" dirty="0" smtClean="0">
                <a:effectLst/>
              </a:rPr>
              <a:t>- პოლონური </a:t>
            </a:r>
            <a:r>
              <a:rPr lang="ka-GE" b="1" i="1" dirty="0">
                <a:effectLst/>
              </a:rPr>
              <a:t>სამხედრო რაზმი (</a:t>
            </a:r>
            <a:r>
              <a:rPr lang="en-US" b="1" i="1" dirty="0" err="1">
                <a:effectLst/>
              </a:rPr>
              <a:t>Polska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Oddzielna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 smtClean="0">
                <a:effectLst/>
              </a:rPr>
              <a:t>Brygada</a:t>
            </a:r>
            <a:r>
              <a:rPr lang="en-US" b="1" i="1" dirty="0" smtClean="0">
                <a:effectLst/>
              </a:rPr>
              <a:t>)</a:t>
            </a:r>
            <a:r>
              <a:rPr lang="ka-GE" dirty="0" smtClean="0">
                <a:effectLst/>
              </a:rPr>
              <a:t>;</a:t>
            </a:r>
          </a:p>
          <a:p>
            <a:r>
              <a:rPr lang="ka-GE" b="1" i="1" dirty="0">
                <a:effectLst/>
              </a:rPr>
              <a:t>1920 </a:t>
            </a:r>
            <a:r>
              <a:rPr lang="ka-GE" b="1" i="1" dirty="0" smtClean="0">
                <a:effectLst/>
              </a:rPr>
              <a:t>-</a:t>
            </a:r>
            <a:r>
              <a:rPr lang="ka-GE" b="1" i="1" dirty="0">
                <a:effectLst/>
              </a:rPr>
              <a:t> პოლონეთის საგარეო საქმეთა მინისტრი </a:t>
            </a:r>
            <a:r>
              <a:rPr lang="ka-GE" b="1" i="1" dirty="0" err="1">
                <a:effectLst/>
              </a:rPr>
              <a:t>სტანისლავ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პატეკი</a:t>
            </a:r>
            <a:r>
              <a:rPr lang="ka-GE" b="1" i="1" dirty="0">
                <a:effectLst/>
              </a:rPr>
              <a:t> დიპლომატიური ურთიერთობების გასაუმჯობესებლად საქართველოში იქნა </a:t>
            </a:r>
            <a:r>
              <a:rPr lang="ka-GE" b="1" i="1" dirty="0" smtClean="0">
                <a:effectLst/>
              </a:rPr>
              <a:t>გაგზავნილი.</a:t>
            </a:r>
            <a:endParaRPr lang="ka-GE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8333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ka-GE" b="1" i="1" dirty="0">
                <a:effectLst/>
              </a:rPr>
              <a:t>ქართველები, რუსეთის რევოლუციის შედეგებითა და თურქული პოლიტიკით შეშფოთებულნი, დიდი ენთუზიაზმით შეხვდნენ პოლონეთთან სამხედრო კავშირის </a:t>
            </a:r>
            <a:r>
              <a:rPr lang="ka-GE" b="1" i="1" dirty="0" smtClean="0">
                <a:effectLst/>
              </a:rPr>
              <a:t>დამყარებას. </a:t>
            </a:r>
          </a:p>
          <a:p>
            <a:r>
              <a:rPr lang="ka-GE" b="1" i="1" dirty="0" smtClean="0">
                <a:effectLst/>
              </a:rPr>
              <a:t>ამის </a:t>
            </a:r>
            <a:r>
              <a:rPr lang="ka-GE" b="1" i="1" dirty="0">
                <a:effectLst/>
              </a:rPr>
              <a:t>შემდეგ </a:t>
            </a:r>
            <a:r>
              <a:rPr lang="ka-GE" b="1" i="1" dirty="0" smtClean="0">
                <a:effectLst/>
              </a:rPr>
              <a:t>საქართველოს </a:t>
            </a:r>
            <a:r>
              <a:rPr lang="ka-GE" b="1" i="1" dirty="0">
                <a:effectLst/>
              </a:rPr>
              <a:t>დიპლომატიური ვიზიტით პოლონეთის საგარეო საქმეთა მინისტრის მოადგილე, ტიტუს </a:t>
            </a:r>
            <a:r>
              <a:rPr lang="ka-GE" b="1" i="1" dirty="0" err="1">
                <a:effectLst/>
              </a:rPr>
              <a:t>ფილიპოვიჩი</a:t>
            </a:r>
            <a:r>
              <a:rPr lang="ka-GE" b="1" i="1" dirty="0">
                <a:effectLst/>
              </a:rPr>
              <a:t> </a:t>
            </a:r>
            <a:r>
              <a:rPr lang="ka-GE" b="1" i="1" dirty="0" smtClean="0">
                <a:effectLst/>
              </a:rPr>
              <a:t>ესტუმრა.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75715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b="1" i="1" smtClean="0">
                <a:effectLst/>
              </a:rPr>
              <a:t>პოლონურ </a:t>
            </a:r>
            <a:r>
              <a:rPr lang="ka-GE" b="1" i="1" dirty="0">
                <a:effectLst/>
              </a:rPr>
              <a:t>არმიაში </a:t>
            </a:r>
            <a:r>
              <a:rPr lang="ka-GE" b="1" i="1" dirty="0" err="1" smtClean="0">
                <a:effectLst/>
              </a:rPr>
              <a:t>მსახურიბდნენ</a:t>
            </a:r>
            <a:r>
              <a:rPr lang="ka-GE" b="1" i="1" dirty="0" smtClean="0">
                <a:effectLst/>
              </a:rPr>
              <a:t>:</a:t>
            </a:r>
            <a:r>
              <a:rPr lang="ka-GE" b="1" i="1" dirty="0">
                <a:effectLst/>
              </a:rPr>
              <a:t> ზაქარია ბაქრაძე, ალექსანდრე ჩხეიძე, ივანე ყაზბეგი, ვიქტორ </a:t>
            </a:r>
            <a:r>
              <a:rPr lang="ka-GE" b="1" i="1" dirty="0" smtClean="0">
                <a:effectLst/>
              </a:rPr>
              <a:t>ლომიძე,</a:t>
            </a:r>
            <a:r>
              <a:rPr lang="ka-GE" b="1" i="1" dirty="0">
                <a:effectLst/>
              </a:rPr>
              <a:t> ვალერიან </a:t>
            </a:r>
            <a:r>
              <a:rPr lang="ka-GE" b="1" i="1" dirty="0" smtClean="0">
                <a:effectLst/>
              </a:rPr>
              <a:t>თეთრაძე და სხვ.</a:t>
            </a:r>
            <a:endParaRPr lang="ka-GE" b="1" i="1" dirty="0"/>
          </a:p>
        </p:txBody>
      </p:sp>
    </p:spTree>
    <p:extLst>
      <p:ext uri="{BB962C8B-B14F-4D97-AF65-F5344CB8AC3E}">
        <p14:creationId xmlns:p14="http://schemas.microsoft.com/office/powerpoint/2010/main" val="271559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nflicts.rem33.com/images/Poland/georpol_files/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1845"/>
            <a:ext cx="7696200" cy="58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2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r>
              <a:rPr lang="en-CA" sz="3600" b="1" i="1" dirty="0" smtClean="0">
                <a:effectLst/>
              </a:rPr>
              <a:t>Major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CA" sz="3600" b="1" i="1" dirty="0" err="1" smtClean="0">
                <a:effectLst/>
              </a:rPr>
              <a:t>Giorgi</a:t>
            </a:r>
            <a:r>
              <a:rPr lang="en-CA" sz="3600" b="1" i="1" dirty="0" smtClean="0">
                <a:effectLst/>
              </a:rPr>
              <a:t>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CA" sz="3600" b="1" i="1" dirty="0" err="1" smtClean="0">
                <a:effectLst/>
              </a:rPr>
              <a:t>Mamaladze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(დახვრიტეს -1940)</a:t>
            </a:r>
            <a:endParaRPr lang="ka-GE" sz="3600" i="1" dirty="0"/>
          </a:p>
        </p:txBody>
      </p:sp>
      <p:pic>
        <p:nvPicPr>
          <p:cNvPr id="11266" name="Picture 2" descr="http://www.conflicts.rem33.com/images/Poland/georpol_files/image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777221"/>
            <a:ext cx="3662855" cy="53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6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>
                <a:effectLst/>
              </a:rPr>
              <a:t>დიმიტრი შალიკაშვილი 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(1896-1947</a:t>
            </a:r>
            <a:r>
              <a:rPr lang="ka-GE" sz="3600" b="1" i="1" dirty="0">
                <a:effectLst/>
              </a:rPr>
              <a:t>)</a:t>
            </a:r>
            <a:endParaRPr lang="ka-GE" sz="3600" b="1" i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i="1" dirty="0">
                <a:effectLst/>
              </a:rPr>
              <a:t>30-იან წლებში პოლონეთში 200 ქართველი </a:t>
            </a:r>
            <a:r>
              <a:rPr lang="ka-GE" b="1" i="1" dirty="0" smtClean="0">
                <a:effectLst/>
              </a:rPr>
              <a:t>ცხოვრობდა;</a:t>
            </a:r>
          </a:p>
          <a:p>
            <a:r>
              <a:rPr lang="ka-GE" b="1" i="1" dirty="0" smtClean="0">
                <a:effectLst/>
              </a:rPr>
              <a:t>ქართველთა </a:t>
            </a:r>
            <a:r>
              <a:rPr lang="ka-GE" b="1" i="1" dirty="0">
                <a:effectLst/>
              </a:rPr>
              <a:t>ერთობას ხელმძღვანელობდა ვარშავის ქართული </a:t>
            </a:r>
            <a:r>
              <a:rPr lang="ka-GE" b="1" i="1" dirty="0" smtClean="0">
                <a:effectLst/>
              </a:rPr>
              <a:t>სათვისტომო;</a:t>
            </a:r>
          </a:p>
          <a:p>
            <a:r>
              <a:rPr lang="ka-GE" b="1" i="1" dirty="0" smtClean="0">
                <a:effectLst/>
              </a:rPr>
              <a:t>მოქმედებდა </a:t>
            </a:r>
            <a:r>
              <a:rPr lang="ka-GE" b="1" i="1" dirty="0">
                <a:effectLst/>
              </a:rPr>
              <a:t>"საქართველოს მეგობართა საზოგადოება", "საქართველოს დამხმარე კომიტეტის პოლონეთის განყოფილება", ახალგაზრდული კავშირი და </a:t>
            </a:r>
            <a:r>
              <a:rPr lang="ka-GE" b="1" i="1" dirty="0" smtClean="0">
                <a:effectLst/>
              </a:rPr>
              <a:t>სხვ.</a:t>
            </a:r>
            <a:r>
              <a:rPr lang="ka-GE" dirty="0">
                <a:effectLst/>
              </a:rPr>
              <a:t> 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67733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i="1" dirty="0">
                <a:effectLst/>
              </a:rPr>
              <a:t>John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US" sz="3600" b="1" i="1" dirty="0" err="1" smtClean="0">
                <a:effectLst/>
              </a:rPr>
              <a:t>Shalikashvili</a:t>
            </a:r>
            <a:endParaRPr lang="ka-GE" sz="3600" i="1" dirty="0"/>
          </a:p>
        </p:txBody>
      </p:sp>
      <p:pic>
        <p:nvPicPr>
          <p:cNvPr id="12290" name="Picture 2" descr="The Story of Georgian Officers in Polish Army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4114800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95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>პოლონელი მხატვრები</a:t>
            </a:r>
            <a:endParaRPr lang="ka-GE" sz="3600" b="1" i="1" dirty="0">
              <a:effectLst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05200" y="1781503"/>
            <a:ext cx="5473929" cy="1755648"/>
          </a:xfrm>
        </p:spPr>
        <p:txBody>
          <a:bodyPr/>
          <a:lstStyle/>
          <a:p>
            <a:r>
              <a:rPr lang="en-US" b="1" i="1" dirty="0" err="1">
                <a:effectLst/>
              </a:rPr>
              <a:t>Zygmunt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Waliszewski</a:t>
            </a:r>
            <a:endParaRPr lang="ka-GE" b="1" i="1" dirty="0">
              <a:effectLst/>
            </a:endParaRPr>
          </a:p>
          <a:p>
            <a:pPr marL="0" indent="0">
              <a:buNone/>
            </a:pPr>
            <a:r>
              <a:rPr lang="ka-GE" b="1" i="1" dirty="0">
                <a:effectLst/>
              </a:rPr>
              <a:t>(1897-1936)</a:t>
            </a:r>
          </a:p>
        </p:txBody>
      </p:sp>
      <p:pic>
        <p:nvPicPr>
          <p:cNvPr id="13314" name="Picture 2" descr="File:Waliszewski-Autoportret 1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620"/>
            <a:ext cx="2743199" cy="33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4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Herb Polski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82" y="381000"/>
            <a:ext cx="248643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Flag of Po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6068"/>
            <a:ext cx="50292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83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algn="r"/>
            <a:r>
              <a:rPr lang="ka-GE" dirty="0" smtClean="0">
                <a:effectLst/>
              </a:rPr>
              <a:t/>
            </a:r>
            <a:br>
              <a:rPr lang="ka-GE" dirty="0" smtClean="0">
                <a:effectLst/>
              </a:rPr>
            </a:br>
            <a:r>
              <a:rPr lang="ka-GE" dirty="0">
                <a:effectLst/>
              </a:rPr>
              <a:t/>
            </a:r>
            <a:br>
              <a:rPr lang="ka-GE" dirty="0">
                <a:effectLst/>
              </a:rPr>
            </a:br>
            <a:r>
              <a:rPr lang="ka-GE" sz="3600" b="1" i="1" dirty="0" smtClean="0">
                <a:effectLst/>
              </a:rPr>
              <a:t>კირილ ზდანევიჩი</a:t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(1892-1967)</a:t>
            </a:r>
            <a:r>
              <a:rPr lang="ka-GE" sz="3600" b="1" i="1" dirty="0">
                <a:effectLst/>
              </a:rPr>
              <a:t/>
            </a:r>
            <a:br>
              <a:rPr lang="ka-GE" sz="3600" b="1" i="1" dirty="0">
                <a:effectLst/>
              </a:rPr>
            </a:br>
            <a:endParaRPr lang="ka-GE" sz="3600" b="1" i="1" dirty="0"/>
          </a:p>
        </p:txBody>
      </p:sp>
      <p:pic>
        <p:nvPicPr>
          <p:cNvPr id="14338" name="Picture 2" descr="á¤áááá:Zdanevich 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2" y="844471"/>
            <a:ext cx="4238297" cy="53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á¤áááá:Zdan g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3" y="3048000"/>
            <a:ext cx="3619500" cy="24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0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US" sz="3600" b="1" i="1" dirty="0" smtClean="0">
                <a:effectLst/>
              </a:rPr>
              <a:t>Niko </a:t>
            </a:r>
            <a:r>
              <a:rPr lang="en-US" sz="3600" b="1" i="1" dirty="0" err="1">
                <a:effectLst/>
              </a:rPr>
              <a:t>Pirosmani</a:t>
            </a:r>
            <a:r>
              <a:rPr lang="en-US" sz="3600" b="1" i="1" dirty="0">
                <a:effectLst/>
              </a:rPr>
              <a:t>. Portrait of </a:t>
            </a:r>
            <a:r>
              <a:rPr lang="en-US" sz="3600" b="1" i="1" dirty="0" err="1">
                <a:effectLst/>
              </a:rPr>
              <a:t>Ilya</a:t>
            </a:r>
            <a:r>
              <a:rPr lang="en-US" sz="3600" b="1" i="1" dirty="0">
                <a:effectLst/>
              </a:rPr>
              <a:t> </a:t>
            </a:r>
            <a:r>
              <a:rPr lang="en-US" sz="3600" b="1" i="1" dirty="0" err="1">
                <a:effectLst/>
              </a:rPr>
              <a:t>Zdanevich</a:t>
            </a:r>
            <a:r>
              <a:rPr lang="en-US" sz="3600" b="1" i="1" dirty="0">
                <a:effectLst/>
              </a:rPr>
              <a:t>. </a:t>
            </a:r>
            <a:r>
              <a:rPr lang="ka-GE" sz="3600" b="1" i="1" dirty="0" smtClean="0">
                <a:effectLst/>
              </a:rPr>
              <a:t/>
            </a:r>
            <a:br>
              <a:rPr lang="ka-GE" sz="3600" b="1" i="1" dirty="0" smtClean="0">
                <a:effectLst/>
              </a:rPr>
            </a:br>
            <a:r>
              <a:rPr lang="en-US" sz="3600" b="1" i="1" dirty="0" smtClean="0">
                <a:effectLst/>
              </a:rPr>
              <a:t>1913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ka-GE" dirty="0"/>
          </a:p>
        </p:txBody>
      </p:sp>
      <p:pic>
        <p:nvPicPr>
          <p:cNvPr id="17410" name="Picture 2" descr="File:Niko Pirosmani. Portrait of Ilya Zdanevich. 1913. Oil on oilclo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1752600"/>
            <a:ext cx="413604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burusi.files.wordpress.com/2010/01/e18398e1839ae18398e18390-e18396e18393e18390e1839ce18394e18395e18398e183a9e18398-e18393e18390-e1839ee18390e18391e1839ae1839d-e1839e.jpg?w=500&amp;h=4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467100" cy="30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á¤áá áá¡áááá, ááááá¡á, 1972 á¬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581400" cy="5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11531"/>
            <a:ext cx="3608333" cy="41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98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>
                <a:effectLst/>
              </a:rPr>
              <a:t>არქიტექტორ ანატოლი </a:t>
            </a:r>
            <a:r>
              <a:rPr lang="ka-GE" sz="3600" b="1" i="1" dirty="0" err="1">
                <a:effectLst/>
              </a:rPr>
              <a:t>კალიგინისა</a:t>
            </a:r>
            <a:r>
              <a:rPr lang="ka-GE" sz="3600" b="1" i="1" dirty="0">
                <a:effectLst/>
              </a:rPr>
              <a:t> და მხატვარ ჰენრიხ </a:t>
            </a:r>
            <a:r>
              <a:rPr lang="ka-GE" sz="3600" b="1" i="1" dirty="0" err="1">
                <a:effectLst/>
              </a:rPr>
              <a:t>პრინევსკის</a:t>
            </a:r>
            <a:r>
              <a:rPr lang="ka-GE" sz="3600" b="1" i="1" dirty="0">
                <a:effectLst/>
              </a:rPr>
              <a:t> </a:t>
            </a:r>
            <a:r>
              <a:rPr lang="ka-GE" sz="3600" b="1" i="1" dirty="0" smtClean="0">
                <a:effectLst/>
              </a:rPr>
              <a:t>პროექტი</a:t>
            </a:r>
            <a:endParaRPr lang="ka-GE" sz="3600" b="1" i="1" dirty="0"/>
          </a:p>
        </p:txBody>
      </p:sp>
      <p:pic>
        <p:nvPicPr>
          <p:cNvPr id="15362" name="Picture 2" descr="http://www.resonancedaily.com/rubrics/rubs5/artc43043/a15159413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14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ka-GE" sz="2800" b="1" i="1" dirty="0" smtClean="0">
                <a:effectLst/>
              </a:rPr>
              <a:t>1917 </a:t>
            </a:r>
            <a:r>
              <a:rPr lang="ka-GE" sz="2800" b="1" i="1" dirty="0">
                <a:effectLst/>
              </a:rPr>
              <a:t>წელს 20 წლის </a:t>
            </a:r>
            <a:r>
              <a:rPr lang="ka-GE" sz="2800" b="1" i="1" dirty="0" err="1">
                <a:effectLst/>
              </a:rPr>
              <a:t>ვალიშევსკიმ</a:t>
            </a:r>
            <a:r>
              <a:rPr lang="ka-GE" sz="2800" b="1" i="1" dirty="0">
                <a:effectLst/>
              </a:rPr>
              <a:t> ძმებ </a:t>
            </a:r>
            <a:r>
              <a:rPr lang="ka-GE" sz="2800" b="1" i="1" dirty="0" err="1">
                <a:effectLst/>
              </a:rPr>
              <a:t>ზდანევიჩებთან</a:t>
            </a:r>
            <a:r>
              <a:rPr lang="ka-GE" sz="2800" b="1" i="1" dirty="0">
                <a:effectLst/>
              </a:rPr>
              <a:t>, ლადო </a:t>
            </a:r>
            <a:r>
              <a:rPr lang="ka-GE" sz="2800" b="1" i="1" dirty="0" smtClean="0">
                <a:effectLst/>
              </a:rPr>
              <a:t>გუდიაშვილთან</a:t>
            </a:r>
            <a:r>
              <a:rPr lang="ka-GE" sz="2800" b="1" i="1" dirty="0">
                <a:effectLst/>
              </a:rPr>
              <a:t> </a:t>
            </a:r>
            <a:r>
              <a:rPr lang="ka-GE" sz="2800" b="1" i="1" dirty="0" smtClean="0">
                <a:effectLst/>
              </a:rPr>
              <a:t>და სხვებთან ერთად </a:t>
            </a:r>
            <a:r>
              <a:rPr lang="ka-GE" sz="2800" b="1" i="1" dirty="0">
                <a:effectLst/>
              </a:rPr>
              <a:t>დააარსა „ფუტურისტების სინდიკატი“, მონაწილეობდა საზოგადოებრივი ლექციებისა და დისპუტების მოწყობაში, წიგნების გამოცემებში, თანამშრომლობდა ჟურნალებთან „</a:t>
            </a:r>
            <a:r>
              <a:rPr lang="en-US" sz="2800" b="1" i="1" dirty="0">
                <a:effectLst/>
              </a:rPr>
              <a:t>ARS“ </a:t>
            </a:r>
            <a:r>
              <a:rPr lang="ka-GE" sz="2800" b="1" i="1" dirty="0">
                <a:effectLst/>
              </a:rPr>
              <a:t>და „ხელოვნება“; ქმნიდა ილუსტრაციებს წიგნისთვის „სოფია </a:t>
            </a:r>
            <a:r>
              <a:rPr lang="ka-GE" sz="2800" b="1" i="1" dirty="0" err="1">
                <a:effectLst/>
              </a:rPr>
              <a:t>გეორგევნა</a:t>
            </a:r>
            <a:r>
              <a:rPr lang="ka-GE" sz="2800" b="1" i="1" dirty="0">
                <a:effectLst/>
              </a:rPr>
              <a:t> მელნიკოვას. ფანტასტიური სამიკიტნო. 1917, 1918, 1919“ და წიგნ-სატირას „სერგეი გოროდეცკის ბათუმში მოგზაურობის შესახებ“.</a:t>
            </a:r>
            <a:endParaRPr lang="ka-GE" sz="2800" b="1" i="1" dirty="0"/>
          </a:p>
        </p:txBody>
      </p:sp>
    </p:spTree>
    <p:extLst>
      <p:ext uri="{BB962C8B-B14F-4D97-AF65-F5344CB8AC3E}">
        <p14:creationId xmlns:p14="http://schemas.microsoft.com/office/powerpoint/2010/main" val="3093719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ka-GE" sz="2800" b="1" i="1" dirty="0" smtClean="0">
                <a:effectLst/>
              </a:rPr>
              <a:t>1992 - შორის</a:t>
            </a:r>
            <a:r>
              <a:rPr lang="ka-GE" sz="2800" b="1" i="1" dirty="0">
                <a:effectLst/>
              </a:rPr>
              <a:t> </a:t>
            </a:r>
            <a:r>
              <a:rPr lang="ka-GE" sz="2800" b="1" i="1" dirty="0" smtClean="0">
                <a:effectLst/>
              </a:rPr>
              <a:t>დამყარდა დიპლომატიური </a:t>
            </a:r>
            <a:r>
              <a:rPr lang="ka-GE" sz="2800" b="1" i="1" dirty="0">
                <a:effectLst/>
              </a:rPr>
              <a:t>ურთიერთობა </a:t>
            </a:r>
            <a:r>
              <a:rPr lang="ka-GE" sz="2800" b="1" i="1" dirty="0" smtClean="0">
                <a:effectLst/>
              </a:rPr>
              <a:t>;</a:t>
            </a:r>
            <a:endParaRPr lang="ka-GE" sz="2800" b="1" i="1" dirty="0">
              <a:effectLst/>
            </a:endParaRPr>
          </a:p>
          <a:p>
            <a:r>
              <a:rPr lang="ka-GE" sz="2800" b="1" i="1" dirty="0">
                <a:effectLst/>
              </a:rPr>
              <a:t>1997 </a:t>
            </a:r>
            <a:r>
              <a:rPr lang="ka-GE" sz="2800" b="1" i="1" dirty="0" smtClean="0">
                <a:effectLst/>
              </a:rPr>
              <a:t>- თბილისში </a:t>
            </a:r>
            <a:r>
              <a:rPr lang="ka-GE" sz="2800" b="1" i="1" dirty="0">
                <a:effectLst/>
              </a:rPr>
              <a:t>ფუნქციონირებს პოლონეთის რესპუბლიკის </a:t>
            </a:r>
            <a:r>
              <a:rPr lang="ka-GE" sz="2800" b="1" i="1" dirty="0" smtClean="0">
                <a:effectLst/>
              </a:rPr>
              <a:t>საელჩო;</a:t>
            </a:r>
            <a:endParaRPr lang="ka-GE" sz="2800" b="1" i="1" dirty="0">
              <a:effectLst/>
            </a:endParaRPr>
          </a:p>
          <a:p>
            <a:r>
              <a:rPr lang="ka-GE" sz="2800" b="1" i="1" dirty="0">
                <a:effectLst/>
              </a:rPr>
              <a:t>2001 </a:t>
            </a:r>
            <a:r>
              <a:rPr lang="ka-GE" sz="2800" b="1" i="1" dirty="0" smtClean="0">
                <a:effectLst/>
              </a:rPr>
              <a:t>-</a:t>
            </a:r>
            <a:r>
              <a:rPr lang="ka-GE" sz="2800" b="1" i="1" dirty="0">
                <a:effectLst/>
              </a:rPr>
              <a:t> გერმანიაში საქართველოს საელჩოს სტატუსით დაემატა აკრედიტაცია პოლონეთის რესპუბლიკაში; </a:t>
            </a:r>
            <a:endParaRPr lang="ka-GE" sz="2800" b="1" i="1" dirty="0" smtClean="0">
              <a:effectLst/>
            </a:endParaRPr>
          </a:p>
          <a:p>
            <a:r>
              <a:rPr lang="ka-GE" sz="2800" b="1" i="1" dirty="0" smtClean="0">
                <a:effectLst/>
              </a:rPr>
              <a:t>2003</a:t>
            </a:r>
            <a:r>
              <a:rPr lang="ka-GE" sz="2800" b="1" i="1" dirty="0">
                <a:effectLst/>
              </a:rPr>
              <a:t> </a:t>
            </a:r>
            <a:r>
              <a:rPr lang="ka-GE" sz="2800" b="1" i="1" dirty="0" smtClean="0">
                <a:effectLst/>
              </a:rPr>
              <a:t>-</a:t>
            </a:r>
            <a:r>
              <a:rPr lang="ka-GE" sz="2800" b="1" i="1" dirty="0">
                <a:effectLst/>
              </a:rPr>
              <a:t> ვარშავაში გაიხსნა დიპლომატიური წარმომადგენლობის </a:t>
            </a:r>
            <a:r>
              <a:rPr lang="ka-GE" sz="2800" b="1" i="1" dirty="0" smtClean="0">
                <a:effectLst/>
              </a:rPr>
              <a:t>ოფისი; </a:t>
            </a:r>
          </a:p>
          <a:p>
            <a:r>
              <a:rPr lang="ka-GE" sz="2800" b="1" i="1" dirty="0" smtClean="0">
                <a:effectLst/>
              </a:rPr>
              <a:t>2005</a:t>
            </a:r>
            <a:r>
              <a:rPr lang="ka-GE" sz="2800" b="1" i="1" dirty="0">
                <a:effectLst/>
              </a:rPr>
              <a:t> </a:t>
            </a:r>
            <a:r>
              <a:rPr lang="ka-GE" sz="2800" b="1" i="1" dirty="0" smtClean="0">
                <a:effectLst/>
              </a:rPr>
              <a:t>- ვარშავაში </a:t>
            </a:r>
            <a:r>
              <a:rPr lang="ka-GE" sz="2800" b="1" i="1" dirty="0">
                <a:effectLst/>
              </a:rPr>
              <a:t>ფუნქციონირებს საქართველოს საელჩო პოლონეთის რესპუბლიკაში.</a:t>
            </a:r>
          </a:p>
          <a:p>
            <a:endParaRPr lang="ka-GE" sz="2800" b="1" i="1" dirty="0"/>
          </a:p>
        </p:txBody>
      </p:sp>
    </p:spTree>
    <p:extLst>
      <p:ext uri="{BB962C8B-B14F-4D97-AF65-F5344CB8AC3E}">
        <p14:creationId xmlns:p14="http://schemas.microsoft.com/office/powerpoint/2010/main" val="976395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err="1" smtClean="0">
                <a:effectLst/>
              </a:rPr>
              <a:t>ანჯეი</a:t>
            </a:r>
            <a:r>
              <a:rPr lang="ka-GE" sz="3600" b="1" i="1" dirty="0" smtClean="0">
                <a:effectLst/>
              </a:rPr>
              <a:t> დუდა და გიორგი მარგველაშვილი</a:t>
            </a:r>
            <a:endParaRPr lang="ka-GE" sz="3600" b="1" i="1" dirty="0">
              <a:effectLst/>
            </a:endParaRPr>
          </a:p>
        </p:txBody>
      </p:sp>
      <p:pic>
        <p:nvPicPr>
          <p:cNvPr id="1026" name="Picture 2" descr="Ð¿Ð¾Ð»ÑÐºÐ¸ Ð² Ð³ÑÑÐ·Ð¸Ð¸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7" y="1981200"/>
            <a:ext cx="732076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19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rapeau animÃ© de Pologne par Pascal Gros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" y="457200"/>
            <a:ext cx="4106917" cy="27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rapeau animÃ© de GÃ©orgie par Pascal Gros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" y="3199476"/>
            <a:ext cx="4114800" cy="29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სათაური 5"/>
          <p:cNvSpPr>
            <a:spLocks noGrp="1"/>
          </p:cNvSpPr>
          <p:nvPr>
            <p:ph type="title"/>
          </p:nvPr>
        </p:nvSpPr>
        <p:spPr>
          <a:xfrm>
            <a:off x="457200" y="-1472356"/>
            <a:ext cx="82296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a-GE" sz="3600" b="1" i="1" dirty="0" smtClean="0"/>
              <a:t/>
            </a:r>
            <a:br>
              <a:rPr lang="ka-GE" sz="3600" b="1" i="1" dirty="0" smtClean="0"/>
            </a:br>
            <a:r>
              <a:rPr lang="ka-GE" sz="3600" b="1" i="1" dirty="0"/>
              <a:t/>
            </a:r>
            <a:br>
              <a:rPr lang="ka-GE" sz="3600" b="1" i="1" dirty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/>
              <a:t/>
            </a:r>
            <a:br>
              <a:rPr lang="en-US" sz="3600" b="1" i="1"/>
            </a:br>
            <a:r>
              <a:rPr lang="en-US" sz="3600" b="1" i="1" smtClean="0"/>
              <a:t/>
            </a:r>
            <a:br>
              <a:rPr lang="en-US" sz="3600" b="1" i="1" smtClean="0"/>
            </a:br>
            <a:r>
              <a:rPr lang="ka-GE" sz="3600" b="1" i="1" smtClean="0">
                <a:effectLst/>
              </a:rPr>
              <a:t>გმადლობთ </a:t>
            </a:r>
            <a:r>
              <a:rPr lang="en-US" sz="3600" b="1" i="1" dirty="0" smtClean="0">
                <a:effectLst/>
              </a:rPr>
              <a:t/>
            </a:r>
            <a:br>
              <a:rPr lang="en-US" sz="3600" b="1" i="1" dirty="0" smtClean="0">
                <a:effectLst/>
              </a:rPr>
            </a:br>
            <a:r>
              <a:rPr lang="ka-GE" sz="3600" b="1" i="1" dirty="0" smtClean="0">
                <a:effectLst/>
              </a:rPr>
              <a:t>ყურადღებისთვის</a:t>
            </a:r>
            <a:endParaRPr lang="ka-GE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742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en-US" sz="3600" b="1" i="1" dirty="0" err="1" smtClean="0">
                <a:effectLst/>
              </a:rPr>
              <a:t>Mazurek</a:t>
            </a:r>
            <a:r>
              <a:rPr lang="en-US" sz="3600" b="1" i="1" dirty="0" smtClean="0">
                <a:effectLst/>
              </a:rPr>
              <a:t> </a:t>
            </a: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en-US" sz="3600" b="1" i="1" dirty="0" err="1" smtClean="0">
                <a:effectLst/>
              </a:rPr>
              <a:t>Dąbrowskiego</a:t>
            </a: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(1797)</a:t>
            </a:r>
            <a:endParaRPr lang="ka-GE" sz="3600" i="1" dirty="0">
              <a:effectLst/>
            </a:endParaRPr>
          </a:p>
        </p:txBody>
      </p:sp>
      <p:pic>
        <p:nvPicPr>
          <p:cNvPr id="8194" name="Picture 2" descr="File:PieÅÅ LegionÃ³w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886200" cy="60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5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143000" y="609600"/>
            <a:ext cx="7543800" cy="5486400"/>
          </a:xfrm>
        </p:spPr>
        <p:txBody>
          <a:bodyPr/>
          <a:lstStyle/>
          <a:p>
            <a:pPr marL="0" indent="0">
              <a:buNone/>
            </a:pPr>
            <a:r>
              <a:rPr lang="ka-GE" b="1" i="1" dirty="0" err="1">
                <a:effectLst/>
              </a:rPr>
              <a:t>Ещё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Польша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не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погибла</a:t>
            </a:r>
            <a:r>
              <a:rPr lang="ka-GE" b="1" i="1" dirty="0">
                <a:effectLst/>
              </a:rPr>
              <a:t>,</a:t>
            </a:r>
          </a:p>
          <a:p>
            <a:pPr marL="0" indent="0">
              <a:buNone/>
            </a:pPr>
            <a:r>
              <a:rPr lang="ka-GE" b="1" i="1" dirty="0" err="1">
                <a:effectLst/>
              </a:rPr>
              <a:t>Если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мы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живем</a:t>
            </a:r>
            <a:r>
              <a:rPr lang="ka-GE" b="1" i="1" dirty="0">
                <a:effectLst/>
              </a:rPr>
              <a:t>! </a:t>
            </a:r>
          </a:p>
          <a:p>
            <a:pPr marL="0" indent="0">
              <a:buNone/>
            </a:pPr>
            <a:r>
              <a:rPr lang="ka-GE" b="1" i="1" dirty="0" err="1">
                <a:effectLst/>
              </a:rPr>
              <a:t>Всё</a:t>
            </a:r>
            <a:r>
              <a:rPr lang="ka-GE" b="1" i="1" dirty="0">
                <a:effectLst/>
              </a:rPr>
              <a:t>, </a:t>
            </a:r>
            <a:r>
              <a:rPr lang="ka-GE" b="1" i="1" dirty="0" err="1">
                <a:effectLst/>
              </a:rPr>
              <a:t>что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отнято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вражьей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силой</a:t>
            </a:r>
            <a:r>
              <a:rPr lang="ka-GE" b="1" i="1" dirty="0">
                <a:effectLst/>
              </a:rPr>
              <a:t>, </a:t>
            </a:r>
          </a:p>
          <a:p>
            <a:pPr marL="0" indent="0">
              <a:buNone/>
            </a:pPr>
            <a:r>
              <a:rPr lang="ka-GE" b="1" i="1" dirty="0" err="1">
                <a:effectLst/>
              </a:rPr>
              <a:t>Саблею</a:t>
            </a:r>
            <a:r>
              <a:rPr lang="ka-GE" b="1" i="1" dirty="0">
                <a:effectLst/>
              </a:rPr>
              <a:t> </a:t>
            </a:r>
            <a:r>
              <a:rPr lang="ka-GE" b="1" i="1" dirty="0" err="1">
                <a:effectLst/>
              </a:rPr>
              <a:t>вернём</a:t>
            </a:r>
            <a:r>
              <a:rPr lang="ka-GE" b="1" i="1" dirty="0">
                <a:effectLst/>
              </a:rPr>
              <a:t>.</a:t>
            </a:r>
            <a:r>
              <a:rPr lang="ru-RU" b="1" i="1" dirty="0">
                <a:effectLst/>
              </a:rPr>
              <a:t>..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Перейдём Вислу, перейдем Варту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Будем поляками.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Дал пример нам Бонапарт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Как должны мы побеждать...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Немец, Москаль не усидит,</a:t>
            </a:r>
          </a:p>
          <a:p>
            <a:pPr marL="0" indent="0">
              <a:buNone/>
            </a:pPr>
            <a:r>
              <a:rPr lang="ru-RU" b="1" i="1" dirty="0">
                <a:effectLst/>
              </a:rPr>
              <a:t>Когда, подняв палаш...</a:t>
            </a:r>
            <a:endParaRPr lang="ka-GE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966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sz="3600" b="1" i="1" dirty="0" smtClean="0">
                <a:effectLst/>
              </a:rPr>
              <a:t>კონსტიტუცია</a:t>
            </a:r>
            <a:endParaRPr lang="ka-GE" sz="3600" b="1" i="1" dirty="0">
              <a:effectLst/>
            </a:endParaRPr>
          </a:p>
        </p:txBody>
      </p:sp>
      <p:pic>
        <p:nvPicPr>
          <p:cNvPr id="1026" name="Picture 2" descr="Ð¿Ð¾Ð»ÑÑÐ°-áá¡ á¡á£á áááá¡ á¨ááááá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9" y="1752600"/>
            <a:ext cx="7838001" cy="46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sz="3600" b="1" i="1" dirty="0">
                <a:effectLst/>
              </a:rPr>
              <a:t>1791 წელს </a:t>
            </a:r>
            <a:r>
              <a:rPr lang="ka-GE" sz="3600" b="1" i="1" dirty="0" err="1">
                <a:effectLst/>
              </a:rPr>
              <a:t>რეჩ-პოსპოლიტას</a:t>
            </a:r>
            <a:r>
              <a:rPr lang="ka-GE" sz="3600" b="1" i="1" dirty="0">
                <a:effectLst/>
              </a:rPr>
              <a:t> სეიმმა მიიღო ევროპაში პირველი, მსოფლიოში კი მეორე კონსტიტუცია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15582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181600" y="5257800"/>
            <a:ext cx="3505200" cy="1371600"/>
          </a:xfrm>
        </p:spPr>
        <p:txBody>
          <a:bodyPr/>
          <a:lstStyle/>
          <a:p>
            <a:r>
              <a:rPr lang="ka-GE" sz="3200" b="1" i="1" dirty="0" err="1" smtClean="0">
                <a:effectLst/>
              </a:rPr>
              <a:t>მათეუზ</a:t>
            </a:r>
            <a:r>
              <a:rPr lang="ka-GE" sz="3200" b="1" i="1" dirty="0" smtClean="0">
                <a:effectLst/>
              </a:rPr>
              <a:t> </a:t>
            </a:r>
            <a:r>
              <a:rPr lang="ka-GE" sz="3200" b="1" i="1" dirty="0" err="1" smtClean="0">
                <a:effectLst/>
              </a:rPr>
              <a:t>მორავიეცკი</a:t>
            </a:r>
            <a:r>
              <a:rPr lang="ka-GE" sz="3200" b="1" i="1" dirty="0" smtClean="0">
                <a:effectLst/>
              </a:rPr>
              <a:t/>
            </a:r>
            <a:br>
              <a:rPr lang="ka-GE" sz="3200" b="1" i="1" dirty="0" smtClean="0">
                <a:effectLst/>
              </a:rPr>
            </a:br>
            <a:r>
              <a:rPr lang="ka-GE" sz="3200" b="1" i="1" dirty="0" smtClean="0">
                <a:effectLst/>
              </a:rPr>
              <a:t>პრემიერმინისტრი</a:t>
            </a:r>
            <a:endParaRPr lang="ka-GE" sz="3200" b="1" i="1" dirty="0">
              <a:effectLst/>
            </a:endParaRPr>
          </a:p>
        </p:txBody>
      </p:sp>
      <p:pic>
        <p:nvPicPr>
          <p:cNvPr id="6146" name="Picture 2" descr="File:Prezydent Andrzej Duda podczas Zgromadzenia Narodowego w Poznaniu 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581400" cy="45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ile:Expose premiera Mateusza Morawieckiego 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07657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სათაური 1"/>
          <p:cNvSpPr txBox="1">
            <a:spLocks/>
          </p:cNvSpPr>
          <p:nvPr/>
        </p:nvSpPr>
        <p:spPr bwMode="auto">
          <a:xfrm>
            <a:off x="914400" y="4956084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ka-GE" sz="3200" b="1" i="1" kern="0" dirty="0" err="1" smtClean="0">
                <a:effectLst/>
              </a:rPr>
              <a:t>ანჯეი</a:t>
            </a:r>
            <a:r>
              <a:rPr lang="ka-GE" sz="3200" b="1" i="1" kern="0" dirty="0" smtClean="0">
                <a:effectLst/>
              </a:rPr>
              <a:t> დუდა</a:t>
            </a:r>
          </a:p>
          <a:p>
            <a:r>
              <a:rPr lang="ka-GE" sz="3200" b="1" i="1" kern="0" dirty="0" smtClean="0">
                <a:effectLst/>
              </a:rPr>
              <a:t>პრეზიდენტი</a:t>
            </a:r>
            <a:endParaRPr lang="ka-GE" sz="3200" b="1" i="1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6281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280</Words>
  <Application>Microsoft Office PowerPoint</Application>
  <PresentationFormat>ეკრანი (4:3)</PresentationFormat>
  <Paragraphs>78</Paragraphs>
  <Slides>47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47</vt:i4>
      </vt:variant>
    </vt:vector>
  </HeadingPairs>
  <TitlesOfParts>
    <vt:vector size="53" baseType="lpstr">
      <vt:lpstr>AcadMtavr</vt:lpstr>
      <vt:lpstr>Arial</vt:lpstr>
      <vt:lpstr>Calibri</vt:lpstr>
      <vt:lpstr>Tahoma</vt:lpstr>
      <vt:lpstr>Wingdings</vt:lpstr>
      <vt:lpstr>Текстура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  Mazurek  Dąbrowskiego (1797)</vt:lpstr>
      <vt:lpstr>PowerPoint-ის პრეზენტაცია</vt:lpstr>
      <vt:lpstr>კონსტიტუცია</vt:lpstr>
      <vt:lpstr>PowerPoint-ის პრეზენტაცია</vt:lpstr>
      <vt:lpstr>მათეუზ მორავიეცკი პრემიერმინისტრი</vt:lpstr>
      <vt:lpstr>PowerPoint-ის პრეზენტაცია</vt:lpstr>
      <vt:lpstr>პოლონეთის გვირგვინისა და ლიტვის დიდი სამთავროს სამეფო (1569-1795) </vt:lpstr>
      <vt:lpstr>Rzeczpospolita Korony Polskiej i Wielkiego Księstwa Litewskiego</vt:lpstr>
      <vt:lpstr>  Zygmunt III  Waza (1587-1632)</vt:lpstr>
      <vt:lpstr>PowerPoint-ის პრეზენტაცია</vt:lpstr>
      <vt:lpstr>რეჩ პოსპოლიტის გაყოფა </vt:lpstr>
      <vt:lpstr>   პოლონეთის  სახელმწიფის  მდგომარეობა  1773</vt:lpstr>
      <vt:lpstr>პოლონეთის სამი გაყოფა ერთ რუკაზე</vt:lpstr>
      <vt:lpstr>      Andrzej  Tadeusz  Bonawentura  Kościuszko  თადეუშ  კოსტუშკო (1746-1817)</vt:lpstr>
      <vt:lpstr>PowerPoint-ის პრეზენტაცია</vt:lpstr>
      <vt:lpstr>  Bogdan  Gurdziecki (გ. 12.04.1700) </vt:lpstr>
      <vt:lpstr>PowerPoint-ის პრეზენტაცია</vt:lpstr>
      <vt:lpstr>PowerPoint-ის პრეზენტაცია</vt:lpstr>
      <vt:lpstr>   Jan  II Kazimierz  Waza (1648-1668)</vt:lpstr>
      <vt:lpstr>   Jan  III Sobieski (1674-1696)</vt:lpstr>
      <vt:lpstr>PowerPoint-ის პრეზენტაცია</vt:lpstr>
      <vt:lpstr>როდის ჩნდება პოლონური დასახლებები საქართველოში?</vt:lpstr>
      <vt:lpstr>Powstanie styczniowe</vt:lpstr>
      <vt:lpstr>  Mikhail  Muravyov -Vilensky</vt:lpstr>
      <vt:lpstr>PowerPoint-ის პრეზენტაცია</vt:lpstr>
      <vt:lpstr>   სამსონ  ფირცხალავა  (1872-1952)</vt:lpstr>
      <vt:lpstr> 1898 - ვილნიუსში მურავიოვის ძეგლის გახსნა</vt:lpstr>
      <vt:lpstr> პოლონეთ-საქართველოს სამხედრო კავშირი Sojusz polsko-gruziński (1920=1921)</vt:lpstr>
      <vt:lpstr>PowerPoint-ის პრეზენტაცია</vt:lpstr>
      <vt:lpstr>PowerPoint-ის პრეზენტაცია</vt:lpstr>
      <vt:lpstr>PowerPoint-ის პრეზენტაცია</vt:lpstr>
      <vt:lpstr>    Major  Giorgi  Mamaladze (დახვრიტეს -1940)</vt:lpstr>
      <vt:lpstr>დიმიტრი შალიკაშვილი  (1896-1947)</vt:lpstr>
      <vt:lpstr>John  Shalikashvili</vt:lpstr>
      <vt:lpstr>პოლონელი მხატვრები</vt:lpstr>
      <vt:lpstr>  კირილ ზდანევიჩი (1892-1967) </vt:lpstr>
      <vt:lpstr>  Niko Pirosmani. Portrait of Ilya Zdanevich.  1913 </vt:lpstr>
      <vt:lpstr>PowerPoint-ის პრეზენტაცია</vt:lpstr>
      <vt:lpstr>არქიტექტორ ანატოლი კალიგინისა და მხატვარ ჰენრიხ პრინევსკის პროექტი</vt:lpstr>
      <vt:lpstr>PowerPoint-ის პრეზენტაცია</vt:lpstr>
      <vt:lpstr>PowerPoint-ის პრეზენტაცია</vt:lpstr>
      <vt:lpstr>ანჯეი დუდა და გიორგი მარგველაშვილი</vt:lpstr>
      <vt:lpstr>       გმადლობთ  ყურადღებისთვის</vt:lpstr>
    </vt:vector>
  </TitlesOfParts>
  <Company>Win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М.И. Ростовцев – исследователь древнего Рима</dc:title>
  <dc:creator>Алипов Павел</dc:creator>
  <cp:lastModifiedBy>BSUadmin</cp:lastModifiedBy>
  <cp:revision>316</cp:revision>
  <dcterms:created xsi:type="dcterms:W3CDTF">2012-03-24T09:55:49Z</dcterms:created>
  <dcterms:modified xsi:type="dcterms:W3CDTF">2018-07-04T17:42:18Z</dcterms:modified>
</cp:coreProperties>
</file>