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12192000" cy="6858000"/>
  <p:notesSz cx="6858000" cy="9144000"/>
  <p:defaultTextStyle>
    <a:defPPr>
      <a:defRPr lang="ka-G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0" d="100"/>
          <a:sy n="110" d="100"/>
        </p:scale>
        <p:origin x="59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სათაურის სლაიდი">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ka-GE" smtClean="0"/>
              <a:t>დააწკაპ. მთ. სათაურის სტილის შეცვლისათვის</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a-GE" smtClean="0"/>
              <a:t>დააწკაპუნეთ მთავარი ქვესათაურის სტილის რედაქტირებისთვის</a:t>
            </a:r>
            <a:endParaRPr lang="en-US" dirty="0"/>
          </a:p>
        </p:txBody>
      </p:sp>
      <p:sp>
        <p:nvSpPr>
          <p:cNvPr id="4" name="Date Placeholder 3"/>
          <p:cNvSpPr>
            <a:spLocks noGrp="1"/>
          </p:cNvSpPr>
          <p:nvPr>
            <p:ph type="dt" sz="half" idx="10"/>
          </p:nvPr>
        </p:nvSpPr>
        <p:spPr/>
        <p:txBody>
          <a:bodyPr/>
          <a:lstStyle/>
          <a:p>
            <a:fld id="{C4578547-50DF-483F-BC61-0AC34E218C04}" type="datetimeFigureOut">
              <a:rPr lang="ka-GE" smtClean="0"/>
              <a:t>26.06.2018</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E05D4225-D539-4764-A959-C977A431A012}" type="slidenum">
              <a:rPr lang="ka-GE" smtClean="0"/>
              <a:t>‹#›</a:t>
            </a:fld>
            <a:endParaRPr lang="ka-GE"/>
          </a:p>
        </p:txBody>
      </p:sp>
    </p:spTree>
    <p:extLst>
      <p:ext uri="{BB962C8B-B14F-4D97-AF65-F5344CB8AC3E}">
        <p14:creationId xmlns:p14="http://schemas.microsoft.com/office/powerpoint/2010/main" val="1031874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პანორამული სურათი წარწერით">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ka-GE" smtClean="0"/>
              <a:t>დააწკაპ. მთ. სათაურის სტილის შეცვლისათვის</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a-GE" smtClean="0"/>
              <a:t>სურათის დასამატებლად დააწკაპუნეთ ხატულაზე</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a-GE" smtClean="0"/>
              <a:t>დააწკაპ. მთ. სათაურის სტილის შეცვლისათვის</a:t>
            </a:r>
          </a:p>
        </p:txBody>
      </p:sp>
      <p:sp>
        <p:nvSpPr>
          <p:cNvPr id="5" name="Date Placeholder 4"/>
          <p:cNvSpPr>
            <a:spLocks noGrp="1"/>
          </p:cNvSpPr>
          <p:nvPr>
            <p:ph type="dt" sz="half" idx="10"/>
          </p:nvPr>
        </p:nvSpPr>
        <p:spPr/>
        <p:txBody>
          <a:bodyPr/>
          <a:lstStyle/>
          <a:p>
            <a:fld id="{C4578547-50DF-483F-BC61-0AC34E218C04}" type="datetimeFigureOut">
              <a:rPr lang="ka-GE" smtClean="0"/>
              <a:t>26.06.2018</a:t>
            </a:fld>
            <a:endParaRPr lang="ka-GE"/>
          </a:p>
        </p:txBody>
      </p:sp>
      <p:sp>
        <p:nvSpPr>
          <p:cNvPr id="6" name="Footer Placeholder 5"/>
          <p:cNvSpPr>
            <a:spLocks noGrp="1"/>
          </p:cNvSpPr>
          <p:nvPr>
            <p:ph type="ftr" sz="quarter" idx="11"/>
          </p:nvPr>
        </p:nvSpPr>
        <p:spPr/>
        <p:txBody>
          <a:bodyPr/>
          <a:lstStyle/>
          <a:p>
            <a:endParaRPr lang="ka-GE"/>
          </a:p>
        </p:txBody>
      </p:sp>
      <p:sp>
        <p:nvSpPr>
          <p:cNvPr id="7" name="Slide Number Placeholder 6"/>
          <p:cNvSpPr>
            <a:spLocks noGrp="1"/>
          </p:cNvSpPr>
          <p:nvPr>
            <p:ph type="sldNum" sz="quarter" idx="12"/>
          </p:nvPr>
        </p:nvSpPr>
        <p:spPr/>
        <p:txBody>
          <a:bodyPr/>
          <a:lstStyle/>
          <a:p>
            <a:fld id="{E05D4225-D539-4764-A959-C977A431A012}" type="slidenum">
              <a:rPr lang="ka-GE" smtClean="0"/>
              <a:t>‹#›</a:t>
            </a:fld>
            <a:endParaRPr lang="ka-GE"/>
          </a:p>
        </p:txBody>
      </p:sp>
    </p:spTree>
    <p:extLst>
      <p:ext uri="{BB962C8B-B14F-4D97-AF65-F5344CB8AC3E}">
        <p14:creationId xmlns:p14="http://schemas.microsoft.com/office/powerpoint/2010/main" val="17103361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სათაური და წარწერა">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ka-GE" smtClean="0"/>
              <a:t>დააწკაპ. მთ. სათაურის სტილის შეცვლისათვის</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a-GE" smtClean="0"/>
              <a:t>დააწკაპ. მთ. სათაურის სტილის შეცვლისათვის</a:t>
            </a:r>
          </a:p>
        </p:txBody>
      </p:sp>
      <p:sp>
        <p:nvSpPr>
          <p:cNvPr id="5" name="Date Placeholder 4"/>
          <p:cNvSpPr>
            <a:spLocks noGrp="1"/>
          </p:cNvSpPr>
          <p:nvPr>
            <p:ph type="dt" sz="half" idx="10"/>
          </p:nvPr>
        </p:nvSpPr>
        <p:spPr/>
        <p:txBody>
          <a:bodyPr/>
          <a:lstStyle/>
          <a:p>
            <a:fld id="{C4578547-50DF-483F-BC61-0AC34E218C04}" type="datetimeFigureOut">
              <a:rPr lang="ka-GE" smtClean="0"/>
              <a:t>26.06.2018</a:t>
            </a:fld>
            <a:endParaRPr lang="ka-GE"/>
          </a:p>
        </p:txBody>
      </p:sp>
      <p:sp>
        <p:nvSpPr>
          <p:cNvPr id="6" name="Footer Placeholder 5"/>
          <p:cNvSpPr>
            <a:spLocks noGrp="1"/>
          </p:cNvSpPr>
          <p:nvPr>
            <p:ph type="ftr" sz="quarter" idx="11"/>
          </p:nvPr>
        </p:nvSpPr>
        <p:spPr/>
        <p:txBody>
          <a:bodyPr/>
          <a:lstStyle/>
          <a:p>
            <a:endParaRPr lang="ka-GE"/>
          </a:p>
        </p:txBody>
      </p:sp>
      <p:sp>
        <p:nvSpPr>
          <p:cNvPr id="7" name="Slide Number Placeholder 6"/>
          <p:cNvSpPr>
            <a:spLocks noGrp="1"/>
          </p:cNvSpPr>
          <p:nvPr>
            <p:ph type="sldNum" sz="quarter" idx="12"/>
          </p:nvPr>
        </p:nvSpPr>
        <p:spPr/>
        <p:txBody>
          <a:bodyPr/>
          <a:lstStyle/>
          <a:p>
            <a:fld id="{E05D4225-D539-4764-A959-C977A431A012}" type="slidenum">
              <a:rPr lang="ka-GE" smtClean="0"/>
              <a:t>‹#›</a:t>
            </a:fld>
            <a:endParaRPr lang="ka-GE"/>
          </a:p>
        </p:txBody>
      </p:sp>
    </p:spTree>
    <p:extLst>
      <p:ext uri="{BB962C8B-B14F-4D97-AF65-F5344CB8AC3E}">
        <p14:creationId xmlns:p14="http://schemas.microsoft.com/office/powerpoint/2010/main" val="16416155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ციტატა წარწერით">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ka-GE" smtClean="0"/>
              <a:t>დააწკაპ. მთ. სათაურის სტილის შეცვლისათვის</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a-GE" smtClean="0"/>
              <a:t>დააწკაპ. მთ. სათაურის სტილის შეცვლისათვის</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a-GE" smtClean="0"/>
              <a:t>დააწკაპ. მთ. სათაურის სტილის შეცვლისათვის</a:t>
            </a:r>
          </a:p>
        </p:txBody>
      </p:sp>
      <p:sp>
        <p:nvSpPr>
          <p:cNvPr id="5" name="Date Placeholder 4"/>
          <p:cNvSpPr>
            <a:spLocks noGrp="1"/>
          </p:cNvSpPr>
          <p:nvPr>
            <p:ph type="dt" sz="half" idx="10"/>
          </p:nvPr>
        </p:nvSpPr>
        <p:spPr/>
        <p:txBody>
          <a:bodyPr/>
          <a:lstStyle/>
          <a:p>
            <a:fld id="{C4578547-50DF-483F-BC61-0AC34E218C04}" type="datetimeFigureOut">
              <a:rPr lang="ka-GE" smtClean="0"/>
              <a:t>26.06.2018</a:t>
            </a:fld>
            <a:endParaRPr lang="ka-GE"/>
          </a:p>
        </p:txBody>
      </p:sp>
      <p:sp>
        <p:nvSpPr>
          <p:cNvPr id="6" name="Footer Placeholder 5"/>
          <p:cNvSpPr>
            <a:spLocks noGrp="1"/>
          </p:cNvSpPr>
          <p:nvPr>
            <p:ph type="ftr" sz="quarter" idx="11"/>
          </p:nvPr>
        </p:nvSpPr>
        <p:spPr/>
        <p:txBody>
          <a:bodyPr/>
          <a:lstStyle/>
          <a:p>
            <a:endParaRPr lang="ka-GE"/>
          </a:p>
        </p:txBody>
      </p:sp>
      <p:sp>
        <p:nvSpPr>
          <p:cNvPr id="7" name="Slide Number Placeholder 6"/>
          <p:cNvSpPr>
            <a:spLocks noGrp="1"/>
          </p:cNvSpPr>
          <p:nvPr>
            <p:ph type="sldNum" sz="quarter" idx="12"/>
          </p:nvPr>
        </p:nvSpPr>
        <p:spPr/>
        <p:txBody>
          <a:bodyPr/>
          <a:lstStyle/>
          <a:p>
            <a:fld id="{E05D4225-D539-4764-A959-C977A431A012}" type="slidenum">
              <a:rPr lang="ka-GE" smtClean="0"/>
              <a:t>‹#›</a:t>
            </a:fld>
            <a:endParaRPr lang="ka-GE"/>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883029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სახელის ბარათი">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ka-GE" smtClean="0"/>
              <a:t>დააწკაპ. მთ. სათაურის სტილის შეცვლისათვის</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a-GE" smtClean="0"/>
              <a:t>დააწკაპ. მთ. სათაურის სტილის შეცვლისათვის</a:t>
            </a:r>
          </a:p>
        </p:txBody>
      </p:sp>
      <p:sp>
        <p:nvSpPr>
          <p:cNvPr id="5" name="Date Placeholder 4"/>
          <p:cNvSpPr>
            <a:spLocks noGrp="1"/>
          </p:cNvSpPr>
          <p:nvPr>
            <p:ph type="dt" sz="half" idx="10"/>
          </p:nvPr>
        </p:nvSpPr>
        <p:spPr/>
        <p:txBody>
          <a:bodyPr/>
          <a:lstStyle/>
          <a:p>
            <a:fld id="{C4578547-50DF-483F-BC61-0AC34E218C04}" type="datetimeFigureOut">
              <a:rPr lang="ka-GE" smtClean="0"/>
              <a:t>26.06.2018</a:t>
            </a:fld>
            <a:endParaRPr lang="ka-GE"/>
          </a:p>
        </p:txBody>
      </p:sp>
      <p:sp>
        <p:nvSpPr>
          <p:cNvPr id="6" name="Footer Placeholder 5"/>
          <p:cNvSpPr>
            <a:spLocks noGrp="1"/>
          </p:cNvSpPr>
          <p:nvPr>
            <p:ph type="ftr" sz="quarter" idx="11"/>
          </p:nvPr>
        </p:nvSpPr>
        <p:spPr/>
        <p:txBody>
          <a:bodyPr/>
          <a:lstStyle/>
          <a:p>
            <a:endParaRPr lang="ka-GE"/>
          </a:p>
        </p:txBody>
      </p:sp>
      <p:sp>
        <p:nvSpPr>
          <p:cNvPr id="7" name="Slide Number Placeholder 6"/>
          <p:cNvSpPr>
            <a:spLocks noGrp="1"/>
          </p:cNvSpPr>
          <p:nvPr>
            <p:ph type="sldNum" sz="quarter" idx="12"/>
          </p:nvPr>
        </p:nvSpPr>
        <p:spPr/>
        <p:txBody>
          <a:bodyPr/>
          <a:lstStyle/>
          <a:p>
            <a:fld id="{E05D4225-D539-4764-A959-C977A431A012}" type="slidenum">
              <a:rPr lang="ka-GE" smtClean="0"/>
              <a:t>‹#›</a:t>
            </a:fld>
            <a:endParaRPr lang="ka-GE"/>
          </a:p>
        </p:txBody>
      </p:sp>
    </p:spTree>
    <p:extLst>
      <p:ext uri="{BB962C8B-B14F-4D97-AF65-F5344CB8AC3E}">
        <p14:creationId xmlns:p14="http://schemas.microsoft.com/office/powerpoint/2010/main" val="16869324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სვეტი">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ka-GE" smtClean="0"/>
              <a:t>დააწკაპ. მთ. სათაურის სტილის შეცვლისათვის</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a-GE" smtClean="0"/>
              <a:t>დააწკაპ. მთ. სათაურის სტილის შეცვლისათვის</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a-GE" smtClean="0"/>
              <a:t>დააწკაპ. მთ. სათაურის სტილის შეცვლისათვის</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a-GE" smtClean="0"/>
              <a:t>დააწკაპ. მთ. სათაურის სტილის შეცვლისათვის</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a-GE" smtClean="0"/>
              <a:t>დააწკაპ. მთ. სათაურის სტილის შეცვლისათვის</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a-GE" smtClean="0"/>
              <a:t>დააწკაპ. მთ. სათაურის სტილის შეცვლისათვის</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a-GE" smtClean="0"/>
              <a:t>დააწკაპ. მთ. სათაურის სტილის შეცვლისათვის</a:t>
            </a:r>
          </a:p>
        </p:txBody>
      </p:sp>
      <p:sp>
        <p:nvSpPr>
          <p:cNvPr id="3" name="Date Placeholder 2"/>
          <p:cNvSpPr>
            <a:spLocks noGrp="1"/>
          </p:cNvSpPr>
          <p:nvPr>
            <p:ph type="dt" sz="half" idx="10"/>
          </p:nvPr>
        </p:nvSpPr>
        <p:spPr/>
        <p:txBody>
          <a:bodyPr/>
          <a:lstStyle/>
          <a:p>
            <a:fld id="{C4578547-50DF-483F-BC61-0AC34E218C04}" type="datetimeFigureOut">
              <a:rPr lang="ka-GE" smtClean="0"/>
              <a:t>26.06.2018</a:t>
            </a:fld>
            <a:endParaRPr lang="ka-GE"/>
          </a:p>
        </p:txBody>
      </p:sp>
      <p:sp>
        <p:nvSpPr>
          <p:cNvPr id="4" name="Footer Placeholder 3"/>
          <p:cNvSpPr>
            <a:spLocks noGrp="1"/>
          </p:cNvSpPr>
          <p:nvPr>
            <p:ph type="ftr" sz="quarter" idx="11"/>
          </p:nvPr>
        </p:nvSpPr>
        <p:spPr/>
        <p:txBody>
          <a:bodyPr/>
          <a:lstStyle/>
          <a:p>
            <a:endParaRPr lang="ka-GE"/>
          </a:p>
        </p:txBody>
      </p:sp>
      <p:sp>
        <p:nvSpPr>
          <p:cNvPr id="5" name="Slide Number Placeholder 4"/>
          <p:cNvSpPr>
            <a:spLocks noGrp="1"/>
          </p:cNvSpPr>
          <p:nvPr>
            <p:ph type="sldNum" sz="quarter" idx="12"/>
          </p:nvPr>
        </p:nvSpPr>
        <p:spPr/>
        <p:txBody>
          <a:bodyPr/>
          <a:lstStyle/>
          <a:p>
            <a:fld id="{E05D4225-D539-4764-A959-C977A431A012}" type="slidenum">
              <a:rPr lang="ka-GE" smtClean="0"/>
              <a:t>‹#›</a:t>
            </a:fld>
            <a:endParaRPr lang="ka-GE"/>
          </a:p>
        </p:txBody>
      </p:sp>
    </p:spTree>
    <p:extLst>
      <p:ext uri="{BB962C8B-B14F-4D97-AF65-F5344CB8AC3E}">
        <p14:creationId xmlns:p14="http://schemas.microsoft.com/office/powerpoint/2010/main" val="2293935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სვეტი 3 სურათით">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ka-GE" smtClean="0"/>
              <a:t>დააწკაპ. მთ. სათაურის სტილის შეცვლისათვის</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a-GE" smtClean="0"/>
              <a:t>დააწკაპ. მთ. სათაურის სტილის შეცვლისათვის</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ka-GE" smtClean="0"/>
              <a:t>სურათის დასამატებლად დააწკაპუნეთ ხატულაზე</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a-GE" smtClean="0"/>
              <a:t>დააწკაპ. მთ. სათაურის სტილის შეცვლისათვის</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a-GE" smtClean="0"/>
              <a:t>დააწკაპ. მთ. სათაურის სტილის შეცვლისათვის</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ka-GE" smtClean="0"/>
              <a:t>სურათის დასამატებლად დააწკაპუნეთ ხატულაზე</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a-GE" smtClean="0"/>
              <a:t>დააწკაპ. მთ. სათაურის სტილის შეცვლისათვის</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a-GE" smtClean="0"/>
              <a:t>დააწკაპ. მთ. სათაურის სტილის შეცვლისათვის</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ka-GE" smtClean="0"/>
              <a:t>სურათის დასამატებლად დააწკაპუნეთ ხატულაზე</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a-GE" smtClean="0"/>
              <a:t>დააწკაპ. მთ. სათაურის სტილის შეცვლისათვის</a:t>
            </a:r>
          </a:p>
        </p:txBody>
      </p:sp>
      <p:sp>
        <p:nvSpPr>
          <p:cNvPr id="3" name="Date Placeholder 2"/>
          <p:cNvSpPr>
            <a:spLocks noGrp="1"/>
          </p:cNvSpPr>
          <p:nvPr>
            <p:ph type="dt" sz="half" idx="10"/>
          </p:nvPr>
        </p:nvSpPr>
        <p:spPr/>
        <p:txBody>
          <a:bodyPr/>
          <a:lstStyle/>
          <a:p>
            <a:fld id="{C4578547-50DF-483F-BC61-0AC34E218C04}" type="datetimeFigureOut">
              <a:rPr lang="ka-GE" smtClean="0"/>
              <a:t>26.06.2018</a:t>
            </a:fld>
            <a:endParaRPr lang="ka-GE"/>
          </a:p>
        </p:txBody>
      </p:sp>
      <p:sp>
        <p:nvSpPr>
          <p:cNvPr id="4" name="Footer Placeholder 3"/>
          <p:cNvSpPr>
            <a:spLocks noGrp="1"/>
          </p:cNvSpPr>
          <p:nvPr>
            <p:ph type="ftr" sz="quarter" idx="11"/>
          </p:nvPr>
        </p:nvSpPr>
        <p:spPr/>
        <p:txBody>
          <a:bodyPr/>
          <a:lstStyle/>
          <a:p>
            <a:endParaRPr lang="ka-GE"/>
          </a:p>
        </p:txBody>
      </p:sp>
      <p:sp>
        <p:nvSpPr>
          <p:cNvPr id="5" name="Slide Number Placeholder 4"/>
          <p:cNvSpPr>
            <a:spLocks noGrp="1"/>
          </p:cNvSpPr>
          <p:nvPr>
            <p:ph type="sldNum" sz="quarter" idx="12"/>
          </p:nvPr>
        </p:nvSpPr>
        <p:spPr/>
        <p:txBody>
          <a:bodyPr/>
          <a:lstStyle/>
          <a:p>
            <a:fld id="{E05D4225-D539-4764-A959-C977A431A012}" type="slidenum">
              <a:rPr lang="ka-GE" smtClean="0"/>
              <a:t>‹#›</a:t>
            </a:fld>
            <a:endParaRPr lang="ka-GE"/>
          </a:p>
        </p:txBody>
      </p:sp>
    </p:spTree>
    <p:extLst>
      <p:ext uri="{BB962C8B-B14F-4D97-AF65-F5344CB8AC3E}">
        <p14:creationId xmlns:p14="http://schemas.microsoft.com/office/powerpoint/2010/main" val="39283221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სათაური და შვეული ტექსტ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smtClean="0"/>
              <a:t>დააწკაპ. მთ. სათაურის სტილის შეცვლისათვის</a:t>
            </a:r>
            <a:endParaRPr lang="en-US" dirty="0"/>
          </a:p>
        </p:txBody>
      </p:sp>
      <p:sp>
        <p:nvSpPr>
          <p:cNvPr id="3" name="Vertical Text Placeholder 2"/>
          <p:cNvSpPr>
            <a:spLocks noGrp="1"/>
          </p:cNvSpPr>
          <p:nvPr>
            <p:ph type="body" orient="vert" idx="1"/>
          </p:nvPr>
        </p:nvSpPr>
        <p:spPr/>
        <p:txBody>
          <a:bodyPr vert="eaVert"/>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Date Placeholder 3"/>
          <p:cNvSpPr>
            <a:spLocks noGrp="1"/>
          </p:cNvSpPr>
          <p:nvPr>
            <p:ph type="dt" sz="half" idx="10"/>
          </p:nvPr>
        </p:nvSpPr>
        <p:spPr/>
        <p:txBody>
          <a:bodyPr/>
          <a:lstStyle/>
          <a:p>
            <a:fld id="{C4578547-50DF-483F-BC61-0AC34E218C04}" type="datetimeFigureOut">
              <a:rPr lang="ka-GE" smtClean="0"/>
              <a:t>26.06.2018</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E05D4225-D539-4764-A959-C977A431A012}" type="slidenum">
              <a:rPr lang="ka-GE" smtClean="0"/>
              <a:t>‹#›</a:t>
            </a:fld>
            <a:endParaRPr lang="ka-GE"/>
          </a:p>
        </p:txBody>
      </p:sp>
    </p:spTree>
    <p:extLst>
      <p:ext uri="{BB962C8B-B14F-4D97-AF65-F5344CB8AC3E}">
        <p14:creationId xmlns:p14="http://schemas.microsoft.com/office/powerpoint/2010/main" val="42227897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შვეული სათაური და ტექსტ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ka-GE" smtClean="0"/>
              <a:t>დააწკაპ. მთ. სათაურის სტილის შეცვლისათვის</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Date Placeholder 3"/>
          <p:cNvSpPr>
            <a:spLocks noGrp="1"/>
          </p:cNvSpPr>
          <p:nvPr>
            <p:ph type="dt" sz="half" idx="10"/>
          </p:nvPr>
        </p:nvSpPr>
        <p:spPr/>
        <p:txBody>
          <a:bodyPr/>
          <a:lstStyle/>
          <a:p>
            <a:fld id="{C4578547-50DF-483F-BC61-0AC34E218C04}" type="datetimeFigureOut">
              <a:rPr lang="ka-GE" smtClean="0"/>
              <a:t>26.06.2018</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E05D4225-D539-4764-A959-C977A431A012}" type="slidenum">
              <a:rPr lang="ka-GE" smtClean="0"/>
              <a:t>‹#›</a:t>
            </a:fld>
            <a:endParaRPr lang="ka-GE"/>
          </a:p>
        </p:txBody>
      </p:sp>
    </p:spTree>
    <p:extLst>
      <p:ext uri="{BB962C8B-B14F-4D97-AF65-F5344CB8AC3E}">
        <p14:creationId xmlns:p14="http://schemas.microsoft.com/office/powerpoint/2010/main" val="1679914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სათაური და შიგთავს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smtClean="0"/>
              <a:t>დააწკაპ. მთ. სათაურის სტილის შეცვლისათვის</a:t>
            </a:r>
            <a:endParaRPr lang="en-US" dirty="0"/>
          </a:p>
        </p:txBody>
      </p:sp>
      <p:sp>
        <p:nvSpPr>
          <p:cNvPr id="3" name="Content Placeholder 2"/>
          <p:cNvSpPr>
            <a:spLocks noGrp="1"/>
          </p:cNvSpPr>
          <p:nvPr>
            <p:ph idx="1"/>
          </p:nvPr>
        </p:nvSpPr>
        <p:spPr/>
        <p:txBody>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Date Placeholder 3"/>
          <p:cNvSpPr>
            <a:spLocks noGrp="1"/>
          </p:cNvSpPr>
          <p:nvPr>
            <p:ph type="dt" sz="half" idx="10"/>
          </p:nvPr>
        </p:nvSpPr>
        <p:spPr/>
        <p:txBody>
          <a:bodyPr/>
          <a:lstStyle/>
          <a:p>
            <a:fld id="{C4578547-50DF-483F-BC61-0AC34E218C04}" type="datetimeFigureOut">
              <a:rPr lang="ka-GE" smtClean="0"/>
              <a:t>26.06.2018</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E05D4225-D539-4764-A959-C977A431A012}" type="slidenum">
              <a:rPr lang="ka-GE" smtClean="0"/>
              <a:t>‹#›</a:t>
            </a:fld>
            <a:endParaRPr lang="ka-GE"/>
          </a:p>
        </p:txBody>
      </p:sp>
    </p:spTree>
    <p:extLst>
      <p:ext uri="{BB962C8B-B14F-4D97-AF65-F5344CB8AC3E}">
        <p14:creationId xmlns:p14="http://schemas.microsoft.com/office/powerpoint/2010/main" val="3864281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სექციის ზედა კოლონტიტული">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ka-GE" smtClean="0"/>
              <a:t>დააწკაპ. მთ. სათაურის სტილის შეცვლისათვის</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a-GE" smtClean="0"/>
              <a:t>დააწკაპ. მთ. სათაურის სტილის შეცვლისათვის</a:t>
            </a:r>
          </a:p>
        </p:txBody>
      </p:sp>
      <p:sp>
        <p:nvSpPr>
          <p:cNvPr id="4" name="Date Placeholder 3"/>
          <p:cNvSpPr>
            <a:spLocks noGrp="1"/>
          </p:cNvSpPr>
          <p:nvPr>
            <p:ph type="dt" sz="half" idx="10"/>
          </p:nvPr>
        </p:nvSpPr>
        <p:spPr/>
        <p:txBody>
          <a:bodyPr/>
          <a:lstStyle/>
          <a:p>
            <a:fld id="{C4578547-50DF-483F-BC61-0AC34E218C04}" type="datetimeFigureOut">
              <a:rPr lang="ka-GE" smtClean="0"/>
              <a:t>26.06.2018</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E05D4225-D539-4764-A959-C977A431A012}" type="slidenum">
              <a:rPr lang="ka-GE" smtClean="0"/>
              <a:t>‹#›</a:t>
            </a:fld>
            <a:endParaRPr lang="ka-GE"/>
          </a:p>
        </p:txBody>
      </p:sp>
    </p:spTree>
    <p:extLst>
      <p:ext uri="{BB962C8B-B14F-4D97-AF65-F5344CB8AC3E}">
        <p14:creationId xmlns:p14="http://schemas.microsoft.com/office/powerpoint/2010/main" val="170775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ორი შიგთავსი">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ka-GE" smtClean="0"/>
              <a:t>დააწკაპ. მთ. სათაურის სტილის შეცვლისათვის</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5" name="Date Placeholder 4"/>
          <p:cNvSpPr>
            <a:spLocks noGrp="1"/>
          </p:cNvSpPr>
          <p:nvPr>
            <p:ph type="dt" sz="half" idx="10"/>
          </p:nvPr>
        </p:nvSpPr>
        <p:spPr/>
        <p:txBody>
          <a:bodyPr/>
          <a:lstStyle/>
          <a:p>
            <a:fld id="{C4578547-50DF-483F-BC61-0AC34E218C04}" type="datetimeFigureOut">
              <a:rPr lang="ka-GE" smtClean="0"/>
              <a:t>26.06.2018</a:t>
            </a:fld>
            <a:endParaRPr lang="ka-GE"/>
          </a:p>
        </p:txBody>
      </p:sp>
      <p:sp>
        <p:nvSpPr>
          <p:cNvPr id="6" name="Footer Placeholder 5"/>
          <p:cNvSpPr>
            <a:spLocks noGrp="1"/>
          </p:cNvSpPr>
          <p:nvPr>
            <p:ph type="ftr" sz="quarter" idx="11"/>
          </p:nvPr>
        </p:nvSpPr>
        <p:spPr/>
        <p:txBody>
          <a:bodyPr/>
          <a:lstStyle/>
          <a:p>
            <a:endParaRPr lang="ka-GE"/>
          </a:p>
        </p:txBody>
      </p:sp>
      <p:sp>
        <p:nvSpPr>
          <p:cNvPr id="7" name="Slide Number Placeholder 6"/>
          <p:cNvSpPr>
            <a:spLocks noGrp="1"/>
          </p:cNvSpPr>
          <p:nvPr>
            <p:ph type="sldNum" sz="quarter" idx="12"/>
          </p:nvPr>
        </p:nvSpPr>
        <p:spPr/>
        <p:txBody>
          <a:bodyPr/>
          <a:lstStyle/>
          <a:p>
            <a:fld id="{E05D4225-D539-4764-A959-C977A431A012}" type="slidenum">
              <a:rPr lang="ka-GE" smtClean="0"/>
              <a:t>‹#›</a:t>
            </a:fld>
            <a:endParaRPr lang="ka-GE"/>
          </a:p>
        </p:txBody>
      </p:sp>
    </p:spTree>
    <p:extLst>
      <p:ext uri="{BB962C8B-B14F-4D97-AF65-F5344CB8AC3E}">
        <p14:creationId xmlns:p14="http://schemas.microsoft.com/office/powerpoint/2010/main" val="1484448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შედარება">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ka-GE" smtClean="0"/>
              <a:t>დააწკაპ. მთ. სათაურის სტილის შეცვლისათვის</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a-GE" smtClean="0"/>
              <a:t>დააწკაპ. მთ. სათაურის სტილის შეცვლისათვის</a:t>
            </a:r>
          </a:p>
        </p:txBody>
      </p:sp>
      <p:sp>
        <p:nvSpPr>
          <p:cNvPr id="4" name="Content Placeholder 3"/>
          <p:cNvSpPr>
            <a:spLocks noGrp="1"/>
          </p:cNvSpPr>
          <p:nvPr>
            <p:ph sz="half" idx="2"/>
          </p:nvPr>
        </p:nvSpPr>
        <p:spPr>
          <a:xfrm>
            <a:off x="913795" y="2912232"/>
            <a:ext cx="5107208" cy="2878968"/>
          </a:xfrm>
        </p:spPr>
        <p:txBody>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a-GE" smtClean="0"/>
              <a:t>დააწკაპ. მთ. სათაურის სტილის შეცვლისათვის</a:t>
            </a:r>
          </a:p>
        </p:txBody>
      </p:sp>
      <p:sp>
        <p:nvSpPr>
          <p:cNvPr id="6" name="Content Placeholder 5"/>
          <p:cNvSpPr>
            <a:spLocks noGrp="1"/>
          </p:cNvSpPr>
          <p:nvPr>
            <p:ph sz="quarter" idx="4"/>
          </p:nvPr>
        </p:nvSpPr>
        <p:spPr>
          <a:xfrm>
            <a:off x="6172200" y="2912232"/>
            <a:ext cx="5095357" cy="2878968"/>
          </a:xfrm>
        </p:spPr>
        <p:txBody>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7" name="Date Placeholder 6"/>
          <p:cNvSpPr>
            <a:spLocks noGrp="1"/>
          </p:cNvSpPr>
          <p:nvPr>
            <p:ph type="dt" sz="half" idx="10"/>
          </p:nvPr>
        </p:nvSpPr>
        <p:spPr/>
        <p:txBody>
          <a:bodyPr/>
          <a:lstStyle/>
          <a:p>
            <a:fld id="{C4578547-50DF-483F-BC61-0AC34E218C04}" type="datetimeFigureOut">
              <a:rPr lang="ka-GE" smtClean="0"/>
              <a:t>26.06.2018</a:t>
            </a:fld>
            <a:endParaRPr lang="ka-GE"/>
          </a:p>
        </p:txBody>
      </p:sp>
      <p:sp>
        <p:nvSpPr>
          <p:cNvPr id="8" name="Footer Placeholder 7"/>
          <p:cNvSpPr>
            <a:spLocks noGrp="1"/>
          </p:cNvSpPr>
          <p:nvPr>
            <p:ph type="ftr" sz="quarter" idx="11"/>
          </p:nvPr>
        </p:nvSpPr>
        <p:spPr/>
        <p:txBody>
          <a:bodyPr/>
          <a:lstStyle/>
          <a:p>
            <a:endParaRPr lang="ka-GE"/>
          </a:p>
        </p:txBody>
      </p:sp>
      <p:sp>
        <p:nvSpPr>
          <p:cNvPr id="9" name="Slide Number Placeholder 8"/>
          <p:cNvSpPr>
            <a:spLocks noGrp="1"/>
          </p:cNvSpPr>
          <p:nvPr>
            <p:ph type="sldNum" sz="quarter" idx="12"/>
          </p:nvPr>
        </p:nvSpPr>
        <p:spPr/>
        <p:txBody>
          <a:bodyPr/>
          <a:lstStyle/>
          <a:p>
            <a:fld id="{E05D4225-D539-4764-A959-C977A431A012}" type="slidenum">
              <a:rPr lang="ka-GE" smtClean="0"/>
              <a:t>‹#›</a:t>
            </a:fld>
            <a:endParaRPr lang="ka-GE"/>
          </a:p>
        </p:txBody>
      </p:sp>
    </p:spTree>
    <p:extLst>
      <p:ext uri="{BB962C8B-B14F-4D97-AF65-F5344CB8AC3E}">
        <p14:creationId xmlns:p14="http://schemas.microsoft.com/office/powerpoint/2010/main" val="1676169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მხოლოდ სათაურ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smtClean="0"/>
              <a:t>დააწკაპ. მთ. სათაურის სტილის შეცვლისათვის</a:t>
            </a:r>
            <a:endParaRPr lang="en-US" dirty="0"/>
          </a:p>
        </p:txBody>
      </p:sp>
      <p:sp>
        <p:nvSpPr>
          <p:cNvPr id="3" name="Date Placeholder 2"/>
          <p:cNvSpPr>
            <a:spLocks noGrp="1"/>
          </p:cNvSpPr>
          <p:nvPr>
            <p:ph type="dt" sz="half" idx="10"/>
          </p:nvPr>
        </p:nvSpPr>
        <p:spPr/>
        <p:txBody>
          <a:bodyPr/>
          <a:lstStyle/>
          <a:p>
            <a:fld id="{C4578547-50DF-483F-BC61-0AC34E218C04}" type="datetimeFigureOut">
              <a:rPr lang="ka-GE" smtClean="0"/>
              <a:t>26.06.2018</a:t>
            </a:fld>
            <a:endParaRPr lang="ka-GE"/>
          </a:p>
        </p:txBody>
      </p:sp>
      <p:sp>
        <p:nvSpPr>
          <p:cNvPr id="4" name="Footer Placeholder 3"/>
          <p:cNvSpPr>
            <a:spLocks noGrp="1"/>
          </p:cNvSpPr>
          <p:nvPr>
            <p:ph type="ftr" sz="quarter" idx="11"/>
          </p:nvPr>
        </p:nvSpPr>
        <p:spPr/>
        <p:txBody>
          <a:bodyPr/>
          <a:lstStyle/>
          <a:p>
            <a:endParaRPr lang="ka-GE"/>
          </a:p>
        </p:txBody>
      </p:sp>
      <p:sp>
        <p:nvSpPr>
          <p:cNvPr id="5" name="Slide Number Placeholder 4"/>
          <p:cNvSpPr>
            <a:spLocks noGrp="1"/>
          </p:cNvSpPr>
          <p:nvPr>
            <p:ph type="sldNum" sz="quarter" idx="12"/>
          </p:nvPr>
        </p:nvSpPr>
        <p:spPr/>
        <p:txBody>
          <a:bodyPr/>
          <a:lstStyle/>
          <a:p>
            <a:fld id="{E05D4225-D539-4764-A959-C977A431A012}" type="slidenum">
              <a:rPr lang="ka-GE" smtClean="0"/>
              <a:t>‹#›</a:t>
            </a:fld>
            <a:endParaRPr lang="ka-GE"/>
          </a:p>
        </p:txBody>
      </p:sp>
    </p:spTree>
    <p:extLst>
      <p:ext uri="{BB962C8B-B14F-4D97-AF65-F5344CB8AC3E}">
        <p14:creationId xmlns:p14="http://schemas.microsoft.com/office/powerpoint/2010/main" val="14890598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ცარიელი">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578547-50DF-483F-BC61-0AC34E218C04}" type="datetimeFigureOut">
              <a:rPr lang="ka-GE" smtClean="0"/>
              <a:t>26.06.2018</a:t>
            </a:fld>
            <a:endParaRPr lang="ka-GE"/>
          </a:p>
        </p:txBody>
      </p:sp>
      <p:sp>
        <p:nvSpPr>
          <p:cNvPr id="3" name="Footer Placeholder 2"/>
          <p:cNvSpPr>
            <a:spLocks noGrp="1"/>
          </p:cNvSpPr>
          <p:nvPr>
            <p:ph type="ftr" sz="quarter" idx="11"/>
          </p:nvPr>
        </p:nvSpPr>
        <p:spPr/>
        <p:txBody>
          <a:bodyPr/>
          <a:lstStyle/>
          <a:p>
            <a:endParaRPr lang="ka-GE"/>
          </a:p>
        </p:txBody>
      </p:sp>
      <p:sp>
        <p:nvSpPr>
          <p:cNvPr id="4" name="Slide Number Placeholder 3"/>
          <p:cNvSpPr>
            <a:spLocks noGrp="1"/>
          </p:cNvSpPr>
          <p:nvPr>
            <p:ph type="sldNum" sz="quarter" idx="12"/>
          </p:nvPr>
        </p:nvSpPr>
        <p:spPr/>
        <p:txBody>
          <a:bodyPr/>
          <a:lstStyle/>
          <a:p>
            <a:fld id="{E05D4225-D539-4764-A959-C977A431A012}" type="slidenum">
              <a:rPr lang="ka-GE" smtClean="0"/>
              <a:t>‹#›</a:t>
            </a:fld>
            <a:endParaRPr lang="ka-GE"/>
          </a:p>
        </p:txBody>
      </p:sp>
    </p:spTree>
    <p:extLst>
      <p:ext uri="{BB962C8B-B14F-4D97-AF65-F5344CB8AC3E}">
        <p14:creationId xmlns:p14="http://schemas.microsoft.com/office/powerpoint/2010/main" val="4224927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შიგთავსი წარწერასთან">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ka-GE" smtClean="0"/>
              <a:t>დააწკაპ. მთ. სათაურის სტილის შეცვლისათვის</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a-GE" smtClean="0"/>
              <a:t>დააწკაპ. მთ. სათაურის სტილის შეცვლისათვის</a:t>
            </a:r>
          </a:p>
        </p:txBody>
      </p:sp>
      <p:sp>
        <p:nvSpPr>
          <p:cNvPr id="5" name="Date Placeholder 4"/>
          <p:cNvSpPr>
            <a:spLocks noGrp="1"/>
          </p:cNvSpPr>
          <p:nvPr>
            <p:ph type="dt" sz="half" idx="10"/>
          </p:nvPr>
        </p:nvSpPr>
        <p:spPr/>
        <p:txBody>
          <a:bodyPr/>
          <a:lstStyle/>
          <a:p>
            <a:fld id="{C4578547-50DF-483F-BC61-0AC34E218C04}" type="datetimeFigureOut">
              <a:rPr lang="ka-GE" smtClean="0"/>
              <a:t>26.06.2018</a:t>
            </a:fld>
            <a:endParaRPr lang="ka-GE"/>
          </a:p>
        </p:txBody>
      </p:sp>
      <p:sp>
        <p:nvSpPr>
          <p:cNvPr id="6" name="Footer Placeholder 5"/>
          <p:cNvSpPr>
            <a:spLocks noGrp="1"/>
          </p:cNvSpPr>
          <p:nvPr>
            <p:ph type="ftr" sz="quarter" idx="11"/>
          </p:nvPr>
        </p:nvSpPr>
        <p:spPr/>
        <p:txBody>
          <a:bodyPr/>
          <a:lstStyle/>
          <a:p>
            <a:endParaRPr lang="ka-GE"/>
          </a:p>
        </p:txBody>
      </p:sp>
      <p:sp>
        <p:nvSpPr>
          <p:cNvPr id="7" name="Slide Number Placeholder 6"/>
          <p:cNvSpPr>
            <a:spLocks noGrp="1"/>
          </p:cNvSpPr>
          <p:nvPr>
            <p:ph type="sldNum" sz="quarter" idx="12"/>
          </p:nvPr>
        </p:nvSpPr>
        <p:spPr/>
        <p:txBody>
          <a:bodyPr/>
          <a:lstStyle/>
          <a:p>
            <a:fld id="{E05D4225-D539-4764-A959-C977A431A012}" type="slidenum">
              <a:rPr lang="ka-GE" smtClean="0"/>
              <a:t>‹#›</a:t>
            </a:fld>
            <a:endParaRPr lang="ka-GE"/>
          </a:p>
        </p:txBody>
      </p:sp>
    </p:spTree>
    <p:extLst>
      <p:ext uri="{BB962C8B-B14F-4D97-AF65-F5344CB8AC3E}">
        <p14:creationId xmlns:p14="http://schemas.microsoft.com/office/powerpoint/2010/main" val="3000486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სურათი წარწერასთან">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ka-GE" smtClean="0"/>
              <a:t>დააწკაპ. მთ. სათაურის სტილის შეცვლისათვის</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a-GE" smtClean="0"/>
              <a:t>სურათის დასამატებლად დააწკაპუნეთ ხატულაზე</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a-GE" smtClean="0"/>
              <a:t>დააწკაპ. მთ. სათაურის სტილის შეცვლისათვის</a:t>
            </a:r>
          </a:p>
        </p:txBody>
      </p:sp>
      <p:sp>
        <p:nvSpPr>
          <p:cNvPr id="5" name="Date Placeholder 4"/>
          <p:cNvSpPr>
            <a:spLocks noGrp="1"/>
          </p:cNvSpPr>
          <p:nvPr>
            <p:ph type="dt" sz="half" idx="10"/>
          </p:nvPr>
        </p:nvSpPr>
        <p:spPr/>
        <p:txBody>
          <a:bodyPr/>
          <a:lstStyle/>
          <a:p>
            <a:fld id="{C4578547-50DF-483F-BC61-0AC34E218C04}" type="datetimeFigureOut">
              <a:rPr lang="ka-GE" smtClean="0"/>
              <a:t>26.06.2018</a:t>
            </a:fld>
            <a:endParaRPr lang="ka-GE"/>
          </a:p>
        </p:txBody>
      </p:sp>
      <p:sp>
        <p:nvSpPr>
          <p:cNvPr id="6" name="Footer Placeholder 5"/>
          <p:cNvSpPr>
            <a:spLocks noGrp="1"/>
          </p:cNvSpPr>
          <p:nvPr>
            <p:ph type="ftr" sz="quarter" idx="11"/>
          </p:nvPr>
        </p:nvSpPr>
        <p:spPr/>
        <p:txBody>
          <a:bodyPr/>
          <a:lstStyle/>
          <a:p>
            <a:endParaRPr lang="ka-GE"/>
          </a:p>
        </p:txBody>
      </p:sp>
      <p:sp>
        <p:nvSpPr>
          <p:cNvPr id="7" name="Slide Number Placeholder 6"/>
          <p:cNvSpPr>
            <a:spLocks noGrp="1"/>
          </p:cNvSpPr>
          <p:nvPr>
            <p:ph type="sldNum" sz="quarter" idx="12"/>
          </p:nvPr>
        </p:nvSpPr>
        <p:spPr/>
        <p:txBody>
          <a:bodyPr/>
          <a:lstStyle/>
          <a:p>
            <a:fld id="{E05D4225-D539-4764-A959-C977A431A012}" type="slidenum">
              <a:rPr lang="ka-GE" smtClean="0"/>
              <a:t>‹#›</a:t>
            </a:fld>
            <a:endParaRPr lang="ka-GE"/>
          </a:p>
        </p:txBody>
      </p:sp>
    </p:spTree>
    <p:extLst>
      <p:ext uri="{BB962C8B-B14F-4D97-AF65-F5344CB8AC3E}">
        <p14:creationId xmlns:p14="http://schemas.microsoft.com/office/powerpoint/2010/main" val="651102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ka-GE" smtClean="0"/>
              <a:t>დააწკაპ. მთ. სათაურის სტილის შეცვლისათვის</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C4578547-50DF-483F-BC61-0AC34E218C04}" type="datetimeFigureOut">
              <a:rPr lang="ka-GE" smtClean="0"/>
              <a:t>26.06.2018</a:t>
            </a:fld>
            <a:endParaRPr lang="ka-GE"/>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ka-GE"/>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E05D4225-D539-4764-A959-C977A431A012}" type="slidenum">
              <a:rPr lang="ka-GE" smtClean="0"/>
              <a:t>‹#›</a:t>
            </a:fld>
            <a:endParaRPr lang="ka-GE"/>
          </a:p>
        </p:txBody>
      </p:sp>
    </p:spTree>
    <p:extLst>
      <p:ext uri="{BB962C8B-B14F-4D97-AF65-F5344CB8AC3E}">
        <p14:creationId xmlns:p14="http://schemas.microsoft.com/office/powerpoint/2010/main" val="59424113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826709" y="235130"/>
            <a:ext cx="10938571" cy="6461761"/>
          </a:xfrm>
        </p:spPr>
        <p:txBody>
          <a:bodyPr>
            <a:normAutofit fontScale="90000"/>
          </a:bodyPr>
          <a:lstStyle/>
          <a:p>
            <a:r>
              <a:rPr lang="ka-GE" sz="2400" dirty="0">
                <a:effectLst/>
              </a:rPr>
              <a:t>ბათუმის შოთა რუსთაველის სახელმწიფო უნივერსიტეტი</a:t>
            </a:r>
            <a:br>
              <a:rPr lang="ka-GE" sz="2400" dirty="0">
                <a:effectLst/>
              </a:rPr>
            </a:br>
            <a:r>
              <a:rPr lang="ka-GE" sz="2400" dirty="0">
                <a:effectLst/>
              </a:rPr>
              <a:t>ნიკო ბერძენიშვილის ინსტიტუტი</a:t>
            </a:r>
            <a:r>
              <a:rPr lang="ka-GE" sz="1800" dirty="0">
                <a:effectLst/>
              </a:rPr>
              <a:t/>
            </a:r>
            <a:br>
              <a:rPr lang="ka-GE" sz="1800" dirty="0">
                <a:effectLst/>
              </a:rPr>
            </a:br>
            <a:r>
              <a:rPr lang="ka-GE" sz="1800" dirty="0">
                <a:effectLst/>
              </a:rPr>
              <a:t> </a:t>
            </a:r>
            <a:br>
              <a:rPr lang="ka-GE" sz="1800" dirty="0">
                <a:effectLst/>
              </a:rPr>
            </a:br>
            <a:r>
              <a:rPr lang="ka-GE" sz="2200" dirty="0" smtClean="0">
                <a:effectLst/>
              </a:rPr>
              <a:t/>
            </a:r>
            <a:br>
              <a:rPr lang="ka-GE" sz="2200" dirty="0" smtClean="0">
                <a:effectLst/>
              </a:rPr>
            </a:br>
            <a:r>
              <a:rPr lang="ka-GE" sz="2200" b="0" dirty="0" smtClean="0">
                <a:effectLst/>
              </a:rPr>
              <a:t>ეთნოლოგიისა </a:t>
            </a:r>
            <a:r>
              <a:rPr lang="ka-GE" sz="2200" b="0" dirty="0">
                <a:effectLst/>
              </a:rPr>
              <a:t>და სოციოლოგიური კვლევის</a:t>
            </a:r>
            <a:br>
              <a:rPr lang="ka-GE" sz="2200" b="0" dirty="0">
                <a:effectLst/>
              </a:rPr>
            </a:br>
            <a:r>
              <a:rPr lang="ka-GE" sz="2200" b="0" dirty="0">
                <a:effectLst/>
              </a:rPr>
              <a:t>განყოფილება</a:t>
            </a:r>
            <a:r>
              <a:rPr lang="ka-GE" sz="1800" b="0" dirty="0">
                <a:effectLst/>
              </a:rPr>
              <a:t/>
            </a:r>
            <a:br>
              <a:rPr lang="ka-GE" sz="1800" b="0" dirty="0">
                <a:effectLst/>
              </a:rPr>
            </a:br>
            <a:r>
              <a:rPr lang="ka-GE" sz="1800" b="0" dirty="0" smtClean="0">
                <a:effectLst/>
              </a:rPr>
              <a:t/>
            </a:r>
            <a:br>
              <a:rPr lang="ka-GE" sz="1800" b="0" dirty="0" smtClean="0">
                <a:effectLst/>
              </a:rPr>
            </a:br>
            <a:r>
              <a:rPr lang="ka-GE" sz="1800" b="0" dirty="0">
                <a:effectLst/>
              </a:rPr>
              <a:t/>
            </a:r>
            <a:br>
              <a:rPr lang="ka-GE" sz="1800" b="0" dirty="0">
                <a:effectLst/>
              </a:rPr>
            </a:br>
            <a:r>
              <a:rPr lang="ka-GE" sz="1800" b="0" dirty="0">
                <a:effectLst/>
              </a:rPr>
              <a:t> </a:t>
            </a:r>
            <a:br>
              <a:rPr lang="ka-GE" sz="1800" b="0" dirty="0">
                <a:effectLst/>
              </a:rPr>
            </a:br>
            <a:r>
              <a:rPr lang="ka-GE" sz="1800" b="0" dirty="0">
                <a:effectLst/>
              </a:rPr>
              <a:t> </a:t>
            </a:r>
            <a:br>
              <a:rPr lang="ka-GE" sz="1800" b="0" dirty="0">
                <a:effectLst/>
              </a:rPr>
            </a:br>
            <a:r>
              <a:rPr lang="ka-GE" sz="2000" dirty="0">
                <a:effectLst/>
              </a:rPr>
              <a:t>ქალაქ ბათუმში მცირე ბიზნესის სოციალურ-ეკონომიკური </a:t>
            </a:r>
            <a:r>
              <a:rPr lang="ka-GE" sz="2000" dirty="0" smtClean="0">
                <a:effectLst/>
              </a:rPr>
              <a:t>პრობლემები (2017 წელს ჩატარებული </a:t>
            </a:r>
            <a:br>
              <a:rPr lang="ka-GE" sz="2000" dirty="0" smtClean="0">
                <a:effectLst/>
              </a:rPr>
            </a:br>
            <a:r>
              <a:rPr lang="ka-GE" sz="2000" dirty="0" smtClean="0">
                <a:effectLst/>
              </a:rPr>
              <a:t>სოციოლოგიური კვლევის შედეგები)</a:t>
            </a:r>
            <a:r>
              <a:rPr lang="ka-GE" sz="1800" b="0" dirty="0">
                <a:effectLst/>
              </a:rPr>
              <a:t/>
            </a:r>
            <a:br>
              <a:rPr lang="ka-GE" sz="1800" b="0" dirty="0">
                <a:effectLst/>
              </a:rPr>
            </a:br>
            <a:r>
              <a:rPr lang="ka-GE" sz="1800" b="0" dirty="0">
                <a:effectLst/>
              </a:rPr>
              <a:t/>
            </a:r>
            <a:br>
              <a:rPr lang="ka-GE" sz="1800" b="0" dirty="0">
                <a:effectLst/>
              </a:rPr>
            </a:br>
            <a:r>
              <a:rPr lang="ka-GE" sz="1800" b="0" dirty="0">
                <a:effectLst/>
              </a:rPr>
              <a:t> </a:t>
            </a:r>
            <a:br>
              <a:rPr lang="ka-GE" sz="1800" b="0" dirty="0">
                <a:effectLst/>
              </a:rPr>
            </a:br>
            <a:r>
              <a:rPr lang="ka-GE" sz="1800" b="0" dirty="0">
                <a:effectLst/>
              </a:rPr>
              <a:t> </a:t>
            </a:r>
            <a:br>
              <a:rPr lang="ka-GE" sz="1800" b="0" dirty="0">
                <a:effectLst/>
              </a:rPr>
            </a:br>
            <a:r>
              <a:rPr lang="ka-GE" sz="1800" b="0" dirty="0">
                <a:effectLst/>
              </a:rPr>
              <a:t>          </a:t>
            </a:r>
            <a:br>
              <a:rPr lang="ka-GE" sz="1800" b="0" dirty="0">
                <a:effectLst/>
              </a:rPr>
            </a:br>
            <a:r>
              <a:rPr lang="ka-GE" sz="1800" b="0" dirty="0">
                <a:effectLst/>
              </a:rPr>
              <a:t> </a:t>
            </a:r>
            <a:br>
              <a:rPr lang="ka-GE" sz="1800" b="0" dirty="0">
                <a:effectLst/>
              </a:rPr>
            </a:br>
            <a:r>
              <a:rPr lang="ka-GE" sz="1800" b="0" dirty="0">
                <a:effectLst/>
              </a:rPr>
              <a:t>                  </a:t>
            </a:r>
            <a:br>
              <a:rPr lang="ka-GE" sz="1800" b="0" dirty="0">
                <a:effectLst/>
              </a:rPr>
            </a:br>
            <a:r>
              <a:rPr lang="ka-GE" sz="2000" dirty="0" smtClean="0">
                <a:effectLst/>
              </a:rPr>
              <a:t>ავტორები: </a:t>
            </a:r>
            <a:r>
              <a:rPr lang="ka-GE" sz="1800" b="0" dirty="0" err="1" smtClean="0">
                <a:effectLst/>
              </a:rPr>
              <a:t>უფრ</a:t>
            </a:r>
            <a:r>
              <a:rPr lang="ka-GE" sz="1800" b="0" dirty="0" smtClean="0">
                <a:effectLst/>
              </a:rPr>
              <a:t>. მეცნიერი თანამშრომელი ნუგზარ ჩხაიძე </a:t>
            </a:r>
            <a:br>
              <a:rPr lang="ka-GE" sz="1800" b="0" dirty="0" smtClean="0">
                <a:effectLst/>
              </a:rPr>
            </a:br>
            <a:r>
              <a:rPr lang="ka-GE" sz="1800" b="0" dirty="0" smtClean="0">
                <a:effectLst/>
              </a:rPr>
              <a:t>მეცნიერი თანამშრომელი კონსტანტინე ღლონტი</a:t>
            </a:r>
            <a:r>
              <a:rPr lang="ka-GE" sz="1800" b="0" dirty="0">
                <a:effectLst/>
              </a:rPr>
              <a:t/>
            </a:r>
            <a:br>
              <a:rPr lang="ka-GE" sz="1800" b="0" dirty="0">
                <a:effectLst/>
              </a:rPr>
            </a:br>
            <a:r>
              <a:rPr lang="ka-GE" sz="1800" b="0" dirty="0">
                <a:effectLst/>
              </a:rPr>
              <a:t> </a:t>
            </a:r>
            <a:br>
              <a:rPr lang="ka-GE" sz="1800" b="0" dirty="0">
                <a:effectLst/>
              </a:rPr>
            </a:br>
            <a:r>
              <a:rPr lang="ka-GE" sz="1800" b="0" dirty="0">
                <a:effectLst/>
              </a:rPr>
              <a:t> </a:t>
            </a:r>
            <a:br>
              <a:rPr lang="ka-GE" sz="1800" b="0" dirty="0">
                <a:effectLst/>
              </a:rPr>
            </a:br>
            <a:r>
              <a:rPr lang="ka-GE" sz="1800" b="0" dirty="0" smtClean="0">
                <a:effectLst/>
              </a:rPr>
              <a:t/>
            </a:r>
            <a:br>
              <a:rPr lang="ka-GE" sz="1800" b="0" dirty="0" smtClean="0">
                <a:effectLst/>
              </a:rPr>
            </a:br>
            <a:r>
              <a:rPr lang="ka-GE" sz="1800" b="0" dirty="0">
                <a:effectLst/>
              </a:rPr>
              <a:t/>
            </a:r>
            <a:br>
              <a:rPr lang="ka-GE" sz="1800" b="0" dirty="0">
                <a:effectLst/>
              </a:rPr>
            </a:br>
            <a:r>
              <a:rPr lang="ka-GE" sz="1800" b="0" dirty="0">
                <a:effectLst/>
              </a:rPr>
              <a:t> </a:t>
            </a:r>
            <a:br>
              <a:rPr lang="ka-GE" sz="1800" b="0" dirty="0">
                <a:effectLst/>
              </a:rPr>
            </a:br>
            <a:r>
              <a:rPr lang="ka-GE" sz="1800" b="0" dirty="0">
                <a:effectLst/>
              </a:rPr>
              <a:t>ბათუმი</a:t>
            </a:r>
            <a:br>
              <a:rPr lang="ka-GE" sz="1800" b="0" dirty="0">
                <a:effectLst/>
              </a:rPr>
            </a:br>
            <a:r>
              <a:rPr lang="ka-GE" sz="1800" b="0" dirty="0" smtClean="0">
                <a:effectLst/>
              </a:rPr>
              <a:t>2018</a:t>
            </a:r>
            <a:r>
              <a:rPr lang="ka-GE" sz="1800" b="0" dirty="0">
                <a:effectLst/>
              </a:rPr>
              <a:t/>
            </a:r>
            <a:br>
              <a:rPr lang="ka-GE" sz="1800" b="0" dirty="0">
                <a:effectLst/>
              </a:rPr>
            </a:br>
            <a:endParaRPr lang="ka-GE" sz="1800" b="0" dirty="0"/>
          </a:p>
        </p:txBody>
      </p:sp>
    </p:spTree>
    <p:extLst>
      <p:ext uri="{BB962C8B-B14F-4D97-AF65-F5344CB8AC3E}">
        <p14:creationId xmlns:p14="http://schemas.microsoft.com/office/powerpoint/2010/main" val="31083575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87087" y="130629"/>
            <a:ext cx="11852364" cy="6505301"/>
          </a:xfrm>
        </p:spPr>
        <p:txBody>
          <a:bodyPr>
            <a:normAutofit fontScale="90000"/>
          </a:bodyPr>
          <a:lstStyle/>
          <a:p>
            <a:pPr algn="l"/>
            <a:r>
              <a:rPr lang="ka-GE" sz="2000" dirty="0">
                <a:effectLst/>
              </a:rPr>
              <a:t>კითხვაზე „როგორ შეაფასებდით დღეისათვის თქვენი ოჯახის მატერიალურ მდგო­მარეობას?“ პასუხები ასეთია – გამოკითხულთა 3,0% მიიჩნევს, რომ მათ ოჯახის მატერია­ლუ­რი მდგომარეობა ძალიან კარგია</a:t>
            </a:r>
            <a:r>
              <a:rPr lang="en-US" sz="2000" dirty="0">
                <a:effectLst/>
              </a:rPr>
              <a:t>;</a:t>
            </a:r>
            <a:r>
              <a:rPr lang="ka-GE" sz="2000" dirty="0">
                <a:effectLst/>
              </a:rPr>
              <a:t> 17,9% აზრით მათ ოჯახში საკმაოდ კარგი მატერიალური მდგომარეობა აქვს</a:t>
            </a:r>
            <a:r>
              <a:rPr lang="en-US" sz="2000" dirty="0">
                <a:effectLst/>
              </a:rPr>
              <a:t>;</a:t>
            </a:r>
            <a:r>
              <a:rPr lang="ka-GE" sz="2000" dirty="0">
                <a:effectLst/>
              </a:rPr>
              <a:t> 62,7% გაანგარიშებით მათი ოჯახები საშუალო შემოსავლების ოჯახების კატეგორიას უნდა მიეკუთვნოს</a:t>
            </a:r>
            <a:r>
              <a:rPr lang="en-US" sz="2000" dirty="0">
                <a:effectLst/>
              </a:rPr>
              <a:t>; </a:t>
            </a:r>
            <a:r>
              <a:rPr lang="ka-GE" sz="2000" dirty="0">
                <a:effectLst/>
              </a:rPr>
              <a:t>რესპოდენტთა 10,4% მათი ოჯახების ცუდ მატერიალურ მდგომარეობაზე მიუთითებს</a:t>
            </a:r>
            <a:r>
              <a:rPr lang="en-US" sz="2000" dirty="0">
                <a:effectLst/>
              </a:rPr>
              <a:t>; </a:t>
            </a:r>
            <a:r>
              <a:rPr lang="ka-GE" sz="2000" dirty="0">
                <a:effectLst/>
              </a:rPr>
              <a:t>ხოლო 6,0% ოჯახების მატერიალური მდგომარეობა უკიდურესად მძიმეა, მათ ძალიან უჭირთ თავიანთი ოჯახების რჩენა</a:t>
            </a:r>
            <a:r>
              <a:rPr lang="ka-GE" sz="2000" dirty="0" smtClean="0">
                <a:effectLst/>
              </a:rPr>
              <a:t>.</a:t>
            </a:r>
            <a:br>
              <a:rPr lang="ka-GE" sz="2000" dirty="0" smtClean="0">
                <a:effectLst/>
              </a:rPr>
            </a:br>
            <a:r>
              <a:rPr lang="ka-GE" sz="2000" dirty="0">
                <a:effectLst/>
              </a:rPr>
              <a:t/>
            </a:r>
            <a:br>
              <a:rPr lang="ka-GE" sz="2000" dirty="0">
                <a:effectLst/>
              </a:rPr>
            </a:br>
            <a:r>
              <a:rPr lang="ka-GE" sz="2000" dirty="0">
                <a:effectLst/>
              </a:rPr>
              <a:t>კითხვაზე „თქვენი აზრით, რომელ ქვეყნებთან ეკონომიკური ურთიერთობა შეუწყობდა ხელს თქვენი ბიზნესის განვითარებას?“ პასუხები შემდეგნაირია (კითხვაზე პასუხების ჯამი აღემატება 100%, ვინაიდან შესაძლებელი იყო ერთდროულად რამდენიმე პასუხის გაცემა). გამოკითხულ ბიზნესმენთა 17,9%, უპირატესობას ანიჭებს სამხრეთ კავკასიის ქვეყნებთან (სომხეთი, აზერბაიჯანი) სავაჭრო-ეკონომიკური ურთიერთობებს 23,8% თურქეთთან</a:t>
            </a:r>
            <a:r>
              <a:rPr lang="en-US" sz="2000" dirty="0">
                <a:effectLst/>
              </a:rPr>
              <a:t>;</a:t>
            </a:r>
            <a:r>
              <a:rPr lang="ka-GE" sz="2000" dirty="0">
                <a:effectLst/>
              </a:rPr>
              <a:t> 20,8% ჩინეთთან</a:t>
            </a:r>
            <a:r>
              <a:rPr lang="en-US" sz="2000" dirty="0">
                <a:effectLst/>
              </a:rPr>
              <a:t>;</a:t>
            </a:r>
            <a:r>
              <a:rPr lang="ka-GE" sz="2000" dirty="0">
                <a:effectLst/>
              </a:rPr>
              <a:t> 53,7% ევროკავშირის ქვეყნებთან</a:t>
            </a:r>
            <a:r>
              <a:rPr lang="en-US" sz="2000" dirty="0">
                <a:effectLst/>
              </a:rPr>
              <a:t>;</a:t>
            </a:r>
            <a:r>
              <a:rPr lang="ka-GE" sz="2000" dirty="0">
                <a:effectLst/>
              </a:rPr>
              <a:t> 26,8% ამერიკის შეერთებულ შტატებთან, ხოლო 58,2% რუსეთთან</a:t>
            </a:r>
            <a:r>
              <a:rPr lang="ka-GE" sz="2000" dirty="0" smtClean="0">
                <a:effectLst/>
              </a:rPr>
              <a:t>.</a:t>
            </a:r>
            <a:br>
              <a:rPr lang="ka-GE" sz="2000" dirty="0" smtClean="0">
                <a:effectLst/>
              </a:rPr>
            </a:br>
            <a:r>
              <a:rPr lang="ka-GE" sz="2000" dirty="0">
                <a:effectLst/>
              </a:rPr>
              <a:t/>
            </a:r>
            <a:br>
              <a:rPr lang="ka-GE" sz="2000" dirty="0">
                <a:effectLst/>
              </a:rPr>
            </a:br>
            <a:r>
              <a:rPr lang="ka-GE" sz="2000" dirty="0">
                <a:effectLst/>
              </a:rPr>
              <a:t>მცირე ბიზნესის მხარდაჭერის მიზნით საქართველოს მთავრობა 2014 წლის იანვრიდან ახორციელებს საქართველოში მეწარმეობის მხარდამჭერ პროგრამას – „აწარმოე საქართვე­ლოში“. მცირე ბიზნესის ხელშეწყობის აღნიშნული პროგრამა, შეიძლება აღქმული იქნას, როგორც საქართველოში ეკონომიკური გარემოს გაჯანსაღების ერთ-ერთი ძირითადი წყარო</a:t>
            </a:r>
            <a:r>
              <a:rPr lang="ka-GE" sz="2000" dirty="0" smtClean="0">
                <a:effectLst/>
              </a:rPr>
              <a:t>.</a:t>
            </a:r>
            <a:br>
              <a:rPr lang="ka-GE" sz="2000" dirty="0" smtClean="0">
                <a:effectLst/>
              </a:rPr>
            </a:br>
            <a:r>
              <a:rPr lang="ka-GE" sz="2000" dirty="0">
                <a:effectLst/>
              </a:rPr>
              <a:t/>
            </a:r>
            <a:br>
              <a:rPr lang="ka-GE" sz="2000" dirty="0">
                <a:effectLst/>
              </a:rPr>
            </a:br>
            <a:r>
              <a:rPr lang="ka-GE" sz="2000" dirty="0">
                <a:effectLst/>
              </a:rPr>
              <a:t>ერთ-ერთი მთავარი პრობლემა, რომელიც მცირე მეწარმეების წინაშე დგას, არის წარმოებული პროდუქციის რეალიზება. თუ ადგილობრივი ბაზარი დაცული არ იქნა, რაიმე პროდუქციის წარმოებას აზრი არ აქვს. </a:t>
            </a:r>
            <a:br>
              <a:rPr lang="ka-GE" sz="2000" dirty="0">
                <a:effectLst/>
              </a:rPr>
            </a:br>
            <a:r>
              <a:rPr lang="ka-GE" sz="2000" dirty="0">
                <a:effectLst/>
              </a:rPr>
              <a:t>ის რომ ადგილობრივი ბაზრის დაცვა და რეგულირება, ადგილობრივი მცირე მეწარმის დაცვასაც გულისხმობს, ხშირად უგულვებელყოფილია შესაბამისი სახელმწიფო სტრუქტურების მიერ. </a:t>
            </a:r>
            <a:br>
              <a:rPr lang="ka-GE" sz="2000" dirty="0">
                <a:effectLst/>
              </a:rPr>
            </a:br>
            <a:endParaRPr lang="ka-GE" sz="2000" dirty="0"/>
          </a:p>
        </p:txBody>
      </p:sp>
    </p:spTree>
    <p:extLst>
      <p:ext uri="{BB962C8B-B14F-4D97-AF65-F5344CB8AC3E}">
        <p14:creationId xmlns:p14="http://schemas.microsoft.com/office/powerpoint/2010/main" val="58666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95795" y="69670"/>
            <a:ext cx="11965576" cy="6662056"/>
          </a:xfrm>
        </p:spPr>
        <p:txBody>
          <a:bodyPr>
            <a:normAutofit fontScale="90000"/>
          </a:bodyPr>
          <a:lstStyle/>
          <a:p>
            <a:pPr algn="l"/>
            <a:r>
              <a:rPr lang="ka-GE" sz="3200" i="1" dirty="0" smtClean="0">
                <a:effectLst/>
              </a:rPr>
              <a:t>                                                  დასკვნები </a:t>
            </a:r>
            <a:br>
              <a:rPr lang="ka-GE" sz="3200" i="1" dirty="0" smtClean="0">
                <a:effectLst/>
              </a:rPr>
            </a:br>
            <a:r>
              <a:rPr lang="ka-GE" sz="1800" dirty="0">
                <a:effectLst/>
              </a:rPr>
              <a:t/>
            </a:r>
            <a:br>
              <a:rPr lang="ka-GE" sz="1800" dirty="0">
                <a:effectLst/>
              </a:rPr>
            </a:br>
            <a:r>
              <a:rPr lang="ka-GE" sz="2000" dirty="0">
                <a:effectLst/>
              </a:rPr>
              <a:t>წინამდებარე სოციოლოგიურმა გამოკვლევამ აჩვენა, რომ რესპოდენტთა პასუხებში, რომელიც ქ. ბათუმში მცირე ბიზნესის სოციალურ-ეკონომიკურ პრობლემებს ეხებოდა მკრთალად, მაგრამ მაინც პოზიტიური ტენდენციები ჭარბობს. მიუხედავად ამისა, ქ. ბათუმში მცირე მეწარმეებს მათ საქმიანობასთან დაკავშირებული მრავალი საჭირბოროტო საკითხი ჯერ კიდევ მოუგვარებელი აქვთ. საანკეტო გამოკითხვაში რესპოდენტებმა დაასახელეს და განმარტეს ის პრობლემები, რომელთა მოგვარებას მათთვის სასიცოცხლო მნიშვნელობა აქვს და ამ მხრივ ისინი უპირველეს ყოვლისა სახელმწიფოს მხრიდან დახმარების იმედზე არიან</a:t>
            </a:r>
            <a:r>
              <a:rPr lang="ka-GE" sz="2000" dirty="0" smtClean="0">
                <a:effectLst/>
              </a:rPr>
              <a:t>.</a:t>
            </a:r>
            <a:br>
              <a:rPr lang="ka-GE" sz="2000" dirty="0" smtClean="0">
                <a:effectLst/>
              </a:rPr>
            </a:br>
            <a:r>
              <a:rPr lang="ka-GE" sz="2000" dirty="0">
                <a:effectLst/>
              </a:rPr>
              <a:t/>
            </a:r>
            <a:br>
              <a:rPr lang="ka-GE" sz="2000" dirty="0">
                <a:effectLst/>
              </a:rPr>
            </a:br>
            <a:r>
              <a:rPr lang="ka-GE" sz="2000" dirty="0">
                <a:effectLst/>
              </a:rPr>
              <a:t>როგორც სოციოლოგიურმა კვლევამ აჩვენა ბათუმში მცირე ბიზნესით დაკავებულები ძირითადად </a:t>
            </a:r>
            <a:r>
              <a:rPr lang="ka-GE" sz="2000" dirty="0" err="1">
                <a:effectLst/>
              </a:rPr>
              <a:t>დაბალშემოსავლიანი</a:t>
            </a:r>
            <a:r>
              <a:rPr lang="ka-GE" sz="2000" dirty="0">
                <a:effectLst/>
              </a:rPr>
              <a:t> მოსახლეობაა. ისინი  თავიანთი საქმიანობის სრულყოფილად წარმართვის უპირველეს პირობად   მიიჩნევენ საბანკო ან სხვა სახის  სესხებზე ხელმისაწვდომობას.  მათმა უმრავლესობამ საკუთარი მცირე ბიზნესი საბანკო სესხის  აღებით დაიწყო. დღეს კი ბევრი მათგანი ბიზნესის წარმოებისთვის  საჭირო ახალი სესხის აღებას  ვერ ახერხებს, რადგან ამას ხელს უშლის ერთი მხრივ საქართველოს ბაზარზე ფინანსური პროდუქტების სიმწირე და მეორე მხრივ კი საბანკო კრედიტებზე </a:t>
            </a:r>
            <a:r>
              <a:rPr lang="ka-GE" sz="2000" dirty="0" err="1">
                <a:effectLst/>
              </a:rPr>
              <a:t>ხელმიუწვდომლობა</a:t>
            </a:r>
            <a:r>
              <a:rPr lang="ka-GE" sz="2000" dirty="0" smtClean="0">
                <a:effectLst/>
              </a:rPr>
              <a:t>.</a:t>
            </a:r>
            <a:br>
              <a:rPr lang="ka-GE" sz="2000" dirty="0" smtClean="0">
                <a:effectLst/>
              </a:rPr>
            </a:br>
            <a:r>
              <a:rPr lang="ka-GE" sz="2000" dirty="0">
                <a:effectLst/>
              </a:rPr>
              <a:t/>
            </a:r>
            <a:br>
              <a:rPr lang="ka-GE" sz="2000" dirty="0">
                <a:effectLst/>
              </a:rPr>
            </a:br>
            <a:r>
              <a:rPr lang="ka-GE" sz="2000" dirty="0">
                <a:effectLst/>
              </a:rPr>
              <a:t>მცირე ბიზნესისთვის ბანკიდან სესხის აღება, საქართველოში კვლევ პრობლემურია, რადგან საკრედიტო ორგანიზაციები საკმაოდ ხშირად თავს იკავებენ ეკონომიკის ამ სეგმენტისთვის სესხის მიცემისაგან. </a:t>
            </a:r>
            <a:r>
              <a:rPr lang="ka-GE" sz="2000" dirty="0" smtClean="0">
                <a:effectLst/>
              </a:rPr>
              <a:t/>
            </a:r>
            <a:br>
              <a:rPr lang="ka-GE" sz="2000" dirty="0" smtClean="0">
                <a:effectLst/>
              </a:rPr>
            </a:br>
            <a:r>
              <a:rPr lang="ka-GE" sz="2000" dirty="0">
                <a:effectLst/>
              </a:rPr>
              <a:t/>
            </a:r>
            <a:br>
              <a:rPr lang="ka-GE" sz="2000" dirty="0">
                <a:effectLst/>
              </a:rPr>
            </a:br>
            <a:r>
              <a:rPr lang="ka-GE" sz="2000" dirty="0">
                <a:effectLst/>
              </a:rPr>
              <a:t>კრედიტებთან დაკავშირებით საქართველოში კიდევ ერთი მწვავე პრობლემა დგას. იმის გამო, რომ მცირე მეწარმეები და აგრეთვე მოსახლეობის გარკვეული ნაწილი ვერ ახერხებს ლეგალური გზით, ოფიციალური საფინანსო სტრუქტურებიდან სესხის აღებას, ბევრი მათგანი იძულებულია ფული ძალიან მაღალი პროცენტით ისესხოს მევახშეებისგან იპოთეკური გარანტიით, რაც ხშირად ბევრი  მათგანისთვის უკანასკნელი საცხოვრებლის დაკარგვით და შესაბამისად გაღატაკებით მთავრდება. </a:t>
            </a:r>
            <a:br>
              <a:rPr lang="ka-GE" sz="2000" dirty="0">
                <a:effectLst/>
              </a:rPr>
            </a:br>
            <a:endParaRPr lang="ka-GE" sz="2000" dirty="0"/>
          </a:p>
        </p:txBody>
      </p:sp>
    </p:spTree>
    <p:extLst>
      <p:ext uri="{BB962C8B-B14F-4D97-AF65-F5344CB8AC3E}">
        <p14:creationId xmlns:p14="http://schemas.microsoft.com/office/powerpoint/2010/main" val="41201505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95794" y="130630"/>
            <a:ext cx="11913325" cy="6574970"/>
          </a:xfrm>
        </p:spPr>
        <p:txBody>
          <a:bodyPr>
            <a:normAutofit/>
          </a:bodyPr>
          <a:lstStyle/>
          <a:p>
            <a:pPr algn="l"/>
            <a:r>
              <a:rPr lang="ka-GE" sz="2000" dirty="0">
                <a:effectLst/>
              </a:rPr>
              <a:t>უამრავი მცირე მეწარმე გაღატაკდა ვალების გამო. ბევრ მათგანს საკმაო გამოცდილება აქვს, ბიზნესის წარმართვის საქმეში. ჩვენი აზრით, ასეთი ადამიანების მცირე ბიზნესში დაბრუნების ერთ-ერთ საშუალებად  შეიძლება აღმოჩნდეს  რაღაც სახის გამოსყიდვის ფონდის დაარსება, რომელიც ამ ეტაპზე გამოისყიდის მცირე მეწარმის ვალებს, და დაეხმარება შეღავათიანი კრედიტით ბიზნესის თავიდან აწყობაში. ასეთი ქმედება სასარგებლო იქნება როგორც ბიზნესმენისთვის, რომელიც შეძლებს თავიდან წამოიწყოს ბიზნესი და შეიქმნას შემოსავლის მიღების წყარო, ასევე სახელმწიფოსთვის, რადგან სახელმწიფოში გაჩნდება ბიუჯეტში გადასახადის შემტანი ახალი ბიზნეს-სუბიექტები</a:t>
            </a:r>
            <a:r>
              <a:rPr lang="ka-GE" sz="2000" dirty="0" smtClean="0">
                <a:effectLst/>
              </a:rPr>
              <a:t>.</a:t>
            </a:r>
            <a:br>
              <a:rPr lang="ka-GE" sz="2000" dirty="0" smtClean="0">
                <a:effectLst/>
              </a:rPr>
            </a:br>
            <a:r>
              <a:rPr lang="ka-GE" sz="2000" dirty="0">
                <a:effectLst/>
              </a:rPr>
              <a:t/>
            </a:r>
            <a:br>
              <a:rPr lang="ka-GE" sz="2000" dirty="0">
                <a:effectLst/>
              </a:rPr>
            </a:br>
            <a:r>
              <a:rPr lang="ka-GE" sz="2000" dirty="0">
                <a:effectLst/>
              </a:rPr>
              <a:t>მცირე ბიზნესის განვითარების ხელშეწყობისთვის, ჩვენი აზრით კარგი იქნება თუ გარკვეული შეღავათები დაუწესდებათ იმ ბიზნესმენებს, რომლებიც გაზრდიან თავიანთ ბიზნეს-სტრუქტურაში დასაქმებულთა რიცხვს</a:t>
            </a:r>
            <a:r>
              <a:rPr lang="ka-GE" sz="2000" dirty="0" smtClean="0">
                <a:effectLst/>
              </a:rPr>
              <a:t>.</a:t>
            </a:r>
            <a:br>
              <a:rPr lang="ka-GE" sz="2000" dirty="0" smtClean="0">
                <a:effectLst/>
              </a:rPr>
            </a:br>
            <a:r>
              <a:rPr lang="ka-GE" sz="2000" dirty="0">
                <a:effectLst/>
              </a:rPr>
              <a:t/>
            </a:r>
            <a:br>
              <a:rPr lang="ka-GE" sz="2000" dirty="0">
                <a:effectLst/>
              </a:rPr>
            </a:br>
            <a:r>
              <a:rPr lang="ka-GE" sz="2000" dirty="0">
                <a:effectLst/>
              </a:rPr>
              <a:t>მსოფლიო პრაქტიკა აჩვენებს, რომ მცირე ბიზნესი აჯანსაღებს ეკონომიკას. საქართველო­ში ეკონომიკის ამ სეგმენტში რეალობა ცოტა სხვანაირია – მცირე ბიზნესი საქართველოში, მიუხედავად ბოლო დროს სახელმწიფოს მიერ გატარებული გარკვეული სახის ღონისძიებებისა, მაინც ვერ დგას მყარად ფეხზე. მას ნორმალურად ფუნქციონირებისათვის  მრავალი პრობლემა აქვს გადასაჭრელი, უპირველეს ყოვლისა კი მოსახლეობის კრედიტებზე </a:t>
            </a:r>
            <a:r>
              <a:rPr lang="ka-GE" sz="2000" dirty="0" err="1">
                <a:effectLst/>
              </a:rPr>
              <a:t>ხელმიუწვ­დომლობა</a:t>
            </a:r>
            <a:r>
              <a:rPr lang="ka-GE" sz="2000" dirty="0">
                <a:effectLst/>
              </a:rPr>
              <a:t>.</a:t>
            </a:r>
            <a:br>
              <a:rPr lang="ka-GE" sz="2000" dirty="0">
                <a:effectLst/>
              </a:rPr>
            </a:br>
            <a:endParaRPr lang="ka-GE" sz="2000" dirty="0"/>
          </a:p>
        </p:txBody>
      </p:sp>
    </p:spTree>
    <p:extLst>
      <p:ext uri="{BB962C8B-B14F-4D97-AF65-F5344CB8AC3E}">
        <p14:creationId xmlns:p14="http://schemas.microsoft.com/office/powerpoint/2010/main" val="22490200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722206" y="2481943"/>
            <a:ext cx="10353761" cy="1326321"/>
          </a:xfrm>
        </p:spPr>
        <p:txBody>
          <a:bodyPr/>
          <a:lstStyle/>
          <a:p>
            <a:r>
              <a:rPr lang="ka-GE" dirty="0" smtClean="0"/>
              <a:t>გმადლობთ ყურადღებისათვის!</a:t>
            </a:r>
            <a:endParaRPr lang="ka-GE" dirty="0"/>
          </a:p>
        </p:txBody>
      </p:sp>
    </p:spTree>
    <p:extLst>
      <p:ext uri="{BB962C8B-B14F-4D97-AF65-F5344CB8AC3E}">
        <p14:creationId xmlns:p14="http://schemas.microsoft.com/office/powerpoint/2010/main" val="32570264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69667" y="156754"/>
            <a:ext cx="12052663" cy="6453051"/>
          </a:xfrm>
        </p:spPr>
        <p:txBody>
          <a:bodyPr>
            <a:normAutofit fontScale="90000"/>
          </a:bodyPr>
          <a:lstStyle/>
          <a:p>
            <a:pPr algn="l"/>
            <a:r>
              <a:rPr lang="ka-GE" sz="800" dirty="0">
                <a:effectLst/>
              </a:rPr>
              <a:t> </a:t>
            </a:r>
            <a:r>
              <a:rPr lang="ka-GE" sz="2200" dirty="0">
                <a:effectLst/>
              </a:rPr>
              <a:t/>
            </a:r>
            <a:br>
              <a:rPr lang="ka-GE" sz="2200" dirty="0">
                <a:effectLst/>
              </a:rPr>
            </a:br>
            <a:r>
              <a:rPr lang="ka-GE" sz="2200" dirty="0">
                <a:effectLst/>
              </a:rPr>
              <a:t>მცირე ბიზნესი განსხვავებით  მსხვილი ბიზნესისგან, უფრო მძიმედ განიცდის სხვადასხვა შიდა და გარე ფაქტორების გავლენას. განსაკუთრებით მნიშვნელოვანია ამ მხრივ მთლიანად ქვეყნის ეკონომიკური მდგომარეობაც – კერძოდ რა მასშტაბი აქვს ინფლაციას და დევალ­ვა­ცი­ას, როგორია მოსახლეობის მსყიდველუნარიანობა, ინფრასტრუქტურის და ტექნოლო­გიების განვითარების დონე.  ასევე გასათვალისწინებელია ქვეყნის პოლიტიკური მდგომა­რეო­ბა, სახელმწიფოს სოციალურ-ეკონომიკური განვითარების სტრატეგია და პრინციპები, კრიმინალის დონე, ქვეყანაში ბიზნესისთვის შექმნილი გარემო, ფინანსურ რესურსებთან ხელმისაწვდომობა, სასამართლო სისტემის მდგომარეობა და </a:t>
            </a:r>
            <a:r>
              <a:rPr lang="ka-GE" sz="2200" dirty="0" err="1">
                <a:effectLst/>
              </a:rPr>
              <a:t>ა.შ</a:t>
            </a:r>
            <a:r>
              <a:rPr lang="ka-GE" sz="2200" dirty="0" smtClean="0">
                <a:effectLst/>
              </a:rPr>
              <a:t>.</a:t>
            </a:r>
            <a:br>
              <a:rPr lang="ka-GE" sz="2200" dirty="0" smtClean="0">
                <a:effectLst/>
              </a:rPr>
            </a:br>
            <a:r>
              <a:rPr lang="ka-GE" sz="2200" dirty="0">
                <a:effectLst/>
              </a:rPr>
              <a:t/>
            </a:r>
            <a:br>
              <a:rPr lang="ka-GE" sz="2200" dirty="0">
                <a:effectLst/>
              </a:rPr>
            </a:br>
            <a:r>
              <a:rPr lang="ka-GE" sz="2200" dirty="0">
                <a:effectLst/>
              </a:rPr>
              <a:t>საქართველოში არსებული არც თუ ისე სახარბიელო სოციალ-ეკონომიკური მდგომა­რეობის გაუმჯობესების, მოსახლეობის დასაქმების, უმუშევრობის და სიღარიბის დაძლევის საქმეში, ერთ-ერთი მნიშვნელოვანი როლი შეიძლება ითამაშოს მცირე ბიზნესმა. ჩვენი სოციოლოგიური კვლევის მიზანი იყო, ბათუმელი მცირე მეწარმეების გამოკითხვის საფუძ­ველ­ზე შეგვესწავლა იმ პრობლემათა სპექტრი, რომელიც აწუხებთ მცირე მეწარმეებს. რესპო­დენტთა პასუხების ანალიზის საფუძველზე გამოვლინდა ის ფაქტორები, რომლებიც აფერ­ხებენ მცირე ბიზნესის განვითარებას ქ. ბათუმში.  კვლევის რეზულტატებიდან გამომდინარე, შემუშავებული იქნა გარკვეული სახის რეკომენ­დაციები, რომელთა პრაქტიკაში დანერგვა ხელს შეუწყობს მცირე ბიზნესთან დაკავში­რებული ზოგიერთი საკითხის მოგვარებას</a:t>
            </a:r>
            <a:r>
              <a:rPr lang="ka-GE" sz="2200" dirty="0" smtClean="0">
                <a:effectLst/>
              </a:rPr>
              <a:t>.</a:t>
            </a:r>
            <a:br>
              <a:rPr lang="ka-GE" sz="2200" dirty="0" smtClean="0">
                <a:effectLst/>
              </a:rPr>
            </a:br>
            <a:r>
              <a:rPr lang="ka-GE" sz="2200" dirty="0" smtClean="0">
                <a:effectLst/>
              </a:rPr>
              <a:t/>
            </a:r>
            <a:br>
              <a:rPr lang="ka-GE" sz="2200" dirty="0" smtClean="0">
                <a:effectLst/>
              </a:rPr>
            </a:br>
            <a:r>
              <a:rPr lang="ka-GE" sz="2200" dirty="0">
                <a:effectLst/>
              </a:rPr>
              <a:t>საქართველოში მცირე ბიზნესის კომპლექსური სოციოლოგიური შესწავლა დღემდე არ წარმოებულა, ის მხოლოდ ფრაგმენტულად არის გაანალიზებული. მეცნიერულ კვლე­ვებში მცირე ბიზნესში არსებული მდგომარეობა უმთავრესად მხოლოდ ეკონომიკური პარამეტრებით არის შეფასებული, ჩვენ კი ყურადღება ძირითადად გავამახვილეთ გამოკითხ­ვის შედეგად მიღებული ემპირიული მასალის </a:t>
            </a:r>
            <a:r>
              <a:rPr lang="ka-GE" sz="2200" dirty="0" smtClean="0">
                <a:effectLst/>
              </a:rPr>
              <a:t>სოციოლოგიურ ინტერპრეტაციაზე</a:t>
            </a:r>
            <a:r>
              <a:rPr lang="ka-GE" sz="2200" dirty="0">
                <a:effectLst/>
              </a:rPr>
              <a:t>.</a:t>
            </a:r>
            <a:r>
              <a:rPr lang="ka-GE" sz="1800" dirty="0">
                <a:effectLst/>
              </a:rPr>
              <a:t/>
            </a:r>
            <a:br>
              <a:rPr lang="ka-GE" sz="1800" dirty="0">
                <a:effectLst/>
              </a:rPr>
            </a:br>
            <a:r>
              <a:rPr lang="ka-GE" sz="1800" dirty="0">
                <a:effectLst/>
              </a:rPr>
              <a:t/>
            </a:r>
            <a:br>
              <a:rPr lang="ka-GE" sz="1800" dirty="0">
                <a:effectLst/>
              </a:rPr>
            </a:br>
            <a:endParaRPr lang="ka-GE" sz="1800" dirty="0"/>
          </a:p>
        </p:txBody>
      </p:sp>
    </p:spTree>
    <p:extLst>
      <p:ext uri="{BB962C8B-B14F-4D97-AF65-F5344CB8AC3E}">
        <p14:creationId xmlns:p14="http://schemas.microsoft.com/office/powerpoint/2010/main" val="18702775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130630" y="461555"/>
            <a:ext cx="11904616" cy="5904411"/>
          </a:xfrm>
        </p:spPr>
        <p:txBody>
          <a:bodyPr>
            <a:noAutofit/>
          </a:bodyPr>
          <a:lstStyle/>
          <a:p>
            <a:pPr algn="l"/>
            <a:r>
              <a:rPr lang="ka-GE" sz="1800" dirty="0">
                <a:effectLst/>
              </a:rPr>
              <a:t>კვლევის მიზნებიდან გამომდინარე, მცირე მეწარმეთა (ბიზნესმენთა) კატეგორიაში ჩვენ შევიყვანეთ, როგორც უშუალოდ რაიმე სახის სამომხმარებლო პროდუქციის მწარმოებლები (მაგ. ავეჯის მწარმოებელი მცირე საწარმოს მესაკუთრეები), ასევე ვაჭრობის და მომსახურების სფეროში დასაქმებული ბიზნესმენები (კვების ობიექტები, მარკეტები, აფთიაქები, მცირე ზომის სამკერვალოები და ტიპოგრაფიები, სილამაზის სალონები, ავტოსარემონტო სახელოსნოები და </a:t>
            </a:r>
            <a:r>
              <a:rPr lang="ka-GE" sz="1800" dirty="0" err="1">
                <a:effectLst/>
              </a:rPr>
              <a:t>ა.შ</a:t>
            </a:r>
            <a:r>
              <a:rPr lang="ka-GE" sz="1800" dirty="0" smtClean="0">
                <a:effectLst/>
              </a:rPr>
              <a:t>.).</a:t>
            </a:r>
            <a:br>
              <a:rPr lang="ka-GE" sz="1800" dirty="0" smtClean="0">
                <a:effectLst/>
              </a:rPr>
            </a:br>
            <a:r>
              <a:rPr lang="ka-GE" sz="1800" dirty="0">
                <a:effectLst/>
              </a:rPr>
              <a:t/>
            </a:r>
            <a:br>
              <a:rPr lang="ka-GE" sz="1800" dirty="0">
                <a:effectLst/>
              </a:rPr>
            </a:br>
            <a:r>
              <a:rPr lang="ka-GE" sz="1800" dirty="0">
                <a:effectLst/>
              </a:rPr>
              <a:t>მცირე მეწარმეობასთან დაკავშირებით, ზოგადად შეიძლება ითქვას, რომ საქართვე­ლო­ში მისი ფორმირების პროცესი ჯერ არ დამთავრებულა და ის რთული და წინააღმდე­გობრივი ხასიათისაა, რაც თავის მხრივ განპირობებულია შემდეგი მიზეზებით: არასრულ­ყოფილი საბაზრო ეკონომიკა, მცირე ბიზნესისადმი სახელმწიფოს მხრიდან არასაკმარისი მხარდაჭერა, ზეწოლა მონოპოლისტების მხრიდან, მოსახლეობაში არსებული კერძო დანაზოგების სიმწირე, დაბალი პროფესიონალიზმი და </a:t>
            </a:r>
            <a:r>
              <a:rPr lang="ka-GE" sz="1800" dirty="0" err="1">
                <a:effectLst/>
              </a:rPr>
              <a:t>ა.შ</a:t>
            </a:r>
            <a:r>
              <a:rPr lang="ka-GE" sz="1800" dirty="0" smtClean="0">
                <a:effectLst/>
              </a:rPr>
              <a:t>.</a:t>
            </a:r>
            <a:br>
              <a:rPr lang="ka-GE" sz="1800" dirty="0" smtClean="0">
                <a:effectLst/>
              </a:rPr>
            </a:br>
            <a:r>
              <a:rPr lang="ka-GE" sz="1800" dirty="0">
                <a:effectLst/>
              </a:rPr>
              <a:t/>
            </a:r>
            <a:br>
              <a:rPr lang="ka-GE" sz="1800" dirty="0">
                <a:effectLst/>
              </a:rPr>
            </a:br>
            <a:r>
              <a:rPr lang="ka-GE" sz="1800" dirty="0">
                <a:effectLst/>
              </a:rPr>
              <a:t>ყოველივე ამან განაპირობა რეგიონულ ჭრილში (ჩვენს შემთხვევაში ქ. ბათუმში) მცი­რე ბიზნესის მქონე პირთა სოციოლოგიური გამოკითხვის მიზანშეწონილობა. ჩვენ მიგვაჩნია, რომ  აღნიშნული სოციოლოგიური გამოკითხვის შედეგებმა, ნათლად და ცხადად წარმოაჩინეს ის პრობლემები, რომლებიც თან ახლავს მცირე ბიზნესის განვითარებას ქ. ბათუმში.</a:t>
            </a:r>
            <a:br>
              <a:rPr lang="ka-GE" sz="1800" dirty="0">
                <a:effectLst/>
              </a:rPr>
            </a:br>
            <a:r>
              <a:rPr lang="ka-GE" sz="1800" dirty="0" smtClean="0">
                <a:effectLst/>
              </a:rPr>
              <a:t/>
            </a:r>
            <a:br>
              <a:rPr lang="ka-GE" sz="1800" dirty="0" smtClean="0">
                <a:effectLst/>
              </a:rPr>
            </a:br>
            <a:r>
              <a:rPr lang="ka-GE" sz="1800" dirty="0">
                <a:effectLst/>
              </a:rPr>
              <a:t>ემპირიული სოციოლოგიური კვლევის შედეგები შემდეგნაირია: გამოკითხვაში მონაწილე რესპოდენტთა 7,3%-18-25 წლისაა; 17,4%-26-35 წლის; 34,5%-36-45 წლის; 30,7%-46-60 წლის, ხოლო 10,1% და მეტი წლისაა. რაც შეეხება გამოკითხულ მცირე მეწარმეთა განათლებას, ის ასეთია – რესპოდენტთა 16,4% აქვს საშუალო განათლება; 19,4%-პროფე­სიულ-ტექნიკური (ტექნიკუმი, კოლეჯი და </a:t>
            </a:r>
            <a:r>
              <a:rPr lang="ka-GE" sz="1800" dirty="0" err="1">
                <a:effectLst/>
              </a:rPr>
              <a:t>ა.შ</a:t>
            </a:r>
            <a:r>
              <a:rPr lang="ka-GE" sz="1800" dirty="0">
                <a:effectLst/>
              </a:rPr>
              <a:t>.); 15,0-არასრული უმაღლესი, ხოლო 49,2%-უმაღლესი განათლების მქონეა. აღსანიშნავია ის გარემოება, რომ გამოკითხულ მცირე მეწარმეთა შორის არ აღმოჩნდა დაწყებითი და არასრული საშუალო განათლების არც ერთი რესპოდენტი. ამავე  დროს მათ შორის უმაღლესი განათლების მქონეთა რაოდენობამ, თითქმის ნახევარი (49,2%) შეადგინა.</a:t>
            </a:r>
            <a:br>
              <a:rPr lang="ka-GE" sz="1800" dirty="0">
                <a:effectLst/>
              </a:rPr>
            </a:br>
            <a:endParaRPr lang="ka-GE" sz="1800" dirty="0"/>
          </a:p>
        </p:txBody>
      </p:sp>
    </p:spTree>
    <p:extLst>
      <p:ext uri="{BB962C8B-B14F-4D97-AF65-F5344CB8AC3E}">
        <p14:creationId xmlns:p14="http://schemas.microsoft.com/office/powerpoint/2010/main" val="13156170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95794" y="644435"/>
            <a:ext cx="12017828" cy="6322421"/>
          </a:xfrm>
        </p:spPr>
        <p:txBody>
          <a:bodyPr>
            <a:noAutofit/>
          </a:bodyPr>
          <a:lstStyle/>
          <a:p>
            <a:pPr algn="l"/>
            <a:r>
              <a:rPr lang="ka-GE" sz="2000" dirty="0">
                <a:effectLst/>
              </a:rPr>
              <a:t>რაც შეეხება მცირე ბიზნესში საქმიანობის  ხანგრძლივობას, აღმოჩნდა, რომ რესპოდენტთა  8,9% ახლახან დაუწყია ამ სფეროში საქმიანობა; 17,7% 1-3 წლამდეა მცირე ბიზნესში; 25,3%-4-7 წელი; 28,8%–8-15 წელი; 10,4%–16-20 წელი, ხოლო 8,9 % კი 21 და მეტი წელია დაკავებული მცირე ბიზნესით</a:t>
            </a:r>
            <a:r>
              <a:rPr lang="ka-GE" sz="2000" dirty="0" smtClean="0">
                <a:effectLst/>
              </a:rPr>
              <a:t>.</a:t>
            </a:r>
            <a:br>
              <a:rPr lang="ka-GE" sz="2000" dirty="0" smtClean="0">
                <a:effectLst/>
              </a:rPr>
            </a:br>
            <a:r>
              <a:rPr lang="ka-GE" sz="2000" dirty="0">
                <a:effectLst/>
              </a:rPr>
              <a:t/>
            </a:r>
            <a:br>
              <a:rPr lang="ka-GE" sz="2000" dirty="0">
                <a:effectLst/>
              </a:rPr>
            </a:br>
            <a:r>
              <a:rPr lang="ka-GE" sz="2000" dirty="0">
                <a:effectLst/>
              </a:rPr>
              <a:t>შეკითხვაზე – „რამდენი ადამიანია დასაქმებული თქვენს ბიზნესში?“ პასუხები შემდეგნაირად გადანაწილდა–2-3 ადამიანია დასაქმებული მცირე ბიზნესის 42,3%; 4-5 ადამიანი–36,3%; 6-10 ადამიანი–16,4%, ხოლო 11 და მეტი ადამიანი 5,0</a:t>
            </a:r>
            <a:r>
              <a:rPr lang="ka-GE" sz="2000" dirty="0" smtClean="0">
                <a:effectLst/>
              </a:rPr>
              <a:t>%.</a:t>
            </a:r>
            <a:br>
              <a:rPr lang="ka-GE" sz="2000" dirty="0" smtClean="0">
                <a:effectLst/>
              </a:rPr>
            </a:br>
            <a:r>
              <a:rPr lang="ka-GE" sz="2000" dirty="0">
                <a:effectLst/>
              </a:rPr>
              <a:t/>
            </a:r>
            <a:br>
              <a:rPr lang="ka-GE" sz="2000" dirty="0">
                <a:effectLst/>
              </a:rPr>
            </a:br>
            <a:r>
              <a:rPr lang="ka-GE" sz="2000" dirty="0">
                <a:effectLst/>
              </a:rPr>
              <a:t>შეკითხვაზე – „რა ფინანსური სახსრებით დაიწყეთ ბიზნეს-საქმიანობა? რესპოდენტთა პასუხები ასეთია – გამოკითხულთა 46,2% თავისი ბიზნესი საკუთარი (ოჯახის) სახსრებით დაიწყო; 15,1%–საკუთარი და ბიზნეს-პარტნიორის ან საკუთარი და ახლობლებისგან ნასესხები სახსრებით; 11,9% – მხოლოდ ახლობლებისგან ნასესხები ფულით, ხოლო 26,8% ბანკებიდან და სხვა საფინანსო ორგანიზაციებიდან აღებული კრედიტით. აღსანიშნავია, რომ ჩვენს მიერ გამოკითხულ არც ერთ ბიზნესმენს თავისი საქმიანობა არ დაუწყია რაიმე დონორი ორგანიზაციის (ადგილობრივი თუ უცხოური) გრანტით</a:t>
            </a:r>
            <a:r>
              <a:rPr lang="ka-GE" sz="2000" dirty="0" smtClean="0">
                <a:effectLst/>
              </a:rPr>
              <a:t>.</a:t>
            </a:r>
            <a:br>
              <a:rPr lang="ka-GE" sz="2000" dirty="0" smtClean="0">
                <a:effectLst/>
              </a:rPr>
            </a:br>
            <a:r>
              <a:rPr lang="ka-GE" sz="2000" dirty="0">
                <a:effectLst/>
              </a:rPr>
              <a:t/>
            </a:r>
            <a:br>
              <a:rPr lang="ka-GE" sz="2000" dirty="0">
                <a:effectLst/>
              </a:rPr>
            </a:br>
            <a:r>
              <a:rPr lang="ka-GE" sz="2000" dirty="0">
                <a:effectLst/>
              </a:rPr>
              <a:t>შეკითხვაზე „რა ტიპის ფართზე ეწევით ბიზნეს-საქმიანობას?“ რესპოდენტთა პასუხები შემდეგნაირია – საკუთარ ფართზე ეწევიან ბიზნეს-საქმიანობას გამოკითხულ მცირე მეწარმეთა 39,8%, ხოლო 60,2% კი ბიზნეს-საქმიანობის საწარმოებლად საჭირო ფართს ქირაობს</a:t>
            </a:r>
            <a:r>
              <a:rPr lang="ka-GE" sz="2000" dirty="0" smtClean="0">
                <a:effectLst/>
              </a:rPr>
              <a:t>.</a:t>
            </a:r>
            <a:br>
              <a:rPr lang="ka-GE" sz="2000" dirty="0" smtClean="0">
                <a:effectLst/>
              </a:rPr>
            </a:br>
            <a:r>
              <a:rPr lang="ka-GE" sz="2000" dirty="0">
                <a:effectLst/>
              </a:rPr>
              <a:t/>
            </a:r>
            <a:br>
              <a:rPr lang="ka-GE" sz="2000" dirty="0">
                <a:effectLst/>
              </a:rPr>
            </a:br>
            <a:r>
              <a:rPr lang="ka-GE" sz="2000" dirty="0">
                <a:effectLst/>
              </a:rPr>
              <a:t>შეკითხვაზე – „როგორი ფორმის (სახის) საკუთრებაშია თქვენს მიერ წარმოებული ბიზნესი?“ გამოკითხულთა პასუხები შემდეგნაირია–რესპოდენტთა 61,2% მცირე ბიზნესი მხოლოდ მისი ან ოჯახის საკუთრებაა; 38,8% ბიზნესი რომელშიც რესპოდენტი საქმიანობს მას ნაწილობრივ ეკუთვნის</a:t>
            </a:r>
            <a:r>
              <a:rPr lang="ka-GE" sz="2000" dirty="0" smtClean="0">
                <a:effectLst/>
              </a:rPr>
              <a:t>.</a:t>
            </a:r>
            <a:br>
              <a:rPr lang="ka-GE" sz="2000" dirty="0" smtClean="0">
                <a:effectLst/>
              </a:rPr>
            </a:br>
            <a:r>
              <a:rPr lang="ka-GE" sz="2000" dirty="0">
                <a:effectLst/>
              </a:rPr>
              <a:t/>
            </a:r>
            <a:br>
              <a:rPr lang="ka-GE" sz="2000" dirty="0">
                <a:effectLst/>
              </a:rPr>
            </a:br>
            <a:r>
              <a:rPr lang="ka-GE" sz="2000" dirty="0">
                <a:effectLst/>
              </a:rPr>
              <a:t/>
            </a:r>
            <a:br>
              <a:rPr lang="ka-GE" sz="2000" dirty="0">
                <a:effectLst/>
              </a:rPr>
            </a:br>
            <a:r>
              <a:rPr lang="ka-GE" sz="2000" dirty="0">
                <a:effectLst/>
              </a:rPr>
              <a:t/>
            </a:r>
            <a:br>
              <a:rPr lang="ka-GE" sz="2000" dirty="0">
                <a:effectLst/>
              </a:rPr>
            </a:br>
            <a:endParaRPr lang="ka-GE" sz="2000" dirty="0"/>
          </a:p>
        </p:txBody>
      </p:sp>
    </p:spTree>
    <p:extLst>
      <p:ext uri="{BB962C8B-B14F-4D97-AF65-F5344CB8AC3E}">
        <p14:creationId xmlns:p14="http://schemas.microsoft.com/office/powerpoint/2010/main" val="33812359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60960" y="87086"/>
            <a:ext cx="12043953" cy="6770914"/>
          </a:xfrm>
        </p:spPr>
        <p:txBody>
          <a:bodyPr>
            <a:normAutofit/>
          </a:bodyPr>
          <a:lstStyle/>
          <a:p>
            <a:pPr algn="l"/>
            <a:r>
              <a:rPr lang="ka-GE" sz="1800" dirty="0">
                <a:effectLst/>
              </a:rPr>
              <a:t>იმისათვის, რომ საკუთარი ბიზნეს-საქმიანობა წარმართონ გამოკითხულთა 71,2% იძულებულია აიღოს საბანკო, ონლაინ ან სხვა სახის კრედიტები; 13,4% ფულს სესხულობს კერძო პირებიდან; 6,0% ფულს სესხულობს ნათესავებიდან; 4,5% ფინანსებით უანგაროდ ეხმარებიან ახლობლები, ხოლო 16,8% ფულის სესხება საკუთარი ბიზნესის ნორმალურად წარმართვისთვის არ ჭირდება, რადგან ისინი თვლიან, რომ მათი მცირე ბიზნესი საკმაოდ შემოსავლიანია და კრედიტის გარეშეც ახერხებენ თავიანთ ბიზნეს-საქმიანობას.. </a:t>
            </a:r>
            <a:r>
              <a:rPr lang="ka-GE" sz="1800" dirty="0" smtClean="0">
                <a:effectLst/>
              </a:rPr>
              <a:t/>
            </a:r>
            <a:br>
              <a:rPr lang="ka-GE" sz="1800" dirty="0" smtClean="0">
                <a:effectLst/>
              </a:rPr>
            </a:br>
            <a:r>
              <a:rPr lang="ka-GE" sz="1800" dirty="0">
                <a:effectLst/>
              </a:rPr>
              <a:t/>
            </a:r>
            <a:br>
              <a:rPr lang="ka-GE" sz="1800" dirty="0">
                <a:effectLst/>
              </a:rPr>
            </a:br>
            <a:r>
              <a:rPr lang="ka-GE" sz="1800" dirty="0">
                <a:effectLst/>
              </a:rPr>
              <a:t>როგორც რესპოდენტთა პასუხებიდან ჩანს (კითხვაზე პასუხების ჯამი აღემატება 100%, ვინაიდან შესაძლებელი იყო ერთდროულად რამდენიმე პასუხის გაცემას), მათი უმეტესობა საკუთარი მცირე ბიზნესის წარმართვას ახერხებს მხოლოდ სხვადასხვა სახის კრედიტის მეშვეობით საკმაოდ მცირე აღმოჩნდა იმ რესპოდენტთა რაოდენობა (16,8%), რომელთაც </a:t>
            </a:r>
            <a:r>
              <a:rPr lang="ka-GE" sz="1800" dirty="0" err="1">
                <a:effectLst/>
              </a:rPr>
              <a:t>ძალუძთ</a:t>
            </a:r>
            <a:r>
              <a:rPr lang="ka-GE" sz="1800" dirty="0">
                <a:effectLst/>
              </a:rPr>
              <a:t> თავიანთი  მცირე ბიზნესი საკუთარი სახსრებით წარმართოს</a:t>
            </a:r>
            <a:r>
              <a:rPr lang="ka-GE" sz="1800" dirty="0" smtClean="0">
                <a:effectLst/>
              </a:rPr>
              <a:t>.</a:t>
            </a:r>
            <a:br>
              <a:rPr lang="ka-GE" sz="1800" dirty="0" smtClean="0">
                <a:effectLst/>
              </a:rPr>
            </a:br>
            <a:r>
              <a:rPr lang="ka-GE" sz="1800" dirty="0">
                <a:effectLst/>
              </a:rPr>
              <a:t/>
            </a:r>
            <a:br>
              <a:rPr lang="ka-GE" sz="1800" dirty="0">
                <a:effectLst/>
              </a:rPr>
            </a:br>
            <a:r>
              <a:rPr lang="ka-GE" sz="1800" dirty="0">
                <a:effectLst/>
              </a:rPr>
              <a:t>პირად საუბრებში რესპოდენტთა საკმაოდ მნიშვნელოვანი ნაწილი აღიარებდა იმას, რომ საბანკო ვალდებულებები „დამოკლეს მახვილივით“ აწევს მათ ბიზნესს, რადგან მის წამოსაწყებად მათ მოუწიათ კრედიტის აღება ბანკებიდან ან სხვა გამსესხებლებისგან (უფრო მეტად მევახშეებისგან</a:t>
            </a:r>
            <a:r>
              <a:rPr lang="ka-GE" sz="1800" dirty="0" smtClean="0">
                <a:effectLst/>
              </a:rPr>
              <a:t>).</a:t>
            </a:r>
            <a:br>
              <a:rPr lang="ka-GE" sz="1800" dirty="0" smtClean="0">
                <a:effectLst/>
              </a:rPr>
            </a:br>
            <a:r>
              <a:rPr lang="ka-GE" sz="1800" dirty="0">
                <a:effectLst/>
              </a:rPr>
              <a:t/>
            </a:r>
            <a:br>
              <a:rPr lang="ka-GE" sz="1800" dirty="0">
                <a:effectLst/>
              </a:rPr>
            </a:br>
            <a:r>
              <a:rPr lang="ka-GE" sz="1800" dirty="0">
                <a:effectLst/>
              </a:rPr>
              <a:t>შეკითხვაზე, რა სახით იხდით გადასახადს, პასუხები შემდეგნაირად გადანაწილდა: რესპოდენტთა 24,0% იხდის ფიქსირებულ გადასახადს, ხოლო 43,2% იხდის გადასახადს შემოსავლიდან, გადასახადებთან დაკავშირებით უნდა შევეხოთ ერთ მნიშვნელოვან საკითხს, რომელიც პენსიებს ეხება.  როგორც  ცნობილია, საქართველოში უახლოეს პერიოდში იგეგმება საპენსიო რეფორმა,  რასაც უნდა მოყვეს </a:t>
            </a:r>
            <a:r>
              <a:rPr lang="ka-GE" sz="1800" dirty="0" err="1">
                <a:effectLst/>
              </a:rPr>
              <a:t>ე.წ</a:t>
            </a:r>
            <a:r>
              <a:rPr lang="ka-GE" sz="1800" dirty="0">
                <a:effectLst/>
              </a:rPr>
              <a:t>. „</a:t>
            </a:r>
            <a:r>
              <a:rPr lang="ka-GE" sz="1800" dirty="0" err="1">
                <a:effectLst/>
              </a:rPr>
              <a:t>დაგროვებითი</a:t>
            </a:r>
            <a:r>
              <a:rPr lang="ka-GE" sz="1800" dirty="0">
                <a:effectLst/>
              </a:rPr>
              <a:t> პენსიის“ დანერგვა, რომლის თანახმად დამსაქმებელმა დაქირავებულს საპენსიო ფონდში ხელფასის 2% უნდა გადაუხადოს, 2% თავად დასაქმებული იხდის და კიდევ </a:t>
            </a:r>
            <a:r>
              <a:rPr lang="ka-GE" sz="1800" dirty="0" err="1">
                <a:effectLst/>
              </a:rPr>
              <a:t>იმდენიმეს</a:t>
            </a:r>
            <a:r>
              <a:rPr lang="ka-GE" sz="1800" dirty="0">
                <a:effectLst/>
              </a:rPr>
              <a:t> სახელმწიფო. გადასახადის გადამხდელთა კავშირის ხელმძღვანელი, ანალიტიკოსი გიგლა </a:t>
            </a:r>
            <a:r>
              <a:rPr lang="ka-GE" sz="1800" dirty="0" err="1">
                <a:effectLst/>
              </a:rPr>
              <a:t>მიქაუტაძე</a:t>
            </a:r>
            <a:r>
              <a:rPr lang="ka-GE" sz="1800" dirty="0">
                <a:effectLst/>
              </a:rPr>
              <a:t> ამ საკითხთან დაკავშირებით თავის მოსაზრებას გამოთქვამს: „ეს მოდელი კარგია თუ ცუდი, ცალკე საკითხია, მაგრამ ეს არის ბიზნესისთვის საგადასახადო ტვირთის ზრდა. </a:t>
            </a:r>
            <a:br>
              <a:rPr lang="ka-GE" sz="1800" dirty="0">
                <a:effectLst/>
              </a:rPr>
            </a:br>
            <a:endParaRPr lang="ka-GE" sz="1800" dirty="0"/>
          </a:p>
        </p:txBody>
      </p:sp>
    </p:spTree>
    <p:extLst>
      <p:ext uri="{BB962C8B-B14F-4D97-AF65-F5344CB8AC3E}">
        <p14:creationId xmlns:p14="http://schemas.microsoft.com/office/powerpoint/2010/main" val="3052199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60960" y="60960"/>
            <a:ext cx="12035245" cy="6723017"/>
          </a:xfrm>
        </p:spPr>
        <p:txBody>
          <a:bodyPr>
            <a:normAutofit/>
          </a:bodyPr>
          <a:lstStyle/>
          <a:p>
            <a:pPr algn="l"/>
            <a:r>
              <a:rPr lang="ka-GE" sz="1800" dirty="0">
                <a:effectLst/>
              </a:rPr>
              <a:t>კითხვაზე „რა სახით გირჩევნიათ გადასახადის გადახდა? რესპოდენტთა პასუხები შემდეგნაირია – გამოკითხულთა 47,8% ურჩევნია. ფიქსირებული გადასახადის გადახდა, ხოლო 52,2% თვლის, რომ უმჯობესია გადასახადი შემოსავლების მიხედვით გადაიხადოს</a:t>
            </a:r>
            <a:r>
              <a:rPr lang="ka-GE" sz="1800" dirty="0" smtClean="0">
                <a:effectLst/>
              </a:rPr>
              <a:t>.</a:t>
            </a:r>
            <a:br>
              <a:rPr lang="ka-GE" sz="1800" dirty="0" smtClean="0">
                <a:effectLst/>
              </a:rPr>
            </a:br>
            <a:r>
              <a:rPr lang="ka-GE" sz="1800" dirty="0">
                <a:effectLst/>
              </a:rPr>
              <a:t/>
            </a:r>
            <a:br>
              <a:rPr lang="ka-GE" sz="1800" dirty="0">
                <a:effectLst/>
              </a:rPr>
            </a:br>
            <a:r>
              <a:rPr lang="ka-GE" sz="1800" dirty="0">
                <a:effectLst/>
              </a:rPr>
              <a:t>ღია კითხვაზე „რა სახის საგადასახადო შეღავათებს ისურვებდით?– რესპოდენტებმა შემდეგნაირად უპასუხეს (მოცემულია პასუხების ზოგიერთი ვარიანტი): –ბიზნესის კეთების საწყის ეტაპზე ყველა სახის გადასახადისგან გათავისუფლება</a:t>
            </a:r>
            <a:r>
              <a:rPr lang="en-US" sz="1800" dirty="0">
                <a:effectLst/>
              </a:rPr>
              <a:t>; </a:t>
            </a:r>
            <a:r>
              <a:rPr lang="ka-GE" sz="1800" dirty="0">
                <a:effectLst/>
              </a:rPr>
              <a:t>ძალიან დაბალი გადასახადები</a:t>
            </a:r>
            <a:r>
              <a:rPr lang="en-US" sz="1800" dirty="0">
                <a:effectLst/>
              </a:rPr>
              <a:t>; </a:t>
            </a:r>
            <a:r>
              <a:rPr lang="ka-GE" sz="1800" dirty="0">
                <a:effectLst/>
              </a:rPr>
              <a:t>დამწყები ბიზნესმენები არ უნდა დააჯარიმონ, რადგან ბიზნესის კეთების გამოცდილება არ აქვთ</a:t>
            </a:r>
            <a:r>
              <a:rPr lang="en-US" sz="1800" dirty="0">
                <a:effectLst/>
              </a:rPr>
              <a:t>;</a:t>
            </a:r>
            <a:r>
              <a:rPr lang="ka-GE" sz="1800" dirty="0">
                <a:effectLst/>
              </a:rPr>
              <a:t>  შეუმცირდეს მცირე ბიზნესს კომუნალური გადასახადები, განსა­კუთ­რებით წყალზე და </a:t>
            </a:r>
            <a:r>
              <a:rPr lang="ka-GE" sz="1800" dirty="0" err="1">
                <a:effectLst/>
              </a:rPr>
              <a:t>ა.შ</a:t>
            </a:r>
            <a:r>
              <a:rPr lang="ka-GE" sz="1800" dirty="0" smtClean="0">
                <a:effectLst/>
              </a:rPr>
              <a:t>.</a:t>
            </a:r>
            <a:br>
              <a:rPr lang="ka-GE" sz="1800" dirty="0" smtClean="0">
                <a:effectLst/>
              </a:rPr>
            </a:br>
            <a:r>
              <a:rPr lang="ka-GE" sz="1800" dirty="0">
                <a:effectLst/>
              </a:rPr>
              <a:t/>
            </a:r>
            <a:br>
              <a:rPr lang="ka-GE" sz="1800" dirty="0">
                <a:effectLst/>
              </a:rPr>
            </a:br>
            <a:r>
              <a:rPr lang="ka-GE" sz="1800" dirty="0">
                <a:effectLst/>
              </a:rPr>
              <a:t>მნიშვნელოვნად შეიძლება წაადგეს მცირე ბიზნესის განვითარებას. პროგრესული გადასახადების ისეთი მოდელის შემუშავება, რომლის მიხედვითაც მცირე ბიზნესს გადასახადები მინიმუმამდე შეუმცირდება, ხოლო მსხვილ ბიზნესს საკმაოდ გაეზრდება</a:t>
            </a:r>
            <a:r>
              <a:rPr lang="ka-GE" sz="1800" dirty="0" smtClean="0">
                <a:effectLst/>
              </a:rPr>
              <a:t>.</a:t>
            </a:r>
            <a:br>
              <a:rPr lang="ka-GE" sz="1800" dirty="0" smtClean="0">
                <a:effectLst/>
              </a:rPr>
            </a:br>
            <a:r>
              <a:rPr lang="ka-GE" sz="1800" dirty="0">
                <a:effectLst/>
              </a:rPr>
              <a:t/>
            </a:r>
            <a:br>
              <a:rPr lang="ka-GE" sz="1800" dirty="0">
                <a:effectLst/>
              </a:rPr>
            </a:br>
            <a:r>
              <a:rPr lang="ka-GE" sz="1800" dirty="0">
                <a:effectLst/>
              </a:rPr>
              <a:t>კითხვაზე „დაასახელეთ ის ფაქტორები, რომლებიც ხელს გიშლით ბიზნეს-საქმიანობაში“? (ამ კითხვაზე პასუხების ჯამი აღემატება 100%, ვინაიდან შესაძლებელი იყო ერთდროულად რამდენიმე პასუხის გაცემა). რესპოდენტთა პასუხები შემდეგნაირად გადანაწილდა– ხშირი კონტროლი სახელმწიფო ორგანოების მხრიდან – 14,9%</a:t>
            </a:r>
            <a:r>
              <a:rPr lang="en-US" sz="1800" dirty="0">
                <a:effectLst/>
              </a:rPr>
              <a:t>; </a:t>
            </a:r>
            <a:r>
              <a:rPr lang="ka-GE" sz="1800" dirty="0">
                <a:effectLst/>
              </a:rPr>
              <a:t>ფინანსების ნაკლებობა (</a:t>
            </a:r>
            <a:r>
              <a:rPr lang="ka-GE" sz="1800" dirty="0" err="1">
                <a:effectLst/>
              </a:rPr>
              <a:t>ხელმიუწვდომელობა</a:t>
            </a:r>
            <a:r>
              <a:rPr lang="ka-GE" sz="1800" dirty="0">
                <a:effectLst/>
              </a:rPr>
              <a:t>), საკრედიტო რესურსების სიძვირე, საბრუნავი თანხების სიმცირე ან არარსებობა–47,8%</a:t>
            </a:r>
            <a:r>
              <a:rPr lang="en-US" sz="1800" dirty="0">
                <a:effectLst/>
              </a:rPr>
              <a:t>; </a:t>
            </a:r>
            <a:r>
              <a:rPr lang="ka-GE" sz="1800" dirty="0">
                <a:effectLst/>
              </a:rPr>
              <a:t>მაღალი გადასახადები–46,2%</a:t>
            </a:r>
            <a:r>
              <a:rPr lang="en-US" sz="1800" dirty="0">
                <a:effectLst/>
              </a:rPr>
              <a:t>; </a:t>
            </a:r>
            <a:r>
              <a:rPr lang="ka-GE" sz="1800" dirty="0">
                <a:effectLst/>
              </a:rPr>
              <a:t>არაჯან­საღი კონკურენცია, ბაზარზე მონოპოლისტების არსებობა – 26,8%</a:t>
            </a:r>
            <a:r>
              <a:rPr lang="en-US" sz="1800" dirty="0">
                <a:effectLst/>
              </a:rPr>
              <a:t>; </a:t>
            </a:r>
            <a:r>
              <a:rPr lang="ka-GE" sz="1800" dirty="0">
                <a:effectLst/>
              </a:rPr>
              <a:t>კლიენტების ნაკლებობა–25,3%</a:t>
            </a:r>
            <a:r>
              <a:rPr lang="en-US" sz="1800" dirty="0">
                <a:effectLst/>
              </a:rPr>
              <a:t>; </a:t>
            </a:r>
            <a:r>
              <a:rPr lang="ka-GE" sz="1800" dirty="0">
                <a:effectLst/>
              </a:rPr>
              <a:t>მოსახლეობის დაბალი მსყიდველობითი უნარი – 41,7%</a:t>
            </a:r>
            <a:r>
              <a:rPr lang="en-US" sz="1800" dirty="0">
                <a:effectLst/>
              </a:rPr>
              <a:t>; </a:t>
            </a:r>
            <a:r>
              <a:rPr lang="ka-GE" sz="1800" dirty="0">
                <a:effectLst/>
              </a:rPr>
              <a:t>მაღალი კომუნალური გადასახადები – 17,9%</a:t>
            </a:r>
            <a:r>
              <a:rPr lang="en-US" sz="1800" dirty="0">
                <a:effectLst/>
              </a:rPr>
              <a:t>; </a:t>
            </a:r>
            <a:r>
              <a:rPr lang="ka-GE" sz="1800" dirty="0">
                <a:effectLst/>
              </a:rPr>
              <a:t>მაღალი გადასახადი ნაქირავებ ფართზე – 19,4%</a:t>
            </a:r>
            <a:r>
              <a:rPr lang="en-US" sz="1800" dirty="0">
                <a:effectLst/>
              </a:rPr>
              <a:t>; </a:t>
            </a:r>
            <a:r>
              <a:rPr lang="ka-GE" sz="1800" dirty="0">
                <a:effectLst/>
              </a:rPr>
              <a:t>არასრულყოფილი კანონ­მდებლობა–8,9%</a:t>
            </a:r>
            <a:r>
              <a:rPr lang="en-US" sz="1800" dirty="0">
                <a:effectLst/>
              </a:rPr>
              <a:t>; </a:t>
            </a:r>
            <a:r>
              <a:rPr lang="ka-GE" sz="1800" dirty="0">
                <a:effectLst/>
              </a:rPr>
              <a:t>არასტაბილური ფასები პროდუქციაზე–16,4%</a:t>
            </a:r>
            <a:r>
              <a:rPr lang="en-US" sz="1800" dirty="0">
                <a:effectLst/>
              </a:rPr>
              <a:t>; </a:t>
            </a:r>
            <a:r>
              <a:rPr lang="ka-GE" sz="1800" dirty="0">
                <a:effectLst/>
              </a:rPr>
              <a:t>ცუდი ადგილმდებარეობა–10,4%</a:t>
            </a:r>
            <a:r>
              <a:rPr lang="en-US" sz="1800" dirty="0">
                <a:effectLst/>
              </a:rPr>
              <a:t>; </a:t>
            </a:r>
            <a:r>
              <a:rPr lang="ka-GE" sz="1800" dirty="0">
                <a:effectLst/>
              </a:rPr>
              <a:t>ინფლაცია, ვალუტის კურსის ხშირი ცვლა–49,2%</a:t>
            </a:r>
            <a:r>
              <a:rPr lang="en-US" sz="1800" dirty="0">
                <a:effectLst/>
              </a:rPr>
              <a:t>; </a:t>
            </a:r>
            <a:r>
              <a:rPr lang="ka-GE" sz="1800" dirty="0">
                <a:effectLst/>
              </a:rPr>
              <a:t>პრობლემები მომწოდებელთან მი­მარ­თებაში (მაღალი ფასები საქონელზე, ფასდაკლებების არასახარბიელო სისტემა, </a:t>
            </a:r>
            <a:r>
              <a:rPr lang="ka-GE" sz="1800" dirty="0" err="1">
                <a:effectLst/>
              </a:rPr>
              <a:t>საკონსიგ­ნაციო</a:t>
            </a:r>
            <a:r>
              <a:rPr lang="ka-GE" sz="1800" dirty="0">
                <a:effectLst/>
              </a:rPr>
              <a:t> ვადების სიმცირე და </a:t>
            </a:r>
            <a:r>
              <a:rPr lang="ka-GE" sz="1800" dirty="0" err="1">
                <a:effectLst/>
              </a:rPr>
              <a:t>ა.შ</a:t>
            </a:r>
            <a:r>
              <a:rPr lang="ka-GE" sz="1800" dirty="0">
                <a:effectLst/>
              </a:rPr>
              <a:t>.) 7,4%</a:t>
            </a:r>
            <a:r>
              <a:rPr lang="en-US" sz="1800" dirty="0">
                <a:effectLst/>
              </a:rPr>
              <a:t>; </a:t>
            </a:r>
            <a:r>
              <a:rPr lang="ka-GE" sz="1800" dirty="0">
                <a:effectLst/>
              </a:rPr>
              <a:t>მომუშავე პერსონალის დაბალი კვალიფიკაცია–5,2%</a:t>
            </a:r>
            <a:r>
              <a:rPr lang="en-US" sz="1800" dirty="0">
                <a:effectLst/>
              </a:rPr>
              <a:t>; </a:t>
            </a:r>
            <a:r>
              <a:rPr lang="ka-GE" sz="1800" dirty="0">
                <a:effectLst/>
              </a:rPr>
              <a:t>ფინანსური პარტნიორის პოვნის სიძნელე–7,4%.</a:t>
            </a:r>
            <a:br>
              <a:rPr lang="ka-GE" sz="1800" dirty="0">
                <a:effectLst/>
              </a:rPr>
            </a:br>
            <a:endParaRPr lang="ka-GE" sz="1800" dirty="0"/>
          </a:p>
        </p:txBody>
      </p:sp>
    </p:spTree>
    <p:extLst>
      <p:ext uri="{BB962C8B-B14F-4D97-AF65-F5344CB8AC3E}">
        <p14:creationId xmlns:p14="http://schemas.microsoft.com/office/powerpoint/2010/main" val="23696131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69669" y="60960"/>
            <a:ext cx="11965577" cy="6705600"/>
          </a:xfrm>
        </p:spPr>
        <p:txBody>
          <a:bodyPr>
            <a:normAutofit/>
          </a:bodyPr>
          <a:lstStyle/>
          <a:p>
            <a:pPr algn="l"/>
            <a:r>
              <a:rPr lang="ka-GE" sz="1800" dirty="0">
                <a:effectLst/>
              </a:rPr>
              <a:t>კითხვაზე „რა საშუალებების გამოყენებით გეგმავთ თქვენი ბიზნესის შენარჩუნებას და განვითარებას?“ (ამ კითხვაზე პასუხების ჯამი აღემატება 100%, ვინაიდან შესაძლებელი იყო ერთდროულად რამდენიმე პასუხის გაცემა) გამოკითხულთა პასუხები ასეთია– მომხმარებლისთვის ახალი პროდუქციის (მომსახურების) შეთავაზებით–40,2%</a:t>
            </a:r>
            <a:r>
              <a:rPr lang="en-US" sz="1800" dirty="0">
                <a:effectLst/>
              </a:rPr>
              <a:t>; </a:t>
            </a:r>
            <a:r>
              <a:rPr lang="ka-GE" sz="1800" dirty="0">
                <a:effectLst/>
              </a:rPr>
              <a:t>ბიზნესში ახალი პარტნიორის ჩართვით–14,9%</a:t>
            </a:r>
            <a:r>
              <a:rPr lang="en-US" sz="1800" dirty="0">
                <a:effectLst/>
              </a:rPr>
              <a:t>; </a:t>
            </a:r>
            <a:r>
              <a:rPr lang="ka-GE" sz="1800" dirty="0">
                <a:effectLst/>
              </a:rPr>
              <a:t>საკუთარი და პარტნიორის ერთობლივი სახსრების გამოყენებით–5,9%</a:t>
            </a:r>
            <a:r>
              <a:rPr lang="en-US" sz="1800" dirty="0">
                <a:effectLst/>
              </a:rPr>
              <a:t>; </a:t>
            </a:r>
            <a:r>
              <a:rPr lang="ka-GE" sz="1800" dirty="0">
                <a:effectLst/>
              </a:rPr>
              <a:t>საკუთარ შესაძლებლობებსა და სახსრებზე დაყრდნობით–34,3%</a:t>
            </a:r>
            <a:r>
              <a:rPr lang="en-US" sz="1800" dirty="0">
                <a:effectLst/>
              </a:rPr>
              <a:t>; </a:t>
            </a:r>
            <a:r>
              <a:rPr lang="ka-GE" sz="1800" dirty="0">
                <a:effectLst/>
              </a:rPr>
              <a:t>პროდუქციის (მომსახურების) მოცულობების გაზრდით – 15,2%, ხოლო 6,1% ამ საკითხის მოგვარებას მომავალში სხვა საშუალებებით ეცდება</a:t>
            </a:r>
            <a:r>
              <a:rPr lang="ka-GE" sz="1800" dirty="0" smtClean="0">
                <a:effectLst/>
              </a:rPr>
              <a:t>.</a:t>
            </a:r>
            <a:br>
              <a:rPr lang="ka-GE" sz="1800" dirty="0" smtClean="0">
                <a:effectLst/>
              </a:rPr>
            </a:br>
            <a:r>
              <a:rPr lang="ka-GE" sz="1800" dirty="0">
                <a:effectLst/>
              </a:rPr>
              <a:t/>
            </a:r>
            <a:br>
              <a:rPr lang="ka-GE" sz="1800" dirty="0">
                <a:effectLst/>
              </a:rPr>
            </a:br>
            <a:r>
              <a:rPr lang="ka-GE" sz="1800" dirty="0">
                <a:effectLst/>
              </a:rPr>
              <a:t>კითხვაზე „რამდენად ძლიერია კონკურენცია ბიზნეს-სუბიექტებს შორის ჩვენს ქალაქში (ბათუმში)?” რესპოდენტთა პასუხები შემდეგნაირად გადანაწილდა – კონკურენცია ძალიან მაღალია–40,3%</a:t>
            </a:r>
            <a:r>
              <a:rPr lang="en-US" sz="1800" dirty="0">
                <a:effectLst/>
              </a:rPr>
              <a:t>; </a:t>
            </a:r>
            <a:r>
              <a:rPr lang="ka-GE" sz="1800" dirty="0">
                <a:effectLst/>
              </a:rPr>
              <a:t>კონკურენცია საკმაო (საშუალო) სიძლიერისა–34,3%</a:t>
            </a:r>
            <a:r>
              <a:rPr lang="en-US" sz="1800" dirty="0">
                <a:effectLst/>
              </a:rPr>
              <a:t>; </a:t>
            </a:r>
            <a:r>
              <a:rPr lang="ka-GE" sz="1800" dirty="0">
                <a:effectLst/>
              </a:rPr>
              <a:t>კონკურენცია დაბალია–9,0%</a:t>
            </a:r>
            <a:r>
              <a:rPr lang="en-US" sz="1800" dirty="0">
                <a:effectLst/>
              </a:rPr>
              <a:t>; </a:t>
            </a:r>
            <a:r>
              <a:rPr lang="ka-GE" sz="1800" dirty="0">
                <a:effectLst/>
              </a:rPr>
              <a:t>კონკურენცია საერთოდ არ არის–3,0%</a:t>
            </a:r>
            <a:r>
              <a:rPr lang="en-US" sz="1800" dirty="0">
                <a:effectLst/>
              </a:rPr>
              <a:t>; </a:t>
            </a:r>
            <a:r>
              <a:rPr lang="ka-GE" sz="1800" dirty="0">
                <a:effectLst/>
              </a:rPr>
              <a:t>გამოკითხულთა 13,4% კი უჭირს ამ კითხვაზე პასუხის გაცემა</a:t>
            </a:r>
            <a:r>
              <a:rPr lang="ka-GE" sz="1800" dirty="0" smtClean="0">
                <a:effectLst/>
              </a:rPr>
              <a:t>.</a:t>
            </a:r>
            <a:br>
              <a:rPr lang="ka-GE" sz="1800" dirty="0" smtClean="0">
                <a:effectLst/>
              </a:rPr>
            </a:br>
            <a:r>
              <a:rPr lang="ka-GE" sz="1800" dirty="0">
                <a:effectLst/>
              </a:rPr>
              <a:t/>
            </a:r>
            <a:br>
              <a:rPr lang="ka-GE" sz="1800" dirty="0">
                <a:effectLst/>
              </a:rPr>
            </a:br>
            <a:r>
              <a:rPr lang="ka-GE" sz="1800" dirty="0">
                <a:effectLst/>
              </a:rPr>
              <a:t>კითხვაზე – „იგრძნობა თუ არა კონკურენცია უცხოელი ბიზნესმენების მხრიდან?“ რესპოდენტთა პასუხები ასეთია – კონკურენცია ძალიან მაღალია–17,9% კონკურენცია საკმაო (საშუალო) სიძლიერისაა–34,3%</a:t>
            </a:r>
            <a:r>
              <a:rPr lang="en-US" sz="1800" dirty="0">
                <a:effectLst/>
              </a:rPr>
              <a:t>; </a:t>
            </a:r>
            <a:r>
              <a:rPr lang="ka-GE" sz="1800" dirty="0">
                <a:effectLst/>
              </a:rPr>
              <a:t>კონკურენცია დაბალია–19,4%</a:t>
            </a:r>
            <a:r>
              <a:rPr lang="en-US" sz="1800" dirty="0">
                <a:effectLst/>
              </a:rPr>
              <a:t>; </a:t>
            </a:r>
            <a:r>
              <a:rPr lang="ka-GE" sz="1800" dirty="0">
                <a:effectLst/>
              </a:rPr>
              <a:t>კონკურენცია საერთოდ არ არის–17,9%</a:t>
            </a:r>
            <a:r>
              <a:rPr lang="en-US" sz="1800" dirty="0">
                <a:effectLst/>
              </a:rPr>
              <a:t>; </a:t>
            </a:r>
            <a:r>
              <a:rPr lang="ka-GE" sz="1800" dirty="0">
                <a:effectLst/>
              </a:rPr>
              <a:t>უცხოელი ბიზნესმენების მხრიდან ადგილი აქვს არაჯანსაღ კონკურენციას–4,5%</a:t>
            </a:r>
            <a:r>
              <a:rPr lang="en-US" sz="1800" dirty="0">
                <a:effectLst/>
              </a:rPr>
              <a:t>; </a:t>
            </a:r>
            <a:r>
              <a:rPr lang="ka-GE" sz="1800" dirty="0">
                <a:effectLst/>
              </a:rPr>
              <a:t>გამოკითხულთა 6,0% კი უჭირს ამ კითხვაზე პასუხის გაცემა</a:t>
            </a:r>
            <a:r>
              <a:rPr lang="ka-GE" sz="1800" dirty="0" smtClean="0">
                <a:effectLst/>
              </a:rPr>
              <a:t>.</a:t>
            </a:r>
            <a:br>
              <a:rPr lang="ka-GE" sz="1800" dirty="0" smtClean="0">
                <a:effectLst/>
              </a:rPr>
            </a:br>
            <a:r>
              <a:rPr lang="ka-GE" sz="1800" dirty="0">
                <a:effectLst/>
              </a:rPr>
              <a:t/>
            </a:r>
            <a:br>
              <a:rPr lang="ka-GE" sz="1800" dirty="0">
                <a:effectLst/>
              </a:rPr>
            </a:br>
            <a:r>
              <a:rPr lang="ka-GE" sz="1800" dirty="0">
                <a:effectLst/>
              </a:rPr>
              <a:t>კითხვაზე „თქვენი ბიზნესის მიერ რეალიზებულ პროდუქციაში /მომსახურებაში/ დაახლოებით რამდენია ქართული წარმოების პროდუქციის წილი?“ რესპოდენტთა პასუხები შემდეგნაირად გადანაწილდა – მცირე ბიზნესში დასაქმებულ რესპოდენტთა 12,2% თავის ბიზნეს-ობიექტებში სარეალიზაციოთ საერთოდ არ გააჩნდათ ქართული პროდუქცია ან თავიანთ მცირე მასშტაბის წარმოებაში არ იყენებდნენ ქართულ ნედლეულს. შემთხვევითი სოციოლოგიური გამოკითხვისას, ჩვენ არ </a:t>
            </a:r>
            <a:r>
              <a:rPr lang="ka-GE" sz="1800" dirty="0" err="1">
                <a:effectLst/>
              </a:rPr>
              <a:t>შეგხვედრია</a:t>
            </a:r>
            <a:r>
              <a:rPr lang="ka-GE" sz="1800" dirty="0">
                <a:effectLst/>
              </a:rPr>
              <a:t> ისეთი მცირე მეწარმე, რომლის სასაქონლო-საწარმოო ასორტიმენტი მხოლოდ ქართული წარმოების პროდუქციით ან ნედლეულით იქნებოდა წარმოდგენილი. საერთო ჯამში გამოკითხულთა უმეტესობა იმპორტირებული საქონლის (ძირითადად თურქეთიდან, ჩინეთიდან და რუსეთიდან) გასაღებითაა დაკავებული.</a:t>
            </a:r>
            <a:r>
              <a:rPr lang="ka-GE" sz="800" dirty="0">
                <a:effectLst/>
              </a:rPr>
              <a:t/>
            </a:r>
            <a:br>
              <a:rPr lang="ka-GE" sz="800" dirty="0">
                <a:effectLst/>
              </a:rPr>
            </a:br>
            <a:endParaRPr lang="ka-GE" sz="800" dirty="0"/>
          </a:p>
        </p:txBody>
      </p:sp>
    </p:spTree>
    <p:extLst>
      <p:ext uri="{BB962C8B-B14F-4D97-AF65-F5344CB8AC3E}">
        <p14:creationId xmlns:p14="http://schemas.microsoft.com/office/powerpoint/2010/main" val="27131711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87086" y="78377"/>
            <a:ext cx="11956867" cy="6618513"/>
          </a:xfrm>
        </p:spPr>
        <p:txBody>
          <a:bodyPr>
            <a:normAutofit fontScale="90000"/>
          </a:bodyPr>
          <a:lstStyle/>
          <a:p>
            <a:pPr algn="l"/>
            <a:r>
              <a:rPr lang="ka-GE" sz="1800" dirty="0">
                <a:effectLst/>
              </a:rPr>
              <a:t>კითხვაზე, თქვენი აზრით, ქ. ბათუმში როგორი ბიზნეს-გარემოა შექმნილი მცირე ბიზნე­სის­თვის?“ რესპოდენტთა პასუხები ასეთი სახისაა – ქ. ბათუმში მცირე ბიზნესისთვის ძალიან ხელსაყრელი ბიზნეს-გარემოა–4,4%;  ქ. ბათუმი მცირე ბიზნესისთვის ნორმალური ბიზნეს-გარემოა–58,2%, ხოლო გამოკითხულთა 37,4% აზრით, ქ. ბათუმში მცირე ბიზნესისთვის არახელსაყრელი ბიზნეს-გარემოა. </a:t>
            </a:r>
            <a:r>
              <a:rPr lang="ka-GE" sz="1800" dirty="0" smtClean="0">
                <a:effectLst/>
              </a:rPr>
              <a:t/>
            </a:r>
            <a:br>
              <a:rPr lang="ka-GE" sz="1800" dirty="0" smtClean="0">
                <a:effectLst/>
              </a:rPr>
            </a:br>
            <a:r>
              <a:rPr lang="ka-GE" sz="1800" dirty="0">
                <a:effectLst/>
              </a:rPr>
              <a:t/>
            </a:r>
            <a:br>
              <a:rPr lang="ka-GE" sz="1800" dirty="0">
                <a:effectLst/>
              </a:rPr>
            </a:br>
            <a:r>
              <a:rPr lang="ka-GE" sz="1800" dirty="0">
                <a:effectLst/>
              </a:rPr>
              <a:t>კითხვაზე „თქვენი შეფასებით, როგორ შეიცვალა ბიზნეს-გარემო ქ. ბათუმში ბოლო 5 წლის განმავლობაში?“ – გამოკითხულთა–7,4% აზრით ის მნიშვნელოვნად გაუმჯობესდა; 36,0%-თვის უმნიშვნელოდ გაუმჯობესდა; 20,9%-თვის მდგომარეობა უცვლელი დარჩა; 7,2%-თვის </a:t>
            </a:r>
            <a:r>
              <a:rPr lang="ka-GE" sz="1800" dirty="0" err="1">
                <a:effectLst/>
              </a:rPr>
              <a:t>უმნიშვნელოვნად</a:t>
            </a:r>
            <a:r>
              <a:rPr lang="ka-GE" sz="1800" dirty="0">
                <a:effectLst/>
              </a:rPr>
              <a:t> გაუარესდა; 18,1%-თვის მნიშვნელოვნად გაუარესდა, ხოლო რესპოდენტთა 10,4% ვერ ან არ გასცა პასუხი დასმულ კითხვას. </a:t>
            </a:r>
            <a:r>
              <a:rPr lang="ka-GE" sz="1800" dirty="0" smtClean="0">
                <a:effectLst/>
              </a:rPr>
              <a:t/>
            </a:r>
            <a:br>
              <a:rPr lang="ka-GE" sz="1800" dirty="0" smtClean="0">
                <a:effectLst/>
              </a:rPr>
            </a:br>
            <a:r>
              <a:rPr lang="ka-GE" sz="1800" dirty="0">
                <a:effectLst/>
              </a:rPr>
              <a:t/>
            </a:r>
            <a:br>
              <a:rPr lang="ka-GE" sz="1800" dirty="0">
                <a:effectLst/>
              </a:rPr>
            </a:br>
            <a:r>
              <a:rPr lang="ka-GE" sz="1800" dirty="0">
                <a:effectLst/>
              </a:rPr>
              <a:t>კითხვაზე „ზოგადად, თუ შევადარებთ თქვენი ბიზნესის დღევანდელ მდგომარეობას, 5 წლის წინანდელს, როგორ შეიცვალა ის?“ – რესპოდენტთა 10,4%-თვის ის მნიშვნელოვნად გაუმჯობესდა; 32,8%-თვის უმნიშვნელოდ გაუმჯობესდა; 19,5%-თვის მდგომარეობა უცვლელია; 2,9%-თვის უმნიშვნელოდ გაუარესდა;  28,4%-თვის მნიშვნელოვნად გაუარესდა, ხოლო გამოკითხულთა 6,0% უჭირს კითხვაზე პასუხის გაცემა</a:t>
            </a:r>
            <a:r>
              <a:rPr lang="ka-GE" sz="1800" dirty="0" smtClean="0">
                <a:effectLst/>
              </a:rPr>
              <a:t>.</a:t>
            </a:r>
            <a:br>
              <a:rPr lang="ka-GE" sz="1800" dirty="0" smtClean="0">
                <a:effectLst/>
              </a:rPr>
            </a:br>
            <a:r>
              <a:rPr lang="ka-GE" sz="1800" dirty="0">
                <a:effectLst/>
              </a:rPr>
              <a:t/>
            </a:r>
            <a:br>
              <a:rPr lang="ka-GE" sz="1800" dirty="0">
                <a:effectLst/>
              </a:rPr>
            </a:br>
            <a:r>
              <a:rPr lang="ka-GE" sz="1800" dirty="0">
                <a:effectLst/>
              </a:rPr>
              <a:t>კითხვაზე, „ზოგადად როგორ გესახებათ თქვენი ბიზნესის მომავალი?“ რესპოდენტთა პასუხები შემდეგნაირია –43,3% ვარაუდობს, რომ თავის ბიზნეს-საქმიანობას გააფართოებს, 16,5% აზრით, მომავალში მათი ბიზნეს-საქმიანობის დონე იგივე დარჩება, რაც დღეისათვის; 12,0% ფიქრობს, რომ მომავალში მათი ბიზნეს-საქმიანობის მასშტაბები, სავარაუდოდ შემცირდება; გამოკითხულ მცირე მეწარმეთა 14,8% პასუხი შემდეგი სახისაა – ბიზნეს-საქმიანობაში ძალიან დიდ შეფერხებებს ვაწყდები და ამიტომ მომავალში უფრო მეტად საკუთარ ბიზნესს გავაუქმებ; ხოლო გამოკითხულთა 13,4% უჭირს ამ კითხვაზე პასუხის გაცემა</a:t>
            </a:r>
            <a:r>
              <a:rPr lang="ka-GE" sz="1800" dirty="0" smtClean="0">
                <a:effectLst/>
              </a:rPr>
              <a:t>.</a:t>
            </a:r>
            <a:br>
              <a:rPr lang="ka-GE" sz="1800" dirty="0" smtClean="0">
                <a:effectLst/>
              </a:rPr>
            </a:br>
            <a:r>
              <a:rPr lang="ka-GE" sz="1800" dirty="0">
                <a:effectLst/>
              </a:rPr>
              <a:t/>
            </a:r>
            <a:br>
              <a:rPr lang="ka-GE" sz="1800" dirty="0">
                <a:effectLst/>
              </a:rPr>
            </a:br>
            <a:r>
              <a:rPr lang="ka-GE" sz="1800" dirty="0">
                <a:effectLst/>
              </a:rPr>
              <a:t>კითხვაზე „თქვენი აზრით, როგორი დამოკიდებულება აქვს საქართველოს ხელისუფლების მცირე ბიზნესისადმი?“ რესპოდენტთა პასუხები ასეთი სახისაა – მათი 3,0% აზრით საქართველოს ხელისუფლება მნიშვნელოვნად უწყობს ხელს მცირე ბიზნესის განვითარებას; 17,9% მიიჩნევს, რომ ხელისუფლება საკმაოდ უწყობს ხელს მცირე ბიზნესს; 29,8% ფიქრობს, რომ ხელისუფლება არასაკმარის ყურადღებას უთმობს მცირე ბიზნესს; 19,4% თვლის, რომ საქართველოს ხელისუფლება არავითარ ყურადღებას არ აქცევს მცირე ბიზნესის განვითარებას; გამოკითხულთა 20,8% ძალიან კატეგორიულია და თვლის, რომ ხელშეწყობის ნაცვლად, ხელისუფლება აფერხებს მცირე ბიზნესის განვითარებას, ხოლო გამოკითხულთა 9,1%-ს უჭირს ამ კითხვაზე პასუხის გაცემა.</a:t>
            </a:r>
            <a:br>
              <a:rPr lang="ka-GE" sz="1800" dirty="0">
                <a:effectLst/>
              </a:rPr>
            </a:br>
            <a:endParaRPr lang="ka-GE" sz="1800" dirty="0"/>
          </a:p>
        </p:txBody>
      </p:sp>
    </p:spTree>
    <p:extLst>
      <p:ext uri="{BB962C8B-B14F-4D97-AF65-F5344CB8AC3E}">
        <p14:creationId xmlns:p14="http://schemas.microsoft.com/office/powerpoint/2010/main" val="22754888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78377" y="87086"/>
            <a:ext cx="12026537" cy="6670765"/>
          </a:xfrm>
        </p:spPr>
        <p:txBody>
          <a:bodyPr>
            <a:normAutofit/>
          </a:bodyPr>
          <a:lstStyle/>
          <a:p>
            <a:pPr algn="l"/>
            <a:r>
              <a:rPr lang="ka-GE" sz="1800" dirty="0">
                <a:effectLst/>
              </a:rPr>
              <a:t>კითხვაზე, გაცნობილი ხართ თუ არა მცირე მეწარმეობის შესახებ რაიმე სახის დოკუმენტაციას“ გამოკითხულთა 61,2% განაცხადა, რომ საკმაოდ კარგად იცნობენ აღნიშნული ტიპის დოკუმენტაციას; 7,5% ნაწილობრივ, არასრულად, ზედაპირულად აქვს შესწავლილი ასეთი დოკუმენტები, ხოლო რესპოდენტთა 31,3% მცირე ბიზნესთან დაკავშირებულ არავითარ დოკუმენტაციას არ იცნობს</a:t>
            </a:r>
            <a:r>
              <a:rPr lang="ka-GE" sz="1800" dirty="0" smtClean="0">
                <a:effectLst/>
              </a:rPr>
              <a:t>.</a:t>
            </a:r>
            <a:br>
              <a:rPr lang="ka-GE" sz="1800" dirty="0" smtClean="0">
                <a:effectLst/>
              </a:rPr>
            </a:br>
            <a:r>
              <a:rPr lang="ka-GE" sz="1800" dirty="0">
                <a:effectLst/>
              </a:rPr>
              <a:t/>
            </a:r>
            <a:br>
              <a:rPr lang="ka-GE" sz="1800" dirty="0">
                <a:effectLst/>
              </a:rPr>
            </a:br>
            <a:r>
              <a:rPr lang="ka-GE" sz="1800" dirty="0">
                <a:effectLst/>
              </a:rPr>
              <a:t>ღია კითხვაზე „თქვენი აზრით, რა უნდა გააკეთოს სახელმწიფომ იმისთვის, მცირე მეწარმეების ბიზნეს-საქმიანობა წარმატებული იყოს?“ რესპოდენტებმა შემდეგნაირი პასუხები გასცეს (გთავაზობთ ზოგიერთ მათგანს)– სახელმწიფომ უნდა აიძულოს კომერციული ბანკები, მცირე ბიზნესზე გასცეს დაბალპროცენტიანი და გრძელვადიანი სესხები, ეს კი ხელს შეუწყობს მცირე ბიზნესის განვითარებას; სახელმწიფომ ფინანსური დახმარება უნდა გაუწიოს მცირე ბიზნესს; სახელმწიფომ პირველ რიგში უნდა იფიქროს მცირე ბიზნესის განვითარებაზე, მსხვილი ბიზნესი ისედაც ვითარდება. მსხვილი ბიზნესის განვითარება არ უნდა მოხდეს, მცირე ბიზნესის გაქრობის ხარჯზე; სახელმწიფომ ინტერნეტში უნდა განათავსოს მცირე მეწარმეობის შესახებ სრული და ამომწურავი ინფორმაცია; პირველ გადაცდომაზე მცირე მეწარმე არ უნდა ჯარიმდებოდეს, ის მხოლოდ უნდა გააფრთხილო, სახელმწიფო უნდა დაეხმაროს მცირე მეწარმეებს კომერციულ ბანკებთან ურთიერთობაში. უპირველეს ყოვლისა ეს უნდა გამოიხატოს კრედიტებზე ხელმისაწვდომობაში; დაწესდეს დაბალი გადასახადები იმ ბიზნესმენებზე, ვინც პროდუქციას აწარმოებს ადგილობრივი ნედლეულით; ხელი უნდა  შეეწყოს ჯანსაღ პროტექციონიზმს, რითაც  შეიზღუდება  დემპინგური ფასებით იმპორტი­რე­ბული უცხოური პროდუქციის შემოტანა. სახელმწიფო უნდა დაეხმაროს ადგილობრივ მცირე მეწარმეებს, თავიანთი  პროდუქციის საზღვარგარეთ გატანაში და საერთაშორისო ბაზარზე დამკვიდრებაში; სახელმწიფო უნდა დაეხმაროს მცირე მეწარმეებს არასაბანკო სახის ფინანსების მოძიებაში; სახელმწიფომ უნდა შექმნას სტაბილური ბიზნეს-გარემო და უზრუნველყოს ეროვნული ვალუტის მდგრადობა</a:t>
            </a:r>
            <a:r>
              <a:rPr lang="en-US" sz="1800" dirty="0">
                <a:effectLst/>
              </a:rPr>
              <a:t>; </a:t>
            </a:r>
            <a:r>
              <a:rPr lang="ka-GE" sz="1800" dirty="0">
                <a:effectLst/>
              </a:rPr>
              <a:t>უმუშევრებს სახელმწიფო უნდა დაეხმაროს საკუთარი მცირე ბიზნესის წამოწყებაში, რაც უნდა აისახოს ბიუჯეტში</a:t>
            </a:r>
            <a:r>
              <a:rPr lang="en-US" sz="1800" dirty="0">
                <a:effectLst/>
              </a:rPr>
              <a:t>; </a:t>
            </a:r>
            <a:r>
              <a:rPr lang="ka-GE" sz="1800" dirty="0">
                <a:effectLst/>
              </a:rPr>
              <a:t>უნდა გაიცეს მიზნობრივი გრანტები მათზე, ვისაც სურვილი აქვს წამოიწყოს რაღაც სახის ბიზნესი</a:t>
            </a:r>
            <a:r>
              <a:rPr lang="en-US" sz="1800" dirty="0">
                <a:effectLst/>
              </a:rPr>
              <a:t>; </a:t>
            </a:r>
            <a:r>
              <a:rPr lang="ka-GE" sz="1800" dirty="0">
                <a:effectLst/>
              </a:rPr>
              <a:t>გაიზარდოს საბაჟო გადასახადი იმპორტირებულ საქონელზე, რათა დაცული იყოს ადგილობრივი სამომხმარებლო ბაზარი</a:t>
            </a:r>
            <a:r>
              <a:rPr lang="en-US" sz="1800" dirty="0">
                <a:effectLst/>
              </a:rPr>
              <a:t>; </a:t>
            </a:r>
            <a:r>
              <a:rPr lang="ka-GE" sz="1800" dirty="0">
                <a:effectLst/>
              </a:rPr>
              <a:t>უნდა მოხდეს მცირე მეწარმეთა წახალისება იმისდა მიხედვით, თუ რამდენ ადამიანს დაასაქმებენ ისინი თავიანთ ბიზნესში. თითოეულ ახალ დასაქმებულზე, ბიზნესმენს უნდა შეუმცირდეს გარკვეული ოდენობით გადასახადები.</a:t>
            </a:r>
            <a:endParaRPr lang="ka-GE" sz="1800" dirty="0"/>
          </a:p>
        </p:txBody>
      </p:sp>
    </p:spTree>
    <p:extLst>
      <p:ext uri="{BB962C8B-B14F-4D97-AF65-F5344CB8AC3E}">
        <p14:creationId xmlns:p14="http://schemas.microsoft.com/office/powerpoint/2010/main" val="360123101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Damask</Template>
  <TotalTime>34</TotalTime>
  <Words>560</Words>
  <Application>Microsoft Office PowerPoint</Application>
  <PresentationFormat>ფართოეკრანიანი</PresentationFormat>
  <Paragraphs>13</Paragraphs>
  <Slides>13</Slides>
  <Notes>0</Notes>
  <HiddenSlides>0</HiddenSlides>
  <MMClips>0</MMClips>
  <ScaleCrop>false</ScaleCrop>
  <HeadingPairs>
    <vt:vector size="6" baseType="variant">
      <vt:variant>
        <vt:lpstr>გამოყენებული შრიფტები</vt:lpstr>
      </vt:variant>
      <vt:variant>
        <vt:i4>4</vt:i4>
      </vt:variant>
      <vt:variant>
        <vt:lpstr>თემა</vt:lpstr>
      </vt:variant>
      <vt:variant>
        <vt:i4>1</vt:i4>
      </vt:variant>
      <vt:variant>
        <vt:lpstr>სლაიდების სათაურები</vt:lpstr>
      </vt:variant>
      <vt:variant>
        <vt:i4>13</vt:i4>
      </vt:variant>
    </vt:vector>
  </HeadingPairs>
  <TitlesOfParts>
    <vt:vector size="18" baseType="lpstr">
      <vt:lpstr>Arial</vt:lpstr>
      <vt:lpstr>Bookman Old Style</vt:lpstr>
      <vt:lpstr>Rockwell</vt:lpstr>
      <vt:lpstr>Sylfaen</vt:lpstr>
      <vt:lpstr>Damask</vt:lpstr>
      <vt:lpstr>ბათუმის შოთა რუსთაველის სახელმწიფო უნივერსიტეტი ნიკო ბერძენიშვილის ინსტიტუტი    ეთნოლოგიისა და სოციოლოგიური კვლევის განყოფილება       ქალაქ ბათუმში მცირე ბიზნესის სოციალურ-ეკონომიკური პრობლემები (2017 წელს ჩატარებული  სოციოლოგიური კვლევის შედეგები)                                      ავტორები: უფრ. მეცნიერი თანამშრომელი ნუგზარ ჩხაიძე  მეცნიერი თანამშრომელი კონსტანტინე ღლონტი         ბათუმი 2018 </vt:lpstr>
      <vt:lpstr>  მცირე ბიზნესი განსხვავებით  მსხვილი ბიზნესისგან, უფრო მძიმედ განიცდის სხვადასხვა შიდა და გარე ფაქტორების გავლენას. განსაკუთრებით მნიშვნელოვანია ამ მხრივ მთლიანად ქვეყნის ეკონომიკური მდგომარეობაც – კერძოდ რა მასშტაბი აქვს ინფლაციას და დევალ­ვა­ცი­ას, როგორია მოსახლეობის მსყიდველუნარიანობა, ინფრასტრუქტურის და ტექნოლო­გიების განვითარების დონე.  ასევე გასათვალისწინებელია ქვეყნის პოლიტიკური მდგომა­რეო­ბა, სახელმწიფოს სოციალურ-ეკონომიკური განვითარების სტრატეგია და პრინციპები, კრიმინალის დონე, ქვეყანაში ბიზნესისთვის შექმნილი გარემო, ფინანსურ რესურსებთან ხელმისაწვდომობა, სასამართლო სისტემის მდგომარეობა და ა.შ.  საქართველოში არსებული არც თუ ისე სახარბიელო სოციალ-ეკონომიკური მდგომა­რეობის გაუმჯობესების, მოსახლეობის დასაქმების, უმუშევრობის და სიღარიბის დაძლევის საქმეში, ერთ-ერთი მნიშვნელოვანი როლი შეიძლება ითამაშოს მცირე ბიზნესმა. ჩვენი სოციოლოგიური კვლევის მიზანი იყო, ბათუმელი მცირე მეწარმეების გამოკითხვის საფუძ­ველ­ზე შეგვესწავლა იმ პრობლემათა სპექტრი, რომელიც აწუხებთ მცირე მეწარმეებს. რესპო­დენტთა პასუხების ანალიზის საფუძველზე გამოვლინდა ის ფაქტორები, რომლებიც აფერ­ხებენ მცირე ბიზნესის განვითარებას ქ. ბათუმში.  კვლევის რეზულტატებიდან გამომდინარე, შემუშავებული იქნა გარკვეული სახის რეკომენ­დაციები, რომელთა პრაქტიკაში დანერგვა ხელს შეუწყობს მცირე ბიზნესთან დაკავში­რებული ზოგიერთი საკითხის მოგვარებას.  საქართველოში მცირე ბიზნესის კომპლექსური სოციოლოგიური შესწავლა დღემდე არ წარმოებულა, ის მხოლოდ ფრაგმენტულად არის გაანალიზებული. მეცნიერულ კვლე­ვებში მცირე ბიზნესში არსებული მდგომარეობა უმთავრესად მხოლოდ ეკონომიკური პარამეტრებით არის შეფასებული, ჩვენ კი ყურადღება ძირითადად გავამახვილეთ გამოკითხ­ვის შედეგად მიღებული ემპირიული მასალის სოციოლოგიურ ინტერპრეტაციაზე.  </vt:lpstr>
      <vt:lpstr>კვლევის მიზნებიდან გამომდინარე, მცირე მეწარმეთა (ბიზნესმენთა) კატეგორიაში ჩვენ შევიყვანეთ, როგორც უშუალოდ რაიმე სახის სამომხმარებლო პროდუქციის მწარმოებლები (მაგ. ავეჯის მწარმოებელი მცირე საწარმოს მესაკუთრეები), ასევე ვაჭრობის და მომსახურების სფეროში დასაქმებული ბიზნესმენები (კვების ობიექტები, მარკეტები, აფთიაქები, მცირე ზომის სამკერვალოები და ტიპოგრაფიები, სილამაზის სალონები, ავტოსარემონტო სახელოსნოები და ა.შ.).  მცირე მეწარმეობასთან დაკავშირებით, ზოგადად შეიძლება ითქვას, რომ საქართვე­ლო­ში მისი ფორმირების პროცესი ჯერ არ დამთავრებულა და ის რთული და წინააღმდე­გობრივი ხასიათისაა, რაც თავის მხრივ განპირობებულია შემდეგი მიზეზებით: არასრულ­ყოფილი საბაზრო ეკონომიკა, მცირე ბიზნესისადმი სახელმწიფოს მხრიდან არასაკმარისი მხარდაჭერა, ზეწოლა მონოპოლისტების მხრიდან, მოსახლეობაში არსებული კერძო დანაზოგების სიმწირე, დაბალი პროფესიონალიზმი და ა.შ.  ყოველივე ამან განაპირობა რეგიონულ ჭრილში (ჩვენს შემთხვევაში ქ. ბათუმში) მცი­რე ბიზნესის მქონე პირთა სოციოლოგიური გამოკითხვის მიზანშეწონილობა. ჩვენ მიგვაჩნია, რომ  აღნიშნული სოციოლოგიური გამოკითხვის შედეგებმა, ნათლად და ცხადად წარმოაჩინეს ის პრობლემები, რომლებიც თან ახლავს მცირე ბიზნესის განვითარებას ქ. ბათუმში.  ემპირიული სოციოლოგიური კვლევის შედეგები შემდეგნაირია: გამოკითხვაში მონაწილე რესპოდენტთა 7,3%-18-25 წლისაა; 17,4%-26-35 წლის; 34,5%-36-45 წლის; 30,7%-46-60 წლის, ხოლო 10,1% და მეტი წლისაა. რაც შეეხება გამოკითხულ მცირე მეწარმეთა განათლებას, ის ასეთია – რესპოდენტთა 16,4% აქვს საშუალო განათლება; 19,4%-პროფე­სიულ-ტექნიკური (ტექნიკუმი, კოლეჯი და ა.შ.); 15,0-არასრული უმაღლესი, ხოლო 49,2%-უმაღლესი განათლების მქონეა. აღსანიშნავია ის გარემოება, რომ გამოკითხულ მცირე მეწარმეთა შორის არ აღმოჩნდა დაწყებითი და არასრული საშუალო განათლების არც ერთი რესპოდენტი. ამავე  დროს მათ შორის უმაღლესი განათლების მქონეთა რაოდენობამ, თითქმის ნახევარი (49,2%) შეადგინა. </vt:lpstr>
      <vt:lpstr>რაც შეეხება მცირე ბიზნესში საქმიანობის  ხანგრძლივობას, აღმოჩნდა, რომ რესპოდენტთა  8,9% ახლახან დაუწყია ამ სფეროში საქმიანობა; 17,7% 1-3 წლამდეა მცირე ბიზნესში; 25,3%-4-7 წელი; 28,8%–8-15 წელი; 10,4%–16-20 წელი, ხოლო 8,9 % კი 21 და მეტი წელია დაკავებული მცირე ბიზნესით.  შეკითხვაზე – „რამდენი ადამიანია დასაქმებული თქვენს ბიზნესში?“ პასუხები შემდეგნაირად გადანაწილდა–2-3 ადამიანია დასაქმებული მცირე ბიზნესის 42,3%; 4-5 ადამიანი–36,3%; 6-10 ადამიანი–16,4%, ხოლო 11 და მეტი ადამიანი 5,0%.  შეკითხვაზე – „რა ფინანსური სახსრებით დაიწყეთ ბიზნეს-საქმიანობა? რესპოდენტთა პასუხები ასეთია – გამოკითხულთა 46,2% თავისი ბიზნესი საკუთარი (ოჯახის) სახსრებით დაიწყო; 15,1%–საკუთარი და ბიზნეს-პარტნიორის ან საკუთარი და ახლობლებისგან ნასესხები სახსრებით; 11,9% – მხოლოდ ახლობლებისგან ნასესხები ფულით, ხოლო 26,8% ბანკებიდან და სხვა საფინანსო ორგანიზაციებიდან აღებული კრედიტით. აღსანიშნავია, რომ ჩვენს მიერ გამოკითხულ არც ერთ ბიზნესმენს თავისი საქმიანობა არ დაუწყია რაიმე დონორი ორგანიზაციის (ადგილობრივი თუ უცხოური) გრანტით.  შეკითხვაზე „რა ტიპის ფართზე ეწევით ბიზნეს-საქმიანობას?“ რესპოდენტთა პასუხები შემდეგნაირია – საკუთარ ფართზე ეწევიან ბიზნეს-საქმიანობას გამოკითხულ მცირე მეწარმეთა 39,8%, ხოლო 60,2% კი ბიზნეს-საქმიანობის საწარმოებლად საჭირო ფართს ქირაობს.  შეკითხვაზე – „როგორი ფორმის (სახის) საკუთრებაშია თქვენს მიერ წარმოებული ბიზნესი?“ გამოკითხულთა პასუხები შემდეგნაირია–რესპოდენტთა 61,2% მცირე ბიზნესი მხოლოდ მისი ან ოჯახის საკუთრებაა; 38,8% ბიზნესი რომელშიც რესპოდენტი საქმიანობს მას ნაწილობრივ ეკუთვნის.    </vt:lpstr>
      <vt:lpstr>იმისათვის, რომ საკუთარი ბიზნეს-საქმიანობა წარმართონ გამოკითხულთა 71,2% იძულებულია აიღოს საბანკო, ონლაინ ან სხვა სახის კრედიტები; 13,4% ფულს სესხულობს კერძო პირებიდან; 6,0% ფულს სესხულობს ნათესავებიდან; 4,5% ფინანსებით უანგაროდ ეხმარებიან ახლობლები, ხოლო 16,8% ფულის სესხება საკუთარი ბიზნესის ნორმალურად წარმართვისთვის არ ჭირდება, რადგან ისინი თვლიან, რომ მათი მცირე ბიზნესი საკმაოდ შემოსავლიანია და კრედიტის გარეშეც ახერხებენ თავიანთ ბიზნეს-საქმიანობას..   როგორც რესპოდენტთა პასუხებიდან ჩანს (კითხვაზე პასუხების ჯამი აღემატება 100%, ვინაიდან შესაძლებელი იყო ერთდროულად რამდენიმე პასუხის გაცემას), მათი უმეტესობა საკუთარი მცირე ბიზნესის წარმართვას ახერხებს მხოლოდ სხვადასხვა სახის კრედიტის მეშვეობით საკმაოდ მცირე აღმოჩნდა იმ რესპოდენტთა რაოდენობა (16,8%), რომელთაც ძალუძთ თავიანთი  მცირე ბიზნესი საკუთარი სახსრებით წარმართოს.  პირად საუბრებში რესპოდენტთა საკმაოდ მნიშვნელოვანი ნაწილი აღიარებდა იმას, რომ საბანკო ვალდებულებები „დამოკლეს მახვილივით“ აწევს მათ ბიზნესს, რადგან მის წამოსაწყებად მათ მოუწიათ კრედიტის აღება ბანკებიდან ან სხვა გამსესხებლებისგან (უფრო მეტად მევახშეებისგან).  შეკითხვაზე, რა სახით იხდით გადასახადს, პასუხები შემდეგნაირად გადანაწილდა: რესპოდენტთა 24,0% იხდის ფიქსირებულ გადასახადს, ხოლო 43,2% იხდის გადასახადს შემოსავლიდან, გადასახადებთან დაკავშირებით უნდა შევეხოთ ერთ მნიშვნელოვან საკითხს, რომელიც პენსიებს ეხება.  როგორც  ცნობილია, საქართველოში უახლოეს პერიოდში იგეგმება საპენსიო რეფორმა,  რასაც უნდა მოყვეს ე.წ. „დაგროვებითი პენსიის“ დანერგვა, რომლის თანახმად დამსაქმებელმა დაქირავებულს საპენსიო ფონდში ხელფასის 2% უნდა გადაუხადოს, 2% თავად დასაქმებული იხდის და კიდევ იმდენიმეს სახელმწიფო. გადასახადის გადამხდელთა კავშირის ხელმძღვანელი, ანალიტიკოსი გიგლა მიქაუტაძე ამ საკითხთან დაკავშირებით თავის მოსაზრებას გამოთქვამს: „ეს მოდელი კარგია თუ ცუდი, ცალკე საკითხია, მაგრამ ეს არის ბიზნესისთვის საგადასახადო ტვირთის ზრდა.  </vt:lpstr>
      <vt:lpstr>კითხვაზე „რა სახით გირჩევნიათ გადასახადის გადახდა? რესპოდენტთა პასუხები შემდეგნაირია – გამოკითხულთა 47,8% ურჩევნია. ფიქსირებული გადასახადის გადახდა, ხოლო 52,2% თვლის, რომ უმჯობესია გადასახადი შემოსავლების მიხედვით გადაიხადოს.  ღია კითხვაზე „რა სახის საგადასახადო შეღავათებს ისურვებდით?– რესპოდენტებმა შემდეგნაირად უპასუხეს (მოცემულია პასუხების ზოგიერთი ვარიანტი): –ბიზნესის კეთების საწყის ეტაპზე ყველა სახის გადასახადისგან გათავისუფლება; ძალიან დაბალი გადასახადები; დამწყები ბიზნესმენები არ უნდა დააჯარიმონ, რადგან ბიზნესის კეთების გამოცდილება არ აქვთ;  შეუმცირდეს მცირე ბიზნესს კომუნალური გადასახადები, განსა­კუთ­რებით წყალზე და ა.შ.  მნიშვნელოვნად შეიძლება წაადგეს მცირე ბიზნესის განვითარებას. პროგრესული გადასახადების ისეთი მოდელის შემუშავება, რომლის მიხედვითაც მცირე ბიზნესს გადასახადები მინიმუმამდე შეუმცირდება, ხოლო მსხვილ ბიზნესს საკმაოდ გაეზრდება.  კითხვაზე „დაასახელეთ ის ფაქტორები, რომლებიც ხელს გიშლით ბიზნეს-საქმიანობაში“? (ამ კითხვაზე პასუხების ჯამი აღემატება 100%, ვინაიდან შესაძლებელი იყო ერთდროულად რამდენიმე პასუხის გაცემა). რესპოდენტთა პასუხები შემდეგნაირად გადანაწილდა– ხშირი კონტროლი სახელმწიფო ორგანოების მხრიდან – 14,9%; ფინანსების ნაკლებობა (ხელმიუწვდომელობა), საკრედიტო რესურსების სიძვირე, საბრუნავი თანხების სიმცირე ან არარსებობა–47,8%; მაღალი გადასახადები–46,2%; არაჯან­საღი კონკურენცია, ბაზარზე მონოპოლისტების არსებობა – 26,8%; კლიენტების ნაკლებობა–25,3%; მოსახლეობის დაბალი მსყიდველობითი უნარი – 41,7%; მაღალი კომუნალური გადასახადები – 17,9%; მაღალი გადასახადი ნაქირავებ ფართზე – 19,4%; არასრულყოფილი კანონ­მდებლობა–8,9%; არასტაბილური ფასები პროდუქციაზე–16,4%; ცუდი ადგილმდებარეობა–10,4%; ინფლაცია, ვალუტის კურსის ხშირი ცვლა–49,2%; პრობლემები მომწოდებელთან მი­მარ­თებაში (მაღალი ფასები საქონელზე, ფასდაკლებების არასახარბიელო სისტემა, საკონსიგ­ნაციო ვადების სიმცირე და ა.შ.) 7,4%; მომუშავე პერსონალის დაბალი კვალიფიკაცია–5,2%; ფინანსური პარტნიორის პოვნის სიძნელე–7,4%. </vt:lpstr>
      <vt:lpstr>კითხვაზე „რა საშუალებების გამოყენებით გეგმავთ თქვენი ბიზნესის შენარჩუნებას და განვითარებას?“ (ამ კითხვაზე პასუხების ჯამი აღემატება 100%, ვინაიდან შესაძლებელი იყო ერთდროულად რამდენიმე პასუხის გაცემა) გამოკითხულთა პასუხები ასეთია– მომხმარებლისთვის ახალი პროდუქციის (მომსახურების) შეთავაზებით–40,2%; ბიზნესში ახალი პარტნიორის ჩართვით–14,9%; საკუთარი და პარტნიორის ერთობლივი სახსრების გამოყენებით–5,9%; საკუთარ შესაძლებლობებსა და სახსრებზე დაყრდნობით–34,3%; პროდუქციის (მომსახურების) მოცულობების გაზრდით – 15,2%, ხოლო 6,1% ამ საკითხის მოგვარებას მომავალში სხვა საშუალებებით ეცდება.  კითხვაზე „რამდენად ძლიერია კონკურენცია ბიზნეს-სუბიექტებს შორის ჩვენს ქალაქში (ბათუმში)?” რესპოდენტთა პასუხები შემდეგნაირად გადანაწილდა – კონკურენცია ძალიან მაღალია–40,3%; კონკურენცია საკმაო (საშუალო) სიძლიერისა–34,3%; კონკურენცია დაბალია–9,0%; კონკურენცია საერთოდ არ არის–3,0%; გამოკითხულთა 13,4% კი უჭირს ამ კითხვაზე პასუხის გაცემა.  კითხვაზე – „იგრძნობა თუ არა კონკურენცია უცხოელი ბიზნესმენების მხრიდან?“ რესპოდენტთა პასუხები ასეთია – კონკურენცია ძალიან მაღალია–17,9% კონკურენცია საკმაო (საშუალო) სიძლიერისაა–34,3%; კონკურენცია დაბალია–19,4%; კონკურენცია საერთოდ არ არის–17,9%; უცხოელი ბიზნესმენების მხრიდან ადგილი აქვს არაჯანსაღ კონკურენციას–4,5%; გამოკითხულთა 6,0% კი უჭირს ამ კითხვაზე პასუხის გაცემა.  კითხვაზე „თქვენი ბიზნესის მიერ რეალიზებულ პროდუქციაში /მომსახურებაში/ დაახლოებით რამდენია ქართული წარმოების პროდუქციის წილი?“ რესპოდენტთა პასუხები შემდეგნაირად გადანაწილდა – მცირე ბიზნესში დასაქმებულ რესპოდენტთა 12,2% თავის ბიზნეს-ობიექტებში სარეალიზაციოთ საერთოდ არ გააჩნდათ ქართული პროდუქცია ან თავიანთ მცირე მასშტაბის წარმოებაში არ იყენებდნენ ქართულ ნედლეულს. შემთხვევითი სოციოლოგიური გამოკითხვისას, ჩვენ არ შეგხვედრია ისეთი მცირე მეწარმე, რომლის სასაქონლო-საწარმოო ასორტიმენტი მხოლოდ ქართული წარმოების პროდუქციით ან ნედლეულით იქნებოდა წარმოდგენილი. საერთო ჯამში გამოკითხულთა უმეტესობა იმპორტირებული საქონლის (ძირითადად თურქეთიდან, ჩინეთიდან და რუსეთიდან) გასაღებითაა დაკავებული. </vt:lpstr>
      <vt:lpstr>კითხვაზე, თქვენი აზრით, ქ. ბათუმში როგორი ბიზნეს-გარემოა შექმნილი მცირე ბიზნე­სის­თვის?“ რესპოდენტთა პასუხები ასეთი სახისაა – ქ. ბათუმში მცირე ბიზნესისთვის ძალიან ხელსაყრელი ბიზნეს-გარემოა–4,4%;  ქ. ბათუმი მცირე ბიზნესისთვის ნორმალური ბიზნეს-გარემოა–58,2%, ხოლო გამოკითხულთა 37,4% აზრით, ქ. ბათუმში მცირე ბიზნესისთვის არახელსაყრელი ბიზნეს-გარემოა.   კითხვაზე „თქვენი შეფასებით, როგორ შეიცვალა ბიზნეს-გარემო ქ. ბათუმში ბოლო 5 წლის განმავლობაში?“ – გამოკითხულთა–7,4% აზრით ის მნიშვნელოვნად გაუმჯობესდა; 36,0%-თვის უმნიშვნელოდ გაუმჯობესდა; 20,9%-თვის მდგომარეობა უცვლელი დარჩა; 7,2%-თვის უმნიშვნელოვნად გაუარესდა; 18,1%-თვის მნიშვნელოვნად გაუარესდა, ხოლო რესპოდენტთა 10,4% ვერ ან არ გასცა პასუხი დასმულ კითხვას.   კითხვაზე „ზოგადად, თუ შევადარებთ თქვენი ბიზნესის დღევანდელ მდგომარეობას, 5 წლის წინანდელს, როგორ შეიცვალა ის?“ – რესპოდენტთა 10,4%-თვის ის მნიშვნელოვნად გაუმჯობესდა; 32,8%-თვის უმნიშვნელოდ გაუმჯობესდა; 19,5%-თვის მდგომარეობა უცვლელია; 2,9%-თვის უმნიშვნელოდ გაუარესდა;  28,4%-თვის მნიშვნელოვნად გაუარესდა, ხოლო გამოკითხულთა 6,0% უჭირს კითხვაზე პასუხის გაცემა.  კითხვაზე, „ზოგადად როგორ გესახებათ თქვენი ბიზნესის მომავალი?“ რესპოდენტთა პასუხები შემდეგნაირია –43,3% ვარაუდობს, რომ თავის ბიზნეს-საქმიანობას გააფართოებს, 16,5% აზრით, მომავალში მათი ბიზნეს-საქმიანობის დონე იგივე დარჩება, რაც დღეისათვის; 12,0% ფიქრობს, რომ მომავალში მათი ბიზნეს-საქმიანობის მასშტაბები, სავარაუდოდ შემცირდება; გამოკითხულ მცირე მეწარმეთა 14,8% პასუხი შემდეგი სახისაა – ბიზნეს-საქმიანობაში ძალიან დიდ შეფერხებებს ვაწყდები და ამიტომ მომავალში უფრო მეტად საკუთარ ბიზნესს გავაუქმებ; ხოლო გამოკითხულთა 13,4% უჭირს ამ კითხვაზე პასუხის გაცემა.  კითხვაზე „თქვენი აზრით, როგორი დამოკიდებულება აქვს საქართველოს ხელისუფლების მცირე ბიზნესისადმი?“ რესპოდენტთა პასუხები ასეთი სახისაა – მათი 3,0% აზრით საქართველოს ხელისუფლება მნიშვნელოვნად უწყობს ხელს მცირე ბიზნესის განვითარებას; 17,9% მიიჩნევს, რომ ხელისუფლება საკმაოდ უწყობს ხელს მცირე ბიზნესს; 29,8% ფიქრობს, რომ ხელისუფლება არასაკმარის ყურადღებას უთმობს მცირე ბიზნესს; 19,4% თვლის, რომ საქართველოს ხელისუფლება არავითარ ყურადღებას არ აქცევს მცირე ბიზნესის განვითარებას; გამოკითხულთა 20,8% ძალიან კატეგორიულია და თვლის, რომ ხელშეწყობის ნაცვლად, ხელისუფლება აფერხებს მცირე ბიზნესის განვითარებას, ხოლო გამოკითხულთა 9,1%-ს უჭირს ამ კითხვაზე პასუხის გაცემა. </vt:lpstr>
      <vt:lpstr>კითხვაზე, გაცნობილი ხართ თუ არა მცირე მეწარმეობის შესახებ რაიმე სახის დოკუმენტაციას“ გამოკითხულთა 61,2% განაცხადა, რომ საკმაოდ კარგად იცნობენ აღნიშნული ტიპის დოკუმენტაციას; 7,5% ნაწილობრივ, არასრულად, ზედაპირულად აქვს შესწავლილი ასეთი დოკუმენტები, ხოლო რესპოდენტთა 31,3% მცირე ბიზნესთან დაკავშირებულ არავითარ დოკუმენტაციას არ იცნობს.  ღია კითხვაზე „თქვენი აზრით, რა უნდა გააკეთოს სახელმწიფომ იმისთვის, მცირე მეწარმეების ბიზნეს-საქმიანობა წარმატებული იყოს?“ რესპოდენტებმა შემდეგნაირი პასუხები გასცეს (გთავაზობთ ზოგიერთ მათგანს)– სახელმწიფომ უნდა აიძულოს კომერციული ბანკები, მცირე ბიზნესზე გასცეს დაბალპროცენტიანი და გრძელვადიანი სესხები, ეს კი ხელს შეუწყობს მცირე ბიზნესის განვითარებას; სახელმწიფომ ფინანსური დახმარება უნდა გაუწიოს მცირე ბიზნესს; სახელმწიფომ პირველ რიგში უნდა იფიქროს მცირე ბიზნესის განვითარებაზე, მსხვილი ბიზნესი ისედაც ვითარდება. მსხვილი ბიზნესის განვითარება არ უნდა მოხდეს, მცირე ბიზნესის გაქრობის ხარჯზე; სახელმწიფომ ინტერნეტში უნდა განათავსოს მცირე მეწარმეობის შესახებ სრული და ამომწურავი ინფორმაცია; პირველ გადაცდომაზე მცირე მეწარმე არ უნდა ჯარიმდებოდეს, ის მხოლოდ უნდა გააფრთხილო, სახელმწიფო უნდა დაეხმაროს მცირე მეწარმეებს კომერციულ ბანკებთან ურთიერთობაში. უპირველეს ყოვლისა ეს უნდა გამოიხატოს კრედიტებზე ხელმისაწვდომობაში; დაწესდეს დაბალი გადასახადები იმ ბიზნესმენებზე, ვინც პროდუქციას აწარმოებს ადგილობრივი ნედლეულით; ხელი უნდა  შეეწყოს ჯანსაღ პროტექციონიზმს, რითაც  შეიზღუდება  დემპინგური ფასებით იმპორტი­რე­ბული უცხოური პროდუქციის შემოტანა. სახელმწიფო უნდა დაეხმაროს ადგილობრივ მცირე მეწარმეებს, თავიანთი  პროდუქციის საზღვარგარეთ გატანაში და საერთაშორისო ბაზარზე დამკვიდრებაში; სახელმწიფო უნდა დაეხმაროს მცირე მეწარმეებს არასაბანკო სახის ფინანსების მოძიებაში; სახელმწიფომ უნდა შექმნას სტაბილური ბიზნეს-გარემო და უზრუნველყოს ეროვნული ვალუტის მდგრადობა; უმუშევრებს სახელმწიფო უნდა დაეხმაროს საკუთარი მცირე ბიზნესის წამოწყებაში, რაც უნდა აისახოს ბიუჯეტში; უნდა გაიცეს მიზნობრივი გრანტები მათზე, ვისაც სურვილი აქვს წამოიწყოს რაღაც სახის ბიზნესი; გაიზარდოს საბაჟო გადასახადი იმპორტირებულ საქონელზე, რათა დაცული იყოს ადგილობრივი სამომხმარებლო ბაზარი; უნდა მოხდეს მცირე მეწარმეთა წახალისება იმისდა მიხედვით, თუ რამდენ ადამიანს დაასაქმებენ ისინი თავიანთ ბიზნესში. თითოეულ ახალ დასაქმებულზე, ბიზნესმენს უნდა შეუმცირდეს გარკვეული ოდენობით გადასახადები.</vt:lpstr>
      <vt:lpstr>კითხვაზე „როგორ შეაფასებდით დღეისათვის თქვენი ოჯახის მატერიალურ მდგო­მარეობას?“ პასუხები ასეთია – გამოკითხულთა 3,0% მიიჩნევს, რომ მათ ოჯახის მატერია­ლუ­რი მდგომარეობა ძალიან კარგია; 17,9% აზრით მათ ოჯახში საკმაოდ კარგი მატერიალური მდგომარეობა აქვს; 62,7% გაანგარიშებით მათი ოჯახები საშუალო შემოსავლების ოჯახების კატეგორიას უნდა მიეკუთვნოს; რესპოდენტთა 10,4% მათი ოჯახების ცუდ მატერიალურ მდგომარეობაზე მიუთითებს; ხოლო 6,0% ოჯახების მატერიალური მდგომარეობა უკიდურესად მძიმეა, მათ ძალიან უჭირთ თავიანთი ოჯახების რჩენა.  კითხვაზე „თქვენი აზრით, რომელ ქვეყნებთან ეკონომიკური ურთიერთობა შეუწყობდა ხელს თქვენი ბიზნესის განვითარებას?“ პასუხები შემდეგნაირია (კითხვაზე პასუხების ჯამი აღემატება 100%, ვინაიდან შესაძლებელი იყო ერთდროულად რამდენიმე პასუხის გაცემა). გამოკითხულ ბიზნესმენთა 17,9%, უპირატესობას ანიჭებს სამხრეთ კავკასიის ქვეყნებთან (სომხეთი, აზერბაიჯანი) სავაჭრო-ეკონომიკური ურთიერთობებს 23,8% თურქეთთან; 20,8% ჩინეთთან; 53,7% ევროკავშირის ქვეყნებთან; 26,8% ამერიკის შეერთებულ შტატებთან, ხოლო 58,2% რუსეთთან.  მცირე ბიზნესის მხარდაჭერის მიზნით საქართველოს მთავრობა 2014 წლის იანვრიდან ახორციელებს საქართველოში მეწარმეობის მხარდამჭერ პროგრამას – „აწარმოე საქართვე­ლოში“. მცირე ბიზნესის ხელშეწყობის აღნიშნული პროგრამა, შეიძლება აღქმული იქნას, როგორც საქართველოში ეკონომიკური გარემოს გაჯანსაღების ერთ-ერთი ძირითადი წყარო.  ერთ-ერთი მთავარი პრობლემა, რომელიც მცირე მეწარმეების წინაშე დგას, არის წარმოებული პროდუქციის რეალიზება. თუ ადგილობრივი ბაზარი დაცული არ იქნა, რაიმე პროდუქციის წარმოებას აზრი არ აქვს.  ის რომ ადგილობრივი ბაზრის დაცვა და რეგულირება, ადგილობრივი მცირე მეწარმის დაცვასაც გულისხმობს, ხშირად უგულვებელყოფილია შესაბამისი სახელმწიფო სტრუქტურების მიერ.  </vt:lpstr>
      <vt:lpstr>                                                  დასკვნები   წინამდებარე სოციოლოგიურმა გამოკვლევამ აჩვენა, რომ რესპოდენტთა პასუხებში, რომელიც ქ. ბათუმში მცირე ბიზნესის სოციალურ-ეკონომიკურ პრობლემებს ეხებოდა მკრთალად, მაგრამ მაინც პოზიტიური ტენდენციები ჭარბობს. მიუხედავად ამისა, ქ. ბათუმში მცირე მეწარმეებს მათ საქმიანობასთან დაკავშირებული მრავალი საჭირბოროტო საკითხი ჯერ კიდევ მოუგვარებელი აქვთ. საანკეტო გამოკითხვაში რესპოდენტებმა დაასახელეს და განმარტეს ის პრობლემები, რომელთა მოგვარებას მათთვის სასიცოცხლო მნიშვნელობა აქვს და ამ მხრივ ისინი უპირველეს ყოვლისა სახელმწიფოს მხრიდან დახმარების იმედზე არიან.  როგორც სოციოლოგიურმა კვლევამ აჩვენა ბათუმში მცირე ბიზნესით დაკავებულები ძირითადად დაბალშემოსავლიანი მოსახლეობაა. ისინი  თავიანთი საქმიანობის სრულყოფილად წარმართვის უპირველეს პირობად   მიიჩნევენ საბანკო ან სხვა სახის  სესხებზე ხელმისაწვდომობას.  მათმა უმრავლესობამ საკუთარი მცირე ბიზნესი საბანკო სესხის  აღებით დაიწყო. დღეს კი ბევრი მათგანი ბიზნესის წარმოებისთვის  საჭირო ახალი სესხის აღებას  ვერ ახერხებს, რადგან ამას ხელს უშლის ერთი მხრივ საქართველოს ბაზარზე ფინანსური პროდუქტების სიმწირე და მეორე მხრივ კი საბანკო კრედიტებზე ხელმიუწვდომლობა.  მცირე ბიზნესისთვის ბანკიდან სესხის აღება, საქართველოში კვლევ პრობლემურია, რადგან საკრედიტო ორგანიზაციები საკმაოდ ხშირად თავს იკავებენ ეკონომიკის ამ სეგმენტისთვის სესხის მიცემისაგან.   კრედიტებთან დაკავშირებით საქართველოში კიდევ ერთი მწვავე პრობლემა დგას. იმის გამო, რომ მცირე მეწარმეები და აგრეთვე მოსახლეობის გარკვეული ნაწილი ვერ ახერხებს ლეგალური გზით, ოფიციალური საფინანსო სტრუქტურებიდან სესხის აღებას, ბევრი მათგანი იძულებულია ფული ძალიან მაღალი პროცენტით ისესხოს მევახშეებისგან იპოთეკური გარანტიით, რაც ხშირად ბევრი  მათგანისთვის უკანასკნელი საცხოვრებლის დაკარგვით და შესაბამისად გაღატაკებით მთავრდება.  </vt:lpstr>
      <vt:lpstr>უამრავი მცირე მეწარმე გაღატაკდა ვალების გამო. ბევრ მათგანს საკმაო გამოცდილება აქვს, ბიზნესის წარმართვის საქმეში. ჩვენი აზრით, ასეთი ადამიანების მცირე ბიზნესში დაბრუნების ერთ-ერთ საშუალებად  შეიძლება აღმოჩნდეს  რაღაც სახის გამოსყიდვის ფონდის დაარსება, რომელიც ამ ეტაპზე გამოისყიდის მცირე მეწარმის ვალებს, და დაეხმარება შეღავათიანი კრედიტით ბიზნესის თავიდან აწყობაში. ასეთი ქმედება სასარგებლო იქნება როგორც ბიზნესმენისთვის, რომელიც შეძლებს თავიდან წამოიწყოს ბიზნესი და შეიქმნას შემოსავლის მიღების წყარო, ასევე სახელმწიფოსთვის, რადგან სახელმწიფოში გაჩნდება ბიუჯეტში გადასახადის შემტანი ახალი ბიზნეს-სუბიექტები.  მცირე ბიზნესის განვითარების ხელშეწყობისთვის, ჩვენი აზრით კარგი იქნება თუ გარკვეული შეღავათები დაუწესდებათ იმ ბიზნესმენებს, რომლებიც გაზრდიან თავიანთ ბიზნეს-სტრუქტურაში დასაქმებულთა რიცხვს.  მსოფლიო პრაქტიკა აჩვენებს, რომ მცირე ბიზნესი აჯანსაღებს ეკონომიკას. საქართველო­ში ეკონომიკის ამ სეგმენტში რეალობა ცოტა სხვანაირია – მცირე ბიზნესი საქართველოში, მიუხედავად ბოლო დროს სახელმწიფოს მიერ გატარებული გარკვეული სახის ღონისძიებებისა, მაინც ვერ დგას მყარად ფეხზე. მას ნორმალურად ფუნქციონირებისათვის  მრავალი პრობლემა აქვს გადასაჭრელი, უპირველეს ყოვლისა კი მოსახლეობის კრედიტებზე ხელმიუწვ­დომლობა. </vt:lpstr>
      <vt:lpstr>გმადლობთ ყურადღებისათვის!</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PowerPoint-ის პრეზენტაცია</dc:title>
  <dc:creator>BSUPC</dc:creator>
  <cp:lastModifiedBy>BSUPC</cp:lastModifiedBy>
  <cp:revision>8</cp:revision>
  <dcterms:created xsi:type="dcterms:W3CDTF">2018-06-26T10:29:56Z</dcterms:created>
  <dcterms:modified xsi:type="dcterms:W3CDTF">2018-06-26T11:04:27Z</dcterms:modified>
</cp:coreProperties>
</file>