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0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თაური და წარწერ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83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ციტატა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18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ს ციტატ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111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ჭეშმარიტება თუ სიცრუ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49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127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35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82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29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44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1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30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04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12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F3C5D-19D4-4398-8686-773210A9E4F0}" type="datetimeFigureOut">
              <a:rPr lang="en-GB" smtClean="0"/>
              <a:t>05/07/2018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B9ED32-C2CD-46A9-926E-986F54BC25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22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731520" y="1331368"/>
            <a:ext cx="9936480" cy="2387600"/>
          </a:xfrm>
        </p:spPr>
        <p:txBody>
          <a:bodyPr>
            <a:normAutofit/>
          </a:bodyPr>
          <a:lstStyle/>
          <a:p>
            <a:pPr algn="ctr"/>
            <a:r>
              <a:rPr lang="ka-GE" sz="4800" b="1" dirty="0"/>
              <a:t>თეოფანე კესარია </a:t>
            </a:r>
            <a:r>
              <a:rPr lang="ka-GE" sz="4800" b="1" dirty="0" err="1"/>
              <a:t>კაპადუკიელის</a:t>
            </a:r>
            <a:r>
              <a:rPr lang="ka-GE" sz="4800" b="1" dirty="0"/>
              <a:t> ,,</a:t>
            </a:r>
            <a:r>
              <a:rPr lang="ka-GE" sz="4800" b="1" dirty="0" err="1"/>
              <a:t>თქუმული</a:t>
            </a:r>
            <a:r>
              <a:rPr lang="ka-GE" sz="4800" b="1" dirty="0"/>
              <a:t>“ </a:t>
            </a:r>
            <a:r>
              <a:rPr lang="ka-GE" sz="4800" b="1" dirty="0" smtClean="0"/>
              <a:t/>
            </a:r>
            <a:br>
              <a:rPr lang="ka-GE" sz="4800" b="1" dirty="0" smtClean="0"/>
            </a:br>
            <a:r>
              <a:rPr lang="ka-GE" sz="4800" b="1" dirty="0" smtClean="0"/>
              <a:t>(</a:t>
            </a:r>
            <a:r>
              <a:rPr lang="ka-GE" sz="4800" b="1" dirty="0"/>
              <a:t>ფილოლოგიური მიმოხილვა)</a:t>
            </a:r>
            <a:endParaRPr lang="en-GB" sz="4800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2647405" y="4185513"/>
            <a:ext cx="9144000" cy="1655762"/>
          </a:xfrm>
        </p:spPr>
        <p:txBody>
          <a:bodyPr/>
          <a:lstStyle/>
          <a:p>
            <a:pPr algn="ctr"/>
            <a:r>
              <a:rPr lang="ka-GE" b="1" dirty="0" smtClean="0"/>
              <a:t>                                                                      </a:t>
            </a:r>
            <a:r>
              <a:rPr lang="ka-GE" sz="2800" b="1" dirty="0" smtClean="0"/>
              <a:t>მაია ბარამიძე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80337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Acad Nusx Geo" panose="020B0500000000000000" pitchFamily="34" charset="0"/>
              </a:rPr>
              <a:t>Tqumuli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wmidisa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mamisa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Cuenisa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Teofane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mTavar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episkoposisaÁ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kesaria</a:t>
            </a:r>
            <a:r>
              <a:rPr lang="en-US" b="1" dirty="0">
                <a:latin typeface="Acad Nusx Geo" panose="020B0500000000000000" pitchFamily="34" charset="0"/>
              </a:rPr>
              <a:t> </a:t>
            </a:r>
            <a:r>
              <a:rPr lang="en-US" b="1" dirty="0" err="1">
                <a:latin typeface="Acad Nusx Geo" panose="020B0500000000000000" pitchFamily="34" charset="0"/>
              </a:rPr>
              <a:t>kapadukielisaÁ</a:t>
            </a:r>
            <a:endParaRPr lang="en-GB" dirty="0">
              <a:latin typeface="Acad Nusx Geo" panose="020B0500000000000000" pitchFamily="34" charset="0"/>
            </a:endParaRPr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Acad Nusx Geo" panose="020B0500000000000000" pitchFamily="34" charset="0"/>
              </a:rPr>
              <a:t>vin </a:t>
            </a:r>
            <a:r>
              <a:rPr lang="en-US" sz="2800" dirty="0" err="1">
                <a:latin typeface="Acad Nusx Geo" panose="020B0500000000000000" pitchFamily="34" charset="0"/>
              </a:rPr>
              <a:t>mosces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Tavsa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Cemsa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wyali</a:t>
            </a:r>
            <a:r>
              <a:rPr lang="en-US" sz="2800" dirty="0">
                <a:latin typeface="Acad Nusx Geo" panose="020B0500000000000000" pitchFamily="34" charset="0"/>
              </a:rPr>
              <a:t> da </a:t>
            </a:r>
            <a:r>
              <a:rPr lang="en-US" sz="2800" dirty="0" err="1">
                <a:latin typeface="Acad Nusx Geo" panose="020B0500000000000000" pitchFamily="34" charset="0"/>
              </a:rPr>
              <a:t>TualTa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CemTa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wyaroÁ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cremlTaÁ</a:t>
            </a:r>
            <a:r>
              <a:rPr lang="en-US" sz="2800" dirty="0">
                <a:latin typeface="Acad Nusx Geo" panose="020B0500000000000000" pitchFamily="34" charset="0"/>
              </a:rPr>
              <a:t>, </a:t>
            </a:r>
            <a:r>
              <a:rPr lang="en-US" sz="2800" dirty="0" err="1">
                <a:latin typeface="Acad Nusx Geo" panose="020B0500000000000000" pitchFamily="34" charset="0"/>
              </a:rPr>
              <a:t>raÁTa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vstirodi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RirsebiT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ufskrulsa</a:t>
            </a:r>
            <a:r>
              <a:rPr lang="en-US" sz="2800" dirty="0">
                <a:latin typeface="Acad Nusx Geo" panose="020B0500000000000000" pitchFamily="34" charset="0"/>
              </a:rPr>
              <a:t> mas </a:t>
            </a:r>
            <a:r>
              <a:rPr lang="en-US" sz="2800" dirty="0" err="1">
                <a:latin typeface="Acad Nusx Geo" panose="020B0500000000000000" pitchFamily="34" charset="0"/>
              </a:rPr>
              <a:t>CemTa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codvaTasa</a:t>
            </a:r>
            <a:r>
              <a:rPr lang="en-US" sz="2800" dirty="0">
                <a:latin typeface="Acad Nusx Geo" panose="020B0500000000000000" pitchFamily="34" charset="0"/>
              </a:rPr>
              <a:t>. </a:t>
            </a:r>
            <a:r>
              <a:rPr lang="en-US" sz="2800" dirty="0" err="1">
                <a:latin typeface="Acad Nusx Geo" panose="020B0500000000000000" pitchFamily="34" charset="0"/>
              </a:rPr>
              <a:t>Anu</a:t>
            </a:r>
            <a:r>
              <a:rPr lang="en-US" sz="2800" dirty="0">
                <a:latin typeface="Acad Nusx Geo" panose="020B0500000000000000" pitchFamily="34" charset="0"/>
              </a:rPr>
              <a:t> vin </a:t>
            </a:r>
            <a:r>
              <a:rPr lang="en-US" sz="2800" dirty="0" err="1">
                <a:latin typeface="Acad Nusx Geo" panose="020B0500000000000000" pitchFamily="34" charset="0"/>
              </a:rPr>
              <a:t>movipoo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amis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saqmisa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mimarT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Semwed</a:t>
            </a:r>
            <a:r>
              <a:rPr lang="en-US" sz="2800" dirty="0">
                <a:latin typeface="Acad Nusx Geo" panose="020B0500000000000000" pitchFamily="34" charset="0"/>
              </a:rPr>
              <a:t>, </a:t>
            </a:r>
            <a:r>
              <a:rPr lang="en-US" sz="2800" dirty="0" err="1">
                <a:latin typeface="Acad Nusx Geo" panose="020B0500000000000000" pitchFamily="34" charset="0"/>
              </a:rPr>
              <a:t>garna</a:t>
            </a:r>
            <a:r>
              <a:rPr lang="en-US" sz="2800" dirty="0">
                <a:latin typeface="Acad Nusx Geo" panose="020B0500000000000000" pitchFamily="34" charset="0"/>
              </a:rPr>
              <a:t> TÂT </a:t>
            </a:r>
            <a:r>
              <a:rPr lang="en-US" sz="2800" dirty="0" err="1">
                <a:latin typeface="Acad Nusx Geo" panose="020B0500000000000000" pitchFamily="34" charset="0"/>
              </a:rPr>
              <a:t>Senve</a:t>
            </a:r>
            <a:r>
              <a:rPr lang="en-US" sz="2800" dirty="0">
                <a:latin typeface="Acad Nusx Geo" panose="020B0500000000000000" pitchFamily="34" charset="0"/>
              </a:rPr>
              <a:t>, </a:t>
            </a:r>
            <a:r>
              <a:rPr lang="en-US" sz="2800" dirty="0" err="1">
                <a:latin typeface="Acad Nusx Geo" panose="020B0500000000000000" pitchFamily="34" charset="0"/>
              </a:rPr>
              <a:t>sulo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Cemo</a:t>
            </a:r>
            <a:r>
              <a:rPr lang="en-US" sz="2800" dirty="0">
                <a:latin typeface="Acad Nusx Geo" panose="020B0500000000000000" pitchFamily="34" charset="0"/>
              </a:rPr>
              <a:t>. </a:t>
            </a:r>
            <a:r>
              <a:rPr lang="en-US" sz="2800" dirty="0" err="1">
                <a:latin typeface="Acad Nusx Geo" panose="020B0500000000000000" pitchFamily="34" charset="0"/>
              </a:rPr>
              <a:t>rameTu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Sen</a:t>
            </a:r>
            <a:r>
              <a:rPr lang="en-US" sz="2800" dirty="0">
                <a:latin typeface="Acad Nusx Geo" panose="020B0500000000000000" pitchFamily="34" charset="0"/>
              </a:rPr>
              <a:t> TÂT </a:t>
            </a:r>
            <a:r>
              <a:rPr lang="en-US" sz="2800" dirty="0" err="1">
                <a:latin typeface="Acad Nusx Geo" panose="020B0500000000000000" pitchFamily="34" charset="0"/>
              </a:rPr>
              <a:t>uwyni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ufroÁs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yovelTasa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saqmeni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Senni</a:t>
            </a:r>
            <a:r>
              <a:rPr lang="en-US" sz="2800" dirty="0">
                <a:latin typeface="Acad Nusx Geo" panose="020B0500000000000000" pitchFamily="34" charset="0"/>
              </a:rPr>
              <a:t>. </a:t>
            </a:r>
            <a:r>
              <a:rPr lang="en-US" sz="2800" dirty="0" err="1">
                <a:latin typeface="Acad Nusx Geo" panose="020B0500000000000000" pitchFamily="34" charset="0"/>
              </a:rPr>
              <a:t>viTarca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weril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ars</a:t>
            </a:r>
            <a:r>
              <a:rPr lang="en-US" sz="2800" dirty="0">
                <a:latin typeface="Acad Nusx Geo" panose="020B0500000000000000" pitchFamily="34" charset="0"/>
              </a:rPr>
              <a:t>: </a:t>
            </a:r>
            <a:r>
              <a:rPr lang="en-US" sz="2800" dirty="0" err="1">
                <a:latin typeface="Acad Nusx Geo" panose="020B0500000000000000" pitchFamily="34" charset="0"/>
              </a:rPr>
              <a:t>viTarmed</a:t>
            </a:r>
            <a:r>
              <a:rPr lang="en-US" sz="2800" dirty="0">
                <a:latin typeface="Acad Nusx Geo" panose="020B0500000000000000" pitchFamily="34" charset="0"/>
              </a:rPr>
              <a:t>, </a:t>
            </a:r>
            <a:r>
              <a:rPr lang="en-US" sz="2800" dirty="0" err="1">
                <a:latin typeface="Acad Nusx Geo" panose="020B0500000000000000" pitchFamily="34" charset="0"/>
              </a:rPr>
              <a:t>aravin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uwyis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kacisaÁ</a:t>
            </a:r>
            <a:r>
              <a:rPr lang="en-US" sz="2800" dirty="0">
                <a:latin typeface="Acad Nusx Geo" panose="020B0500000000000000" pitchFamily="34" charset="0"/>
              </a:rPr>
              <a:t>, </a:t>
            </a:r>
            <a:r>
              <a:rPr lang="en-US" sz="2800" dirty="0" err="1">
                <a:latin typeface="Acad Nusx Geo" panose="020B0500000000000000" pitchFamily="34" charset="0"/>
              </a:rPr>
              <a:t>garma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sulmanve</a:t>
            </a:r>
            <a:r>
              <a:rPr lang="en-US" sz="2800" dirty="0">
                <a:latin typeface="Acad Nusx Geo" panose="020B0500000000000000" pitchFamily="34" charset="0"/>
              </a:rPr>
              <a:t> </a:t>
            </a:r>
            <a:r>
              <a:rPr lang="en-US" sz="2800" dirty="0" err="1">
                <a:latin typeface="Acad Nusx Geo" panose="020B0500000000000000" pitchFamily="34" charset="0"/>
              </a:rPr>
              <a:t>misman</a:t>
            </a:r>
            <a:r>
              <a:rPr lang="en-US" sz="2800" dirty="0">
                <a:latin typeface="Acad Nusx Geo" panose="020B0500000000000000" pitchFamily="34" charset="0"/>
              </a:rPr>
              <a:t>.</a:t>
            </a:r>
            <a:endParaRPr lang="en-GB" sz="2800" dirty="0">
              <a:latin typeface="Acad Nusx Geo" panose="020B0500000000000000" pitchFamily="34" charset="0"/>
            </a:endParaRPr>
          </a:p>
          <a:p>
            <a:endParaRPr lang="en-GB" sz="2800" dirty="0">
              <a:latin typeface="Acad Nusx Geo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9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მართკუთხედი 3"/>
          <p:cNvSpPr/>
          <p:nvPr/>
        </p:nvSpPr>
        <p:spPr>
          <a:xfrm>
            <a:off x="217285" y="902764"/>
            <a:ext cx="113892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თხზულება დაცულია ხელნაწერთა ეროვნული ცენტრის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A-1101 </a:t>
            </a: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ნუსხაში</a:t>
            </a:r>
            <a:r>
              <a:rPr lang="ka-GE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a-GE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გადაწერილია - </a:t>
            </a:r>
            <a:r>
              <a:rPr lang="ka-GE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1047 წელს. </a:t>
            </a:r>
            <a:endParaRPr lang="en-US" sz="24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a-GE" sz="24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ka-GE" sz="24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ასკეტიკონი</a:t>
            </a: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შედგება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249 ფურცლისაგან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a-GE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ხელნაწერი 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შესრულებულია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ეტრატზე XI ს. კუთხოვანი ნუსხურით, სათაურები – სინგურით,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აქვს ხის მაგარი ყდა, შემოსილი სადა ტყავით. </a:t>
            </a:r>
            <a:endParaRPr lang="en-US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a-GE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გადაწერილია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საბერძნეთში,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მთაწმინდის ღვთისმშობლის </a:t>
            </a: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მონასტერში.</a:t>
            </a:r>
            <a:endParaRPr lang="en-US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a-GE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გადამწერი: </a:t>
            </a:r>
            <a:r>
              <a:rPr lang="ka-GE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არსენი </a:t>
            </a:r>
            <a:r>
              <a:rPr lang="ka-GE" sz="24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გოგოფაი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0211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307819" y="1487187"/>
            <a:ext cx="93793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a-GE" sz="2400" dirty="0">
                <a:ea typeface="Times New Roman" panose="02020603050405020304" pitchFamily="18" charset="0"/>
              </a:rPr>
              <a:t>თეოფანეს თხზულება მოიცავს A–1101 ხელნაწერის 170r –196r გვერდებს. </a:t>
            </a:r>
            <a:endParaRPr lang="en-US" sz="24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400" dirty="0" smtClean="0"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</a:rPr>
              <a:t>,,</a:t>
            </a:r>
            <a:r>
              <a:rPr lang="ka-GE" sz="2400" dirty="0" err="1">
                <a:ea typeface="Times New Roman" panose="02020603050405020304" pitchFamily="18" charset="0"/>
              </a:rPr>
              <a:t>თქუმული</a:t>
            </a:r>
            <a:r>
              <a:rPr lang="ka-GE" sz="2400" dirty="0">
                <a:ea typeface="Times New Roman" panose="02020603050405020304" pitchFamily="18" charset="0"/>
              </a:rPr>
              <a:t>“ წარმოადგენს მორწმუნეთა </a:t>
            </a:r>
            <a:r>
              <a:rPr lang="ka-GE" sz="2400" b="1" dirty="0" err="1">
                <a:ea typeface="Times New Roman" panose="02020603050405020304" pitchFamily="18" charset="0"/>
              </a:rPr>
              <a:t>დასამოძღვრ</a:t>
            </a:r>
            <a:r>
              <a:rPr lang="ka-GE" sz="2400" b="1" dirty="0">
                <a:ea typeface="Times New Roman" panose="02020603050405020304" pitchFamily="18" charset="0"/>
              </a:rPr>
              <a:t> სიტყვებს, </a:t>
            </a:r>
            <a:r>
              <a:rPr lang="ka-GE" sz="2400" b="1" dirty="0" smtClean="0">
                <a:ea typeface="Times New Roman" panose="02020603050405020304" pitchFamily="18" charset="0"/>
              </a:rPr>
              <a:t>ქადაგებებს</a:t>
            </a:r>
            <a:r>
              <a:rPr lang="en-US" sz="2400" b="1" dirty="0" smtClean="0"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n-US" sz="2400" dirty="0" smtClean="0"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</a:rPr>
              <a:t>სულ </a:t>
            </a:r>
            <a:r>
              <a:rPr lang="ka-GE" sz="2400" b="1" dirty="0">
                <a:ea typeface="Times New Roman" panose="02020603050405020304" pitchFamily="18" charset="0"/>
              </a:rPr>
              <a:t>ხუთი</a:t>
            </a:r>
            <a:r>
              <a:rPr lang="ka-GE" sz="2400" dirty="0">
                <a:ea typeface="Times New Roman" panose="02020603050405020304" pitchFamily="18" charset="0"/>
              </a:rPr>
              <a:t> ასეთი ერთმანეთისაგან დამოუკიდებელი </a:t>
            </a:r>
            <a:r>
              <a:rPr lang="ka-GE" sz="2400" b="1" dirty="0">
                <a:ea typeface="Times New Roman" panose="02020603050405020304" pitchFamily="18" charset="0"/>
              </a:rPr>
              <a:t>ქადაგებაა.</a:t>
            </a:r>
            <a:r>
              <a:rPr lang="ka-GE" sz="2400" dirty="0">
                <a:ea typeface="Times New Roman" panose="02020603050405020304" pitchFamily="18" charset="0"/>
              </a:rPr>
              <a:t> 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57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624690" y="900448"/>
            <a:ext cx="90896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a-GE" sz="2800" dirty="0" smtClean="0">
                <a:ea typeface="Times New Roman" panose="02020603050405020304" pitchFamily="18" charset="0"/>
              </a:rPr>
              <a:t>1.,,თქუმული სულისა მიმართ </a:t>
            </a:r>
            <a:r>
              <a:rPr lang="ka-GE" sz="2800" dirty="0" err="1" smtClean="0">
                <a:ea typeface="Times New Roman" panose="02020603050405020304" pitchFamily="18" charset="0"/>
              </a:rPr>
              <a:t>თჳსისა</a:t>
            </a:r>
            <a:r>
              <a:rPr lang="ka-GE" sz="2800" dirty="0" smtClean="0">
                <a:ea typeface="Times New Roman" panose="02020603050405020304" pitchFamily="18" charset="0"/>
              </a:rPr>
              <a:t>“; </a:t>
            </a:r>
            <a:endParaRPr lang="en-US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a-GE" sz="2800" dirty="0" smtClean="0">
                <a:ea typeface="Times New Roman" panose="02020603050405020304" pitchFamily="18" charset="0"/>
              </a:rPr>
              <a:t>2.,,თავისა </a:t>
            </a:r>
            <a:r>
              <a:rPr lang="ka-GE" sz="2800" dirty="0" err="1" smtClean="0">
                <a:ea typeface="Times New Roman" panose="02020603050405020304" pitchFamily="18" charset="0"/>
              </a:rPr>
              <a:t>თჳსისა</a:t>
            </a:r>
            <a:r>
              <a:rPr lang="ka-GE" sz="2800" dirty="0" smtClean="0">
                <a:ea typeface="Times New Roman" panose="02020603050405020304" pitchFamily="18" charset="0"/>
              </a:rPr>
              <a:t> მიმართ“; </a:t>
            </a:r>
            <a:endParaRPr lang="en-US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a-GE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a-GE" sz="2800" dirty="0" smtClean="0">
                <a:ea typeface="Times New Roman" panose="02020603050405020304" pitchFamily="18" charset="0"/>
              </a:rPr>
              <a:t>3.,,ლოცვაჲ </a:t>
            </a:r>
            <a:r>
              <a:rPr lang="ka-GE" sz="2800" dirty="0" err="1" smtClean="0">
                <a:ea typeface="Times New Roman" panose="02020603050405020304" pitchFamily="18" charset="0"/>
              </a:rPr>
              <a:t>სინანულისათჳს</a:t>
            </a:r>
            <a:r>
              <a:rPr lang="ka-GE" sz="2800" dirty="0" smtClean="0">
                <a:ea typeface="Times New Roman" panose="02020603050405020304" pitchFamily="18" charset="0"/>
              </a:rPr>
              <a:t>“; </a:t>
            </a:r>
            <a:endParaRPr lang="en-US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a-GE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a-GE" sz="2800" dirty="0" smtClean="0">
                <a:ea typeface="Times New Roman" panose="02020603050405020304" pitchFamily="18" charset="0"/>
              </a:rPr>
              <a:t>4.,,შიშისათჳს ღმრთისა“ </a:t>
            </a:r>
            <a:r>
              <a:rPr lang="en-US" sz="2800" dirty="0" smtClean="0"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ka-GE" sz="28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a-GE" sz="2800" dirty="0" smtClean="0">
                <a:ea typeface="Times New Roman" panose="02020603050405020304" pitchFamily="18" charset="0"/>
              </a:rPr>
              <a:t>5.,,სწავლაჲ მცნებათა ღმრთისათა </a:t>
            </a:r>
            <a:r>
              <a:rPr lang="ka-GE" sz="2800" dirty="0" err="1" smtClean="0">
                <a:ea typeface="Times New Roman" panose="02020603050405020304" pitchFamily="18" charset="0"/>
              </a:rPr>
              <a:t>დაცვისათჳს</a:t>
            </a:r>
            <a:r>
              <a:rPr lang="ka-GE" sz="2800" dirty="0" smtClean="0">
                <a:ea typeface="Times New Roman" panose="02020603050405020304" pitchFamily="18" charset="0"/>
              </a:rPr>
              <a:t>“.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56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452673" y="1019104"/>
            <a:ext cx="9560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აღნიშნული თხზულების ნუსხა დაცულია აგრეთვე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ქუთაისის სახელმწიფო ისტორიული მუზეუმის </a:t>
            </a:r>
            <a:r>
              <a:rPr lang="ka-GE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ასკეტიკურ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კრებულში – №234, XIX ს., 187r–243r. </a:t>
            </a:r>
            <a:endParaRPr lang="en-US" sz="24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შესრულებულია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მხედრულით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სათაურები –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სინგურით.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ძეგლის 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სახელწოდებაა: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ka-GE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თქუმული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წმიდისა მამისა ჩვენისა თეოფანე </a:t>
            </a:r>
            <a:r>
              <a:rPr lang="ka-GE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მთავარეფისკობოზისა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კესარია </a:t>
            </a:r>
            <a:r>
              <a:rPr lang="ka-GE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კაპადუკიელისა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სულისა მართვისა თვისისა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9254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226338" y="1817545"/>
            <a:ext cx="95785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a-GE" sz="3200" dirty="0">
                <a:ea typeface="Times New Roman" panose="02020603050405020304" pitchFamily="18" charset="0"/>
              </a:rPr>
              <a:t>,,</a:t>
            </a:r>
            <a:r>
              <a:rPr lang="ka-GE" sz="3200" dirty="0" err="1">
                <a:ea typeface="Times New Roman" panose="02020603050405020304" pitchFamily="18" charset="0"/>
              </a:rPr>
              <a:t>თქუმულის</a:t>
            </a:r>
            <a:r>
              <a:rPr lang="ka-GE" sz="3200" dirty="0">
                <a:ea typeface="Times New Roman" panose="02020603050405020304" pitchFamily="18" charset="0"/>
              </a:rPr>
              <a:t>“ ენა ძირითადად მიჰყვება </a:t>
            </a:r>
            <a:r>
              <a:rPr lang="ka-GE" sz="3200" b="1" dirty="0">
                <a:ea typeface="Times New Roman" panose="02020603050405020304" pitchFamily="18" charset="0"/>
              </a:rPr>
              <a:t>ძველი, კლასიკური ქართულის ნორმებს. </a:t>
            </a:r>
            <a:endParaRPr lang="en-US" sz="3200" b="1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sz="3200" b="1" dirty="0" smtClean="0"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a-GE" sz="3200" dirty="0" smtClean="0">
                <a:ea typeface="Times New Roman" panose="02020603050405020304" pitchFamily="18" charset="0"/>
              </a:rPr>
              <a:t>გვხვდება </a:t>
            </a:r>
            <a:r>
              <a:rPr lang="ka-GE" sz="3200" dirty="0">
                <a:ea typeface="Times New Roman" panose="02020603050405020304" pitchFamily="18" charset="0"/>
              </a:rPr>
              <a:t>ამ ნორმათაგან </a:t>
            </a:r>
            <a:r>
              <a:rPr lang="ka-GE" sz="3200" b="1" dirty="0">
                <a:ea typeface="Times New Roman" panose="02020603050405020304" pitchFamily="18" charset="0"/>
              </a:rPr>
              <a:t>გადახვევის შემთხვევებიც.</a:t>
            </a:r>
            <a:endParaRPr lang="en-GB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98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90123" y="1280693"/>
            <a:ext cx="101579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10490" indent="-342900" algn="just">
              <a:buFont typeface="Wingdings" panose="05000000000000000000" pitchFamily="2" charset="2"/>
              <a:buChar char="ü"/>
            </a:pPr>
            <a:r>
              <a:rPr lang="ka-GE" sz="2400" b="1" dirty="0"/>
              <a:t>ლექსიკა ძირითადად ძველი, კლასიკური ქართულისაა. </a:t>
            </a:r>
            <a:r>
              <a:rPr lang="ka-GE" sz="2400" dirty="0"/>
              <a:t>დამახასიათებელია </a:t>
            </a:r>
            <a:r>
              <a:rPr lang="ka-GE" sz="2400" b="1" dirty="0"/>
              <a:t>სინონიმური წყვილები</a:t>
            </a:r>
            <a:r>
              <a:rPr lang="ka-GE" sz="2400" dirty="0"/>
              <a:t>, რომელთა კომპონენტები ნიუანსურად მეტ ნაკლებად განსხვავდებიან ერთმანეთისაგან, გვხვდება სხვა ძეგლებითაც ცნობილი სინონიმური წყვილები.</a:t>
            </a:r>
            <a:endParaRPr lang="en-GB" sz="2400" dirty="0"/>
          </a:p>
          <a:p>
            <a:pPr marR="110490" indent="228600" algn="just">
              <a:spcAft>
                <a:spcPts val="0"/>
              </a:spcAft>
            </a:pPr>
            <a:endParaRPr lang="ka-GE" sz="2400" dirty="0" smtClean="0"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marL="342900" marR="11049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ka-GE" sz="24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თეოფანე </a:t>
            </a:r>
            <a:r>
              <a:rPr lang="ka-GE" sz="2400" dirty="0">
                <a:ea typeface="Times New Roman" panose="02020603050405020304" pitchFamily="18" charset="0"/>
                <a:cs typeface="Sylfaen" panose="010A0502050306030303" pitchFamily="18" charset="0"/>
              </a:rPr>
              <a:t>კესარია </a:t>
            </a:r>
            <a:r>
              <a:rPr lang="ka-GE" sz="2400" dirty="0" err="1">
                <a:ea typeface="Times New Roman" panose="02020603050405020304" pitchFamily="18" charset="0"/>
                <a:cs typeface="Sylfaen" panose="010A0502050306030303" pitchFamily="18" charset="0"/>
              </a:rPr>
              <a:t>კაპადუკიელის</a:t>
            </a:r>
            <a:r>
              <a:rPr lang="ka-GE" sz="2400" dirty="0">
                <a:ea typeface="Times New Roman" panose="02020603050405020304" pitchFamily="18" charset="0"/>
                <a:cs typeface="Sylfaen" panose="010A0502050306030303" pitchFamily="18" charset="0"/>
              </a:rPr>
              <a:t> „</a:t>
            </a:r>
            <a:r>
              <a:rPr lang="ka-GE" sz="2400" dirty="0" err="1">
                <a:ea typeface="Times New Roman" panose="02020603050405020304" pitchFamily="18" charset="0"/>
                <a:cs typeface="Sylfaen" panose="010A0502050306030303" pitchFamily="18" charset="0"/>
              </a:rPr>
              <a:t>თქუმული</a:t>
            </a:r>
            <a:r>
              <a:rPr lang="ka-GE" sz="2400" dirty="0">
                <a:ea typeface="Times New Roman" panose="02020603050405020304" pitchFamily="18" charset="0"/>
                <a:cs typeface="Sylfaen" panose="010A0502050306030303" pitchFamily="18" charset="0"/>
              </a:rPr>
              <a:t>“ მნიშვნელოვან მასალას გვაწვდის ძველი ქართული ენის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სინონიმთა ლექსიკონისათვის.</a:t>
            </a:r>
            <a:endParaRPr lang="en-GB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10490" indent="228600" algn="just">
              <a:spcAft>
                <a:spcPts val="0"/>
              </a:spcAft>
            </a:pPr>
            <a:r>
              <a:rPr lang="ka-GE" dirty="0">
                <a:ea typeface="Times New Roman" panose="02020603050405020304" pitchFamily="18" charset="0"/>
                <a:cs typeface="Sylfaen" panose="010A0502050306030303" pitchFamily="18" charset="0"/>
              </a:rPr>
              <a:t> 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918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407406" y="1490008"/>
            <a:ext cx="935223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a-GE" dirty="0" smtClean="0">
                <a:effectLst/>
                <a:latin typeface="AcadNusx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sayuarelno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vinaÁTgan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gulisÃma-gÂyofia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rameTu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yovlisave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saqmisa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keTilisa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dasabami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Ziri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RmrTisaÁ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viswrafoT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danergad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CuenTa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raÁTa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Zirisa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mier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aRmoecenos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Cuen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Soris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yovelive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nayofi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keTili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rameTu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ukueTu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RmrTisaÁ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CuenTa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davsTesoT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yovelive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saTnoebaÁ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advilad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warvhmarToT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viTarca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godolsa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zeda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mtkicesa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maRalsa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mdgomareTa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yovelsave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Ronesa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wina-aRdgomisasa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mZle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veqmneT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rameTu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raJams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mogiÃdes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gulissityuaÁ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qmnad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codvisa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SezRude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SiSiTa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RmrTisaÁTa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meyseulad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ganzraxvaÁ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igi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eSmakisaÁ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amao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hyo</a:t>
            </a:r>
            <a:r>
              <a:rPr lang="en-US" sz="2400" dirty="0" smtClean="0">
                <a:effectLst/>
                <a:latin typeface="Acad Nusx Geo" panose="020B05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2400" dirty="0" smtClean="0">
                <a:effectLst/>
                <a:latin typeface="Acad Nusx Geo" panose="020B0500000000000000" pitchFamily="34" charset="0"/>
              </a:rPr>
              <a:t> </a:t>
            </a:r>
          </a:p>
          <a:p>
            <a:pPr algn="r">
              <a:spcAft>
                <a:spcPts val="0"/>
              </a:spcAft>
            </a:pPr>
            <a:endParaRPr lang="ka-GE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ka-GE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თეოფანე კესარია </a:t>
            </a:r>
            <a:r>
              <a:rPr lang="ka-GE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კაპადუკიელი</a:t>
            </a:r>
            <a:endParaRPr lang="en-GB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01460"/>
      </p:ext>
    </p:extLst>
  </p:cSld>
  <p:clrMapOvr>
    <a:masterClrMapping/>
  </p:clrMapOvr>
</p:sld>
</file>

<file path=ppt/theme/theme1.xml><?xml version="1.0" encoding="utf-8"?>
<a:theme xmlns:a="http://schemas.openxmlformats.org/drawingml/2006/main" name="ასპექტი">
  <a:themeElements>
    <a:clrScheme name="ლურჯი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ასპექტი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ასპექტ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376</Words>
  <Application>Microsoft Office PowerPoint</Application>
  <PresentationFormat>ფართოეკრანიანი</PresentationFormat>
  <Paragraphs>44</Paragraphs>
  <Slides>9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9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9</vt:i4>
      </vt:variant>
    </vt:vector>
  </HeadingPairs>
  <TitlesOfParts>
    <vt:vector size="19" baseType="lpstr">
      <vt:lpstr>Acad Nusx Geo</vt:lpstr>
      <vt:lpstr>AcadNusx</vt:lpstr>
      <vt:lpstr>Arial</vt:lpstr>
      <vt:lpstr>Calibri</vt:lpstr>
      <vt:lpstr>Sylfaen</vt:lpstr>
      <vt:lpstr>Times New Roman</vt:lpstr>
      <vt:lpstr>Trebuchet MS</vt:lpstr>
      <vt:lpstr>Wingdings</vt:lpstr>
      <vt:lpstr>Wingdings 3</vt:lpstr>
      <vt:lpstr>ასპექტი</vt:lpstr>
      <vt:lpstr>თეოფანე კესარია კაპადუკიელის ,,თქუმული“  (ფილოლოგიური მიმოხილვა)</vt:lpstr>
      <vt:lpstr>Tqumuli wmidisa mamisa Cuenisa Teofane mTavar episkoposisaÁ kesaria kapadukielisaÁ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PowerPoint-ის პრეზენტაცია</dc:title>
  <dc:creator>User</dc:creator>
  <cp:lastModifiedBy>User</cp:lastModifiedBy>
  <cp:revision>24</cp:revision>
  <dcterms:created xsi:type="dcterms:W3CDTF">2018-07-05T12:03:08Z</dcterms:created>
  <dcterms:modified xsi:type="dcterms:W3CDTF">2018-07-05T13:23:43Z</dcterms:modified>
</cp:coreProperties>
</file>