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0" r:id="rId5"/>
    <p:sldId id="261" r:id="rId6"/>
    <p:sldId id="262" r:id="rId7"/>
    <p:sldId id="263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2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2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7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1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4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7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3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5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2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FA963-FCF9-4EE6-91A8-EEE0FA4DF79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9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79575"/>
          </a:xfrm>
        </p:spPr>
        <p:txBody>
          <a:bodyPr/>
          <a:lstStyle/>
          <a:p>
            <a:r>
              <a:rPr lang="ka-GE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ცნება-ტერმინის „ენა“ ინტერპრეტაციისათვის</a:t>
            </a:r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6172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 smtClean="0"/>
              <a:t>პროფ</a:t>
            </a:r>
            <a:r>
              <a:rPr lang="ka-GE" dirty="0" smtClean="0"/>
              <a:t>. </a:t>
            </a:r>
            <a:r>
              <a:rPr lang="en-US" dirty="0"/>
              <a:t> </a:t>
            </a:r>
            <a:r>
              <a:rPr lang="ka-GE" smtClean="0"/>
              <a:t>ნოდარ</a:t>
            </a:r>
            <a:r>
              <a:rPr lang="ka-GE" smtClean="0"/>
              <a:t> </a:t>
            </a:r>
            <a:r>
              <a:rPr lang="ka-GE" dirty="0" smtClean="0"/>
              <a:t>ჭყონია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59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ka-GE" b="1" dirty="0" smtClean="0"/>
              <a:t>ყველა </a:t>
            </a:r>
            <a:r>
              <a:rPr lang="ka-GE" b="1" dirty="0"/>
              <a:t>ენისათვის უნდა იყოს აუცილებელი ორი </a:t>
            </a:r>
            <a:endParaRPr lang="ka-GE" b="1" dirty="0" smtClean="0"/>
          </a:p>
          <a:p>
            <a:pPr marL="0" indent="0" algn="ctr">
              <a:buNone/>
            </a:pPr>
            <a:r>
              <a:rPr lang="ka-GE" b="1" dirty="0" smtClean="0"/>
              <a:t>შემდეგი სახის ომონიმის </a:t>
            </a:r>
            <a:r>
              <a:rPr lang="ka-GE" b="1" dirty="0"/>
              <a:t>გამოყოფა:</a:t>
            </a:r>
            <a:endParaRPr lang="en-US" b="1" dirty="0"/>
          </a:p>
          <a:p>
            <a:pPr marL="0" indent="0">
              <a:buNone/>
            </a:pPr>
            <a:endParaRPr lang="ka-GE" dirty="0" smtClean="0"/>
          </a:p>
          <a:p>
            <a:pPr marL="514350" indent="-514350">
              <a:buAutoNum type="arabicParenR"/>
            </a:pPr>
            <a:r>
              <a:rPr lang="ka-GE" b="1" dirty="0" smtClean="0"/>
              <a:t>ენა</a:t>
            </a:r>
            <a:r>
              <a:rPr lang="ka-GE" b="1" baseline="30000" dirty="0" smtClean="0"/>
              <a:t>1</a:t>
            </a:r>
            <a:r>
              <a:rPr lang="ka-GE" baseline="30000" dirty="0" smtClean="0"/>
              <a:t> </a:t>
            </a:r>
            <a:r>
              <a:rPr lang="ka-GE" dirty="0" smtClean="0"/>
              <a:t> </a:t>
            </a:r>
            <a:r>
              <a:rPr lang="ka-GE" dirty="0"/>
              <a:t>ანატომ. ადამიანისა და ხერხემლიანი ცხოველების პირის ღრუში მოთავსებული კუნთოვანი, გემოს შეგრძნების ორგანო </a:t>
            </a:r>
            <a:r>
              <a:rPr lang="ka-GE" dirty="0" smtClean="0"/>
              <a:t>...</a:t>
            </a:r>
          </a:p>
          <a:p>
            <a:pPr marL="514350" indent="-514350">
              <a:buAutoNum type="arabicParenR"/>
            </a:pPr>
            <a:endParaRPr lang="ka-GE" b="1" dirty="0"/>
          </a:p>
          <a:p>
            <a:pPr marL="514350" indent="-514350">
              <a:buAutoNum type="arabicParenR"/>
            </a:pPr>
            <a:r>
              <a:rPr lang="ka-GE" b="1" dirty="0" smtClean="0"/>
              <a:t>ენა</a:t>
            </a:r>
            <a:r>
              <a:rPr lang="ka-GE" b="1" baseline="30000" dirty="0" smtClean="0"/>
              <a:t>2</a:t>
            </a:r>
            <a:r>
              <a:rPr lang="ka-GE" dirty="0" smtClean="0"/>
              <a:t>  </a:t>
            </a:r>
            <a:r>
              <a:rPr lang="ka-GE" dirty="0"/>
              <a:t>1. დინამიკური მოწესრიგებული სისტემა ნიშნებისა, რომლებიც გამოიყენება ადამიანთა ურთიერთობის, გაგებინებისა და აზრის გამოხატვის საშუალებად; 2 და ა. შ. (ჩამოითვლება ენის პოლისემიური მნიშვნელობები) და ბოლოს - ფრაზეოლოგიური გამონათქვამები.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457200"/>
            <a:ext cx="5714999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smtClean="0"/>
              <a:t>ცნება-ტერმინი „ენა“-სთვის მინიმუმ ორი ომონიმის გამოყოფის საჭიროება ყველა ენაში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1628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ka-GE" sz="2000" dirty="0"/>
              <a:t>მსოფლიოში მრავალი ენა არსებობს. ამ მრავალთა შორის არის ენები, რომლებშიც ცნება-ტერმინი „ენა“ როგორც ანატომიური თვალსაზრისით (პირის ღრუში მოთავსებული ორგანო...), ასევე სოციალური თვალსაზრისითაც (ადამიანთა ურთიერთობისა და აზრის გამოხატვის საშუალება...) გადმოიცემა ერთი და იმავე ბგერითი შედგენილობით: ქართულ, თურქულ და სხვ. ენებში - სამი ასო-ბგერით (შესაბამისად: ენა, </a:t>
            </a:r>
            <a:r>
              <a:rPr lang="tr-TR" sz="2000" dirty="0"/>
              <a:t>dil</a:t>
            </a:r>
            <a:r>
              <a:rPr lang="ka-GE" sz="2000" dirty="0"/>
              <a:t>), სლავურ ენებში - ოთხი ასოთი (რუს. </a:t>
            </a:r>
            <a:r>
              <a:rPr lang="ka-GE" sz="2000" dirty="0" err="1"/>
              <a:t>язык</a:t>
            </a:r>
            <a:r>
              <a:rPr lang="ka-GE" sz="2000" dirty="0"/>
              <a:t>, </a:t>
            </a:r>
            <a:r>
              <a:rPr lang="ka-GE" sz="2000" dirty="0" err="1"/>
              <a:t>უკრაინ</a:t>
            </a:r>
            <a:r>
              <a:rPr lang="ka-GE" sz="2000" dirty="0"/>
              <a:t>. </a:t>
            </a:r>
            <a:r>
              <a:rPr lang="ka-GE" sz="2000" dirty="0" err="1"/>
              <a:t>язик</a:t>
            </a:r>
            <a:r>
              <a:rPr lang="ka-GE" sz="2000" dirty="0"/>
              <a:t>,  </a:t>
            </a:r>
            <a:r>
              <a:rPr lang="ka-GE" sz="2000" dirty="0" err="1"/>
              <a:t>ბულგ</a:t>
            </a:r>
            <a:r>
              <a:rPr lang="ka-GE" sz="2000" dirty="0"/>
              <a:t>. </a:t>
            </a:r>
            <a:r>
              <a:rPr lang="ka-GE" sz="2000" dirty="0" err="1"/>
              <a:t>език</a:t>
            </a:r>
            <a:r>
              <a:rPr lang="ka-GE" sz="2000" dirty="0"/>
              <a:t> და ა. შ.); </a:t>
            </a:r>
            <a:endParaRPr lang="ka-GE" sz="2000" dirty="0" smtClean="0"/>
          </a:p>
          <a:p>
            <a:r>
              <a:rPr lang="ka-GE" sz="2000" dirty="0" smtClean="0"/>
              <a:t>გერმანულ</a:t>
            </a:r>
            <a:r>
              <a:rPr lang="ka-GE" sz="2000" dirty="0"/>
              <a:t>, ინგლისურ, ლიტვურ და სხვა ენებში ორ-ორი ფორმა გვაქვს ცნება-ტერმინისა „ენა“: ბიოლოგიურად (გერმ. Zunge,  ინგლ. tongue,  ლიტვ. kalba),  სოციალურად - (შესაბამისად: Sprache, language, liežuvis)  და ა. შ.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232764" y="596443"/>
            <a:ext cx="4191000" cy="769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200" b="1" dirty="0" smtClean="0"/>
              <a:t>სტატიის განხილვისა და ანალიზის საკითხი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91999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457200"/>
            <a:ext cx="50292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/>
              <a:t>ტერმინი ენის ანატომიური და </a:t>
            </a:r>
          </a:p>
          <a:p>
            <a:pPr algn="ctr"/>
            <a:r>
              <a:rPr lang="ka-GE" b="1" dirty="0" smtClean="0"/>
              <a:t>სოციალური ბუნება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981200"/>
            <a:ext cx="6553200" cy="39395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ka-GE" b="1" dirty="0" smtClean="0"/>
          </a:p>
          <a:p>
            <a:pPr algn="ctr"/>
            <a:r>
              <a:rPr lang="ka-GE" sz="2800" b="1" dirty="0" smtClean="0"/>
              <a:t>ენა</a:t>
            </a:r>
            <a:r>
              <a:rPr lang="ka-GE" sz="2800" b="1" baseline="30000" dirty="0" smtClean="0"/>
              <a:t>1</a:t>
            </a:r>
            <a:r>
              <a:rPr lang="ka-GE" sz="2800" dirty="0" smtClean="0"/>
              <a:t> </a:t>
            </a:r>
            <a:r>
              <a:rPr lang="ka-GE" sz="2800" dirty="0"/>
              <a:t>(ანატომიურად) და </a:t>
            </a:r>
            <a:r>
              <a:rPr lang="ka-GE" sz="2800" b="1" dirty="0"/>
              <a:t>ენა</a:t>
            </a:r>
            <a:r>
              <a:rPr lang="ka-GE" sz="2800" b="1" baseline="30000" dirty="0"/>
              <a:t>2</a:t>
            </a:r>
            <a:r>
              <a:rPr lang="ka-GE" sz="2800" dirty="0"/>
              <a:t>  (სოციალურად) სულ სხვადასხვა ცნებებია</a:t>
            </a:r>
            <a:r>
              <a:rPr lang="ka-GE" sz="2800" dirty="0" smtClean="0"/>
              <a:t>.</a:t>
            </a:r>
          </a:p>
          <a:p>
            <a:pPr algn="ctr"/>
            <a:endParaRPr lang="ka-GE" sz="2800" dirty="0" smtClean="0"/>
          </a:p>
          <a:p>
            <a:pPr algn="ctr"/>
            <a:r>
              <a:rPr lang="ka-GE" sz="2800" dirty="0"/>
              <a:t>სწორედ ამიტომაა, რომ ზოგიერთ ენაში ეს ორი ცნება სხვადასხვა ბგერითი მასალით გადმოიცემა</a:t>
            </a:r>
            <a:r>
              <a:rPr lang="ka-GE" sz="2800" dirty="0" smtClean="0"/>
              <a:t>.</a:t>
            </a:r>
          </a:p>
          <a:p>
            <a:pPr algn="ctr"/>
            <a:endParaRPr lang="ka-GE" dirty="0" smtClean="0"/>
          </a:p>
          <a:p>
            <a:pPr algn="ctr"/>
            <a:r>
              <a:rPr lang="ka-GE" dirty="0" smtClean="0"/>
              <a:t> 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57424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55626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ka-GE" sz="3200" dirty="0" smtClean="0"/>
              <a:t>ენა ბიოლოგიურად და ანატომიურად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286000"/>
            <a:ext cx="3657600" cy="39703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b="1" dirty="0"/>
              <a:t>ენა (ანატომიურად) მოთავსებულია ადამიანისა და ხერხემლიანი ცხოველების პირის ღრუში და იგი გემოს გამგები </a:t>
            </a:r>
            <a:r>
              <a:rPr lang="ka-GE" b="1" dirty="0" smtClean="0"/>
              <a:t>ორგანოა. </a:t>
            </a:r>
            <a:r>
              <a:rPr lang="ka-GE" b="1" dirty="0"/>
              <a:t>ბიოლოგიური ენის ძირითადი ფუნქციაა გემოს შეგრძნება. მაგრამ, გარდა ამისა, იგი  სამეტყველო ბგერების ერთ-ერთი აქტიური წარმომქმნელი ორგანოცაა, თუმცა ეს არ ნიშნავს იმას, რომ ბიოლოგიური ენა  ჩაითვალოს სამეტყველო ორგანოდ. </a:t>
            </a:r>
            <a:endParaRPr lang="en-US" b="1" dirty="0"/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286000"/>
            <a:ext cx="3657600" cy="39703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ka-GE" dirty="0" smtClean="0"/>
          </a:p>
          <a:p>
            <a:pPr algn="ctr"/>
            <a:r>
              <a:rPr lang="ka-GE" b="1" dirty="0" smtClean="0"/>
              <a:t>რაც </a:t>
            </a:r>
            <a:r>
              <a:rPr lang="ka-GE" b="1" dirty="0"/>
              <a:t>შეეხება ენას როგორც სოციალურ მოვლენას, იგი მოთავსებულია არა პირის ღრუში, არამედ ცალკეული ინდივიდების თავში, ადამიანის ტვინის ნახევარსფეროებში. ამგვარად, ენა როგორც სოციალური სისტემა განფენილია ამა თუ იმ საზოგადოების მთელ კოლექტივში</a:t>
            </a:r>
            <a:r>
              <a:rPr lang="ka-GE" b="1" dirty="0" smtClean="0"/>
              <a:t>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8" name="Straight Arrow Connector 7"/>
          <p:cNvCxnSpPr>
            <a:stCxn id="2" idx="2"/>
          </p:cNvCxnSpPr>
          <p:nvPr/>
        </p:nvCxnSpPr>
        <p:spPr>
          <a:xfrm flipH="1">
            <a:off x="2209800" y="1447800"/>
            <a:ext cx="24003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" idx="2"/>
            <a:endCxn id="6" idx="0"/>
          </p:cNvCxnSpPr>
          <p:nvPr/>
        </p:nvCxnSpPr>
        <p:spPr>
          <a:xfrm>
            <a:off x="4610100" y="1447800"/>
            <a:ext cx="21717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97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696528"/>
            <a:ext cx="8229600" cy="339947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ka-GE" sz="2200" dirty="0" smtClean="0"/>
              <a:t>რომ </a:t>
            </a:r>
            <a:r>
              <a:rPr lang="ka-GE" sz="2200" dirty="0"/>
              <a:t>სამეტყველო ქმედება ორი საკვლევი ობიექტისაგან შედგება: „პირველი, ძირითადი ნაწილის საკვლევი ობიექტია ენა, ანუ ისეთი რამ, რომელიც თავისი აზრით სოციალურია და ინდივიდისაგან დამოუკიდებელი. ეს მეცნიერება წმინდა ფსიქიკური ბუნებისაა; </a:t>
            </a:r>
            <a:endParaRPr lang="ka-GE" sz="2200" dirty="0" smtClean="0"/>
          </a:p>
          <a:p>
            <a:pPr algn="just"/>
            <a:r>
              <a:rPr lang="ka-GE" sz="2200" dirty="0" smtClean="0"/>
              <a:t>მეორე</a:t>
            </a:r>
            <a:r>
              <a:rPr lang="ka-GE" sz="2200" dirty="0"/>
              <a:t>, მეორეხარისხოვანი ნაწილის საკვლევ ობიექტს წარმოადგენს სამეტყველო ქმედების ინდივიდუალური მხარე, ე.ი. მეტყველება </a:t>
            </a:r>
            <a:r>
              <a:rPr lang="ka-GE" sz="2200" dirty="0" err="1"/>
              <a:t>ბგერადობის</a:t>
            </a:r>
            <a:r>
              <a:rPr lang="ka-GE" sz="2200" dirty="0"/>
              <a:t> ჩათვლით. იგი ფსიქო-ფიზიკური </a:t>
            </a:r>
            <a:r>
              <a:rPr lang="ka-GE" sz="2200" dirty="0" smtClean="0"/>
              <a:t>ბუნებისაა“.</a:t>
            </a:r>
            <a:endParaRPr lang="en-US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2286000" y="457200"/>
            <a:ext cx="4800600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smtClean="0"/>
              <a:t>ფერდინანდ დე სოსიური ენის შესახებ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1066800"/>
            <a:ext cx="48006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dirty="0"/>
              <a:t>შვეიცარიელმა ლინგვისტმა ფერდინანდ დე სოსიურმა სამეტყველო ქმედებაში დეტალურად გაანალიზა ენისა და მეტყველების ურთიერთმიმართება. იგი </a:t>
            </a:r>
            <a:r>
              <a:rPr lang="ka-GE" dirty="0" smtClean="0"/>
              <a:t>აღნიშნავს: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2004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ka-GE" sz="2800" dirty="0" smtClean="0"/>
              <a:t>ენა </a:t>
            </a:r>
            <a:r>
              <a:rPr lang="ka-GE" sz="2800" dirty="0"/>
              <a:t>არ შეიძლება დავაშოროთ მეტყველებას. ისინი მჭიდროდ არიან ერთმანეთთან დაკავშირებული და ერთმანეთის არსებობას გულისხმობენ: „ენა აუცილებელია იმისთვის, რომ მეტყველება გასაგები და ეფექტური იყოს. მეტყველება კი აუცილებელია ენის ჩამოსაყალიბებლად</a:t>
            </a:r>
            <a:r>
              <a:rPr lang="ka-GE" sz="2800" dirty="0" smtClean="0"/>
              <a:t>“. 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667000" y="685800"/>
            <a:ext cx="3886200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 smtClean="0"/>
              <a:t>ენის და მეტყველების ურთერთმიმართება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209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229600" cy="33528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ka-GE" sz="2000" b="1" dirty="0" smtClean="0"/>
              <a:t>ისმება </a:t>
            </a:r>
            <a:r>
              <a:rPr lang="ka-GE" sz="2000" b="1" dirty="0"/>
              <a:t>კითხვა: გამოყოფენ კი როგორც ომონიმებს განმარტებითი თუ ორენოვანი ლექსიკონები იმ ენებში, რომლებშიც ცნება-ტერმინი „ენა“  (ანატომიურად და სოციალურად) გადმოიცემა ერთი და იმავე ბგერითი მასალით? </a:t>
            </a:r>
            <a:endParaRPr lang="ka-GE" sz="20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ka-GE" sz="2000" b="1" dirty="0" smtClean="0"/>
              <a:t>სამწუხაროდ</a:t>
            </a:r>
            <a:r>
              <a:rPr lang="ka-GE" sz="2000" b="1" dirty="0"/>
              <a:t>, </a:t>
            </a:r>
            <a:r>
              <a:rPr lang="ka-GE" sz="2000" b="1" dirty="0" smtClean="0"/>
              <a:t>ლექსიკონთა </a:t>
            </a:r>
            <a:r>
              <a:rPr lang="ka-GE" sz="2000" b="1" dirty="0"/>
              <a:t>უმრავლესობა ენასა და მეტყველებას აიგივებს ერთმანეთთან, ისინი განიხილება როგორც პოლისემიური მნიშვნელობის ერთეულები</a:t>
            </a:r>
            <a:r>
              <a:rPr lang="ka-GE" sz="2000" b="1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ka-GE" sz="2000" b="1" dirty="0" smtClean="0"/>
              <a:t>გარდა </a:t>
            </a:r>
            <a:r>
              <a:rPr lang="ka-GE" sz="2000" b="1" dirty="0"/>
              <a:t>ამისა, განმარტებით თუ ორენოვან  ლექსიკონებში  ორი ცნება -  ენა ანატომიურად და ენა სოციალურად -გადმოიცემა ერთადერთი სალექსიკონო სტატიით. 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71800" y="381000"/>
            <a:ext cx="33528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/>
              <a:t>ენის დეფინიცია სხვადასხვა ტიპის ლექსიკონებში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0700" y="1447800"/>
            <a:ext cx="57150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b="1" dirty="0"/>
              <a:t>წინაპირობა: ენა, როგორც სოციალური მოვლენა, ფართო ცნებაა. მისი გაიგივება ანატომიურ ენასთან ყოვლად დაუშვებელი და მიუღებელია. </a:t>
            </a:r>
          </a:p>
        </p:txBody>
      </p:sp>
    </p:spTree>
    <p:extLst>
      <p:ext uri="{BB962C8B-B14F-4D97-AF65-F5344CB8AC3E}">
        <p14:creationId xmlns:p14="http://schemas.microsoft.com/office/powerpoint/2010/main" val="360554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029200"/>
            <a:ext cx="7924800" cy="1304795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/>
            <a:r>
              <a:rPr lang="ka-GE" sz="1800" b="1" dirty="0" smtClean="0"/>
              <a:t>შემდგომი კვლევის შესაძლო საგანი:</a:t>
            </a:r>
            <a:r>
              <a:rPr lang="ka-GE" sz="1800" dirty="0" smtClean="0"/>
              <a:t> შემდეგი </a:t>
            </a:r>
            <a:r>
              <a:rPr lang="ka-GE" sz="1800" dirty="0"/>
              <a:t>კვლევისათვის საინტერესო იქნება, რომელი ჯგუფი ენებისა არის მეტი რაოდენობის - ენები, რომლებსაც გააჩნია გამოხატვის ერთი და იგივე ბგერითი მასალა, თუ ენები - სხვადასხვა ბგერითი </a:t>
            </a:r>
            <a:r>
              <a:rPr lang="ka-GE" sz="1800" dirty="0" smtClean="0"/>
              <a:t>მასალით. 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949885" y="457200"/>
            <a:ext cx="5105400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smtClean="0"/>
              <a:t>მსოფლიო ენების დაყოფა ცნება-ტერმინის „ენა“ ბგერითი გამოხატვის საფუძველზე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749242"/>
            <a:ext cx="3581400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endParaRPr lang="ka-GE" dirty="0" smtClean="0"/>
          </a:p>
          <a:p>
            <a:pPr algn="just"/>
            <a:r>
              <a:rPr lang="ka-GE" dirty="0" smtClean="0"/>
              <a:t>ხოლო </a:t>
            </a:r>
            <a:r>
              <a:rPr lang="ka-GE" dirty="0"/>
              <a:t>მეორე ჯგუფს (ეს პირობით) შეადგენენ ენები, სადაც ზემოაღნიშნული ორი ცნება სხვადასხვა ბგერითი მასალით </a:t>
            </a:r>
            <a:r>
              <a:rPr lang="ka-GE" dirty="0" smtClean="0"/>
              <a:t>გადმოიცემა </a:t>
            </a:r>
          </a:p>
          <a:p>
            <a:pPr algn="just"/>
            <a:r>
              <a:rPr lang="ka-GE" dirty="0" smtClean="0"/>
              <a:t>(გერმანული, ინგლისური, ლიტვური და ა. </a:t>
            </a:r>
            <a:r>
              <a:rPr lang="ka-GE" smtClean="0"/>
              <a:t>შ.).</a:t>
            </a:r>
            <a:endParaRPr lang="ka-GE" dirty="0"/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752600"/>
            <a:ext cx="3733800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ka-GE" dirty="0" smtClean="0"/>
          </a:p>
          <a:p>
            <a:pPr algn="ctr"/>
            <a:r>
              <a:rPr lang="ka-GE" dirty="0" smtClean="0"/>
              <a:t>პირველ </a:t>
            </a:r>
            <a:r>
              <a:rPr lang="ka-GE" dirty="0"/>
              <a:t>ჯგუფს წარმოადგენენ ის ენები, რომლებშიც ორი ცნება „ენა ანატომიურად“ და „ენა სოციალურად“ ერთი და იმავე ბგერითი მასალით გადმოიცემა (ქართველური, სლავური, </a:t>
            </a:r>
            <a:r>
              <a:rPr lang="ka-GE" dirty="0" smtClean="0"/>
              <a:t>თურქული და სხვათა ენები). </a:t>
            </a:r>
            <a:endParaRPr lang="ka-GE" dirty="0"/>
          </a:p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 flipH="1">
            <a:off x="2552700" y="1165086"/>
            <a:ext cx="1714500" cy="587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67200" y="1165086"/>
            <a:ext cx="1524000" cy="584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15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ka-GE" sz="2800" dirty="0"/>
              <a:t>იმ ენებში, რომლებშიც ცნება-ტერმინი „ენა“ ერთი და იმავე ბგერითი მასალით გადმოიცემა, </a:t>
            </a:r>
            <a:r>
              <a:rPr lang="ka-GE" sz="2800" dirty="0" smtClean="0"/>
              <a:t>უნდა </a:t>
            </a:r>
            <a:r>
              <a:rPr lang="ka-GE" sz="2800" dirty="0"/>
              <a:t>გამოიყოს ორი ან სამი ომონიმი. </a:t>
            </a:r>
            <a:endParaRPr lang="ka-GE" sz="2800" dirty="0" smtClean="0"/>
          </a:p>
          <a:p>
            <a:pPr algn="just"/>
            <a:r>
              <a:rPr lang="ka-GE" sz="2800" dirty="0" smtClean="0"/>
              <a:t>ორი </a:t>
            </a:r>
            <a:r>
              <a:rPr lang="ka-GE" sz="2800" dirty="0"/>
              <a:t>ომონიმი შეიძლება გამოვყოთ ქართულ, თურქულ და სხვათა ენებში, ხოლო სამი ომონიმი შეიძლება გამოიყოს რუსულ და ზოგიერთ სლავურ ენაში. </a:t>
            </a:r>
            <a:endParaRPr lang="ka-GE" sz="2800" dirty="0" smtClean="0"/>
          </a:p>
          <a:p>
            <a:pPr algn="just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49885" y="457200"/>
            <a:ext cx="5105400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smtClean="0"/>
              <a:t>ცნება-ტერმინი „ენა“-</a:t>
            </a:r>
            <a:r>
              <a:rPr lang="ka-GE" sz="2000" b="1" dirty="0"/>
              <a:t>ს</a:t>
            </a:r>
            <a:r>
              <a:rPr lang="ka-GE" sz="2000" b="1" dirty="0" smtClean="0"/>
              <a:t>თვის ომონიმების გამოყოფა ენებში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8879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712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ცნება-ტერმინის „ენა“ ინტერპრეტაციისათვის</vt:lpstr>
      <vt:lpstr>PowerPoint Presentation</vt:lpstr>
      <vt:lpstr>PowerPoint Presentation</vt:lpstr>
      <vt:lpstr>ენა ბიოლოგიურად და ანატომიურად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ცნება-ტერმინის „ენა“ ინტერპრეტაციისათვის</dc:title>
  <dc:creator>USER</dc:creator>
  <cp:lastModifiedBy>USER</cp:lastModifiedBy>
  <cp:revision>20</cp:revision>
  <dcterms:created xsi:type="dcterms:W3CDTF">2018-07-03T08:49:16Z</dcterms:created>
  <dcterms:modified xsi:type="dcterms:W3CDTF">2018-07-05T11:47:15Z</dcterms:modified>
</cp:coreProperties>
</file>