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 id="271" r:id="rId11"/>
    <p:sldId id="265" r:id="rId12"/>
    <p:sldId id="266" r:id="rId13"/>
    <p:sldId id="267" r:id="rId14"/>
    <p:sldId id="268" r:id="rId15"/>
    <p:sldId id="270" r:id="rId16"/>
    <p:sldId id="26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E4FE7D-1BFC-40F1-93A9-9CE06F141C6E}"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ru-RU"/>
        </a:p>
      </dgm:t>
    </dgm:pt>
    <dgm:pt modelId="{FA19C76C-DD2D-439F-B6F1-E95EE4A09AC3}">
      <dgm:prSet phldrT="[Текст]" custT="1"/>
      <dgm:spPr/>
      <dgm:t>
        <a:bodyPr/>
        <a:lstStyle/>
        <a:p>
          <a:r>
            <a:rPr lang="ka-GE" sz="2800" b="1" dirty="0" smtClean="0"/>
            <a:t>შეფასება</a:t>
          </a:r>
          <a:endParaRPr lang="ru-RU" sz="2800" b="1" dirty="0"/>
        </a:p>
      </dgm:t>
    </dgm:pt>
    <dgm:pt modelId="{697D9E7C-CC33-4710-826A-CCAA58149B30}" type="parTrans" cxnId="{E2A16DB5-1E0E-49CF-86BF-B2169398AD0F}">
      <dgm:prSet/>
      <dgm:spPr/>
      <dgm:t>
        <a:bodyPr/>
        <a:lstStyle/>
        <a:p>
          <a:endParaRPr lang="ru-RU"/>
        </a:p>
      </dgm:t>
    </dgm:pt>
    <dgm:pt modelId="{C1F620A0-053B-4119-8260-CB65473F555E}" type="sibTrans" cxnId="{E2A16DB5-1E0E-49CF-86BF-B2169398AD0F}">
      <dgm:prSet/>
      <dgm:spPr/>
      <dgm:t>
        <a:bodyPr/>
        <a:lstStyle/>
        <a:p>
          <a:endParaRPr lang="ru-RU"/>
        </a:p>
      </dgm:t>
    </dgm:pt>
    <dgm:pt modelId="{5413E906-D9AF-436D-AA7C-8A5B3765CCFC}">
      <dgm:prSet phldrT="[Текст]" custT="1"/>
      <dgm:spPr/>
      <dgm:t>
        <a:bodyPr/>
        <a:lstStyle/>
        <a:p>
          <a:r>
            <a:rPr lang="ka-GE" sz="1600" b="1" dirty="0" smtClean="0"/>
            <a:t>დაგეგმილი კურსის სპეციფიკის</a:t>
          </a:r>
        </a:p>
        <a:p>
          <a:r>
            <a:rPr lang="ka-GE" sz="1600" b="1" dirty="0" smtClean="0"/>
            <a:t>მიხედვით</a:t>
          </a:r>
          <a:endParaRPr lang="ru-RU" sz="1600" b="1" dirty="0"/>
        </a:p>
      </dgm:t>
    </dgm:pt>
    <dgm:pt modelId="{6A02C55B-6475-4688-A7F9-3E9243BF52F8}" type="parTrans" cxnId="{50AE3E40-4C0C-4AAA-BBAF-A43F3DE54086}">
      <dgm:prSet/>
      <dgm:spPr/>
      <dgm:t>
        <a:bodyPr/>
        <a:lstStyle/>
        <a:p>
          <a:endParaRPr lang="ru-RU"/>
        </a:p>
      </dgm:t>
    </dgm:pt>
    <dgm:pt modelId="{3F8D7077-6718-4C16-B828-585A9B795B37}" type="sibTrans" cxnId="{50AE3E40-4C0C-4AAA-BBAF-A43F3DE54086}">
      <dgm:prSet/>
      <dgm:spPr/>
      <dgm:t>
        <a:bodyPr/>
        <a:lstStyle/>
        <a:p>
          <a:endParaRPr lang="ru-RU"/>
        </a:p>
      </dgm:t>
    </dgm:pt>
    <dgm:pt modelId="{A24EFC55-1D0F-4638-82DE-B4A8CB46D919}">
      <dgm:prSet phldrT="[Текст]" custT="1"/>
      <dgm:spPr/>
      <dgm:t>
        <a:bodyPr/>
        <a:lstStyle/>
        <a:p>
          <a:r>
            <a:rPr lang="ka-GE" sz="1400" b="1" dirty="0" smtClean="0"/>
            <a:t>პროგრესი/ შედეგი </a:t>
          </a:r>
          <a:endParaRPr lang="ru-RU" sz="1400" b="1" dirty="0"/>
        </a:p>
      </dgm:t>
    </dgm:pt>
    <dgm:pt modelId="{CAA74BD0-7162-4FE7-90E5-43B81350588E}" type="parTrans" cxnId="{34798C1B-7C13-4ACE-AAD7-AFF0C56F3EF6}">
      <dgm:prSet/>
      <dgm:spPr/>
      <dgm:t>
        <a:bodyPr/>
        <a:lstStyle/>
        <a:p>
          <a:endParaRPr lang="ru-RU"/>
        </a:p>
      </dgm:t>
    </dgm:pt>
    <dgm:pt modelId="{65C50E11-3546-4297-981F-DBB37466A7E8}" type="sibTrans" cxnId="{34798C1B-7C13-4ACE-AAD7-AFF0C56F3EF6}">
      <dgm:prSet/>
      <dgm:spPr/>
      <dgm:t>
        <a:bodyPr/>
        <a:lstStyle/>
        <a:p>
          <a:endParaRPr lang="ru-RU"/>
        </a:p>
      </dgm:t>
    </dgm:pt>
    <dgm:pt modelId="{5F0F185E-5C6D-4635-8841-3C6DB044AB57}">
      <dgm:prSet phldrT="[Текст]" custT="1"/>
      <dgm:spPr/>
      <dgm:t>
        <a:bodyPr/>
        <a:lstStyle/>
        <a:p>
          <a:r>
            <a:rPr lang="ka-GE" sz="1200" b="1" dirty="0" smtClean="0"/>
            <a:t>სწავლების</a:t>
          </a:r>
          <a:r>
            <a:rPr lang="en-US" sz="1200" b="1" dirty="0" smtClean="0"/>
            <a:t>  </a:t>
          </a:r>
          <a:r>
            <a:rPr lang="ka-GE" sz="1200" b="1" dirty="0" smtClean="0"/>
            <a:t>განუყოფელი ნაწილი, მანევრი</a:t>
          </a:r>
          <a:endParaRPr lang="ru-RU" sz="1200" b="1" dirty="0"/>
        </a:p>
      </dgm:t>
    </dgm:pt>
    <dgm:pt modelId="{8A4B6A77-E858-40A7-B452-F008A47E0B16}" type="parTrans" cxnId="{DEB57A13-3207-410F-83A9-67B8378944D8}">
      <dgm:prSet/>
      <dgm:spPr/>
      <dgm:t>
        <a:bodyPr/>
        <a:lstStyle/>
        <a:p>
          <a:endParaRPr lang="ru-RU"/>
        </a:p>
      </dgm:t>
    </dgm:pt>
    <dgm:pt modelId="{066138E7-F572-4228-9EE8-AB440DFD9518}" type="sibTrans" cxnId="{DEB57A13-3207-410F-83A9-67B8378944D8}">
      <dgm:prSet/>
      <dgm:spPr/>
      <dgm:t>
        <a:bodyPr/>
        <a:lstStyle/>
        <a:p>
          <a:endParaRPr lang="ru-RU"/>
        </a:p>
      </dgm:t>
    </dgm:pt>
    <dgm:pt modelId="{04DA5F80-2291-4F4F-B173-2B6770898148}" type="pres">
      <dgm:prSet presAssocID="{2AE4FE7D-1BFC-40F1-93A9-9CE06F141C6E}" presName="Name0" presStyleCnt="0">
        <dgm:presLayoutVars>
          <dgm:chMax val="1"/>
          <dgm:chPref val="1"/>
          <dgm:dir/>
          <dgm:animOne val="branch"/>
          <dgm:animLvl val="lvl"/>
        </dgm:presLayoutVars>
      </dgm:prSet>
      <dgm:spPr/>
      <dgm:t>
        <a:bodyPr/>
        <a:lstStyle/>
        <a:p>
          <a:endParaRPr lang="ru-RU"/>
        </a:p>
      </dgm:t>
    </dgm:pt>
    <dgm:pt modelId="{182EA10A-10A2-466B-8EB2-AF5470D5D710}" type="pres">
      <dgm:prSet presAssocID="{FA19C76C-DD2D-439F-B6F1-E95EE4A09AC3}" presName="singleCycle" presStyleCnt="0"/>
      <dgm:spPr/>
    </dgm:pt>
    <dgm:pt modelId="{3D72A9A6-B2DE-4178-94A6-0A7EA2A15E9B}" type="pres">
      <dgm:prSet presAssocID="{FA19C76C-DD2D-439F-B6F1-E95EE4A09AC3}" presName="singleCenter" presStyleLbl="node1" presStyleIdx="0" presStyleCnt="4" custScaleX="126403">
        <dgm:presLayoutVars>
          <dgm:chMax val="7"/>
          <dgm:chPref val="7"/>
        </dgm:presLayoutVars>
      </dgm:prSet>
      <dgm:spPr/>
      <dgm:t>
        <a:bodyPr/>
        <a:lstStyle/>
        <a:p>
          <a:endParaRPr lang="ru-RU"/>
        </a:p>
      </dgm:t>
    </dgm:pt>
    <dgm:pt modelId="{53A3D2FA-70C3-4752-A19D-F5E3ED3E706E}" type="pres">
      <dgm:prSet presAssocID="{6A02C55B-6475-4688-A7F9-3E9243BF52F8}" presName="Name56" presStyleLbl="parChTrans1D2" presStyleIdx="0" presStyleCnt="3"/>
      <dgm:spPr/>
      <dgm:t>
        <a:bodyPr/>
        <a:lstStyle/>
        <a:p>
          <a:endParaRPr lang="ru-RU"/>
        </a:p>
      </dgm:t>
    </dgm:pt>
    <dgm:pt modelId="{B8473737-957D-46B5-8C50-027F7F3BBEFE}" type="pres">
      <dgm:prSet presAssocID="{5413E906-D9AF-436D-AA7C-8A5B3765CCFC}" presName="text0" presStyleLbl="node1" presStyleIdx="1" presStyleCnt="4" custScaleX="217687" custScaleY="132196">
        <dgm:presLayoutVars>
          <dgm:bulletEnabled val="1"/>
        </dgm:presLayoutVars>
      </dgm:prSet>
      <dgm:spPr/>
      <dgm:t>
        <a:bodyPr/>
        <a:lstStyle/>
        <a:p>
          <a:endParaRPr lang="ru-RU"/>
        </a:p>
      </dgm:t>
    </dgm:pt>
    <dgm:pt modelId="{209833C6-B4B9-409F-8868-B8A86382D177}" type="pres">
      <dgm:prSet presAssocID="{CAA74BD0-7162-4FE7-90E5-43B81350588E}" presName="Name56" presStyleLbl="parChTrans1D2" presStyleIdx="1" presStyleCnt="3"/>
      <dgm:spPr/>
      <dgm:t>
        <a:bodyPr/>
        <a:lstStyle/>
        <a:p>
          <a:endParaRPr lang="ru-RU"/>
        </a:p>
      </dgm:t>
    </dgm:pt>
    <dgm:pt modelId="{32E96EEF-BA1C-4CD7-B36B-2F62EB78A846}" type="pres">
      <dgm:prSet presAssocID="{A24EFC55-1D0F-4638-82DE-B4A8CB46D919}" presName="text0" presStyleLbl="node1" presStyleIdx="2" presStyleCnt="4" custScaleX="226995" custScaleY="86299">
        <dgm:presLayoutVars>
          <dgm:bulletEnabled val="1"/>
        </dgm:presLayoutVars>
      </dgm:prSet>
      <dgm:spPr/>
      <dgm:t>
        <a:bodyPr/>
        <a:lstStyle/>
        <a:p>
          <a:endParaRPr lang="ru-RU"/>
        </a:p>
      </dgm:t>
    </dgm:pt>
    <dgm:pt modelId="{C268F505-AF9D-48A6-B85E-9D997D781BA6}" type="pres">
      <dgm:prSet presAssocID="{8A4B6A77-E858-40A7-B452-F008A47E0B16}" presName="Name56" presStyleLbl="parChTrans1D2" presStyleIdx="2" presStyleCnt="3"/>
      <dgm:spPr/>
      <dgm:t>
        <a:bodyPr/>
        <a:lstStyle/>
        <a:p>
          <a:endParaRPr lang="ru-RU"/>
        </a:p>
      </dgm:t>
    </dgm:pt>
    <dgm:pt modelId="{D7665EFB-25FF-4305-BE90-3AB7A0C45253}" type="pres">
      <dgm:prSet presAssocID="{5F0F185E-5C6D-4635-8841-3C6DB044AB57}" presName="text0" presStyleLbl="node1" presStyleIdx="3" presStyleCnt="4" custScaleX="194024" custScaleY="110216">
        <dgm:presLayoutVars>
          <dgm:bulletEnabled val="1"/>
        </dgm:presLayoutVars>
      </dgm:prSet>
      <dgm:spPr/>
      <dgm:t>
        <a:bodyPr/>
        <a:lstStyle/>
        <a:p>
          <a:endParaRPr lang="ru-RU"/>
        </a:p>
      </dgm:t>
    </dgm:pt>
  </dgm:ptLst>
  <dgm:cxnLst>
    <dgm:cxn modelId="{925DB976-28AE-4ADC-987D-F108DBD3F486}" type="presOf" srcId="{5413E906-D9AF-436D-AA7C-8A5B3765CCFC}" destId="{B8473737-957D-46B5-8C50-027F7F3BBEFE}" srcOrd="0" destOrd="0" presId="urn:microsoft.com/office/officeart/2008/layout/RadialCluster"/>
    <dgm:cxn modelId="{E2A16DB5-1E0E-49CF-86BF-B2169398AD0F}" srcId="{2AE4FE7D-1BFC-40F1-93A9-9CE06F141C6E}" destId="{FA19C76C-DD2D-439F-B6F1-E95EE4A09AC3}" srcOrd="0" destOrd="0" parTransId="{697D9E7C-CC33-4710-826A-CCAA58149B30}" sibTransId="{C1F620A0-053B-4119-8260-CB65473F555E}"/>
    <dgm:cxn modelId="{01D85E63-1ACE-4D4F-9A04-E8DF1FC28F32}" type="presOf" srcId="{6A02C55B-6475-4688-A7F9-3E9243BF52F8}" destId="{53A3D2FA-70C3-4752-A19D-F5E3ED3E706E}" srcOrd="0" destOrd="0" presId="urn:microsoft.com/office/officeart/2008/layout/RadialCluster"/>
    <dgm:cxn modelId="{F62841D0-D7A6-4509-9B3A-B4947934A69D}" type="presOf" srcId="{A24EFC55-1D0F-4638-82DE-B4A8CB46D919}" destId="{32E96EEF-BA1C-4CD7-B36B-2F62EB78A846}" srcOrd="0" destOrd="0" presId="urn:microsoft.com/office/officeart/2008/layout/RadialCluster"/>
    <dgm:cxn modelId="{83DAFB5F-B24F-4F0F-8802-C6AE36714018}" type="presOf" srcId="{2AE4FE7D-1BFC-40F1-93A9-9CE06F141C6E}" destId="{04DA5F80-2291-4F4F-B173-2B6770898148}" srcOrd="0" destOrd="0" presId="urn:microsoft.com/office/officeart/2008/layout/RadialCluster"/>
    <dgm:cxn modelId="{AD5010AB-4E12-42DB-8C2E-EB5180444DF9}" type="presOf" srcId="{8A4B6A77-E858-40A7-B452-F008A47E0B16}" destId="{C268F505-AF9D-48A6-B85E-9D997D781BA6}" srcOrd="0" destOrd="0" presId="urn:microsoft.com/office/officeart/2008/layout/RadialCluster"/>
    <dgm:cxn modelId="{4171441D-C016-40E2-A7A2-51B30AEB1775}" type="presOf" srcId="{FA19C76C-DD2D-439F-B6F1-E95EE4A09AC3}" destId="{3D72A9A6-B2DE-4178-94A6-0A7EA2A15E9B}" srcOrd="0" destOrd="0" presId="urn:microsoft.com/office/officeart/2008/layout/RadialCluster"/>
    <dgm:cxn modelId="{78527132-B6E6-4F3B-AA5F-A5A5249C11CB}" type="presOf" srcId="{CAA74BD0-7162-4FE7-90E5-43B81350588E}" destId="{209833C6-B4B9-409F-8868-B8A86382D177}" srcOrd="0" destOrd="0" presId="urn:microsoft.com/office/officeart/2008/layout/RadialCluster"/>
    <dgm:cxn modelId="{50AE3E40-4C0C-4AAA-BBAF-A43F3DE54086}" srcId="{FA19C76C-DD2D-439F-B6F1-E95EE4A09AC3}" destId="{5413E906-D9AF-436D-AA7C-8A5B3765CCFC}" srcOrd="0" destOrd="0" parTransId="{6A02C55B-6475-4688-A7F9-3E9243BF52F8}" sibTransId="{3F8D7077-6718-4C16-B828-585A9B795B37}"/>
    <dgm:cxn modelId="{DEB57A13-3207-410F-83A9-67B8378944D8}" srcId="{FA19C76C-DD2D-439F-B6F1-E95EE4A09AC3}" destId="{5F0F185E-5C6D-4635-8841-3C6DB044AB57}" srcOrd="2" destOrd="0" parTransId="{8A4B6A77-E858-40A7-B452-F008A47E0B16}" sibTransId="{066138E7-F572-4228-9EE8-AB440DFD9518}"/>
    <dgm:cxn modelId="{EEBDC3DA-CE19-4AEA-8226-E3D322D9122B}" type="presOf" srcId="{5F0F185E-5C6D-4635-8841-3C6DB044AB57}" destId="{D7665EFB-25FF-4305-BE90-3AB7A0C45253}" srcOrd="0" destOrd="0" presId="urn:microsoft.com/office/officeart/2008/layout/RadialCluster"/>
    <dgm:cxn modelId="{34798C1B-7C13-4ACE-AAD7-AFF0C56F3EF6}" srcId="{FA19C76C-DD2D-439F-B6F1-E95EE4A09AC3}" destId="{A24EFC55-1D0F-4638-82DE-B4A8CB46D919}" srcOrd="1" destOrd="0" parTransId="{CAA74BD0-7162-4FE7-90E5-43B81350588E}" sibTransId="{65C50E11-3546-4297-981F-DBB37466A7E8}"/>
    <dgm:cxn modelId="{52A91AFE-6F13-4F3F-B50A-00CC45A5F2BB}" type="presParOf" srcId="{04DA5F80-2291-4F4F-B173-2B6770898148}" destId="{182EA10A-10A2-466B-8EB2-AF5470D5D710}" srcOrd="0" destOrd="0" presId="urn:microsoft.com/office/officeart/2008/layout/RadialCluster"/>
    <dgm:cxn modelId="{5A8635CA-C8DC-4D97-B196-CFD61B7C001E}" type="presParOf" srcId="{182EA10A-10A2-466B-8EB2-AF5470D5D710}" destId="{3D72A9A6-B2DE-4178-94A6-0A7EA2A15E9B}" srcOrd="0" destOrd="0" presId="urn:microsoft.com/office/officeart/2008/layout/RadialCluster"/>
    <dgm:cxn modelId="{90A7A3D4-9F2A-4875-83FF-508551F36FFF}" type="presParOf" srcId="{182EA10A-10A2-466B-8EB2-AF5470D5D710}" destId="{53A3D2FA-70C3-4752-A19D-F5E3ED3E706E}" srcOrd="1" destOrd="0" presId="urn:microsoft.com/office/officeart/2008/layout/RadialCluster"/>
    <dgm:cxn modelId="{757EC2A7-4453-4296-8D7A-C41091A0075B}" type="presParOf" srcId="{182EA10A-10A2-466B-8EB2-AF5470D5D710}" destId="{B8473737-957D-46B5-8C50-027F7F3BBEFE}" srcOrd="2" destOrd="0" presId="urn:microsoft.com/office/officeart/2008/layout/RadialCluster"/>
    <dgm:cxn modelId="{9C45A2A4-59C6-43D1-AFF7-D6CEDE0F43E1}" type="presParOf" srcId="{182EA10A-10A2-466B-8EB2-AF5470D5D710}" destId="{209833C6-B4B9-409F-8868-B8A86382D177}" srcOrd="3" destOrd="0" presId="urn:microsoft.com/office/officeart/2008/layout/RadialCluster"/>
    <dgm:cxn modelId="{654218AD-B9E0-49EC-A460-B8828FE78E83}" type="presParOf" srcId="{182EA10A-10A2-466B-8EB2-AF5470D5D710}" destId="{32E96EEF-BA1C-4CD7-B36B-2F62EB78A846}" srcOrd="4" destOrd="0" presId="urn:microsoft.com/office/officeart/2008/layout/RadialCluster"/>
    <dgm:cxn modelId="{FE71B48F-D20A-4472-8743-38EE5B9F6840}" type="presParOf" srcId="{182EA10A-10A2-466B-8EB2-AF5470D5D710}" destId="{C268F505-AF9D-48A6-B85E-9D997D781BA6}" srcOrd="5" destOrd="0" presId="urn:microsoft.com/office/officeart/2008/layout/RadialCluster"/>
    <dgm:cxn modelId="{BD31C178-5D7E-44F6-BD7D-A147940BB6CA}" type="presParOf" srcId="{182EA10A-10A2-466B-8EB2-AF5470D5D710}" destId="{D7665EFB-25FF-4305-BE90-3AB7A0C45253}"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2A9A6-B2DE-4178-94A6-0A7EA2A15E9B}">
      <dsp:nvSpPr>
        <dsp:cNvPr id="0" name=""/>
        <dsp:cNvSpPr/>
      </dsp:nvSpPr>
      <dsp:spPr>
        <a:xfrm>
          <a:off x="3096900" y="2351450"/>
          <a:ext cx="1872202" cy="1481137"/>
        </a:xfrm>
        <a:prstGeom prst="roundRect">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ka-GE" sz="2800" b="1" kern="1200" dirty="0" smtClean="0"/>
            <a:t>შეფასება</a:t>
          </a:r>
          <a:endParaRPr lang="ru-RU" sz="2800" b="1" kern="1200" dirty="0"/>
        </a:p>
      </dsp:txBody>
      <dsp:txXfrm>
        <a:off x="3169203" y="2423753"/>
        <a:ext cx="1727596" cy="1336531"/>
      </dsp:txXfrm>
    </dsp:sp>
    <dsp:sp modelId="{53A3D2FA-70C3-4752-A19D-F5E3ED3E706E}">
      <dsp:nvSpPr>
        <dsp:cNvPr id="0" name=""/>
        <dsp:cNvSpPr/>
      </dsp:nvSpPr>
      <dsp:spPr>
        <a:xfrm rot="16200000">
          <a:off x="3593399" y="1911847"/>
          <a:ext cx="879205" cy="0"/>
        </a:xfrm>
        <a:custGeom>
          <a:avLst/>
          <a:gdLst/>
          <a:ahLst/>
          <a:cxnLst/>
          <a:rect l="0" t="0" r="0" b="0"/>
          <a:pathLst>
            <a:path>
              <a:moveTo>
                <a:pt x="0" y="0"/>
              </a:moveTo>
              <a:lnTo>
                <a:pt x="879205"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473737-957D-46B5-8C50-027F7F3BBEFE}">
      <dsp:nvSpPr>
        <dsp:cNvPr id="0" name=""/>
        <dsp:cNvSpPr/>
      </dsp:nvSpPr>
      <dsp:spPr>
        <a:xfrm>
          <a:off x="2952880" y="160381"/>
          <a:ext cx="2160243" cy="1311863"/>
        </a:xfrm>
        <a:prstGeom prst="roundRect">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ka-GE" sz="1600" b="1" kern="1200" dirty="0" smtClean="0"/>
            <a:t>დაგეგმილი კურსის სპეციფიკის</a:t>
          </a:r>
        </a:p>
        <a:p>
          <a:pPr lvl="0" algn="ctr" defTabSz="711200">
            <a:lnSpc>
              <a:spcPct val="90000"/>
            </a:lnSpc>
            <a:spcBef>
              <a:spcPct val="0"/>
            </a:spcBef>
            <a:spcAft>
              <a:spcPct val="35000"/>
            </a:spcAft>
          </a:pPr>
          <a:r>
            <a:rPr lang="ka-GE" sz="1600" b="1" kern="1200" dirty="0" smtClean="0"/>
            <a:t>მიხედვით</a:t>
          </a:r>
          <a:endParaRPr lang="ru-RU" sz="1600" b="1" kern="1200" dirty="0"/>
        </a:p>
      </dsp:txBody>
      <dsp:txXfrm>
        <a:off x="3016920" y="224421"/>
        <a:ext cx="2032163" cy="1183783"/>
      </dsp:txXfrm>
    </dsp:sp>
    <dsp:sp modelId="{209833C6-B4B9-409F-8868-B8A86382D177}">
      <dsp:nvSpPr>
        <dsp:cNvPr id="0" name=""/>
        <dsp:cNvSpPr/>
      </dsp:nvSpPr>
      <dsp:spPr>
        <a:xfrm rot="1800000">
          <a:off x="4946435" y="3717075"/>
          <a:ext cx="338391" cy="0"/>
        </a:xfrm>
        <a:custGeom>
          <a:avLst/>
          <a:gdLst/>
          <a:ahLst/>
          <a:cxnLst/>
          <a:rect l="0" t="0" r="0" b="0"/>
          <a:pathLst>
            <a:path>
              <a:moveTo>
                <a:pt x="0" y="0"/>
              </a:moveTo>
              <a:lnTo>
                <a:pt x="338391"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E96EEF-BA1C-4CD7-B36B-2F62EB78A846}">
      <dsp:nvSpPr>
        <dsp:cNvPr id="0" name=""/>
        <dsp:cNvSpPr/>
      </dsp:nvSpPr>
      <dsp:spPr>
        <a:xfrm>
          <a:off x="4877515" y="3801673"/>
          <a:ext cx="2252612" cy="856398"/>
        </a:xfrm>
        <a:prstGeom prst="roundRect">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ka-GE" sz="1400" b="1" kern="1200" dirty="0" smtClean="0"/>
            <a:t>პროგრესი/ შედეგი </a:t>
          </a:r>
          <a:endParaRPr lang="ru-RU" sz="1400" b="1" kern="1200" dirty="0"/>
        </a:p>
      </dsp:txBody>
      <dsp:txXfrm>
        <a:off x="4919321" y="3843479"/>
        <a:ext cx="2169000" cy="772786"/>
      </dsp:txXfrm>
    </dsp:sp>
    <dsp:sp modelId="{C268F505-AF9D-48A6-B85E-9D997D781BA6}">
      <dsp:nvSpPr>
        <dsp:cNvPr id="0" name=""/>
        <dsp:cNvSpPr/>
      </dsp:nvSpPr>
      <dsp:spPr>
        <a:xfrm rot="9000000">
          <a:off x="3002622" y="3657739"/>
          <a:ext cx="101047" cy="0"/>
        </a:xfrm>
        <a:custGeom>
          <a:avLst/>
          <a:gdLst/>
          <a:ahLst/>
          <a:cxnLst/>
          <a:rect l="0" t="0" r="0" b="0"/>
          <a:pathLst>
            <a:path>
              <a:moveTo>
                <a:pt x="0" y="0"/>
              </a:moveTo>
              <a:lnTo>
                <a:pt x="101047"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665EFB-25FF-4305-BE90-3AB7A0C45253}">
      <dsp:nvSpPr>
        <dsp:cNvPr id="0" name=""/>
        <dsp:cNvSpPr/>
      </dsp:nvSpPr>
      <dsp:spPr>
        <a:xfrm>
          <a:off x="1099472" y="3683001"/>
          <a:ext cx="1925420" cy="1093741"/>
        </a:xfrm>
        <a:prstGeom prst="roundRect">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r>
            <a:rPr lang="ka-GE" sz="1200" b="1" kern="1200" dirty="0" smtClean="0"/>
            <a:t>სწავლების</a:t>
          </a:r>
          <a:r>
            <a:rPr lang="en-US" sz="1200" b="1" kern="1200" dirty="0" smtClean="0"/>
            <a:t>  </a:t>
          </a:r>
          <a:r>
            <a:rPr lang="ka-GE" sz="1200" b="1" kern="1200" dirty="0" smtClean="0"/>
            <a:t>განუყოფელი ნაწილი, მანევრი</a:t>
          </a:r>
          <a:endParaRPr lang="ru-RU" sz="1200" b="1" kern="1200" dirty="0"/>
        </a:p>
      </dsp:txBody>
      <dsp:txXfrm>
        <a:off x="1152864" y="3736393"/>
        <a:ext cx="1818636" cy="986957"/>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B4C71EC6-210F-42DE-9C53-41977AD35B3D}" type="datetimeFigureOut">
              <a:rPr lang="ru-RU" smtClean="0"/>
              <a:t>11.07.2018</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B19B0651-EE4F-4900-A07F-96A6BFA9D0F0}" type="slidenum">
              <a:rPr lang="ru-RU" smtClean="0"/>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B4C71EC6-210F-42DE-9C53-41977AD35B3D}" type="datetimeFigureOut">
              <a:rPr lang="ru-RU" smtClean="0"/>
              <a:t>11.07.2018</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B19B0651-EE4F-4900-A07F-96A6BFA9D0F0}" type="slidenum">
              <a:rPr lang="ru-RU" smtClean="0"/>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11.07.2018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11.07.2018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11.07.2018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11.07.2018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Объект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4C71EC6-210F-42DE-9C53-41977AD35B3D}" type="datetimeFigureOut">
              <a:rPr lang="ru-RU" smtClean="0"/>
              <a:t>11.07.2018</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9B0651-EE4F-4900-A07F-96A6BFA9D0F0}" type="slidenum">
              <a:rPr lang="ru-RU" smtClean="0"/>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0" y="3429000"/>
            <a:ext cx="6858000" cy="1872208"/>
          </a:xfrm>
        </p:spPr>
        <p:txBody>
          <a:bodyPr>
            <a:normAutofit/>
          </a:bodyPr>
          <a:lstStyle/>
          <a:p>
            <a:r>
              <a:rPr lang="ru-RU" dirty="0" err="1" smtClean="0"/>
              <a:t>უცხო</a:t>
            </a:r>
            <a:r>
              <a:rPr lang="ka-GE" dirty="0" smtClean="0"/>
              <a:t>ური</a:t>
            </a:r>
            <a:r>
              <a:rPr lang="ru-RU" dirty="0" smtClean="0"/>
              <a:t> </a:t>
            </a:r>
            <a:r>
              <a:rPr lang="ru-RU" dirty="0" err="1" smtClean="0"/>
              <a:t>ენის</a:t>
            </a:r>
            <a:r>
              <a:rPr lang="ka-GE" dirty="0" smtClean="0"/>
              <a:t> </a:t>
            </a:r>
            <a:r>
              <a:rPr lang="ru-RU" dirty="0" err="1" smtClean="0"/>
              <a:t>სწავლების</a:t>
            </a:r>
            <a:r>
              <a:rPr lang="ru-RU" dirty="0" smtClean="0"/>
              <a:t> </a:t>
            </a:r>
            <a:r>
              <a:rPr lang="ru-RU" dirty="0" err="1" smtClean="0"/>
              <a:t>თანამედროვე</a:t>
            </a:r>
            <a:r>
              <a:rPr lang="ru-RU" dirty="0" smtClean="0"/>
              <a:t> </a:t>
            </a:r>
            <a:r>
              <a:rPr lang="ru-RU" dirty="0" err="1" smtClean="0"/>
              <a:t>მეთოდები</a:t>
            </a:r>
            <a:r>
              <a:rPr lang="ru-RU" dirty="0" smtClean="0"/>
              <a:t> </a:t>
            </a:r>
            <a:r>
              <a:rPr lang="ru-RU" dirty="0" err="1" smtClean="0"/>
              <a:t>და</a:t>
            </a:r>
            <a:r>
              <a:rPr lang="ru-RU" dirty="0" smtClean="0"/>
              <a:t> </a:t>
            </a:r>
            <a:r>
              <a:rPr lang="ru-RU" dirty="0" err="1" smtClean="0"/>
              <a:t>შეფასების</a:t>
            </a:r>
            <a:r>
              <a:rPr lang="ru-RU" dirty="0" smtClean="0"/>
              <a:t> </a:t>
            </a:r>
            <a:r>
              <a:rPr lang="ru-RU" dirty="0" err="1" smtClean="0"/>
              <a:t>პრობლემები</a:t>
            </a:r>
            <a:endParaRPr lang="ru-RU" dirty="0"/>
          </a:p>
        </p:txBody>
      </p:sp>
      <p:sp>
        <p:nvSpPr>
          <p:cNvPr id="5" name="Подзаголовок 4"/>
          <p:cNvSpPr>
            <a:spLocks noGrp="1"/>
          </p:cNvSpPr>
          <p:nvPr>
            <p:ph type="subTitle" idx="1"/>
          </p:nvPr>
        </p:nvSpPr>
        <p:spPr/>
        <p:txBody>
          <a:bodyPr/>
          <a:lstStyle/>
          <a:p>
            <a:r>
              <a:rPr lang="ka-GE" smtClean="0"/>
              <a:t>ნათია აბაშიძე</a:t>
            </a:r>
            <a:endParaRPr lang="ru-RU"/>
          </a:p>
        </p:txBody>
      </p:sp>
    </p:spTree>
    <p:extLst>
      <p:ext uri="{BB962C8B-B14F-4D97-AF65-F5344CB8AC3E}">
        <p14:creationId xmlns:p14="http://schemas.microsoft.com/office/powerpoint/2010/main" val="2801032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chemeClr val="tx1"/>
                </a:solidFill>
              </a:rPr>
              <a:t>Types de devoir</a:t>
            </a:r>
            <a:endParaRPr lang="ru-RU" dirty="0">
              <a:solidFill>
                <a:schemeClr val="tx1"/>
              </a:solidFill>
            </a:endParaRPr>
          </a:p>
        </p:txBody>
      </p:sp>
      <p:sp>
        <p:nvSpPr>
          <p:cNvPr id="3" name="Объект 2"/>
          <p:cNvSpPr>
            <a:spLocks noGrp="1"/>
          </p:cNvSpPr>
          <p:nvPr>
            <p:ph sz="quarter" idx="1"/>
          </p:nvPr>
        </p:nvSpPr>
        <p:spPr/>
        <p:txBody>
          <a:bodyPr>
            <a:normAutofit/>
          </a:bodyPr>
          <a:lstStyle/>
          <a:p>
            <a:r>
              <a:rPr lang="en-US" sz="4800" dirty="0" err="1" smtClean="0">
                <a:latin typeface="+mj-lt"/>
              </a:rPr>
              <a:t>Exercice</a:t>
            </a:r>
            <a:r>
              <a:rPr lang="en-US" sz="4800" dirty="0" smtClean="0">
                <a:latin typeface="+mj-lt"/>
              </a:rPr>
              <a:t> </a:t>
            </a:r>
          </a:p>
          <a:p>
            <a:r>
              <a:rPr lang="en-US" sz="4800" dirty="0" err="1" smtClean="0">
                <a:latin typeface="+mj-lt"/>
              </a:rPr>
              <a:t>Activité</a:t>
            </a:r>
            <a:endParaRPr lang="en-US" sz="4800" dirty="0" smtClean="0">
              <a:latin typeface="+mj-lt"/>
            </a:endParaRPr>
          </a:p>
          <a:p>
            <a:r>
              <a:rPr lang="en-US" sz="4800" dirty="0" err="1" smtClean="0">
                <a:latin typeface="+mj-lt"/>
              </a:rPr>
              <a:t>Tâche</a:t>
            </a:r>
            <a:endParaRPr lang="en-US" sz="4800" dirty="0" smtClean="0">
              <a:latin typeface="+mj-lt"/>
            </a:endParaRPr>
          </a:p>
          <a:p>
            <a:r>
              <a:rPr lang="en-US" sz="4800" dirty="0" err="1" smtClean="0">
                <a:latin typeface="+mj-lt"/>
              </a:rPr>
              <a:t>Projet</a:t>
            </a:r>
            <a:r>
              <a:rPr lang="en-US" sz="4800" dirty="0" smtClean="0">
                <a:latin typeface="+mj-lt"/>
              </a:rPr>
              <a:t> </a:t>
            </a:r>
            <a:endParaRPr lang="ru-RU" sz="4800" dirty="0">
              <a:latin typeface="+mj-lt"/>
            </a:endParaRPr>
          </a:p>
        </p:txBody>
      </p:sp>
    </p:spTree>
    <p:extLst>
      <p:ext uri="{BB962C8B-B14F-4D97-AF65-F5344CB8AC3E}">
        <p14:creationId xmlns:p14="http://schemas.microsoft.com/office/powerpoint/2010/main" val="4243991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a-GE" b="1" dirty="0" smtClean="0">
                <a:solidFill>
                  <a:schemeClr val="tx1"/>
                </a:solidFill>
              </a:rPr>
              <a:t>შეცდომების ტიპოლოგია</a:t>
            </a:r>
            <a:endParaRPr lang="ru-RU" b="1" dirty="0">
              <a:solidFill>
                <a:schemeClr val="tx1"/>
              </a:solidFill>
            </a:endParaRPr>
          </a:p>
        </p:txBody>
      </p:sp>
      <p:sp>
        <p:nvSpPr>
          <p:cNvPr id="3" name="Объект 2"/>
          <p:cNvSpPr>
            <a:spLocks noGrp="1"/>
          </p:cNvSpPr>
          <p:nvPr>
            <p:ph sz="quarter" idx="1"/>
          </p:nvPr>
        </p:nvSpPr>
        <p:spPr/>
        <p:txBody>
          <a:bodyPr/>
          <a:lstStyle/>
          <a:p>
            <a:pPr lvl="0"/>
            <a:endParaRPr lang="ka-GE" dirty="0" smtClean="0">
              <a:latin typeface="Sylfaen" panose="010A0502050306030303" pitchFamily="18" charset="0"/>
            </a:endParaRPr>
          </a:p>
          <a:p>
            <a:pPr lvl="0"/>
            <a:r>
              <a:rPr lang="fr-FR" dirty="0" smtClean="0">
                <a:latin typeface="Sylfaen" panose="010A0502050306030303" pitchFamily="18" charset="0"/>
              </a:rPr>
              <a:t>Les </a:t>
            </a:r>
            <a:r>
              <a:rPr lang="fr-FR" dirty="0">
                <a:latin typeface="Sylfaen" panose="010A0502050306030303" pitchFamily="18" charset="0"/>
              </a:rPr>
              <a:t>erreurs linguistiques</a:t>
            </a:r>
            <a:r>
              <a:rPr lang="ka-GE" dirty="0">
                <a:latin typeface="Sylfaen" panose="010A0502050306030303" pitchFamily="18" charset="0"/>
              </a:rPr>
              <a:t> - ენობრივი შეცდომები</a:t>
            </a:r>
            <a:endParaRPr lang="ru-RU" dirty="0">
              <a:latin typeface="Sylfaen" panose="010A0502050306030303" pitchFamily="18" charset="0"/>
            </a:endParaRPr>
          </a:p>
          <a:p>
            <a:pPr lvl="0"/>
            <a:r>
              <a:rPr lang="fr-FR" dirty="0">
                <a:latin typeface="Sylfaen" panose="010A0502050306030303" pitchFamily="18" charset="0"/>
              </a:rPr>
              <a:t>Les erreurs phonétiques</a:t>
            </a:r>
            <a:r>
              <a:rPr lang="ka-GE" dirty="0">
                <a:latin typeface="Sylfaen" panose="010A0502050306030303" pitchFamily="18" charset="0"/>
              </a:rPr>
              <a:t> - ფონეტიკური შეცდომები</a:t>
            </a:r>
            <a:endParaRPr lang="ru-RU" dirty="0">
              <a:latin typeface="Sylfaen" panose="010A0502050306030303" pitchFamily="18" charset="0"/>
            </a:endParaRPr>
          </a:p>
          <a:p>
            <a:pPr lvl="0"/>
            <a:r>
              <a:rPr lang="fr-FR" dirty="0">
                <a:latin typeface="Sylfaen" panose="010A0502050306030303" pitchFamily="18" charset="0"/>
              </a:rPr>
              <a:t>Les erreurs socioculturelles</a:t>
            </a:r>
            <a:r>
              <a:rPr lang="ka-GE" dirty="0">
                <a:latin typeface="Sylfaen" panose="010A0502050306030303" pitchFamily="18" charset="0"/>
              </a:rPr>
              <a:t> </a:t>
            </a:r>
            <a:r>
              <a:rPr lang="ka-GE">
                <a:latin typeface="Sylfaen" panose="010A0502050306030303" pitchFamily="18" charset="0"/>
              </a:rPr>
              <a:t>- </a:t>
            </a:r>
            <a:r>
              <a:rPr lang="ka-GE" smtClean="0">
                <a:latin typeface="Sylfaen" panose="010A0502050306030303" pitchFamily="18" charset="0"/>
              </a:rPr>
              <a:t>სოციოკულტურული   </a:t>
            </a:r>
            <a:r>
              <a:rPr lang="ka-GE" dirty="0" smtClean="0">
                <a:latin typeface="Sylfaen" panose="010A0502050306030303" pitchFamily="18" charset="0"/>
              </a:rPr>
              <a:t>შეცდომები</a:t>
            </a:r>
            <a:endParaRPr lang="ru-RU" dirty="0">
              <a:latin typeface="Sylfaen" panose="010A0502050306030303" pitchFamily="18" charset="0"/>
            </a:endParaRPr>
          </a:p>
          <a:p>
            <a:pPr lvl="0"/>
            <a:r>
              <a:rPr lang="fr-FR" dirty="0">
                <a:latin typeface="Sylfaen" panose="010A0502050306030303" pitchFamily="18" charset="0"/>
              </a:rPr>
              <a:t>Les erreurs discursives</a:t>
            </a:r>
            <a:r>
              <a:rPr lang="ka-GE" dirty="0">
                <a:latin typeface="Sylfaen" panose="010A0502050306030303" pitchFamily="18" charset="0"/>
              </a:rPr>
              <a:t> - დისკურსული შეცდომები</a:t>
            </a:r>
            <a:endParaRPr lang="ru-RU" dirty="0">
              <a:latin typeface="Sylfaen" panose="010A0502050306030303" pitchFamily="18" charset="0"/>
            </a:endParaRPr>
          </a:p>
          <a:p>
            <a:pPr lvl="0"/>
            <a:r>
              <a:rPr lang="fr-FR" dirty="0">
                <a:latin typeface="Sylfaen" panose="010A0502050306030303" pitchFamily="18" charset="0"/>
              </a:rPr>
              <a:t>Les erreurs stratégiques</a:t>
            </a:r>
            <a:r>
              <a:rPr lang="ka-GE" dirty="0">
                <a:latin typeface="Sylfaen" panose="010A0502050306030303" pitchFamily="18" charset="0"/>
              </a:rPr>
              <a:t> - სტრატეგიული შეცდომები</a:t>
            </a:r>
            <a:endParaRPr lang="ru-RU" dirty="0">
              <a:latin typeface="Sylfaen" panose="010A0502050306030303" pitchFamily="18" charset="0"/>
            </a:endParaRPr>
          </a:p>
          <a:p>
            <a:endParaRPr lang="ru-RU" dirty="0">
              <a:latin typeface="Sylfaen" panose="010A0502050306030303" pitchFamily="18" charset="0"/>
            </a:endParaRPr>
          </a:p>
        </p:txBody>
      </p:sp>
    </p:spTree>
    <p:extLst>
      <p:ext uri="{BB962C8B-B14F-4D97-AF65-F5344CB8AC3E}">
        <p14:creationId xmlns:p14="http://schemas.microsoft.com/office/powerpoint/2010/main" val="2975470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95536" y="476672"/>
            <a:ext cx="8208912" cy="5996616"/>
          </a:xfrm>
        </p:spPr>
      </p:pic>
    </p:spTree>
    <p:extLst>
      <p:ext uri="{BB962C8B-B14F-4D97-AF65-F5344CB8AC3E}">
        <p14:creationId xmlns:p14="http://schemas.microsoft.com/office/powerpoint/2010/main" val="3455817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5534" y="476672"/>
            <a:ext cx="8478914" cy="5731369"/>
          </a:xfrm>
        </p:spPr>
      </p:pic>
    </p:spTree>
    <p:extLst>
      <p:ext uri="{BB962C8B-B14F-4D97-AF65-F5344CB8AC3E}">
        <p14:creationId xmlns:p14="http://schemas.microsoft.com/office/powerpoint/2010/main" val="2403278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79512" y="692696"/>
            <a:ext cx="8640959" cy="5463629"/>
          </a:xfrm>
        </p:spPr>
      </p:pic>
    </p:spTree>
    <p:extLst>
      <p:ext uri="{BB962C8B-B14F-4D97-AF65-F5344CB8AC3E}">
        <p14:creationId xmlns:p14="http://schemas.microsoft.com/office/powerpoint/2010/main" val="1508512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844552"/>
          </a:xfrm>
        </p:spPr>
        <p:txBody>
          <a:bodyPr>
            <a:noAutofit/>
          </a:bodyPr>
          <a:lstStyle/>
          <a:p>
            <a:pPr algn="just"/>
            <a:r>
              <a:rPr lang="fr-FR" sz="2000" dirty="0">
                <a:solidFill>
                  <a:schemeClr val="tx1"/>
                </a:solidFill>
              </a:rPr>
              <a:t>Participant à la fois de la réception et de la production, les activités écrites et/ou orales de </a:t>
            </a:r>
            <a:r>
              <a:rPr lang="fr-FR" sz="2000" b="1" dirty="0">
                <a:solidFill>
                  <a:schemeClr val="tx1"/>
                </a:solidFill>
              </a:rPr>
              <a:t>médiation</a:t>
            </a:r>
            <a:r>
              <a:rPr lang="fr-FR" sz="2000" dirty="0">
                <a:solidFill>
                  <a:schemeClr val="tx1"/>
                </a:solidFill>
              </a:rPr>
              <a:t>, permettent, par la traduction ou l’interprétariat, le résumé ou le compte rendu, de produire à l’intention d’un tiers, une (re)formulation accessible d’un texte premier auquel ce tiers n’a pas d’abord accès direct. Les activités langagières de médiation, (re)traitant un texte déjà là, tiennent une place considérable dans le fonctionnement langagier ordinaire de nos sociétés.’ (CECR Section 2.1.3)</a:t>
            </a:r>
            <a:r>
              <a:rPr lang="ru-RU" sz="2000" dirty="0">
                <a:solidFill>
                  <a:schemeClr val="tx1"/>
                </a:solidFill>
              </a:rPr>
              <a:t/>
            </a:r>
            <a:br>
              <a:rPr lang="ru-RU" sz="2000" dirty="0">
                <a:solidFill>
                  <a:schemeClr val="tx1"/>
                </a:solidFill>
              </a:rPr>
            </a:br>
            <a:endParaRPr lang="ru-RU" sz="2000" dirty="0">
              <a:solidFill>
                <a:schemeClr val="tx1"/>
              </a:solidFill>
            </a:endParaRPr>
          </a:p>
        </p:txBody>
      </p:sp>
      <p:pic>
        <p:nvPicPr>
          <p:cNvPr id="4" name="Объект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467544" y="3212976"/>
            <a:ext cx="8136904" cy="3240360"/>
          </a:xfrm>
        </p:spPr>
      </p:pic>
    </p:spTree>
    <p:extLst>
      <p:ext uri="{BB962C8B-B14F-4D97-AF65-F5344CB8AC3E}">
        <p14:creationId xmlns:p14="http://schemas.microsoft.com/office/powerpoint/2010/main" val="595208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827584" y="476672"/>
            <a:ext cx="7560840" cy="6048672"/>
          </a:xfrm>
        </p:spPr>
      </p:pic>
    </p:spTree>
    <p:extLst>
      <p:ext uri="{BB962C8B-B14F-4D97-AF65-F5344CB8AC3E}">
        <p14:creationId xmlns:p14="http://schemas.microsoft.com/office/powerpoint/2010/main" val="3974406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ka-GE" dirty="0" smtClean="0"/>
          </a:p>
          <a:p>
            <a:endParaRPr lang="ka-GE" dirty="0"/>
          </a:p>
          <a:p>
            <a:r>
              <a:rPr lang="ka-GE" dirty="0" smtClean="0"/>
              <a:t>შეფასების </a:t>
            </a:r>
            <a:r>
              <a:rPr lang="ka-GE" dirty="0"/>
              <a:t>თეორიული საფუძველი</a:t>
            </a:r>
            <a:endParaRPr lang="ru-RU" dirty="0"/>
          </a:p>
          <a:p>
            <a:r>
              <a:rPr lang="ka-GE" dirty="0"/>
              <a:t>შეფასების ტიპები</a:t>
            </a:r>
            <a:endParaRPr lang="ru-RU" dirty="0"/>
          </a:p>
          <a:p>
            <a:r>
              <a:rPr lang="ka-GE" dirty="0"/>
              <a:t>შეცდომების ტიპოლოგია</a:t>
            </a:r>
            <a:endParaRPr lang="ru-RU" dirty="0"/>
          </a:p>
          <a:p>
            <a:r>
              <a:rPr lang="ka-GE" dirty="0"/>
              <a:t>წერითი დავალებები</a:t>
            </a:r>
            <a:endParaRPr lang="ru-RU" dirty="0"/>
          </a:p>
          <a:p>
            <a:r>
              <a:rPr lang="ka-GE" dirty="0"/>
              <a:t>დესკრიფტორები</a:t>
            </a:r>
            <a:endParaRPr lang="ru-RU" dirty="0"/>
          </a:p>
          <a:p>
            <a:pPr marL="0" indent="0">
              <a:buNone/>
            </a:pPr>
            <a:endParaRPr lang="ru-RU" dirty="0"/>
          </a:p>
        </p:txBody>
      </p:sp>
    </p:spTree>
    <p:extLst>
      <p:ext uri="{BB962C8B-B14F-4D97-AF65-F5344CB8AC3E}">
        <p14:creationId xmlns:p14="http://schemas.microsoft.com/office/powerpoint/2010/main" val="1133901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a:bodyPr>
          <a:lstStyle/>
          <a:p>
            <a:pPr marL="0" lvl="0" indent="0">
              <a:buNone/>
            </a:pPr>
            <a:endParaRPr lang="ka-GE" dirty="0"/>
          </a:p>
          <a:p>
            <a:pPr marL="0" indent="0">
              <a:buNone/>
            </a:pPr>
            <a:r>
              <a:rPr lang="ka-GE" dirty="0"/>
              <a:t>ყველა საგნის/კურსის  მიზანია განავითაროს ცოდნა, გამოუმუშავოს სტუდენტს საჭირო კომპეტენციები შეფასების პრაქტიკისა და შეფასების კრიტერიუმების  მიხედვით, რომლებიც უნდა იყოს სანდო და ვალიდური.  შეფასება არ უნდა აღვიქვათ, როგორც რაღაცის დასასრული. </a:t>
            </a:r>
            <a:endParaRPr lang="ru-RU" dirty="0"/>
          </a:p>
          <a:p>
            <a:pPr marL="0" lvl="0" indent="0">
              <a:buNone/>
            </a:pPr>
            <a:endParaRPr lang="ka-GE" dirty="0" smtClean="0"/>
          </a:p>
          <a:p>
            <a:endParaRPr lang="ru-RU" dirty="0"/>
          </a:p>
        </p:txBody>
      </p:sp>
    </p:spTree>
    <p:extLst>
      <p:ext uri="{BB962C8B-B14F-4D97-AF65-F5344CB8AC3E}">
        <p14:creationId xmlns:p14="http://schemas.microsoft.com/office/powerpoint/2010/main" val="649661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ka-GE" dirty="0" smtClean="0"/>
          </a:p>
          <a:p>
            <a:endParaRPr lang="ka-GE" dirty="0"/>
          </a:p>
          <a:p>
            <a:endParaRPr lang="ru-RU" dirty="0"/>
          </a:p>
        </p:txBody>
      </p:sp>
      <p:sp>
        <p:nvSpPr>
          <p:cNvPr id="4" name="Прямоугольник 3"/>
          <p:cNvSpPr/>
          <p:nvPr/>
        </p:nvSpPr>
        <p:spPr>
          <a:xfrm>
            <a:off x="611560" y="2690336"/>
            <a:ext cx="8208912" cy="2246769"/>
          </a:xfrm>
          <a:prstGeom prst="rect">
            <a:avLst/>
          </a:prstGeom>
        </p:spPr>
        <p:txBody>
          <a:bodyPr wrap="square">
            <a:spAutoFit/>
          </a:bodyPr>
          <a:lstStyle/>
          <a:p>
            <a:pPr marL="457200" lvl="0" indent="-457200">
              <a:buFont typeface="Arial" panose="020B0604020202020204" pitchFamily="34" charset="0"/>
              <a:buChar char="•"/>
            </a:pPr>
            <a:r>
              <a:rPr lang="ka-GE" sz="2800" b="1" dirty="0"/>
              <a:t>რა არის შეფასება? </a:t>
            </a:r>
            <a:endParaRPr lang="ru-RU" sz="2800" b="1" dirty="0"/>
          </a:p>
          <a:p>
            <a:pPr marL="457200" lvl="0" indent="-457200">
              <a:buFont typeface="Arial" panose="020B0604020202020204" pitchFamily="34" charset="0"/>
              <a:buChar char="•"/>
            </a:pPr>
            <a:r>
              <a:rPr lang="ka-GE" sz="2800" b="1" dirty="0"/>
              <a:t>რას ვაფასებთ?</a:t>
            </a:r>
            <a:endParaRPr lang="ru-RU" sz="2800" b="1" dirty="0"/>
          </a:p>
          <a:p>
            <a:pPr marL="457200" lvl="0" indent="-457200">
              <a:buFont typeface="Arial" panose="020B0604020202020204" pitchFamily="34" charset="0"/>
              <a:buChar char="•"/>
            </a:pPr>
            <a:r>
              <a:rPr lang="ka-GE" sz="2800" b="1" dirty="0"/>
              <a:t>რატომ ვაფასებთ?</a:t>
            </a:r>
            <a:endParaRPr lang="ru-RU" sz="2800" b="1" dirty="0"/>
          </a:p>
          <a:p>
            <a:pPr marL="457200" lvl="0" indent="-457200">
              <a:buFont typeface="Arial" panose="020B0604020202020204" pitchFamily="34" charset="0"/>
              <a:buChar char="•"/>
            </a:pPr>
            <a:r>
              <a:rPr lang="ka-GE" sz="2800" b="1" dirty="0"/>
              <a:t>როდის ვაფასებთ?</a:t>
            </a:r>
            <a:endParaRPr lang="ru-RU" sz="2800" b="1" dirty="0"/>
          </a:p>
          <a:p>
            <a:pPr marL="457200" lvl="0" indent="-457200">
              <a:buFont typeface="Arial" panose="020B0604020202020204" pitchFamily="34" charset="0"/>
              <a:buChar char="•"/>
            </a:pPr>
            <a:r>
              <a:rPr lang="ka-GE" sz="2800" b="1" dirty="0"/>
              <a:t>როგორ ვაფასებთ?</a:t>
            </a:r>
            <a:endParaRPr lang="ru-RU" sz="2800" b="1" dirty="0"/>
          </a:p>
        </p:txBody>
      </p:sp>
    </p:spTree>
    <p:extLst>
      <p:ext uri="{BB962C8B-B14F-4D97-AF65-F5344CB8AC3E}">
        <p14:creationId xmlns:p14="http://schemas.microsoft.com/office/powerpoint/2010/main" val="1806104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a-GE" b="1" dirty="0" smtClean="0">
                <a:effectLst>
                  <a:outerShdw blurRad="38100" dist="38100" dir="2700000" algn="tl">
                    <a:srgbClr val="000000">
                      <a:alpha val="43137"/>
                    </a:srgbClr>
                  </a:outerShdw>
                </a:effectLst>
              </a:rPr>
              <a:t>შეფასება </a:t>
            </a:r>
            <a:endParaRPr lang="ru-RU" b="1" dirty="0">
              <a:effectLst>
                <a:outerShdw blurRad="38100" dist="38100" dir="2700000" algn="tl">
                  <a:srgbClr val="000000">
                    <a:alpha val="43137"/>
                  </a:srgbClr>
                </a:outerShdw>
              </a:effectLst>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3069496831"/>
              </p:ext>
            </p:extLst>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0243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a-GE" dirty="0" smtClean="0"/>
              <a:t>შეფასების მარტივი მექანიზმი </a:t>
            </a:r>
            <a:endParaRPr lang="ru-RU" dirty="0"/>
          </a:p>
        </p:txBody>
      </p:sp>
      <p:sp>
        <p:nvSpPr>
          <p:cNvPr id="3" name="Объект 2"/>
          <p:cNvSpPr>
            <a:spLocks noGrp="1"/>
          </p:cNvSpPr>
          <p:nvPr>
            <p:ph sz="quarter" idx="1"/>
          </p:nvPr>
        </p:nvSpPr>
        <p:spPr/>
        <p:txBody>
          <a:bodyPr/>
          <a:lstStyle/>
          <a:p>
            <a:pPr algn="just"/>
            <a:endParaRPr lang="ka-GE" dirty="0" smtClean="0">
              <a:latin typeface="Sylfaen" panose="010A0502050306030303" pitchFamily="18" charset="0"/>
            </a:endParaRPr>
          </a:p>
          <a:p>
            <a:pPr algn="just"/>
            <a:endParaRPr lang="ka-GE" dirty="0">
              <a:latin typeface="Sylfaen" panose="010A0502050306030303" pitchFamily="18" charset="0"/>
            </a:endParaRPr>
          </a:p>
          <a:p>
            <a:pPr algn="just"/>
            <a:endParaRPr lang="ka-GE" dirty="0" smtClean="0">
              <a:latin typeface="Sylfaen" panose="010A0502050306030303" pitchFamily="18" charset="0"/>
            </a:endParaRPr>
          </a:p>
          <a:p>
            <a:pPr algn="just"/>
            <a:r>
              <a:rPr lang="ka-GE" dirty="0" smtClean="0">
                <a:latin typeface="Sylfaen" panose="010A0502050306030303" pitchFamily="18" charset="0"/>
              </a:rPr>
              <a:t>„</a:t>
            </a:r>
            <a:r>
              <a:rPr lang="ka-GE" dirty="0">
                <a:latin typeface="Sylfaen" panose="010A0502050306030303" pitchFamily="18" charset="0"/>
              </a:rPr>
              <a:t>ვიცოდეთ რას ვასწავლით, იმისათვის რომ ვიცოდეთ რა შევაფასოთ. ვიცოდეთ  როგორ ვასწავლით, იმისათვის რომ ვიცოდეთ როგორ შევაფასოთ </a:t>
            </a:r>
            <a:r>
              <a:rPr lang="ka-GE" sz="2000" dirty="0">
                <a:latin typeface="Sylfaen" panose="010A0502050306030303" pitchFamily="18" charset="0"/>
              </a:rPr>
              <a:t>(</a:t>
            </a:r>
            <a:r>
              <a:rPr lang="en-US" sz="2000" dirty="0" err="1">
                <a:latin typeface="Sylfaen" panose="010A0502050306030303" pitchFamily="18" charset="0"/>
              </a:rPr>
              <a:t>Lussier</a:t>
            </a:r>
            <a:r>
              <a:rPr lang="ka-GE" sz="2000" dirty="0">
                <a:latin typeface="Sylfaen" panose="010A0502050306030303" pitchFamily="18" charset="0"/>
              </a:rPr>
              <a:t>, 1992:11)</a:t>
            </a:r>
            <a:endParaRPr lang="ru-RU" sz="2000" dirty="0">
              <a:latin typeface="Sylfaen" panose="010A0502050306030303" pitchFamily="18" charset="0"/>
            </a:endParaRPr>
          </a:p>
          <a:p>
            <a:endParaRPr lang="ru-RU" dirty="0"/>
          </a:p>
        </p:txBody>
      </p:sp>
    </p:spTree>
    <p:extLst>
      <p:ext uri="{BB962C8B-B14F-4D97-AF65-F5344CB8AC3E}">
        <p14:creationId xmlns:p14="http://schemas.microsoft.com/office/powerpoint/2010/main" val="947357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a:bodyPr>
          <a:lstStyle/>
          <a:p>
            <a:pPr algn="just"/>
            <a:r>
              <a:rPr lang="ru-RU" sz="2400" dirty="0" err="1" smtClean="0"/>
              <a:t>უცხოური</a:t>
            </a:r>
            <a:r>
              <a:rPr lang="ru-RU" sz="2400" dirty="0" smtClean="0"/>
              <a:t> </a:t>
            </a:r>
            <a:r>
              <a:rPr lang="ru-RU" sz="2400" dirty="0" err="1"/>
              <a:t>ენების</a:t>
            </a:r>
            <a:r>
              <a:rPr lang="ru-RU" sz="2400" dirty="0"/>
              <a:t> </a:t>
            </a:r>
            <a:r>
              <a:rPr lang="ru-RU" sz="2400" dirty="0" err="1"/>
              <a:t>ერთიანი</a:t>
            </a:r>
            <a:r>
              <a:rPr lang="ru-RU" sz="2400" dirty="0"/>
              <a:t> </a:t>
            </a:r>
            <a:r>
              <a:rPr lang="ru-RU" sz="2400" dirty="0" err="1"/>
              <a:t>ევროპული</a:t>
            </a:r>
            <a:r>
              <a:rPr lang="ru-RU" sz="2400" dirty="0"/>
              <a:t> </a:t>
            </a:r>
            <a:r>
              <a:rPr lang="ru-RU" sz="2400" dirty="0" err="1"/>
              <a:t>ჩარჩო</a:t>
            </a:r>
            <a:r>
              <a:rPr lang="ka-GE" sz="2400" dirty="0"/>
              <a:t> </a:t>
            </a:r>
            <a:r>
              <a:rPr lang="ka-GE" sz="2000" dirty="0"/>
              <a:t>(CECR 2018) </a:t>
            </a:r>
            <a:r>
              <a:rPr lang="ka-GE" sz="2800" b="1" dirty="0"/>
              <a:t>შეფასებაში</a:t>
            </a:r>
            <a:r>
              <a:rPr lang="ka-GE" sz="2400" dirty="0"/>
              <a:t> გულისხმობს ენობრივი კომპეტენციების განხორციელების </a:t>
            </a:r>
            <a:r>
              <a:rPr lang="ka-GE" sz="2400" dirty="0" smtClean="0"/>
              <a:t>უნარს /</a:t>
            </a:r>
            <a:r>
              <a:rPr lang="ka-GE" sz="2400" dirty="0"/>
              <a:t>შესაძლებლობას. ეს არის ერთ-ერთი მანევრი, რომელიც ღირებულებას აძლევს სწავლას, საშუალებას გვაძლევს „გავზომოთ“ პროგრესი, საჭიროების შემთხვევაში - უკან </a:t>
            </a:r>
            <a:r>
              <a:rPr lang="ka-GE" sz="2400" dirty="0" smtClean="0"/>
              <a:t>დავბრუნდეთ,  </a:t>
            </a:r>
            <a:r>
              <a:rPr lang="ka-GE" sz="2400" dirty="0"/>
              <a:t>დავაზუსტოთ, გადაწყვეტილება მივიღოთ,  ვიზრუნოთ შედეგის გაუმჯობესებაზე</a:t>
            </a:r>
            <a:r>
              <a:rPr lang="ka-GE" sz="2400" dirty="0" smtClean="0"/>
              <a:t>. </a:t>
            </a:r>
            <a:r>
              <a:rPr lang="ka-GE" sz="2400" dirty="0"/>
              <a:t>ერთი სიტყვით, </a:t>
            </a:r>
            <a:r>
              <a:rPr lang="ka-GE" sz="2800" b="1" dirty="0"/>
              <a:t>შევაფასოთ</a:t>
            </a:r>
            <a:r>
              <a:rPr lang="ka-GE" sz="2400" dirty="0"/>
              <a:t>  გულისხმობს გავზომოთ განვლილი  ან გასავლელი გზა, უფრო მორგებული </a:t>
            </a:r>
            <a:r>
              <a:rPr lang="ka-GE" sz="2400" dirty="0" smtClean="0"/>
              <a:t>მეთოდი </a:t>
            </a:r>
            <a:r>
              <a:rPr lang="ka-GE" sz="2400" dirty="0"/>
              <a:t>მოვნახოთ, განვსაჯოთ, პროგრესისკენ ვიაროთ.</a:t>
            </a:r>
            <a:endParaRPr lang="ru-RU" sz="2400" dirty="0"/>
          </a:p>
          <a:p>
            <a:endParaRPr lang="ru-RU" dirty="0"/>
          </a:p>
        </p:txBody>
      </p:sp>
    </p:spTree>
    <p:extLst>
      <p:ext uri="{BB962C8B-B14F-4D97-AF65-F5344CB8AC3E}">
        <p14:creationId xmlns:p14="http://schemas.microsoft.com/office/powerpoint/2010/main" val="2427830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a-GE" b="1" dirty="0" smtClean="0">
                <a:solidFill>
                  <a:schemeClr val="tx1"/>
                </a:solidFill>
              </a:rPr>
              <a:t>მიზანი                                შეფასება</a:t>
            </a:r>
            <a:endParaRPr lang="ru-RU" b="1" dirty="0">
              <a:solidFill>
                <a:schemeClr val="tx1"/>
              </a:solidFill>
            </a:endParaRPr>
          </a:p>
        </p:txBody>
      </p:sp>
      <p:sp>
        <p:nvSpPr>
          <p:cNvPr id="4" name="Стрелка вправо 3"/>
          <p:cNvSpPr/>
          <p:nvPr/>
        </p:nvSpPr>
        <p:spPr>
          <a:xfrm>
            <a:off x="3203848" y="764704"/>
            <a:ext cx="23762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Picture 576"/>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227933" y="1219200"/>
            <a:ext cx="6688134" cy="493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166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a-GE" smtClean="0"/>
              <a:t>ბოლო წლებია ევროპულ მეთოდოლოგიაში მუდმივად იცვლება ტერმინოლოგია</a:t>
            </a:r>
            <a:endParaRPr lang="ru-RU" dirty="0"/>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019002" y="4077072"/>
            <a:ext cx="1948834" cy="1889001"/>
          </a:xfrm>
        </p:spPr>
      </p:pic>
      <p:sp>
        <p:nvSpPr>
          <p:cNvPr id="7" name="Прямоугольник 6"/>
          <p:cNvSpPr/>
          <p:nvPr/>
        </p:nvSpPr>
        <p:spPr>
          <a:xfrm>
            <a:off x="755576" y="2132856"/>
            <a:ext cx="6840760" cy="3416320"/>
          </a:xfrm>
          <a:prstGeom prst="rect">
            <a:avLst/>
          </a:prstGeom>
        </p:spPr>
        <p:txBody>
          <a:bodyPr wrap="square">
            <a:spAutoFit/>
          </a:bodyPr>
          <a:lstStyle/>
          <a:p>
            <a:r>
              <a:rPr lang="en-US" sz="3600" b="1" strike="sngStrike" dirty="0" err="1" smtClean="0">
                <a:solidFill>
                  <a:srgbClr val="FF0000"/>
                </a:solidFill>
              </a:rPr>
              <a:t>faute</a:t>
            </a:r>
            <a:r>
              <a:rPr lang="en-US" sz="3600" b="1" strike="sngStrike" dirty="0" smtClean="0">
                <a:solidFill>
                  <a:srgbClr val="FF0000"/>
                </a:solidFill>
              </a:rPr>
              <a:t> </a:t>
            </a:r>
            <a:r>
              <a:rPr lang="en-US" sz="3600" b="1" dirty="0" smtClean="0"/>
              <a:t>       </a:t>
            </a:r>
            <a:r>
              <a:rPr lang="en-US" sz="3600" b="1" dirty="0" err="1" smtClean="0"/>
              <a:t>erreur</a:t>
            </a:r>
            <a:r>
              <a:rPr lang="en-US" sz="3600" b="1" dirty="0" smtClean="0"/>
              <a:t>  </a:t>
            </a:r>
          </a:p>
          <a:p>
            <a:r>
              <a:rPr lang="en-US" sz="3600" b="1" dirty="0" smtClean="0"/>
              <a:t>  </a:t>
            </a:r>
          </a:p>
          <a:p>
            <a:r>
              <a:rPr lang="en-US" sz="3600" b="1" strike="sngStrike" dirty="0" smtClean="0">
                <a:solidFill>
                  <a:srgbClr val="FF0000"/>
                </a:solidFill>
              </a:rPr>
              <a:t>mistake</a:t>
            </a:r>
            <a:r>
              <a:rPr lang="en-US" sz="3600" b="1" dirty="0" smtClean="0"/>
              <a:t>    errors</a:t>
            </a:r>
          </a:p>
          <a:p>
            <a:r>
              <a:rPr lang="en-US" sz="3600" b="1" dirty="0" smtClean="0"/>
              <a:t> </a:t>
            </a:r>
          </a:p>
          <a:p>
            <a:endParaRPr lang="en-US" sz="3600" b="1" dirty="0"/>
          </a:p>
          <a:p>
            <a:r>
              <a:rPr lang="en-US" sz="3600" b="1" dirty="0" err="1" smtClean="0"/>
              <a:t>Activité</a:t>
            </a:r>
            <a:r>
              <a:rPr lang="en-US" sz="3600" b="1" dirty="0" smtClean="0"/>
              <a:t> - </a:t>
            </a:r>
            <a:r>
              <a:rPr lang="en-US" sz="3600" b="1" dirty="0" err="1" smtClean="0"/>
              <a:t>exercice</a:t>
            </a:r>
            <a:endParaRPr lang="ru-RU" sz="3600" b="1" dirty="0"/>
          </a:p>
        </p:txBody>
      </p:sp>
    </p:spTree>
    <p:extLst>
      <p:ext uri="{BB962C8B-B14F-4D97-AF65-F5344CB8AC3E}">
        <p14:creationId xmlns:p14="http://schemas.microsoft.com/office/powerpoint/2010/main" val="32814438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298</TotalTime>
  <Words>329</Words>
  <Application>Microsoft Office PowerPoint</Application>
  <PresentationFormat>Экран (4:3)</PresentationFormat>
  <Paragraphs>50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Начальная</vt:lpstr>
      <vt:lpstr>უცხოური ენის სწავლების თანამედროვე მეთოდები და შეფასების პრობლემები</vt:lpstr>
      <vt:lpstr>Презентация PowerPoint</vt:lpstr>
      <vt:lpstr>Презентация PowerPoint</vt:lpstr>
      <vt:lpstr>Презентация PowerPoint</vt:lpstr>
      <vt:lpstr>შეფასება </vt:lpstr>
      <vt:lpstr>შეფასების მარტივი მექანიზმი </vt:lpstr>
      <vt:lpstr>Презентация PowerPoint</vt:lpstr>
      <vt:lpstr>მიზანი                                შეფასება</vt:lpstr>
      <vt:lpstr>ბოლო წლებია ევროპულ მეთოდოლოგიაში მუდმივად იცვლება ტერმინოლოგია</vt:lpstr>
      <vt:lpstr>Types de devoir</vt:lpstr>
      <vt:lpstr>შეცდომების ტიპოლოგია</vt:lpstr>
      <vt:lpstr>Презентация PowerPoint</vt:lpstr>
      <vt:lpstr>Презентация PowerPoint</vt:lpstr>
      <vt:lpstr>Презентация PowerPoint</vt:lpstr>
      <vt:lpstr>Participant à la fois de la réception et de la production, les activités écrites et/ou orales de médiation, permettent, par la traduction ou l’interprétariat, le résumé ou le compte rendu, de produire à l’intention d’un tiers, une (re)formulation accessible d’un texte premier auquel ce tiers n’a pas d’abord accès direct. Les activités langagières de médiation, (re)traitant un texte déjà là, tiennent une place considérable dans le fonctionnement langagier ordinaire de nos sociétés.’ (CECR Section 2.1.3)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უცხოური ენის სწავლების თანამედროვე მეთოდები და შეფასების პრობლემები</dc:title>
  <dc:creator>admin</dc:creator>
  <cp:lastModifiedBy>admin</cp:lastModifiedBy>
  <cp:revision>21</cp:revision>
  <dcterms:created xsi:type="dcterms:W3CDTF">2018-07-10T15:23:29Z</dcterms:created>
  <dcterms:modified xsi:type="dcterms:W3CDTF">2018-07-11T10:08:05Z</dcterms:modified>
</cp:coreProperties>
</file>