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280" r:id="rId5"/>
    <p:sldId id="263" r:id="rId6"/>
    <p:sldId id="264" r:id="rId7"/>
    <p:sldId id="269" r:id="rId8"/>
    <p:sldId id="270" r:id="rId9"/>
    <p:sldId id="271" r:id="rId10"/>
    <p:sldId id="265" r:id="rId11"/>
    <p:sldId id="266" r:id="rId12"/>
    <p:sldId id="267" r:id="rId13"/>
    <p:sldId id="268" r:id="rId14"/>
    <p:sldId id="272" r:id="rId15"/>
    <p:sldId id="273" r:id="rId16"/>
    <p:sldId id="275" r:id="rId17"/>
    <p:sldId id="276" r:id="rId18"/>
    <p:sldId id="277" r:id="rId19"/>
    <p:sldId id="278" r:id="rId20"/>
    <p:sldId id="274" r:id="rId21"/>
    <p:sldId id="281" r:id="rId22"/>
    <p:sldId id="282" r:id="rId23"/>
    <p:sldId id="283" r:id="rId24"/>
    <p:sldId id="284" r:id="rId25"/>
    <p:sldId id="285" r:id="rId26"/>
    <p:sldId id="286" r:id="rId27"/>
    <p:sldId id="287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სათაურის სლაიდ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/>
          </a:p>
        </p:txBody>
      </p:sp>
      <p:sp>
        <p:nvSpPr>
          <p:cNvPr id="3" name="სუბტიტრ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a-GE" smtClean="0"/>
              <a:t>დააწკაპუნეთ მთავარი ქვესათაურის სტილის რედაქტირებისთვის</a:t>
            </a:r>
            <a:endParaRPr lang="en-US"/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196C-55DC-4BEF-B41F-03BA3CCC79FA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ECF4D-38C2-4625-ADF6-C78BE517DE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სათაური და ვერტიკალური ტექსტ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/>
          </a:p>
        </p:txBody>
      </p:sp>
      <p:sp>
        <p:nvSpPr>
          <p:cNvPr id="3" name="ვერტიკალური ტექსტის ჩანაცვლების ველი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/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196C-55DC-4BEF-B41F-03BA3CCC79FA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ECF4D-38C2-4625-ADF6-C78BE517DE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ვერტიკალური სათაური და ტექსტ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ვერტიკალური სათაურ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/>
          </a:p>
        </p:txBody>
      </p:sp>
      <p:sp>
        <p:nvSpPr>
          <p:cNvPr id="3" name="ვერტიკალური ტექსტის ჩანაცვლების ველი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/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196C-55DC-4BEF-B41F-03BA3CCC79FA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ECF4D-38C2-4625-ADF6-C78BE517DE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სათაური და შიგთავს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/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196C-55DC-4BEF-B41F-03BA3CCC79FA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ECF4D-38C2-4625-ADF6-C78BE517DE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სექციის ზედა კოლონტიტულ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/>
          </a:p>
        </p:txBody>
      </p:sp>
      <p:sp>
        <p:nvSpPr>
          <p:cNvPr id="3" name="ტექსტის ჩანაცვლების ველ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196C-55DC-4BEF-B41F-03BA3CCC79FA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ECF4D-38C2-4625-ADF6-C78BE517DE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ორი შიგთავს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/>
          </a:p>
        </p:txBody>
      </p:sp>
      <p:sp>
        <p:nvSpPr>
          <p:cNvPr id="4" name="შიგთავსის ჩანაცვლების ველი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/>
          </a:p>
        </p:txBody>
      </p:sp>
      <p:sp>
        <p:nvSpPr>
          <p:cNvPr id="5" name="თარიღის ჩანაცვლების ველი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196C-55DC-4BEF-B41F-03BA3CCC79FA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6" name="ქვედა კოლონტიტულის ჩანაცვლების ველი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სლაიდის რიცხვის ჩანაცვლების ველი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ECF4D-38C2-4625-ADF6-C78BE517DE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შედარებ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/>
          </a:p>
        </p:txBody>
      </p:sp>
      <p:sp>
        <p:nvSpPr>
          <p:cNvPr id="3" name="ტექსტის ჩანაცვლების ველ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შიგთავსის ჩანაცვლების ველი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/>
          </a:p>
        </p:txBody>
      </p:sp>
      <p:sp>
        <p:nvSpPr>
          <p:cNvPr id="5" name="ტექსტის ჩანაცვლების ველ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6" name="შიგთავსის ჩანაცვლების ველი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/>
          </a:p>
        </p:txBody>
      </p:sp>
      <p:sp>
        <p:nvSpPr>
          <p:cNvPr id="7" name="თარიღის ჩანაცვლების ველი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196C-55DC-4BEF-B41F-03BA3CCC79FA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8" name="ქვედა კოლონტიტულის ჩანაცვლების ველი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სლაიდის რიცხვის ჩანაცვლების ველი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ECF4D-38C2-4625-ADF6-C78BE517DE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მხოლოდ სათაურ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/>
          </a:p>
        </p:txBody>
      </p:sp>
      <p:sp>
        <p:nvSpPr>
          <p:cNvPr id="3" name="თარიღის ჩანაცვლების ველი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196C-55DC-4BEF-B41F-03BA3CCC79FA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4" name="ქვედა კოლონტიტულის ჩანაცვლების ველი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სლაიდის რიცხვის ჩანაცვლების ველი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ECF4D-38C2-4625-ADF6-C78BE517DE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ცარიელ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თარიღის ჩანაცვლების ველი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196C-55DC-4BEF-B41F-03BA3CCC79FA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3" name="ქვედა კოლონტიტულის ჩანაცვლების ველი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სლაიდის რიცხვის ჩანაცვლების ველი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ECF4D-38C2-4625-ADF6-C78BE517DE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შიგთავსი წარწერასთა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/>
          </a:p>
        </p:txBody>
      </p:sp>
      <p:sp>
        <p:nvSpPr>
          <p:cNvPr id="4" name="ტექსტის ჩანაცვლების ველ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5" name="თარიღის ჩანაცვლების ველი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196C-55DC-4BEF-B41F-03BA3CCC79FA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6" name="ქვედა კოლონტიტულის ჩანაცვლების ველი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სლაიდის რიცხვის ჩანაცვლების ველი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ECF4D-38C2-4625-ADF6-C78BE517DE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სურათი წარწერასთა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/>
          </a:p>
        </p:txBody>
      </p:sp>
      <p:sp>
        <p:nvSpPr>
          <p:cNvPr id="3" name="სურათის ჩანაცვლების ველი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ტექსტის ჩანაცვლების ველ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5" name="თარიღის ჩანაცვლების ველი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196C-55DC-4BEF-B41F-03BA3CCC79FA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6" name="ქვედა კოლონტიტულის ჩანაცვლების ველი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სლაიდის რიცხვის ჩანაცვლების ველი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ECF4D-38C2-4625-ADF6-C78BE517DE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ს ჩანაცვლების ველ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/>
          </a:p>
        </p:txBody>
      </p:sp>
      <p:sp>
        <p:nvSpPr>
          <p:cNvPr id="3" name="ტექსტის ჩანაცვლების ველ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/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A196C-55DC-4BEF-B41F-03BA3CCC79FA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ECF4D-38C2-4625-ADF6-C78BE517DEE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a-GE" b="1" dirty="0" smtClean="0"/>
              <a:t>მიმართვის ფორმები თარგმანში </a:t>
            </a:r>
            <a:endParaRPr lang="en-US" b="1" dirty="0"/>
          </a:p>
        </p:txBody>
      </p:sp>
      <p:sp>
        <p:nvSpPr>
          <p:cNvPr id="3" name="სუბტიტრ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/>
              <a:t>სიტუაცია</a:t>
            </a:r>
            <a:br>
              <a:rPr lang="ka-GE" dirty="0" smtClean="0"/>
            </a:br>
            <a:r>
              <a:rPr lang="ka-GE" dirty="0" err="1" smtClean="0"/>
              <a:t>“გამატარეთ”</a:t>
            </a:r>
            <a:r>
              <a:rPr lang="ka-GE" dirty="0" smtClean="0"/>
              <a:t> </a:t>
            </a:r>
            <a:endParaRPr lang="en-US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ka-GE" dirty="0" smtClean="0"/>
              <a:t>პირდაპირი და გადატანითი მნიშვნელობა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ka-GE" dirty="0" smtClean="0"/>
              <a:t>ინგლისური ენის შემთხვევაში:</a:t>
            </a:r>
          </a:p>
          <a:p>
            <a:pPr algn="ctr">
              <a:buFont typeface="Arial" charset="0"/>
              <a:buChar char="•"/>
            </a:pPr>
            <a:r>
              <a:rPr lang="ka-GE" dirty="0" smtClean="0"/>
              <a:t>თუ შეილება </a:t>
            </a:r>
          </a:p>
          <a:p>
            <a:pPr algn="ctr">
              <a:buFont typeface="Arial" charset="0"/>
              <a:buChar char="•"/>
            </a:pPr>
            <a:r>
              <a:rPr lang="ka-GE" dirty="0" smtClean="0"/>
              <a:t>გამატარეთ რა თუ შეიძლება</a:t>
            </a:r>
          </a:p>
          <a:p>
            <a:pPr algn="ctr">
              <a:buFont typeface="Arial" charset="0"/>
              <a:buChar char="•"/>
            </a:pPr>
            <a:r>
              <a:rPr lang="ka-GE" dirty="0" smtClean="0"/>
              <a:t>გამატარეთ რა</a:t>
            </a:r>
          </a:p>
          <a:p>
            <a:pPr algn="ctr">
              <a:buFont typeface="Arial" charset="0"/>
              <a:buChar char="•"/>
            </a:pPr>
            <a:r>
              <a:rPr lang="ka-GE" dirty="0" smtClean="0"/>
              <a:t>გავივლი რა</a:t>
            </a:r>
          </a:p>
          <a:p>
            <a:pPr algn="ctr">
              <a:buFont typeface="Arial" charset="0"/>
              <a:buChar char="•"/>
            </a:pPr>
            <a:r>
              <a:rPr lang="ka-GE" dirty="0" smtClean="0"/>
              <a:t>უკაცრავად</a:t>
            </a:r>
          </a:p>
          <a:p>
            <a:pPr algn="ctr">
              <a:buFont typeface="Arial" charset="0"/>
              <a:buChar char="•"/>
            </a:pPr>
            <a:r>
              <a:rPr lang="ka-GE" dirty="0" smtClean="0"/>
              <a:t>დიდი ბოდიში</a:t>
            </a:r>
          </a:p>
          <a:p>
            <a:pPr algn="ctr">
              <a:buFont typeface="Arial" charset="0"/>
              <a:buChar char="•"/>
            </a:pPr>
            <a:endParaRPr lang="ka-GE" dirty="0" smtClean="0"/>
          </a:p>
          <a:p>
            <a:pPr algn="ctr">
              <a:buNone/>
            </a:pPr>
            <a:endParaRPr lang="ka-GE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a-GE" sz="2800" dirty="0" smtClean="0"/>
              <a:t>სიტუაცია </a:t>
            </a:r>
            <a:br>
              <a:rPr lang="ka-GE" sz="2800" dirty="0" smtClean="0"/>
            </a:br>
            <a:r>
              <a:rPr lang="ka-GE" sz="2800" dirty="0" err="1" smtClean="0"/>
              <a:t>“გამატარეთ”</a:t>
            </a:r>
            <a:r>
              <a:rPr lang="ka-GE" sz="2800" dirty="0" smtClean="0"/>
              <a:t/>
            </a:r>
            <a:br>
              <a:rPr lang="ka-GE" sz="2800" dirty="0" smtClean="0"/>
            </a:br>
            <a:r>
              <a:rPr lang="ka-GE" sz="2800" dirty="0" smtClean="0"/>
              <a:t>ინგლისურად </a:t>
            </a:r>
            <a:endParaRPr lang="en-US" sz="2800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Excuse me </a:t>
            </a:r>
          </a:p>
          <a:p>
            <a:pPr algn="ctr">
              <a:buNone/>
            </a:pPr>
            <a:r>
              <a:rPr lang="en-US" dirty="0" smtClean="0"/>
              <a:t>Sorry </a:t>
            </a:r>
          </a:p>
          <a:p>
            <a:pPr algn="ctr">
              <a:buNone/>
            </a:pPr>
            <a:r>
              <a:rPr lang="en-US" dirty="0" smtClean="0"/>
              <a:t>Can I 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sz="4000" dirty="0" smtClean="0"/>
              <a:t>სიტუაცია </a:t>
            </a:r>
            <a:br>
              <a:rPr lang="ka-GE" sz="4000" dirty="0" smtClean="0"/>
            </a:br>
            <a:r>
              <a:rPr lang="ka-GE" sz="4000" dirty="0" err="1" smtClean="0"/>
              <a:t>“შეწყვეტა</a:t>
            </a:r>
            <a:r>
              <a:rPr lang="ka-GE" sz="4000" dirty="0" smtClean="0"/>
              <a:t>, ჩაჭრა </a:t>
            </a:r>
            <a:r>
              <a:rPr lang="ka-GE" sz="4000" dirty="0" err="1" smtClean="0"/>
              <a:t>საუბარში</a:t>
            </a:r>
            <a:r>
              <a:rPr lang="ka-GE" sz="4000" dirty="0" err="1" smtClean="0"/>
              <a:t>”</a:t>
            </a:r>
            <a:endParaRPr lang="en-US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ka-GE" dirty="0" smtClean="0"/>
              <a:t>- უკაცრავად მაგრამ,</a:t>
            </a:r>
          </a:p>
          <a:p>
            <a:pPr>
              <a:buFontTx/>
              <a:buChar char="-"/>
            </a:pPr>
            <a:r>
              <a:rPr lang="ka-GE" dirty="0" smtClean="0"/>
              <a:t>უკაცრავად, </a:t>
            </a:r>
          </a:p>
          <a:p>
            <a:pPr>
              <a:buFontTx/>
              <a:buChar char="-"/>
            </a:pPr>
            <a:r>
              <a:rPr lang="ka-GE" dirty="0" smtClean="0"/>
              <a:t>კი მაგრამ....</a:t>
            </a:r>
          </a:p>
          <a:p>
            <a:pPr>
              <a:buFontTx/>
              <a:buChar char="-"/>
            </a:pPr>
            <a:r>
              <a:rPr lang="ka-GE" dirty="0" smtClean="0"/>
              <a:t>პირდაპირ წინადადებით ჩაჭრა </a:t>
            </a:r>
          </a:p>
          <a:p>
            <a:pPr>
              <a:buFontTx/>
              <a:buChar char="-"/>
            </a:pPr>
            <a:endParaRPr lang="ka-GE" dirty="0"/>
          </a:p>
          <a:p>
            <a:pPr>
              <a:buFontTx/>
              <a:buChar char="-"/>
            </a:pPr>
            <a:r>
              <a:rPr lang="en-US" dirty="0" smtClean="0"/>
              <a:t>Sorry I have to interrupt you</a:t>
            </a:r>
          </a:p>
          <a:p>
            <a:pPr>
              <a:buFontTx/>
              <a:buChar char="-"/>
            </a:pPr>
            <a:r>
              <a:rPr lang="en-US" dirty="0" smtClean="0"/>
              <a:t>Yes but….</a:t>
            </a:r>
          </a:p>
          <a:p>
            <a:pPr>
              <a:buFontTx/>
              <a:buChar char="-"/>
            </a:pPr>
            <a:r>
              <a:rPr lang="en-US" dirty="0"/>
              <a:t> </a:t>
            </a:r>
            <a:r>
              <a:rPr lang="en-US" dirty="0" smtClean="0"/>
              <a:t>I am sorry but…</a:t>
            </a:r>
          </a:p>
          <a:p>
            <a:pPr>
              <a:buFontTx/>
              <a:buChar char="-"/>
            </a:pPr>
            <a:r>
              <a:rPr lang="en-US" dirty="0"/>
              <a:t> </a:t>
            </a:r>
            <a:r>
              <a:rPr lang="en-US" dirty="0" smtClean="0"/>
              <a:t>Excuse me (</a:t>
            </a:r>
            <a:r>
              <a:rPr lang="ka-GE" dirty="0" smtClean="0"/>
              <a:t>ინტონაციის შეცვლით)</a:t>
            </a:r>
          </a:p>
          <a:p>
            <a:pPr>
              <a:buNone/>
            </a:pPr>
            <a:r>
              <a:rPr lang="ka-GE" dirty="0" smtClean="0"/>
              <a:t> 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2800" b="1" dirty="0" smtClean="0">
                <a:latin typeface="Sylfaen" pitchFamily="18" charset="0"/>
              </a:rPr>
              <a:t>სიტუაცია </a:t>
            </a:r>
            <a:br>
              <a:rPr lang="ka-GE" sz="2800" b="1" dirty="0" smtClean="0">
                <a:latin typeface="Sylfaen" pitchFamily="18" charset="0"/>
              </a:rPr>
            </a:br>
            <a:r>
              <a:rPr lang="ka-GE" sz="2800" b="1" dirty="0" smtClean="0">
                <a:latin typeface="Sylfaen" pitchFamily="18" charset="0"/>
              </a:rPr>
              <a:t>საუბრის შეწყვეტა დაზუსტების მიზნით </a:t>
            </a:r>
            <a:endParaRPr lang="en-US" sz="2800" b="1" dirty="0">
              <a:latin typeface="Sylfaen" pitchFamily="18" charset="0"/>
            </a:endParaRPr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ka-GE" dirty="0" smtClean="0"/>
              <a:t>-უკაცრავად? (ინტონაცია)</a:t>
            </a:r>
          </a:p>
          <a:p>
            <a:pPr>
              <a:buNone/>
            </a:pPr>
            <a:r>
              <a:rPr lang="ka-GE" dirty="0" smtClean="0"/>
              <a:t>-ბოდიში ? (ინტონაცია)</a:t>
            </a:r>
          </a:p>
          <a:p>
            <a:pPr>
              <a:buNone/>
            </a:pPr>
            <a:r>
              <a:rPr lang="ka-GE" dirty="0" smtClean="0"/>
              <a:t>-ვერ გავიგე? </a:t>
            </a:r>
          </a:p>
          <a:p>
            <a:pPr>
              <a:buNone/>
            </a:pPr>
            <a:r>
              <a:rPr lang="ka-GE" dirty="0" smtClean="0"/>
              <a:t>-რა? (არაფორმალური);</a:t>
            </a:r>
          </a:p>
          <a:p>
            <a:pPr>
              <a:buNone/>
            </a:pPr>
            <a:r>
              <a:rPr lang="ka-GE" dirty="0" smtClean="0"/>
              <a:t>-</a:t>
            </a:r>
            <a:r>
              <a:rPr lang="ka-GE" dirty="0" err="1" smtClean="0"/>
              <a:t>ააააა</a:t>
            </a:r>
            <a:r>
              <a:rPr lang="ka-GE" dirty="0" smtClean="0"/>
              <a:t>? (არაფორმალური); </a:t>
            </a:r>
          </a:p>
          <a:p>
            <a:pPr>
              <a:buNone/>
            </a:pPr>
            <a:r>
              <a:rPr lang="ka-GE" dirty="0" smtClean="0"/>
              <a:t>-რაო?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</a:t>
            </a:r>
            <a:r>
              <a:rPr lang="ka-GE" dirty="0" smtClean="0"/>
              <a:t>როგორ?</a:t>
            </a:r>
          </a:p>
          <a:p>
            <a:pPr>
              <a:buNone/>
            </a:pPr>
            <a:r>
              <a:rPr lang="ka-GE" dirty="0" smtClean="0"/>
              <a:t>-გაიმეორეთ თუ შეიძლება?</a:t>
            </a:r>
          </a:p>
          <a:p>
            <a:pPr>
              <a:buNone/>
            </a:pPr>
            <a:r>
              <a:rPr lang="ka-GE" dirty="0" smtClean="0"/>
              <a:t>-უკაცრავად მაგრამ ვერ გავიგე</a:t>
            </a:r>
          </a:p>
          <a:p>
            <a:pPr>
              <a:buNone/>
            </a:pPr>
            <a:r>
              <a:rPr lang="ka-GE" dirty="0" smtClean="0"/>
              <a:t>-ვერ გავიგე? </a:t>
            </a:r>
          </a:p>
          <a:p>
            <a:pPr>
              <a:buNone/>
            </a:pPr>
            <a:r>
              <a:rPr lang="ka-GE" dirty="0" smtClean="0"/>
              <a:t>-რას ბრძანებთ?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/>
              <a:t>ინგლისური შესატყვისები </a:t>
            </a:r>
            <a:endParaRPr lang="en-US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a-GE" dirty="0" smtClean="0"/>
              <a:t>-</a:t>
            </a:r>
            <a:r>
              <a:rPr lang="en-US" dirty="0" smtClean="0"/>
              <a:t>Pardon? </a:t>
            </a:r>
          </a:p>
          <a:p>
            <a:pPr>
              <a:buNone/>
            </a:pPr>
            <a:r>
              <a:rPr lang="en-US" dirty="0" smtClean="0"/>
              <a:t>-Excuse me (</a:t>
            </a:r>
            <a:r>
              <a:rPr lang="ka-GE" dirty="0" smtClean="0"/>
              <a:t>ინტონაცია)</a:t>
            </a:r>
          </a:p>
          <a:p>
            <a:pPr>
              <a:buNone/>
            </a:pPr>
            <a:r>
              <a:rPr lang="ka-GE" dirty="0" smtClean="0"/>
              <a:t>-</a:t>
            </a:r>
            <a:r>
              <a:rPr lang="en-US" dirty="0" smtClean="0"/>
              <a:t>Sorry (</a:t>
            </a:r>
            <a:r>
              <a:rPr lang="ka-GE" dirty="0" smtClean="0"/>
              <a:t>ინტონაცია)</a:t>
            </a:r>
          </a:p>
          <a:p>
            <a:pPr>
              <a:buNone/>
            </a:pPr>
            <a:r>
              <a:rPr lang="ka-GE" dirty="0" smtClean="0"/>
              <a:t>-</a:t>
            </a:r>
            <a:r>
              <a:rPr lang="en-US" dirty="0" smtClean="0"/>
              <a:t>I did not get it (</a:t>
            </a:r>
            <a:r>
              <a:rPr lang="en-US" dirty="0" err="1" smtClean="0"/>
              <a:t>inf</a:t>
            </a:r>
            <a:r>
              <a:rPr lang="en-US" dirty="0" smtClean="0"/>
              <a:t>) </a:t>
            </a:r>
          </a:p>
          <a:p>
            <a:pPr>
              <a:buNone/>
            </a:pPr>
            <a:r>
              <a:rPr lang="en-US" dirty="0" smtClean="0"/>
              <a:t>-I did  not get (</a:t>
            </a:r>
            <a:r>
              <a:rPr lang="en-US" dirty="0" err="1" smtClean="0"/>
              <a:t>inf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-I did not get it really </a:t>
            </a:r>
          </a:p>
          <a:p>
            <a:pPr>
              <a:buNone/>
            </a:pPr>
            <a:endParaRPr lang="ka-GE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b="1" dirty="0" smtClean="0"/>
              <a:t>საკომუნიკაციო გარემო </a:t>
            </a:r>
            <a:endParaRPr lang="en-US" b="1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ka-GE" b="1" dirty="0" smtClean="0"/>
              <a:t> </a:t>
            </a:r>
          </a:p>
          <a:p>
            <a:pPr algn="ctr">
              <a:buNone/>
            </a:pPr>
            <a:r>
              <a:rPr lang="ka-GE" b="1" dirty="0" smtClean="0"/>
              <a:t>   </a:t>
            </a:r>
            <a:r>
              <a:rPr lang="ka-GE" b="1" dirty="0" err="1" smtClean="0"/>
              <a:t>“ფატიკური”</a:t>
            </a:r>
            <a:r>
              <a:rPr lang="ka-GE" b="1" dirty="0" smtClean="0"/>
              <a:t> გარემოს მნიშვნელობა   და შენარჩუნების აუცილებლობა</a:t>
            </a:r>
          </a:p>
          <a:p>
            <a:pPr algn="ctr">
              <a:buNone/>
            </a:pPr>
            <a:endParaRPr lang="ka-GE" b="1" dirty="0"/>
          </a:p>
          <a:p>
            <a:pPr algn="ctr">
              <a:buNone/>
            </a:pPr>
            <a:r>
              <a:rPr lang="ka-GE" b="1" dirty="0" smtClean="0"/>
              <a:t> </a:t>
            </a:r>
          </a:p>
          <a:p>
            <a:pPr algn="ctr">
              <a:buNone/>
            </a:pPr>
            <a:endParaRPr lang="ka-GE" b="1" dirty="0"/>
          </a:p>
          <a:p>
            <a:pPr algn="ctr">
              <a:buNone/>
            </a:pPr>
            <a:endParaRPr lang="en-US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b="1" dirty="0" smtClean="0"/>
              <a:t>საკომუნიკაციო  გარემო</a:t>
            </a:r>
            <a:endParaRPr lang="en-US" b="1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ka-GE" dirty="0" smtClean="0"/>
          </a:p>
          <a:p>
            <a:pPr algn="ctr">
              <a:buNone/>
            </a:pPr>
            <a:r>
              <a:rPr lang="ka-GE" dirty="0" smtClean="0"/>
              <a:t>ტერმინის წარმომავლობა და  </a:t>
            </a:r>
            <a:r>
              <a:rPr lang="ka-GE" dirty="0" err="1" smtClean="0"/>
              <a:t>“აღმოჩენის”</a:t>
            </a:r>
            <a:r>
              <a:rPr lang="ka-GE" dirty="0" smtClean="0"/>
              <a:t> წინაპირობები </a:t>
            </a:r>
            <a:endParaRPr lang="en-US" dirty="0" smtClean="0"/>
          </a:p>
          <a:p>
            <a:pPr algn="ctr">
              <a:buNone/>
            </a:pPr>
            <a:r>
              <a:rPr lang="ka-GE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2000" b="1" dirty="0" smtClean="0"/>
              <a:t>ბრიტანელი ეთნოგრაფის </a:t>
            </a:r>
            <a:br>
              <a:rPr lang="ka-GE" sz="2000" b="1" dirty="0" smtClean="0"/>
            </a:br>
            <a:r>
              <a:rPr lang="ka-GE" sz="2000" b="1" dirty="0" err="1" smtClean="0"/>
              <a:t>ბრონისლავ</a:t>
            </a:r>
            <a:r>
              <a:rPr lang="ka-GE" sz="2000" b="1" dirty="0" smtClean="0"/>
              <a:t> </a:t>
            </a:r>
            <a:r>
              <a:rPr lang="ka-GE" sz="2000" b="1" dirty="0" err="1" smtClean="0"/>
              <a:t>მალინოვსკის</a:t>
            </a:r>
            <a:r>
              <a:rPr lang="ka-GE" sz="2000" b="1" dirty="0" smtClean="0"/>
              <a:t> აღმოჩენა (1935წ)</a:t>
            </a:r>
            <a:endParaRPr lang="en-US" sz="20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50546" y="1600200"/>
            <a:ext cx="804290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b="1" dirty="0" smtClean="0"/>
              <a:t>ტერმინის </a:t>
            </a:r>
            <a:r>
              <a:rPr lang="ka-GE" b="1" dirty="0"/>
              <a:t>თ</a:t>
            </a:r>
            <a:r>
              <a:rPr lang="ka-GE" b="1" dirty="0" smtClean="0"/>
              <a:t>არგმანისათვის</a:t>
            </a:r>
            <a:endParaRPr lang="en-US" b="1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800" dirty="0" err="1" smtClean="0">
                <a:latin typeface="Sylfaen" pitchFamily="18" charset="0"/>
              </a:rPr>
              <a:t>Phatic</a:t>
            </a:r>
            <a:r>
              <a:rPr lang="en-US" sz="2800" dirty="0" smtClean="0">
                <a:latin typeface="Sylfaen" pitchFamily="18" charset="0"/>
              </a:rPr>
              <a:t> -</a:t>
            </a:r>
            <a:r>
              <a:rPr lang="ka-GE" sz="2800" dirty="0" smtClean="0">
                <a:latin typeface="Sylfaen" pitchFamily="18" charset="0"/>
              </a:rPr>
              <a:t>ლათ.-</a:t>
            </a:r>
            <a:r>
              <a:rPr lang="en-US" sz="2800" dirty="0" err="1" smtClean="0">
                <a:latin typeface="Sylfaen" pitchFamily="18" charset="0"/>
              </a:rPr>
              <a:t>Fatus</a:t>
            </a:r>
            <a:r>
              <a:rPr lang="en-US" sz="2800" dirty="0" smtClean="0">
                <a:latin typeface="Sylfaen" pitchFamily="18" charset="0"/>
              </a:rPr>
              <a:t> sum, </a:t>
            </a:r>
            <a:r>
              <a:rPr lang="en-US" sz="2800" dirty="0" err="1" smtClean="0">
                <a:latin typeface="Sylfaen" pitchFamily="18" charset="0"/>
              </a:rPr>
              <a:t>Fari</a:t>
            </a:r>
            <a:r>
              <a:rPr lang="en-US" sz="2800" dirty="0" smtClean="0">
                <a:latin typeface="Sylfaen" pitchFamily="18" charset="0"/>
              </a:rPr>
              <a:t>-small talk. </a:t>
            </a:r>
          </a:p>
          <a:p>
            <a:pPr algn="ctr">
              <a:buNone/>
            </a:pPr>
            <a:r>
              <a:rPr lang="en-US" sz="2800" dirty="0" smtClean="0"/>
              <a:t>ნ</a:t>
            </a:r>
            <a:r>
              <a:rPr lang="ka-GE" sz="2800" dirty="0" err="1" smtClean="0"/>
              <a:t>იშნავს</a:t>
            </a:r>
            <a:r>
              <a:rPr lang="ka-GE" sz="2800" dirty="0" smtClean="0"/>
              <a:t> მიმართვის ფორმებს ისეთი კონკრეტული საკომუნიკაციო მიზნებისთვის, როგორიცაა</a:t>
            </a:r>
            <a:r>
              <a:rPr lang="ka-GE" dirty="0" smtClean="0"/>
              <a:t>:</a:t>
            </a:r>
          </a:p>
          <a:p>
            <a:pPr algn="ctr">
              <a:buNone/>
            </a:pPr>
            <a:r>
              <a:rPr lang="ka-GE" dirty="0" smtClean="0"/>
              <a:t>-</a:t>
            </a:r>
            <a:r>
              <a:rPr lang="ka-GE" sz="2800" dirty="0" smtClean="0"/>
              <a:t>ყურადღების მიპყრობა;</a:t>
            </a:r>
          </a:p>
          <a:p>
            <a:pPr algn="ctr">
              <a:buNone/>
            </a:pPr>
            <a:r>
              <a:rPr lang="ka-GE" sz="2800" dirty="0" smtClean="0"/>
              <a:t>-შეწყვეტა, ჩაჭრა საუბარში;</a:t>
            </a:r>
          </a:p>
          <a:p>
            <a:pPr algn="ctr">
              <a:buNone/>
            </a:pPr>
            <a:r>
              <a:rPr lang="ka-GE" sz="2800" dirty="0" smtClean="0"/>
              <a:t>-მიმართვა წოდებით ბრუნვაში;</a:t>
            </a:r>
          </a:p>
          <a:p>
            <a:pPr algn="ctr">
              <a:buNone/>
            </a:pPr>
            <a:r>
              <a:rPr lang="ka-GE" sz="2800" dirty="0" smtClean="0"/>
              <a:t>-კონკრეტული ინფორმაციის მიწოდება-მიღების მიზანს მოკლებული საუბრები (მიმართვები;</a:t>
            </a:r>
          </a:p>
          <a:p>
            <a:pPr algn="ctr">
              <a:buNone/>
            </a:pPr>
            <a:endParaRPr lang="ka-GE" sz="1600" dirty="0" smtClean="0"/>
          </a:p>
          <a:p>
            <a:pPr algn="ctr">
              <a:buNone/>
            </a:pPr>
            <a:endParaRPr lang="ka-GE" dirty="0" smtClean="0"/>
          </a:p>
          <a:p>
            <a:pPr algn="ctr">
              <a:buNone/>
            </a:pPr>
            <a:endParaRPr lang="ka-G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a-GE" dirty="0" smtClean="0"/>
              <a:t>    ნანა მაზმიშვილი</a:t>
            </a:r>
          </a:p>
          <a:p>
            <a:pPr>
              <a:buNone/>
            </a:pPr>
            <a:r>
              <a:rPr lang="ka-GE" dirty="0" smtClean="0"/>
              <a:t>    </a:t>
            </a:r>
          </a:p>
          <a:p>
            <a:pPr>
              <a:buNone/>
            </a:pPr>
            <a:r>
              <a:rPr lang="ka-GE" dirty="0"/>
              <a:t> </a:t>
            </a:r>
            <a:r>
              <a:rPr lang="ka-GE" dirty="0" smtClean="0"/>
              <a:t>   ევროპეისტიკის დეპარტამენტის ასისტენტ-პროფესორი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ka-GE" dirty="0" err="1" smtClean="0"/>
              <a:t>ფატიკური</a:t>
            </a:r>
            <a:r>
              <a:rPr lang="ka-GE" dirty="0" smtClean="0"/>
              <a:t> ფრაზები/წინადადებები ხშირად მოყვება ინგლისურ ენაში მისალმებებს შეხვედრისას </a:t>
            </a:r>
          </a:p>
          <a:p>
            <a:pPr algn="ctr">
              <a:buNone/>
            </a:pPr>
            <a:r>
              <a:rPr lang="en-US" dirty="0" smtClean="0"/>
              <a:t>How are you?</a:t>
            </a:r>
          </a:p>
          <a:p>
            <a:pPr algn="ctr">
              <a:buNone/>
            </a:pPr>
            <a:r>
              <a:rPr lang="en-US" dirty="0" smtClean="0"/>
              <a:t>How are things?</a:t>
            </a:r>
          </a:p>
          <a:p>
            <a:pPr algn="ctr">
              <a:buNone/>
            </a:pPr>
            <a:r>
              <a:rPr lang="en-US" dirty="0" smtClean="0"/>
              <a:t>How are you getting on?</a:t>
            </a:r>
          </a:p>
          <a:p>
            <a:pPr algn="ctr">
              <a:buNone/>
            </a:pPr>
            <a:r>
              <a:rPr lang="en-US" dirty="0" smtClean="0"/>
              <a:t>How are you doing?</a:t>
            </a:r>
          </a:p>
          <a:p>
            <a:pPr algn="ctr">
              <a:buNone/>
            </a:pPr>
            <a:r>
              <a:rPr lang="en-US" dirty="0" smtClean="0"/>
              <a:t>What’s up?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/>
              <a:t>ქართულ სინამდვილეში </a:t>
            </a:r>
            <a:endParaRPr lang="en-US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a-GE" dirty="0" smtClean="0"/>
              <a:t>როგორ ხართ?</a:t>
            </a:r>
          </a:p>
          <a:p>
            <a:pPr>
              <a:buNone/>
            </a:pPr>
            <a:r>
              <a:rPr lang="ka-GE" dirty="0" smtClean="0"/>
              <a:t>როგორ ბრძანდებით?</a:t>
            </a:r>
          </a:p>
          <a:p>
            <a:pPr>
              <a:buNone/>
            </a:pPr>
            <a:r>
              <a:rPr lang="ka-GE" dirty="0" smtClean="0"/>
              <a:t>როგორა საქმეები?</a:t>
            </a:r>
          </a:p>
          <a:p>
            <a:pPr>
              <a:buNone/>
            </a:pPr>
            <a:r>
              <a:rPr lang="ka-GE" dirty="0" smtClean="0"/>
              <a:t>ხომ ყველაფერი კარგად?</a:t>
            </a:r>
          </a:p>
          <a:p>
            <a:pPr>
              <a:buNone/>
            </a:pPr>
            <a:r>
              <a:rPr lang="ka-GE" dirty="0" smtClean="0"/>
              <a:t>რას შვები (თ)?</a:t>
            </a:r>
          </a:p>
          <a:p>
            <a:pPr>
              <a:buNone/>
            </a:pPr>
            <a:r>
              <a:rPr lang="ka-GE" dirty="0" smtClean="0"/>
              <a:t>რას შვები(თ) აბა?</a:t>
            </a:r>
          </a:p>
          <a:p>
            <a:pPr>
              <a:buNone/>
            </a:pPr>
            <a:endParaRPr lang="ka-GE" dirty="0" smtClean="0"/>
          </a:p>
          <a:p>
            <a:pPr>
              <a:buNone/>
            </a:pPr>
            <a:endParaRPr lang="ka-GE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err="1" smtClean="0"/>
              <a:t>ფატიკური</a:t>
            </a:r>
            <a:r>
              <a:rPr lang="ka-GE" dirty="0" smtClean="0"/>
              <a:t> სიტუაცია </a:t>
            </a:r>
            <a:endParaRPr lang="en-US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ka-GE" dirty="0"/>
              <a:t> </a:t>
            </a:r>
            <a:r>
              <a:rPr lang="ka-GE" dirty="0" smtClean="0"/>
              <a:t>    პასუხის გაცემა ინგლისურ საკომუნიკაციო სიტუაციაში</a:t>
            </a:r>
          </a:p>
          <a:p>
            <a:pPr algn="ctr">
              <a:buNone/>
            </a:pPr>
            <a:r>
              <a:rPr lang="en-US" dirty="0" smtClean="0"/>
              <a:t>I am fine, Thank you</a:t>
            </a:r>
          </a:p>
          <a:p>
            <a:pPr algn="ctr">
              <a:buNone/>
            </a:pPr>
            <a:r>
              <a:rPr lang="en-US" dirty="0" smtClean="0"/>
              <a:t>I am fine and you</a:t>
            </a:r>
          </a:p>
          <a:p>
            <a:pPr algn="ctr">
              <a:buNone/>
            </a:pPr>
            <a:r>
              <a:rPr lang="en-US" dirty="0" smtClean="0"/>
              <a:t>Fine, and you?</a:t>
            </a:r>
          </a:p>
          <a:p>
            <a:pPr algn="ctr">
              <a:buNone/>
            </a:pPr>
            <a:r>
              <a:rPr lang="en-US" dirty="0" smtClean="0"/>
              <a:t>Not nice….</a:t>
            </a:r>
            <a:endParaRPr lang="ka-GE" dirty="0" smtClean="0"/>
          </a:p>
          <a:p>
            <a:pPr algn="ctr">
              <a:buNone/>
            </a:pPr>
            <a:r>
              <a:rPr lang="en-US" dirty="0" smtClean="0"/>
              <a:t>Its ok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 err="1" smtClean="0"/>
              <a:t>ფატიკური</a:t>
            </a:r>
            <a:r>
              <a:rPr lang="ka-GE" dirty="0" smtClean="0"/>
              <a:t> სიტუაცია ქართულში</a:t>
            </a:r>
            <a:endParaRPr lang="en-US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a-GE" dirty="0" smtClean="0"/>
              <a:t>როგორ ხართ?---კარგად, თქვენ?</a:t>
            </a:r>
          </a:p>
          <a:p>
            <a:pPr>
              <a:buNone/>
            </a:pPr>
            <a:r>
              <a:rPr lang="ka-GE" dirty="0" smtClean="0"/>
              <a:t>როგორ ბრძანდებით?--კარგად....</a:t>
            </a:r>
          </a:p>
          <a:p>
            <a:pPr>
              <a:buNone/>
            </a:pPr>
            <a:r>
              <a:rPr lang="ka-GE" dirty="0" smtClean="0"/>
              <a:t>როგორა საქმეები?----მშვენივრად; არა გვიშავს, თქვენთან?</a:t>
            </a:r>
          </a:p>
          <a:p>
            <a:pPr>
              <a:buNone/>
            </a:pPr>
            <a:r>
              <a:rPr lang="ka-GE" dirty="0" smtClean="0"/>
              <a:t>ხომ ყველაფერი კარგად?--კი კი, იცოცხლე, გაიხარე... </a:t>
            </a:r>
          </a:p>
          <a:p>
            <a:pPr>
              <a:buNone/>
            </a:pPr>
            <a:r>
              <a:rPr lang="ka-GE" dirty="0" smtClean="0"/>
              <a:t>რას შვები (თ)? ---მადლობა... </a:t>
            </a:r>
          </a:p>
          <a:p>
            <a:pPr>
              <a:buNone/>
            </a:pPr>
            <a:r>
              <a:rPr lang="ka-GE" dirty="0" smtClean="0"/>
              <a:t>რას შვები(თ) აბა?---რა ვქნა.... </a:t>
            </a:r>
          </a:p>
          <a:p>
            <a:pPr>
              <a:buNone/>
            </a:pPr>
            <a:endParaRPr lang="ka-GE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/>
              <a:t>მიმართვები</a:t>
            </a:r>
            <a:br>
              <a:rPr lang="ka-GE" dirty="0" smtClean="0"/>
            </a:br>
            <a:r>
              <a:rPr lang="ka-GE" dirty="0" smtClean="0"/>
              <a:t>მიმართვის ფორმები წოდებითში </a:t>
            </a:r>
            <a:endParaRPr lang="en-US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a-GE" dirty="0" smtClean="0"/>
              <a:t>კიდევ ერთი იშვიათი ფორმა, რომელიც შეიძლება კიდევ შეგვხვდეს სადმე:</a:t>
            </a:r>
          </a:p>
          <a:p>
            <a:pPr>
              <a:buNone/>
            </a:pPr>
            <a:r>
              <a:rPr lang="ka-GE" dirty="0"/>
              <a:t> </a:t>
            </a:r>
            <a:r>
              <a:rPr lang="ka-GE" dirty="0" smtClean="0"/>
              <a:t>   </a:t>
            </a:r>
          </a:p>
          <a:p>
            <a:pPr>
              <a:buNone/>
            </a:pPr>
            <a:r>
              <a:rPr lang="ka-GE" dirty="0"/>
              <a:t> </a:t>
            </a:r>
            <a:r>
              <a:rPr lang="ka-GE" dirty="0" smtClean="0"/>
              <a:t>   </a:t>
            </a:r>
            <a:r>
              <a:rPr lang="en-US" dirty="0" smtClean="0"/>
              <a:t>Mrs. John Brown-</a:t>
            </a:r>
            <a:r>
              <a:rPr lang="ka-GE" dirty="0" smtClean="0"/>
              <a:t>ქალბატონი ბრაუნი, ჯონ ბრაუნის მეუღლე;</a:t>
            </a:r>
          </a:p>
          <a:p>
            <a:pPr>
              <a:buNone/>
            </a:pPr>
            <a:endParaRPr lang="ka-GE" dirty="0"/>
          </a:p>
          <a:p>
            <a:pPr>
              <a:buNone/>
            </a:pPr>
            <a:r>
              <a:rPr lang="ka-GE" dirty="0" smtClean="0"/>
              <a:t>    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/>
              <a:t>მიმართვა თანამდებობის სახელებით</a:t>
            </a:r>
            <a:endParaRPr lang="en-US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i="1" dirty="0"/>
              <a:t>Your Excellency! </a:t>
            </a:r>
            <a:r>
              <a:rPr lang="ka-GE" i="1" dirty="0" smtClean="0"/>
              <a:t>–</a:t>
            </a:r>
            <a:r>
              <a:rPr lang="ka-GE" dirty="0" smtClean="0"/>
              <a:t>თქვენო ბრწყინვალებავ (ელჩი)</a:t>
            </a:r>
          </a:p>
          <a:p>
            <a:pPr>
              <a:buNone/>
            </a:pPr>
            <a:r>
              <a:rPr lang="en-US" dirty="0" smtClean="0"/>
              <a:t>Mr. President</a:t>
            </a:r>
            <a:r>
              <a:rPr lang="ka-GE" dirty="0" smtClean="0"/>
              <a:t>--ბატონო პრეზიდენტო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Mr. Chairperson</a:t>
            </a:r>
            <a:r>
              <a:rPr lang="ka-GE" dirty="0" smtClean="0"/>
              <a:t>--</a:t>
            </a:r>
            <a:r>
              <a:rPr lang="ka-GE" dirty="0"/>
              <a:t>ბ</a:t>
            </a:r>
            <a:r>
              <a:rPr lang="ka-GE" dirty="0" smtClean="0"/>
              <a:t>ატონო თავჯდომარე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Prime Minister </a:t>
            </a:r>
            <a:r>
              <a:rPr lang="ka-GE" dirty="0" smtClean="0"/>
              <a:t>--ბატონო მინისტრო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Officer </a:t>
            </a:r>
            <a:r>
              <a:rPr lang="ka-GE" dirty="0" smtClean="0"/>
              <a:t>--ოფიცერო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My lord</a:t>
            </a:r>
            <a:r>
              <a:rPr lang="ka-GE" dirty="0" smtClean="0"/>
              <a:t>--თქვენო უდიდებულესობავ 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Father Sister </a:t>
            </a:r>
            <a:r>
              <a:rPr lang="ka-GE" dirty="0" smtClean="0"/>
              <a:t>---მამაო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Professor Brown (British)</a:t>
            </a:r>
            <a:r>
              <a:rPr lang="ka-GE" dirty="0" smtClean="0"/>
              <a:t>---პროფესორო ბრაუნ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Doctor Brown (American) </a:t>
            </a:r>
            <a:r>
              <a:rPr lang="ka-GE" dirty="0" smtClean="0"/>
              <a:t>---პროფესორო ბრაუნ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/>
              <a:t>მიმართვა წოდებითში</a:t>
            </a:r>
            <a:endParaRPr lang="en-US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Nurse </a:t>
            </a:r>
          </a:p>
          <a:p>
            <a:pPr>
              <a:buNone/>
            </a:pPr>
            <a:r>
              <a:rPr lang="en-US" dirty="0" smtClean="0"/>
              <a:t>Waiter/waitress</a:t>
            </a:r>
          </a:p>
          <a:p>
            <a:pPr>
              <a:buNone/>
            </a:pPr>
            <a:r>
              <a:rPr lang="en-US" dirty="0" smtClean="0"/>
              <a:t>Porter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ka-GE" dirty="0" smtClean="0"/>
              <a:t>    არც ისე დიდი ხანია ეს მიმართვები არ ითვლება უკვე ზრდილობიან ფორმებად და შესაბამისად ისინი შეცვალა ისეთმა ფორმებმა, როგოცაა </a:t>
            </a:r>
            <a:r>
              <a:rPr lang="en-US" dirty="0" smtClean="0"/>
              <a:t>sir/madam</a:t>
            </a:r>
            <a:r>
              <a:rPr lang="ka-GE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ka-GE" b="1" dirty="0" smtClean="0">
              <a:latin typeface="Sylfaen" pitchFamily="18" charset="0"/>
            </a:endParaRPr>
          </a:p>
          <a:p>
            <a:pPr algn="ctr">
              <a:buNone/>
            </a:pPr>
            <a:endParaRPr lang="ka-GE" b="1" dirty="0">
              <a:latin typeface="Sylfaen" pitchFamily="18" charset="0"/>
            </a:endParaRPr>
          </a:p>
          <a:p>
            <a:pPr algn="ctr">
              <a:buNone/>
            </a:pPr>
            <a:r>
              <a:rPr lang="ka-GE" b="1" dirty="0" smtClean="0">
                <a:latin typeface="Sylfaen" pitchFamily="18" charset="0"/>
              </a:rPr>
              <a:t>გმადლობთ </a:t>
            </a:r>
            <a:endParaRPr lang="en-US" b="1" dirty="0">
              <a:latin typeface="Sylfae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ka-GE" dirty="0" smtClean="0"/>
              <a:t>შესაბამისი საკომუნიკაციო ფორმებისა და გარემოს ურთიერთმიმართება</a:t>
            </a:r>
          </a:p>
          <a:p>
            <a:pPr algn="ctr">
              <a:buNone/>
            </a:pPr>
            <a:r>
              <a:rPr lang="ka-GE" dirty="0" smtClean="0"/>
              <a:t>მიმართვისას 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3200" dirty="0" smtClean="0"/>
              <a:t>სხვადასხვა საკომუნიკაციო სიტუაციები და შესაბამისი მიმართვები </a:t>
            </a:r>
            <a:endParaRPr lang="en-US" sz="3200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ka-GE" dirty="0" smtClean="0"/>
              <a:t>საკუთარი გამოცდილებიდან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/>
              <a:t/>
            </a:r>
            <a:br>
              <a:rPr lang="ka-GE" dirty="0" smtClean="0"/>
            </a:br>
            <a:r>
              <a:rPr lang="ka-GE" dirty="0" smtClean="0"/>
              <a:t>რას ვამბობთ ...</a:t>
            </a:r>
            <a:endParaRPr lang="en-US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ka-GE" dirty="0" smtClean="0"/>
              <a:t>როცა გვსურს ვისიმე ყურადღება ქუჩაში? </a:t>
            </a:r>
          </a:p>
          <a:p>
            <a:pPr algn="ctr">
              <a:buNone/>
            </a:pPr>
            <a:r>
              <a:rPr lang="ka-GE" dirty="0" smtClean="0"/>
              <a:t>(განსხვავდება თუ არა მიმართვა სხვადასხვა სქესის სამიზნე ობიექტის შემთხვევაში)</a:t>
            </a:r>
          </a:p>
          <a:p>
            <a:pPr algn="just">
              <a:buNone/>
            </a:pPr>
            <a:r>
              <a:rPr lang="en-US" dirty="0" smtClean="0"/>
              <a:t>Excuse me, I am sorry …. Sir/ma’am…. Madam…Mate…Pal  (</a:t>
            </a:r>
            <a:r>
              <a:rPr lang="ka-GE" dirty="0" smtClean="0"/>
              <a:t>შოტლანდიაში)</a:t>
            </a:r>
            <a:endParaRPr lang="en-US" dirty="0" smtClean="0"/>
          </a:p>
          <a:p>
            <a:pPr algn="ctr">
              <a:buNone/>
            </a:pPr>
            <a:r>
              <a:rPr lang="ka-GE" dirty="0" smtClean="0"/>
              <a:t>  უკაცრავად...ქალბატონო...გოგონა... ბიჭი... მეგობარო...დეიდა... ბიძია.... თუ შეიძლება... ძმაო </a:t>
            </a:r>
            <a:endParaRPr lang="ka-G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ka-GE" dirty="0" smtClean="0"/>
              <a:t>შესატყვისობის და უთარგმნელი ელემენტების არსებობის მიზეზი/საფუძველი </a:t>
            </a:r>
          </a:p>
          <a:p>
            <a:pPr algn="ctr">
              <a:buNone/>
            </a:pPr>
            <a:endParaRPr lang="ka-GE" dirty="0"/>
          </a:p>
          <a:p>
            <a:pPr algn="ctr">
              <a:buNone/>
            </a:pPr>
            <a:r>
              <a:rPr lang="ka-GE" dirty="0" smtClean="0"/>
              <a:t>ნათესაური კავშირების დიდი მნიშვნელობა;</a:t>
            </a:r>
          </a:p>
          <a:p>
            <a:pPr algn="ctr">
              <a:buNone/>
            </a:pPr>
            <a:r>
              <a:rPr lang="ka-GE" dirty="0" smtClean="0"/>
              <a:t>მეგობრობისა და ახლობლობის თემა </a:t>
            </a:r>
          </a:p>
          <a:p>
            <a:pPr algn="ctr">
              <a:buNone/>
            </a:pPr>
            <a:endParaRPr lang="ka-GE" dirty="0" smtClean="0"/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Bro/Bros </a:t>
            </a:r>
            <a:endParaRPr lang="en-US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Hey bro, I agree with you in spirit </a:t>
            </a:r>
          </a:p>
          <a:p>
            <a:pPr algn="ctr">
              <a:buNone/>
            </a:pPr>
            <a:r>
              <a:rPr lang="en-US" dirty="0" smtClean="0"/>
              <a:t>You bros, you really did a great job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 smtClean="0"/>
              <a:t>Buddy –</a:t>
            </a:r>
            <a:r>
              <a:rPr lang="ka-GE" dirty="0" smtClean="0"/>
              <a:t>ჩრდილოეთ ამერიკაში </a:t>
            </a:r>
          </a:p>
          <a:p>
            <a:pPr algn="ctr">
              <a:buNone/>
            </a:pPr>
            <a:r>
              <a:rPr lang="ka-GE" dirty="0" smtClean="0"/>
              <a:t>(ახლობელთან თუ უცნობთან) </a:t>
            </a:r>
            <a:r>
              <a:rPr lang="en-US" dirty="0" smtClean="0"/>
              <a:t>  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i="1" dirty="0"/>
              <a:t/>
            </a:r>
            <a:br>
              <a:rPr lang="en-US" i="1" dirty="0"/>
            </a:br>
            <a:r>
              <a:rPr lang="en-US" i="1" dirty="0"/>
              <a:t>‘Do us all a favor, buddy, and just give back the </a:t>
            </a:r>
            <a:r>
              <a:rPr lang="en-US" i="1" dirty="0" smtClean="0"/>
              <a:t>painting</a:t>
            </a:r>
            <a:r>
              <a:rPr lang="ka-GE" i="1" dirty="0"/>
              <a:t> </a:t>
            </a:r>
            <a:r>
              <a:rPr lang="ka-GE" i="1" dirty="0" smtClean="0"/>
              <a:t>(სიტუაცია მაღაზიაში)</a:t>
            </a:r>
          </a:p>
          <a:p>
            <a:pPr algn="ctr"/>
            <a:endParaRPr lang="ka-GE" i="1" dirty="0"/>
          </a:p>
          <a:p>
            <a:pPr algn="ctr"/>
            <a:r>
              <a:rPr lang="en-US" i="1" dirty="0"/>
              <a:t>‘they had become the best of buddies</a:t>
            </a:r>
            <a:r>
              <a:rPr lang="en-US" i="1" dirty="0" smtClean="0"/>
              <a:t>’</a:t>
            </a:r>
            <a:endParaRPr lang="ka-GE" i="1" dirty="0" smtClean="0"/>
          </a:p>
          <a:p>
            <a:pPr algn="ctr">
              <a:buNone/>
            </a:pPr>
            <a:r>
              <a:rPr lang="ka-GE" i="1" dirty="0" smtClean="0"/>
              <a:t>(ახლო ურთიერთობა)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Buddy</a:t>
            </a:r>
            <a:br>
              <a:rPr lang="en-US" dirty="0" smtClean="0"/>
            </a:br>
            <a:r>
              <a:rPr lang="ka-GE" dirty="0" smtClean="0"/>
              <a:t>წარმომავლობა</a:t>
            </a:r>
            <a:endParaRPr lang="en-US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ka-GE" dirty="0" smtClean="0"/>
              <a:t>    </a:t>
            </a:r>
            <a:r>
              <a:rPr lang="en-US" dirty="0" smtClean="0">
                <a:latin typeface="Sylfaen" pitchFamily="18" charset="0"/>
              </a:rPr>
              <a:t>1850</a:t>
            </a:r>
            <a:r>
              <a:rPr lang="ka-GE" dirty="0" smtClean="0">
                <a:latin typeface="Sylfaen" pitchFamily="18" charset="0"/>
              </a:rPr>
              <a:t> წელს </a:t>
            </a:r>
            <a:r>
              <a:rPr lang="ka-GE" dirty="0">
                <a:latin typeface="Sylfaen" pitchFamily="18" charset="0"/>
              </a:rPr>
              <a:t>შ</a:t>
            </a:r>
            <a:r>
              <a:rPr lang="ka-GE" dirty="0" smtClean="0">
                <a:latin typeface="Sylfaen" pitchFamily="18" charset="0"/>
              </a:rPr>
              <a:t>ემოვიდა პირველად ხმარებაში ამერიკულ ინგლისურში რომელიც სავარაუდოდ წარმოადგენს ბრიტანული წარმომავლობის </a:t>
            </a:r>
            <a:r>
              <a:rPr lang="ka-GE" dirty="0" err="1" smtClean="0">
                <a:latin typeface="Sylfaen" pitchFamily="18" charset="0"/>
              </a:rPr>
              <a:t>კოლოქვიალური</a:t>
            </a:r>
            <a:r>
              <a:rPr lang="ka-GE" dirty="0" smtClean="0">
                <a:latin typeface="Sylfaen" pitchFamily="18" charset="0"/>
              </a:rPr>
              <a:t> სიტყვის “</a:t>
            </a:r>
            <a:r>
              <a:rPr lang="en-US" dirty="0" err="1" smtClean="0">
                <a:latin typeface="Sylfaen" pitchFamily="18" charset="0"/>
              </a:rPr>
              <a:t>butty</a:t>
            </a:r>
            <a:r>
              <a:rPr lang="ka-GE" dirty="0" smtClean="0">
                <a:latin typeface="Sylfaen" pitchFamily="18" charset="0"/>
              </a:rPr>
              <a:t>“  (პარტნიორი, ამხანაგი) სახეცვლილებას.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ოფისის თემა">
  <a:themeElements>
    <a:clrScheme name="ოფისი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ოფისი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ოფისი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623</Words>
  <Application>Microsoft Office PowerPoint</Application>
  <PresentationFormat>ეკრანი (4:3)</PresentationFormat>
  <Paragraphs>144</Paragraphs>
  <Slides>27</Slides>
  <Notes>0</Notes>
  <HiddenSlides>0</HiddenSlides>
  <MMClips>0</MMClips>
  <ScaleCrop>false</ScaleCrop>
  <HeadingPairs>
    <vt:vector size="4" baseType="variant">
      <vt:variant>
        <vt:lpstr>თემა</vt:lpstr>
      </vt:variant>
      <vt:variant>
        <vt:i4>1</vt:i4>
      </vt:variant>
      <vt:variant>
        <vt:lpstr>სლაიდების სათაურები</vt:lpstr>
      </vt:variant>
      <vt:variant>
        <vt:i4>27</vt:i4>
      </vt:variant>
    </vt:vector>
  </HeadingPairs>
  <TitlesOfParts>
    <vt:vector size="28" baseType="lpstr">
      <vt:lpstr>ოფისის თემა</vt:lpstr>
      <vt:lpstr>მიმართვის ფორმები თარგმანში </vt:lpstr>
      <vt:lpstr>სლაიდი 2</vt:lpstr>
      <vt:lpstr>სლაიდი 3</vt:lpstr>
      <vt:lpstr>სხვადასხვა საკომუნიკაციო სიტუაციები და შესაბამისი მიმართვები </vt:lpstr>
      <vt:lpstr> რას ვამბობთ ...</vt:lpstr>
      <vt:lpstr>სლაიდი 6</vt:lpstr>
      <vt:lpstr>Bro/Bros </vt:lpstr>
      <vt:lpstr>სლაიდი 8</vt:lpstr>
      <vt:lpstr>Buddy წარმომავლობა</vt:lpstr>
      <vt:lpstr>სიტუაცია “გამატარეთ” </vt:lpstr>
      <vt:lpstr>სლაიდი 11</vt:lpstr>
      <vt:lpstr>სიტუაცია  “გამატარეთ” ინგლისურად </vt:lpstr>
      <vt:lpstr>სიტუაცია  “შეწყვეტა, ჩაჭრა საუბარში”</vt:lpstr>
      <vt:lpstr>სიტუაცია  საუბრის შეწყვეტა დაზუსტების მიზნით </vt:lpstr>
      <vt:lpstr>ინგლისური შესატყვისები </vt:lpstr>
      <vt:lpstr>საკომუნიკაციო გარემო </vt:lpstr>
      <vt:lpstr>საკომუნიკაციო  გარემო</vt:lpstr>
      <vt:lpstr>ბრიტანელი ეთნოგრაფის  ბრონისლავ მალინოვსკის აღმოჩენა (1935წ)</vt:lpstr>
      <vt:lpstr>ტერმინის თარგმანისათვის</vt:lpstr>
      <vt:lpstr>სლაიდი 20</vt:lpstr>
      <vt:lpstr>ქართულ სინამდვილეში </vt:lpstr>
      <vt:lpstr>ფატიკური სიტუაცია </vt:lpstr>
      <vt:lpstr>ფატიკური სიტუაცია ქართულში</vt:lpstr>
      <vt:lpstr>მიმართვები მიმართვის ფორმები წოდებითში </vt:lpstr>
      <vt:lpstr>მიმართვა თანამდებობის სახელებით</vt:lpstr>
      <vt:lpstr>მიმართვა წოდებითში</vt:lpstr>
      <vt:lpstr>სლაიდი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მიმართვის ფორმები თარგმანში</dc:title>
  <dc:creator>admin</dc:creator>
  <cp:lastModifiedBy>admin</cp:lastModifiedBy>
  <cp:revision>2</cp:revision>
  <dcterms:created xsi:type="dcterms:W3CDTF">2018-07-11T01:52:01Z</dcterms:created>
  <dcterms:modified xsi:type="dcterms:W3CDTF">2018-07-11T04:14:14Z</dcterms:modified>
</cp:coreProperties>
</file>