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0"/>
  </p:notesMasterIdLst>
  <p:sldIdLst>
    <p:sldId id="256" r:id="rId2"/>
    <p:sldId id="261" r:id="rId3"/>
    <p:sldId id="272" r:id="rId4"/>
    <p:sldId id="274" r:id="rId5"/>
    <p:sldId id="270" r:id="rId6"/>
    <p:sldId id="276" r:id="rId7"/>
    <p:sldId id="277" r:id="rId8"/>
    <p:sldId id="278" r:id="rId9"/>
    <p:sldId id="279" r:id="rId10"/>
    <p:sldId id="281" r:id="rId11"/>
    <p:sldId id="291" r:id="rId12"/>
    <p:sldId id="282" r:id="rId13"/>
    <p:sldId id="283" r:id="rId14"/>
    <p:sldId id="284" r:id="rId15"/>
    <p:sldId id="286" r:id="rId16"/>
    <p:sldId id="287" r:id="rId17"/>
    <p:sldId id="288" r:id="rId18"/>
    <p:sldId id="28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  <c:txPr>
        <a:bodyPr/>
        <a:lstStyle/>
        <a:p>
          <a:pPr>
            <a:defRPr b="1">
              <a:latin typeface="Sylfaen" pitchFamily="18" charset="0"/>
            </a:defRPr>
          </a:pPr>
          <a:endParaRPr lang="en-US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categorial types of compounds in Georgian</c:v>
                </c:pt>
              </c:strCache>
            </c:strRef>
          </c:tx>
          <c:explosion val="25"/>
          <c:cat>
            <c:strRef>
              <c:f>Sheet1!$A$2:$A$6</c:f>
              <c:strCache>
                <c:ptCount val="4"/>
                <c:pt idx="0">
                  <c:v>compound nouns</c:v>
                </c:pt>
                <c:pt idx="1">
                  <c:v>compound adjectives </c:v>
                </c:pt>
                <c:pt idx="2">
                  <c:v>compound adverbs</c:v>
                </c:pt>
                <c:pt idx="3">
                  <c:v>compound verbs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26</c:v>
                </c:pt>
                <c:pt idx="1">
                  <c:v>22</c:v>
                </c:pt>
                <c:pt idx="2">
                  <c:v>8</c:v>
                </c:pt>
                <c:pt idx="3">
                  <c:v>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Libben's model</c:v>
                </c:pt>
              </c:strCache>
            </c:strRef>
          </c:tx>
          <c:explosion val="25"/>
          <c:cat>
            <c:strRef>
              <c:f>Sheet1!$A$2:$A$5</c:f>
              <c:strCache>
                <c:ptCount val="4"/>
                <c:pt idx="0">
                  <c:v>OPAQUE-OPAQUE</c:v>
                </c:pt>
                <c:pt idx="1">
                  <c:v>TRANSPARENT-TRANSPARENT</c:v>
                </c:pt>
                <c:pt idx="2">
                  <c:v>TRANSPARENT-OPAQUE</c:v>
                </c:pt>
                <c:pt idx="3">
                  <c:v>OPAQUE-TRANSPARENT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</c:v>
                </c:pt>
                <c:pt idx="1">
                  <c:v>8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full transfer</c:v>
                </c:pt>
                <c:pt idx="1">
                  <c:v>partial transfer</c:v>
                </c:pt>
                <c:pt idx="2">
                  <c:v>zero transfer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8</c:v>
                </c:pt>
                <c:pt idx="2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full transfer</c:v>
                </c:pt>
                <c:pt idx="1">
                  <c:v>partial transfer</c:v>
                </c:pt>
                <c:pt idx="2">
                  <c:v>zero transfer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full transfer</c:v>
                </c:pt>
                <c:pt idx="1">
                  <c:v>partial transfer</c:v>
                </c:pt>
                <c:pt idx="2">
                  <c:v>zero transfer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shape val="cylinder"/>
        <c:axId val="63212928"/>
        <c:axId val="63231104"/>
        <c:axId val="46889152"/>
      </c:bar3DChart>
      <c:catAx>
        <c:axId val="63212928"/>
        <c:scaling>
          <c:orientation val="minMax"/>
        </c:scaling>
        <c:axPos val="b"/>
        <c:tickLblPos val="nextTo"/>
        <c:crossAx val="63231104"/>
        <c:crosses val="autoZero"/>
        <c:auto val="1"/>
        <c:lblAlgn val="ctr"/>
        <c:lblOffset val="100"/>
      </c:catAx>
      <c:valAx>
        <c:axId val="63231104"/>
        <c:scaling>
          <c:orientation val="minMax"/>
        </c:scaling>
        <c:axPos val="l"/>
        <c:majorGridlines/>
        <c:numFmt formatCode="General" sourceLinked="1"/>
        <c:tickLblPos val="nextTo"/>
        <c:crossAx val="63212928"/>
        <c:crosses val="autoZero"/>
        <c:crossBetween val="between"/>
      </c:valAx>
      <c:serAx>
        <c:axId val="46889152"/>
        <c:scaling>
          <c:orientation val="minMax"/>
        </c:scaling>
        <c:axPos val="b"/>
        <c:tickLblPos val="nextTo"/>
        <c:crossAx val="63231104"/>
        <c:crosses val="autoZero"/>
      </c:ser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D41B36-852D-4F34-8CDD-4691E59547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C3BF9F-E4E3-483A-BC4D-01AEC5EB23C3}">
      <dgm:prSet phldrT="[Text]"/>
      <dgm:spPr/>
      <dgm:t>
        <a:bodyPr/>
        <a:lstStyle/>
        <a:p>
          <a:r>
            <a:rPr lang="en-US" dirty="0" smtClean="0"/>
            <a:t>Foreign</a:t>
          </a:r>
          <a:endParaRPr lang="en-US" dirty="0"/>
        </a:p>
      </dgm:t>
    </dgm:pt>
    <dgm:pt modelId="{57E99DE2-FE5A-4B65-9436-90F6488E9F95}" type="parTrans" cxnId="{C0E277DE-930C-404D-A88D-202C2ACF02A8}">
      <dgm:prSet/>
      <dgm:spPr/>
      <dgm:t>
        <a:bodyPr/>
        <a:lstStyle/>
        <a:p>
          <a:endParaRPr lang="en-US"/>
        </a:p>
      </dgm:t>
    </dgm:pt>
    <dgm:pt modelId="{E917D2AC-4721-4D19-8727-C394457AD2DC}" type="sibTrans" cxnId="{C0E277DE-930C-404D-A88D-202C2ACF02A8}">
      <dgm:prSet/>
      <dgm:spPr/>
      <dgm:t>
        <a:bodyPr/>
        <a:lstStyle/>
        <a:p>
          <a:endParaRPr lang="en-US"/>
        </a:p>
      </dgm:t>
    </dgm:pt>
    <dgm:pt modelId="{989A088C-C48B-4D08-86FE-A9F17C2ECC38}">
      <dgm:prSet phldrT="[Text]"/>
      <dgm:spPr/>
      <dgm:t>
        <a:bodyPr/>
        <a:lstStyle/>
        <a:p>
          <a:r>
            <a:rPr lang="en-US" b="1" dirty="0" smtClean="0">
              <a:latin typeface="Sylfaen" pitchFamily="18" charset="0"/>
            </a:rPr>
            <a:t>. Laurie Bauer, Siva Reddy, Diana </a:t>
          </a:r>
          <a:r>
            <a:rPr lang="en-US" b="1" dirty="0" err="1" smtClean="0">
              <a:latin typeface="Sylfaen" pitchFamily="18" charset="0"/>
            </a:rPr>
            <a:t>Mccarthy</a:t>
          </a:r>
          <a:r>
            <a:rPr lang="en-US" b="1" dirty="0" smtClean="0">
              <a:latin typeface="Sylfaen" pitchFamily="18" charset="0"/>
            </a:rPr>
            <a:t>, Suresh </a:t>
          </a:r>
          <a:r>
            <a:rPr lang="en-US" b="1" dirty="0" err="1" smtClean="0">
              <a:latin typeface="Sylfaen" pitchFamily="18" charset="0"/>
            </a:rPr>
            <a:t>Manandhar</a:t>
          </a:r>
          <a:r>
            <a:rPr lang="en-US" b="1" dirty="0" smtClean="0">
              <a:latin typeface="Sylfaen" pitchFamily="18" charset="0"/>
            </a:rPr>
            <a:t> (2011), Schafer (2018), </a:t>
          </a:r>
          <a:r>
            <a:rPr lang="en-US" b="1" dirty="0" err="1" smtClean="0">
              <a:latin typeface="Sylfaen" pitchFamily="18" charset="0"/>
            </a:rPr>
            <a:t>Libben</a:t>
          </a:r>
          <a:r>
            <a:rPr lang="en-US" b="1" dirty="0" smtClean="0">
              <a:latin typeface="Sylfaen" pitchFamily="18" charset="0"/>
            </a:rPr>
            <a:t> (2003) </a:t>
          </a:r>
          <a:r>
            <a:rPr lang="en-US" b="1" dirty="0" err="1" smtClean="0">
              <a:latin typeface="Sylfaen" pitchFamily="18" charset="0"/>
            </a:rPr>
            <a:t>O.Seaghdha</a:t>
          </a:r>
          <a:r>
            <a:rPr lang="en-US" b="1" dirty="0" smtClean="0">
              <a:latin typeface="Sylfaen" pitchFamily="18" charset="0"/>
            </a:rPr>
            <a:t> (2008)</a:t>
          </a:r>
          <a:endParaRPr lang="en-US" b="1" dirty="0">
            <a:latin typeface="Sylfaen" pitchFamily="18" charset="0"/>
          </a:endParaRPr>
        </a:p>
      </dgm:t>
    </dgm:pt>
    <dgm:pt modelId="{762E6A03-9413-43B6-ACF5-372578386A0F}" type="parTrans" cxnId="{69F2DC35-8166-4E6E-AE39-CDE684A522E2}">
      <dgm:prSet/>
      <dgm:spPr/>
      <dgm:t>
        <a:bodyPr/>
        <a:lstStyle/>
        <a:p>
          <a:endParaRPr lang="en-US"/>
        </a:p>
      </dgm:t>
    </dgm:pt>
    <dgm:pt modelId="{1D746F88-01CD-4D43-A00C-D8CDEFB64FD0}" type="sibTrans" cxnId="{69F2DC35-8166-4E6E-AE39-CDE684A522E2}">
      <dgm:prSet/>
      <dgm:spPr/>
      <dgm:t>
        <a:bodyPr/>
        <a:lstStyle/>
        <a:p>
          <a:endParaRPr lang="en-US"/>
        </a:p>
      </dgm:t>
    </dgm:pt>
    <dgm:pt modelId="{C8A0452E-8156-4910-B5DC-743A65952711}">
      <dgm:prSet phldrT="[Text]"/>
      <dgm:spPr/>
      <dgm:t>
        <a:bodyPr/>
        <a:lstStyle/>
        <a:p>
          <a:r>
            <a:rPr lang="en-US" dirty="0" smtClean="0"/>
            <a:t>Georgian</a:t>
          </a:r>
          <a:endParaRPr lang="en-US" dirty="0"/>
        </a:p>
      </dgm:t>
    </dgm:pt>
    <dgm:pt modelId="{1583CF9A-08AA-4075-A8CE-777CF482CE7F}" type="parTrans" cxnId="{454D0678-D74B-4FA4-B466-8863DD224662}">
      <dgm:prSet/>
      <dgm:spPr/>
      <dgm:t>
        <a:bodyPr/>
        <a:lstStyle/>
        <a:p>
          <a:endParaRPr lang="en-US"/>
        </a:p>
      </dgm:t>
    </dgm:pt>
    <dgm:pt modelId="{4CFECB42-8782-46C6-AF65-786798A0DFD4}" type="sibTrans" cxnId="{454D0678-D74B-4FA4-B466-8863DD224662}">
      <dgm:prSet/>
      <dgm:spPr/>
      <dgm:t>
        <a:bodyPr/>
        <a:lstStyle/>
        <a:p>
          <a:endParaRPr lang="en-US"/>
        </a:p>
      </dgm:t>
    </dgm:pt>
    <dgm:pt modelId="{0C75BCE1-F2F2-492F-827F-EC863E89FC99}">
      <dgm:prSet phldrT="[Text]" custT="1"/>
      <dgm:spPr/>
      <dgm:t>
        <a:bodyPr/>
        <a:lstStyle/>
        <a:p>
          <a:r>
            <a:rPr lang="en-US" sz="2800" b="1" dirty="0" smtClean="0">
              <a:latin typeface="Sylfaen" pitchFamily="18" charset="0"/>
            </a:rPr>
            <a:t>Thomas </a:t>
          </a:r>
          <a:r>
            <a:rPr lang="en-US" sz="2800" b="1" dirty="0" err="1" smtClean="0">
              <a:latin typeface="Sylfaen" pitchFamily="18" charset="0"/>
            </a:rPr>
            <a:t>Gamkrelidze</a:t>
          </a:r>
          <a:r>
            <a:rPr lang="en-US" sz="2800" b="1" dirty="0" smtClean="0">
              <a:latin typeface="Sylfaen" pitchFamily="18" charset="0"/>
            </a:rPr>
            <a:t>, Nino </a:t>
          </a:r>
          <a:r>
            <a:rPr lang="en-US" sz="2800" b="1" dirty="0" err="1" smtClean="0">
              <a:latin typeface="Sylfaen" pitchFamily="18" charset="0"/>
            </a:rPr>
            <a:t>Sharashendize</a:t>
          </a:r>
          <a:r>
            <a:rPr lang="en-US" sz="2800" b="1" dirty="0" smtClean="0">
              <a:latin typeface="Sylfaen" pitchFamily="18" charset="0"/>
            </a:rPr>
            <a:t>, </a:t>
          </a:r>
          <a:r>
            <a:rPr lang="en-US" sz="2800" b="1" dirty="0" err="1" smtClean="0">
              <a:latin typeface="Sylfaen" pitchFamily="18" charset="0"/>
            </a:rPr>
            <a:t>Zhuzhuna</a:t>
          </a:r>
          <a:r>
            <a:rPr lang="en-US" sz="2800" b="1" dirty="0" smtClean="0">
              <a:latin typeface="Sylfaen" pitchFamily="18" charset="0"/>
            </a:rPr>
            <a:t> </a:t>
          </a:r>
          <a:r>
            <a:rPr lang="en-US" sz="2800" b="1" dirty="0" err="1" smtClean="0">
              <a:latin typeface="Sylfaen" pitchFamily="18" charset="0"/>
            </a:rPr>
            <a:t>Peikrishvili</a:t>
          </a:r>
          <a:r>
            <a:rPr lang="en-US" sz="3000" b="1" dirty="0" smtClean="0">
              <a:latin typeface="Sylfaen" pitchFamily="18" charset="0"/>
            </a:rPr>
            <a:t>, Leo </a:t>
          </a:r>
          <a:r>
            <a:rPr lang="en-US" sz="3000" b="1" dirty="0" err="1" smtClean="0">
              <a:latin typeface="Sylfaen" pitchFamily="18" charset="0"/>
            </a:rPr>
            <a:t>Kvachadze</a:t>
          </a:r>
          <a:r>
            <a:rPr lang="en-US" sz="3000" b="1" dirty="0" smtClean="0">
              <a:latin typeface="Sylfaen" pitchFamily="18" charset="0"/>
            </a:rPr>
            <a:t> </a:t>
          </a:r>
          <a:endParaRPr lang="en-US" sz="3000" b="1" dirty="0">
            <a:latin typeface="Sylfaen" pitchFamily="18" charset="0"/>
          </a:endParaRPr>
        </a:p>
      </dgm:t>
    </dgm:pt>
    <dgm:pt modelId="{A459B0D2-59E4-4812-845A-0425F3578D33}" type="parTrans" cxnId="{D23A8478-5CB8-48BF-BB59-7039B41722F2}">
      <dgm:prSet/>
      <dgm:spPr/>
      <dgm:t>
        <a:bodyPr/>
        <a:lstStyle/>
        <a:p>
          <a:endParaRPr lang="en-US"/>
        </a:p>
      </dgm:t>
    </dgm:pt>
    <dgm:pt modelId="{C0E67D3C-053C-40D8-B6C2-D25E2AC9065A}" type="sibTrans" cxnId="{D23A8478-5CB8-48BF-BB59-7039B41722F2}">
      <dgm:prSet/>
      <dgm:spPr/>
      <dgm:t>
        <a:bodyPr/>
        <a:lstStyle/>
        <a:p>
          <a:endParaRPr lang="en-US"/>
        </a:p>
      </dgm:t>
    </dgm:pt>
    <dgm:pt modelId="{C0D7FB32-FF12-4370-9945-38D130288C0B}" type="pres">
      <dgm:prSet presAssocID="{7CD41B36-852D-4F34-8CDD-4691E59547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DD7DD5-9438-4CF5-9ED9-C4549A16BFAB}" type="pres">
      <dgm:prSet presAssocID="{CDC3BF9F-E4E3-483A-BC4D-01AEC5EB23C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4068F9-C7EE-479F-A1B1-24F03F10D5D4}" type="pres">
      <dgm:prSet presAssocID="{CDC3BF9F-E4E3-483A-BC4D-01AEC5EB23C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F8E6B7-60B6-4FEB-8A8B-E7FDD2F3588D}" type="pres">
      <dgm:prSet presAssocID="{C8A0452E-8156-4910-B5DC-743A6595271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EF9B7A-0593-4ACB-B5E9-9AC093AB29FD}" type="pres">
      <dgm:prSet presAssocID="{C8A0452E-8156-4910-B5DC-743A6595271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E277DE-930C-404D-A88D-202C2ACF02A8}" srcId="{7CD41B36-852D-4F34-8CDD-4691E5954708}" destId="{CDC3BF9F-E4E3-483A-BC4D-01AEC5EB23C3}" srcOrd="0" destOrd="0" parTransId="{57E99DE2-FE5A-4B65-9436-90F6488E9F95}" sibTransId="{E917D2AC-4721-4D19-8727-C394457AD2DC}"/>
    <dgm:cxn modelId="{C0240FF5-805C-4BBE-9242-4E755C9E10C9}" type="presOf" srcId="{0C75BCE1-F2F2-492F-827F-EC863E89FC99}" destId="{B1EF9B7A-0593-4ACB-B5E9-9AC093AB29FD}" srcOrd="0" destOrd="0" presId="urn:microsoft.com/office/officeart/2005/8/layout/vList2"/>
    <dgm:cxn modelId="{454D0678-D74B-4FA4-B466-8863DD224662}" srcId="{7CD41B36-852D-4F34-8CDD-4691E5954708}" destId="{C8A0452E-8156-4910-B5DC-743A65952711}" srcOrd="1" destOrd="0" parTransId="{1583CF9A-08AA-4075-A8CE-777CF482CE7F}" sibTransId="{4CFECB42-8782-46C6-AF65-786798A0DFD4}"/>
    <dgm:cxn modelId="{71B40E4B-BCCB-4922-9E10-1CF60F1EE8BE}" type="presOf" srcId="{C8A0452E-8156-4910-B5DC-743A65952711}" destId="{4FF8E6B7-60B6-4FEB-8A8B-E7FDD2F3588D}" srcOrd="0" destOrd="0" presId="urn:microsoft.com/office/officeart/2005/8/layout/vList2"/>
    <dgm:cxn modelId="{D23A8478-5CB8-48BF-BB59-7039B41722F2}" srcId="{C8A0452E-8156-4910-B5DC-743A65952711}" destId="{0C75BCE1-F2F2-492F-827F-EC863E89FC99}" srcOrd="0" destOrd="0" parTransId="{A459B0D2-59E4-4812-845A-0425F3578D33}" sibTransId="{C0E67D3C-053C-40D8-B6C2-D25E2AC9065A}"/>
    <dgm:cxn modelId="{790E8A36-D7F6-43DD-9830-C45E348237F9}" type="presOf" srcId="{7CD41B36-852D-4F34-8CDD-4691E5954708}" destId="{C0D7FB32-FF12-4370-9945-38D130288C0B}" srcOrd="0" destOrd="0" presId="urn:microsoft.com/office/officeart/2005/8/layout/vList2"/>
    <dgm:cxn modelId="{D29E31BC-8AB5-47FC-A4A8-93CA93177D65}" type="presOf" srcId="{CDC3BF9F-E4E3-483A-BC4D-01AEC5EB23C3}" destId="{4ADD7DD5-9438-4CF5-9ED9-C4549A16BFAB}" srcOrd="0" destOrd="0" presId="urn:microsoft.com/office/officeart/2005/8/layout/vList2"/>
    <dgm:cxn modelId="{6C3C16B3-1CF9-4884-9215-6E8B39303453}" type="presOf" srcId="{989A088C-C48B-4D08-86FE-A9F17C2ECC38}" destId="{D54068F9-C7EE-479F-A1B1-24F03F10D5D4}" srcOrd="0" destOrd="0" presId="urn:microsoft.com/office/officeart/2005/8/layout/vList2"/>
    <dgm:cxn modelId="{69F2DC35-8166-4E6E-AE39-CDE684A522E2}" srcId="{CDC3BF9F-E4E3-483A-BC4D-01AEC5EB23C3}" destId="{989A088C-C48B-4D08-86FE-A9F17C2ECC38}" srcOrd="0" destOrd="0" parTransId="{762E6A03-9413-43B6-ACF5-372578386A0F}" sibTransId="{1D746F88-01CD-4D43-A00C-D8CDEFB64FD0}"/>
    <dgm:cxn modelId="{60C648F0-5174-46CD-8EEE-1E216753E519}" type="presParOf" srcId="{C0D7FB32-FF12-4370-9945-38D130288C0B}" destId="{4ADD7DD5-9438-4CF5-9ED9-C4549A16BFAB}" srcOrd="0" destOrd="0" presId="urn:microsoft.com/office/officeart/2005/8/layout/vList2"/>
    <dgm:cxn modelId="{329A656C-E5BE-4D18-851F-6D82D3AD8D83}" type="presParOf" srcId="{C0D7FB32-FF12-4370-9945-38D130288C0B}" destId="{D54068F9-C7EE-479F-A1B1-24F03F10D5D4}" srcOrd="1" destOrd="0" presId="urn:microsoft.com/office/officeart/2005/8/layout/vList2"/>
    <dgm:cxn modelId="{7BB3444E-EA23-4DDB-924F-6AD63A471870}" type="presParOf" srcId="{C0D7FB32-FF12-4370-9945-38D130288C0B}" destId="{4FF8E6B7-60B6-4FEB-8A8B-E7FDD2F3588D}" srcOrd="2" destOrd="0" presId="urn:microsoft.com/office/officeart/2005/8/layout/vList2"/>
    <dgm:cxn modelId="{3E369607-1379-4928-90DF-AB8E09D93B4B}" type="presParOf" srcId="{C0D7FB32-FF12-4370-9945-38D130288C0B}" destId="{B1EF9B7A-0593-4ACB-B5E9-9AC093AB29F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F4FAF7-1C80-4D26-B540-9FF98706D1E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24975D-DF5F-48DE-8E14-6D0612C100C2}">
      <dgm:prSet phldrT="[Text]" phldr="1"/>
      <dgm:spPr/>
      <dgm:t>
        <a:bodyPr/>
        <a:lstStyle/>
        <a:p>
          <a:endParaRPr lang="en-US" dirty="0"/>
        </a:p>
      </dgm:t>
    </dgm:pt>
    <dgm:pt modelId="{C3E82D60-A20E-408F-B206-0A6DC8F00E76}" type="parTrans" cxnId="{2B9C80F7-B667-40F3-A4C0-6B182941E53E}">
      <dgm:prSet/>
      <dgm:spPr/>
      <dgm:t>
        <a:bodyPr/>
        <a:lstStyle/>
        <a:p>
          <a:endParaRPr lang="en-US"/>
        </a:p>
      </dgm:t>
    </dgm:pt>
    <dgm:pt modelId="{EB1EE23D-4D81-43E4-9722-411E9F9894BE}" type="sibTrans" cxnId="{2B9C80F7-B667-40F3-A4C0-6B182941E53E}">
      <dgm:prSet/>
      <dgm:spPr/>
      <dgm:t>
        <a:bodyPr/>
        <a:lstStyle/>
        <a:p>
          <a:endParaRPr lang="en-US"/>
        </a:p>
      </dgm:t>
    </dgm:pt>
    <dgm:pt modelId="{C65EC185-655C-4A5F-825E-05F7EA2518A0}">
      <dgm:prSet phldrT="[Text]"/>
      <dgm:spPr/>
      <dgm:t>
        <a:bodyPr/>
        <a:lstStyle/>
        <a:p>
          <a:r>
            <a:rPr lang="en-US" dirty="0" smtClean="0"/>
            <a:t>1. Both components are used literally which make the composite easily interpretable</a:t>
          </a:r>
          <a:endParaRPr lang="en-US" dirty="0"/>
        </a:p>
      </dgm:t>
    </dgm:pt>
    <dgm:pt modelId="{A6E2AC8F-8EFD-4433-BB10-5DD0A7BC6CCE}" type="parTrans" cxnId="{038D1226-10B1-403D-886D-B99A69493FB1}">
      <dgm:prSet/>
      <dgm:spPr/>
      <dgm:t>
        <a:bodyPr/>
        <a:lstStyle/>
        <a:p>
          <a:endParaRPr lang="en-US"/>
        </a:p>
      </dgm:t>
    </dgm:pt>
    <dgm:pt modelId="{4F6E5085-2A4C-45F9-938A-45AB0D329790}" type="sibTrans" cxnId="{038D1226-10B1-403D-886D-B99A69493FB1}">
      <dgm:prSet/>
      <dgm:spPr/>
      <dgm:t>
        <a:bodyPr/>
        <a:lstStyle/>
        <a:p>
          <a:endParaRPr lang="en-US"/>
        </a:p>
      </dgm:t>
    </dgm:pt>
    <dgm:pt modelId="{88125A37-044B-4A0B-854B-6C8E7E9BA6DE}">
      <dgm:prSet phldrT="[Text]" phldr="1"/>
      <dgm:spPr/>
      <dgm:t>
        <a:bodyPr/>
        <a:lstStyle/>
        <a:p>
          <a:endParaRPr lang="en-US" dirty="0"/>
        </a:p>
      </dgm:t>
    </dgm:pt>
    <dgm:pt modelId="{14EE51C1-DD39-4A54-B0DA-E204DCA9B435}" type="parTrans" cxnId="{AA0AC506-F456-4F19-9C2A-D4B7428FAB3C}">
      <dgm:prSet/>
      <dgm:spPr/>
      <dgm:t>
        <a:bodyPr/>
        <a:lstStyle/>
        <a:p>
          <a:endParaRPr lang="en-US"/>
        </a:p>
      </dgm:t>
    </dgm:pt>
    <dgm:pt modelId="{F2C39011-3DDE-462E-B22C-24AF84909082}" type="sibTrans" cxnId="{AA0AC506-F456-4F19-9C2A-D4B7428FAB3C}">
      <dgm:prSet/>
      <dgm:spPr/>
      <dgm:t>
        <a:bodyPr/>
        <a:lstStyle/>
        <a:p>
          <a:endParaRPr lang="en-US"/>
        </a:p>
      </dgm:t>
    </dgm:pt>
    <dgm:pt modelId="{2BA89E4D-718D-47B9-A57A-A508038BC1DF}">
      <dgm:prSet phldrT="[Text]"/>
      <dgm:spPr/>
      <dgm:t>
        <a:bodyPr/>
        <a:lstStyle/>
        <a:p>
          <a:r>
            <a:rPr lang="en-US" dirty="0" smtClean="0"/>
            <a:t>2. Only one component (either left or right positioned) has a literary meaning</a:t>
          </a:r>
          <a:endParaRPr lang="en-US" dirty="0"/>
        </a:p>
      </dgm:t>
    </dgm:pt>
    <dgm:pt modelId="{C9C402F3-488B-48F2-93B0-235F101D80FC}" type="parTrans" cxnId="{30CBD87F-0159-479A-851A-5BBCE05BBA37}">
      <dgm:prSet/>
      <dgm:spPr/>
      <dgm:t>
        <a:bodyPr/>
        <a:lstStyle/>
        <a:p>
          <a:endParaRPr lang="en-US"/>
        </a:p>
      </dgm:t>
    </dgm:pt>
    <dgm:pt modelId="{E320F0A7-AC69-482B-84BF-CC518C113B79}" type="sibTrans" cxnId="{30CBD87F-0159-479A-851A-5BBCE05BBA37}">
      <dgm:prSet/>
      <dgm:spPr/>
      <dgm:t>
        <a:bodyPr/>
        <a:lstStyle/>
        <a:p>
          <a:endParaRPr lang="en-US"/>
        </a:p>
      </dgm:t>
    </dgm:pt>
    <dgm:pt modelId="{D10AE95A-BAF5-41CA-B98B-81FD65A317AA}">
      <dgm:prSet phldrT="[Text]" phldr="1"/>
      <dgm:spPr/>
      <dgm:t>
        <a:bodyPr/>
        <a:lstStyle/>
        <a:p>
          <a:endParaRPr lang="en-US" dirty="0"/>
        </a:p>
      </dgm:t>
    </dgm:pt>
    <dgm:pt modelId="{38183686-527F-4D80-A1F6-19BA331FDD67}" type="parTrans" cxnId="{5D113136-9901-4FF6-83CE-4111C374DAD3}">
      <dgm:prSet/>
      <dgm:spPr/>
      <dgm:t>
        <a:bodyPr/>
        <a:lstStyle/>
        <a:p>
          <a:endParaRPr lang="en-US"/>
        </a:p>
      </dgm:t>
    </dgm:pt>
    <dgm:pt modelId="{DDF34054-6FB6-40EF-9D22-166BC98D697A}" type="sibTrans" cxnId="{5D113136-9901-4FF6-83CE-4111C374DAD3}">
      <dgm:prSet/>
      <dgm:spPr/>
      <dgm:t>
        <a:bodyPr/>
        <a:lstStyle/>
        <a:p>
          <a:endParaRPr lang="en-US"/>
        </a:p>
      </dgm:t>
    </dgm:pt>
    <dgm:pt modelId="{1DC6FB31-36E0-4FCD-8B31-27F54582BFE3}">
      <dgm:prSet/>
      <dgm:spPr/>
      <dgm:t>
        <a:bodyPr/>
        <a:lstStyle/>
        <a:p>
          <a:r>
            <a:rPr lang="en-US" dirty="0" smtClean="0"/>
            <a:t>3. None of the components are used literally.</a:t>
          </a:r>
          <a:endParaRPr lang="en-US" dirty="0"/>
        </a:p>
      </dgm:t>
    </dgm:pt>
    <dgm:pt modelId="{C4FEBFB8-41B3-4CC0-98DB-F2AAB8C88C64}" type="parTrans" cxnId="{39912DDD-E079-4220-BCFE-3A17D755599B}">
      <dgm:prSet/>
      <dgm:spPr/>
    </dgm:pt>
    <dgm:pt modelId="{76FEFC77-B7AB-47B6-AD99-D0BF60CEE4E3}" type="sibTrans" cxnId="{39912DDD-E079-4220-BCFE-3A17D755599B}">
      <dgm:prSet/>
      <dgm:spPr/>
    </dgm:pt>
    <dgm:pt modelId="{4F952931-0AFF-461C-B1BB-597BBA6477DC}" type="pres">
      <dgm:prSet presAssocID="{F2F4FAF7-1C80-4D26-B540-9FF98706D1E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91F9AC-8054-406A-88C9-35DCD1EFCA04}" type="pres">
      <dgm:prSet presAssocID="{0824975D-DF5F-48DE-8E14-6D0612C100C2}" presName="composite" presStyleCnt="0"/>
      <dgm:spPr/>
    </dgm:pt>
    <dgm:pt modelId="{0059DAA9-EBCD-4F7F-800A-C7737ACC381B}" type="pres">
      <dgm:prSet presAssocID="{0824975D-DF5F-48DE-8E14-6D0612C100C2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1AD9E9-AE3A-49A9-BA56-620BC51C3D92}" type="pres">
      <dgm:prSet presAssocID="{0824975D-DF5F-48DE-8E14-6D0612C100C2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9507ED-69B1-4280-A4AA-BBDBCBDD7314}" type="pres">
      <dgm:prSet presAssocID="{EB1EE23D-4D81-43E4-9722-411E9F9894BE}" presName="sp" presStyleCnt="0"/>
      <dgm:spPr/>
    </dgm:pt>
    <dgm:pt modelId="{978D29C7-9099-4C92-9B4E-9A61B3CAFFB4}" type="pres">
      <dgm:prSet presAssocID="{88125A37-044B-4A0B-854B-6C8E7E9BA6DE}" presName="composite" presStyleCnt="0"/>
      <dgm:spPr/>
    </dgm:pt>
    <dgm:pt modelId="{5B095CAF-AF8D-458A-9887-1B60604E5CCA}" type="pres">
      <dgm:prSet presAssocID="{88125A37-044B-4A0B-854B-6C8E7E9BA6D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8B0A9F-8FD7-49B8-83C1-173E6106A845}" type="pres">
      <dgm:prSet presAssocID="{88125A37-044B-4A0B-854B-6C8E7E9BA6D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77A2AE-DF38-433B-9CD6-20BF9E51A3CA}" type="pres">
      <dgm:prSet presAssocID="{F2C39011-3DDE-462E-B22C-24AF84909082}" presName="sp" presStyleCnt="0"/>
      <dgm:spPr/>
    </dgm:pt>
    <dgm:pt modelId="{45B1BABF-09F8-4331-8EDF-6CD38B0A1B92}" type="pres">
      <dgm:prSet presAssocID="{D10AE95A-BAF5-41CA-B98B-81FD65A317AA}" presName="composite" presStyleCnt="0"/>
      <dgm:spPr/>
    </dgm:pt>
    <dgm:pt modelId="{C7D84BF9-FEA9-4ED0-AFDA-962C21E8CA29}" type="pres">
      <dgm:prSet presAssocID="{D10AE95A-BAF5-41CA-B98B-81FD65A317A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E7D51B-0D86-4FBD-95A4-60F4D45D1B1A}" type="pres">
      <dgm:prSet presAssocID="{D10AE95A-BAF5-41CA-B98B-81FD65A317A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4AD5AB5-44A6-431A-8116-1523BE92FAA8}" type="presOf" srcId="{F2F4FAF7-1C80-4D26-B540-9FF98706D1E7}" destId="{4F952931-0AFF-461C-B1BB-597BBA6477DC}" srcOrd="0" destOrd="0" presId="urn:microsoft.com/office/officeart/2005/8/layout/chevron2"/>
    <dgm:cxn modelId="{39912DDD-E079-4220-BCFE-3A17D755599B}" srcId="{D10AE95A-BAF5-41CA-B98B-81FD65A317AA}" destId="{1DC6FB31-36E0-4FCD-8B31-27F54582BFE3}" srcOrd="0" destOrd="0" parTransId="{C4FEBFB8-41B3-4CC0-98DB-F2AAB8C88C64}" sibTransId="{76FEFC77-B7AB-47B6-AD99-D0BF60CEE4E3}"/>
    <dgm:cxn modelId="{8B0B4C15-92CC-49DD-8197-ADD77AFA5C76}" type="presOf" srcId="{2BA89E4D-718D-47B9-A57A-A508038BC1DF}" destId="{218B0A9F-8FD7-49B8-83C1-173E6106A845}" srcOrd="0" destOrd="0" presId="urn:microsoft.com/office/officeart/2005/8/layout/chevron2"/>
    <dgm:cxn modelId="{AA0AC506-F456-4F19-9C2A-D4B7428FAB3C}" srcId="{F2F4FAF7-1C80-4D26-B540-9FF98706D1E7}" destId="{88125A37-044B-4A0B-854B-6C8E7E9BA6DE}" srcOrd="1" destOrd="0" parTransId="{14EE51C1-DD39-4A54-B0DA-E204DCA9B435}" sibTransId="{F2C39011-3DDE-462E-B22C-24AF84909082}"/>
    <dgm:cxn modelId="{67A71607-898D-400B-BAF6-DC32CD344326}" type="presOf" srcId="{0824975D-DF5F-48DE-8E14-6D0612C100C2}" destId="{0059DAA9-EBCD-4F7F-800A-C7737ACC381B}" srcOrd="0" destOrd="0" presId="urn:microsoft.com/office/officeart/2005/8/layout/chevron2"/>
    <dgm:cxn modelId="{30CBD87F-0159-479A-851A-5BBCE05BBA37}" srcId="{88125A37-044B-4A0B-854B-6C8E7E9BA6DE}" destId="{2BA89E4D-718D-47B9-A57A-A508038BC1DF}" srcOrd="0" destOrd="0" parTransId="{C9C402F3-488B-48F2-93B0-235F101D80FC}" sibTransId="{E320F0A7-AC69-482B-84BF-CC518C113B79}"/>
    <dgm:cxn modelId="{2A7F7157-99DE-4AC7-A72A-1AA9D82CA55E}" type="presOf" srcId="{88125A37-044B-4A0B-854B-6C8E7E9BA6DE}" destId="{5B095CAF-AF8D-458A-9887-1B60604E5CCA}" srcOrd="0" destOrd="0" presId="urn:microsoft.com/office/officeart/2005/8/layout/chevron2"/>
    <dgm:cxn modelId="{5D113136-9901-4FF6-83CE-4111C374DAD3}" srcId="{F2F4FAF7-1C80-4D26-B540-9FF98706D1E7}" destId="{D10AE95A-BAF5-41CA-B98B-81FD65A317AA}" srcOrd="2" destOrd="0" parTransId="{38183686-527F-4D80-A1F6-19BA331FDD67}" sibTransId="{DDF34054-6FB6-40EF-9D22-166BC98D697A}"/>
    <dgm:cxn modelId="{038D1226-10B1-403D-886D-B99A69493FB1}" srcId="{0824975D-DF5F-48DE-8E14-6D0612C100C2}" destId="{C65EC185-655C-4A5F-825E-05F7EA2518A0}" srcOrd="0" destOrd="0" parTransId="{A6E2AC8F-8EFD-4433-BB10-5DD0A7BC6CCE}" sibTransId="{4F6E5085-2A4C-45F9-938A-45AB0D329790}"/>
    <dgm:cxn modelId="{73709CC5-81BA-436E-9C29-657E57F13046}" type="presOf" srcId="{C65EC185-655C-4A5F-825E-05F7EA2518A0}" destId="{A01AD9E9-AE3A-49A9-BA56-620BC51C3D92}" srcOrd="0" destOrd="0" presId="urn:microsoft.com/office/officeart/2005/8/layout/chevron2"/>
    <dgm:cxn modelId="{1956BFCC-5D44-493A-AB55-3B2C77B6B430}" type="presOf" srcId="{D10AE95A-BAF5-41CA-B98B-81FD65A317AA}" destId="{C7D84BF9-FEA9-4ED0-AFDA-962C21E8CA29}" srcOrd="0" destOrd="0" presId="urn:microsoft.com/office/officeart/2005/8/layout/chevron2"/>
    <dgm:cxn modelId="{43E1683D-8255-4D0D-ADB1-214D0CC2DDBD}" type="presOf" srcId="{1DC6FB31-36E0-4FCD-8B31-27F54582BFE3}" destId="{EBE7D51B-0D86-4FBD-95A4-60F4D45D1B1A}" srcOrd="0" destOrd="0" presId="urn:microsoft.com/office/officeart/2005/8/layout/chevron2"/>
    <dgm:cxn modelId="{2B9C80F7-B667-40F3-A4C0-6B182941E53E}" srcId="{F2F4FAF7-1C80-4D26-B540-9FF98706D1E7}" destId="{0824975D-DF5F-48DE-8E14-6D0612C100C2}" srcOrd="0" destOrd="0" parTransId="{C3E82D60-A20E-408F-B206-0A6DC8F00E76}" sibTransId="{EB1EE23D-4D81-43E4-9722-411E9F9894BE}"/>
    <dgm:cxn modelId="{FF67154B-F399-4ADC-ADF2-5CB2900A9F63}" type="presParOf" srcId="{4F952931-0AFF-461C-B1BB-597BBA6477DC}" destId="{8291F9AC-8054-406A-88C9-35DCD1EFCA04}" srcOrd="0" destOrd="0" presId="urn:microsoft.com/office/officeart/2005/8/layout/chevron2"/>
    <dgm:cxn modelId="{8C32AFAB-0EB1-40E3-9458-4E233E4268BA}" type="presParOf" srcId="{8291F9AC-8054-406A-88C9-35DCD1EFCA04}" destId="{0059DAA9-EBCD-4F7F-800A-C7737ACC381B}" srcOrd="0" destOrd="0" presId="urn:microsoft.com/office/officeart/2005/8/layout/chevron2"/>
    <dgm:cxn modelId="{7C05BC72-4027-4EC5-8499-9F3A5F097E7A}" type="presParOf" srcId="{8291F9AC-8054-406A-88C9-35DCD1EFCA04}" destId="{A01AD9E9-AE3A-49A9-BA56-620BC51C3D92}" srcOrd="1" destOrd="0" presId="urn:microsoft.com/office/officeart/2005/8/layout/chevron2"/>
    <dgm:cxn modelId="{3FB2A58A-ACBE-4F1E-A9BA-4704DAD38A1D}" type="presParOf" srcId="{4F952931-0AFF-461C-B1BB-597BBA6477DC}" destId="{319507ED-69B1-4280-A4AA-BBDBCBDD7314}" srcOrd="1" destOrd="0" presId="urn:microsoft.com/office/officeart/2005/8/layout/chevron2"/>
    <dgm:cxn modelId="{51B3FBF6-B635-4475-B6AC-4C89F80001CB}" type="presParOf" srcId="{4F952931-0AFF-461C-B1BB-597BBA6477DC}" destId="{978D29C7-9099-4C92-9B4E-9A61B3CAFFB4}" srcOrd="2" destOrd="0" presId="urn:microsoft.com/office/officeart/2005/8/layout/chevron2"/>
    <dgm:cxn modelId="{BE825123-B404-44D2-9795-510C3CB00DED}" type="presParOf" srcId="{978D29C7-9099-4C92-9B4E-9A61B3CAFFB4}" destId="{5B095CAF-AF8D-458A-9887-1B60604E5CCA}" srcOrd="0" destOrd="0" presId="urn:microsoft.com/office/officeart/2005/8/layout/chevron2"/>
    <dgm:cxn modelId="{989E050A-39AD-40A7-9B6C-A42662384FC5}" type="presParOf" srcId="{978D29C7-9099-4C92-9B4E-9A61B3CAFFB4}" destId="{218B0A9F-8FD7-49B8-83C1-173E6106A845}" srcOrd="1" destOrd="0" presId="urn:microsoft.com/office/officeart/2005/8/layout/chevron2"/>
    <dgm:cxn modelId="{282A4612-6023-4955-874A-330195A09C29}" type="presParOf" srcId="{4F952931-0AFF-461C-B1BB-597BBA6477DC}" destId="{BE77A2AE-DF38-433B-9CD6-20BF9E51A3CA}" srcOrd="3" destOrd="0" presId="urn:microsoft.com/office/officeart/2005/8/layout/chevron2"/>
    <dgm:cxn modelId="{D57F366C-19E7-47B4-AA23-20F1220A5920}" type="presParOf" srcId="{4F952931-0AFF-461C-B1BB-597BBA6477DC}" destId="{45B1BABF-09F8-4331-8EDF-6CD38B0A1B92}" srcOrd="4" destOrd="0" presId="urn:microsoft.com/office/officeart/2005/8/layout/chevron2"/>
    <dgm:cxn modelId="{EE4421FD-D38E-43F7-9C25-B220D7467092}" type="presParOf" srcId="{45B1BABF-09F8-4331-8EDF-6CD38B0A1B92}" destId="{C7D84BF9-FEA9-4ED0-AFDA-962C21E8CA29}" srcOrd="0" destOrd="0" presId="urn:microsoft.com/office/officeart/2005/8/layout/chevron2"/>
    <dgm:cxn modelId="{C90FEB08-CEBA-4A10-A7B5-AFD13FF86695}" type="presParOf" srcId="{45B1BABF-09F8-4331-8EDF-6CD38B0A1B92}" destId="{EBE7D51B-0D86-4FBD-95A4-60F4D45D1B1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297FAC-C7B1-477F-9D2A-CE1007705836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C3CCC6-7A70-4A18-9A0E-52D6E89D8B0D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To rate semantic transparency = meaning </a:t>
          </a:r>
          <a:r>
            <a:rPr lang="en-US" sz="2000" b="1" dirty="0" err="1" smtClean="0">
              <a:solidFill>
                <a:schemeClr val="tx1"/>
              </a:solidFill>
            </a:rPr>
            <a:t>predicatbility</a:t>
          </a:r>
          <a:r>
            <a:rPr lang="en-US" sz="2000" b="1" dirty="0" smtClean="0">
              <a:solidFill>
                <a:schemeClr val="tx1"/>
              </a:solidFill>
            </a:rPr>
            <a:t> </a:t>
          </a:r>
        </a:p>
        <a:p>
          <a:r>
            <a:rPr lang="en-US" sz="2000" b="1" dirty="0" smtClean="0">
              <a:solidFill>
                <a:schemeClr val="tx1"/>
              </a:solidFill>
            </a:rPr>
            <a:t>1. Easily  predictable  2. Predictable   3.  Hardly predictable     </a:t>
          </a:r>
        </a:p>
        <a:p>
          <a:r>
            <a:rPr lang="en-US" sz="2000" b="1" dirty="0" smtClean="0">
              <a:solidFill>
                <a:schemeClr val="tx1"/>
              </a:solidFill>
            </a:rPr>
            <a:t>4. Unpredictable</a:t>
          </a:r>
          <a:endParaRPr lang="en-US" sz="2000" b="1" dirty="0">
            <a:solidFill>
              <a:schemeClr val="tx1"/>
            </a:solidFill>
          </a:endParaRPr>
        </a:p>
      </dgm:t>
    </dgm:pt>
    <dgm:pt modelId="{676ACACE-8D69-4CEA-A996-7545B1E38665}" type="parTrans" cxnId="{435580F2-7082-4684-B25F-27B03EB0A549}">
      <dgm:prSet/>
      <dgm:spPr/>
      <dgm:t>
        <a:bodyPr/>
        <a:lstStyle/>
        <a:p>
          <a:endParaRPr lang="en-US"/>
        </a:p>
      </dgm:t>
    </dgm:pt>
    <dgm:pt modelId="{D6828CA3-2607-4D0E-9343-F6E4F89B89A9}" type="sibTrans" cxnId="{435580F2-7082-4684-B25F-27B03EB0A549}">
      <dgm:prSet/>
      <dgm:spPr/>
      <dgm:t>
        <a:bodyPr/>
        <a:lstStyle/>
        <a:p>
          <a:endParaRPr lang="en-US"/>
        </a:p>
      </dgm:t>
    </dgm:pt>
    <dgm:pt modelId="{63A5A93E-32BE-4B3E-8566-C1182D7BD445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to rate  according to their compositionality. model suggested by </a:t>
          </a:r>
          <a:r>
            <a:rPr lang="en-US" b="1" dirty="0" err="1" smtClean="0">
              <a:solidFill>
                <a:schemeClr val="tx1"/>
              </a:solidFill>
            </a:rPr>
            <a:t>Libben</a:t>
          </a:r>
          <a:r>
            <a:rPr lang="en-US" b="1" dirty="0" smtClean="0">
              <a:solidFill>
                <a:schemeClr val="tx1"/>
              </a:solidFill>
            </a:rPr>
            <a:t>. (see the abbreviation above)  TT  TO  OT  OO</a:t>
          </a:r>
          <a:endParaRPr lang="en-US" b="1" dirty="0">
            <a:solidFill>
              <a:schemeClr val="tx1"/>
            </a:solidFill>
          </a:endParaRPr>
        </a:p>
      </dgm:t>
    </dgm:pt>
    <dgm:pt modelId="{61D0E423-FE05-4C3F-A1D6-E0875C3DD8A4}" type="parTrans" cxnId="{3AF5D3A3-3A62-4334-BD5D-33276E51E1E2}">
      <dgm:prSet/>
      <dgm:spPr/>
      <dgm:t>
        <a:bodyPr/>
        <a:lstStyle/>
        <a:p>
          <a:endParaRPr lang="en-US"/>
        </a:p>
      </dgm:t>
    </dgm:pt>
    <dgm:pt modelId="{EC2E2A48-01F1-4495-B81F-5E63B8155966}" type="sibTrans" cxnId="{3AF5D3A3-3A62-4334-BD5D-33276E51E1E2}">
      <dgm:prSet/>
      <dgm:spPr/>
      <dgm:t>
        <a:bodyPr/>
        <a:lstStyle/>
        <a:p>
          <a:endParaRPr lang="en-US"/>
        </a:p>
      </dgm:t>
    </dgm:pt>
    <dgm:pt modelId="{38953712-89B4-45F2-971F-5ABE990403DA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to compare Georgian composites to their English counterparts in terms of that to what extent a Georgian composite retained its compositional pattern in English</a:t>
          </a:r>
          <a:r>
            <a:rPr lang="en-US" dirty="0" smtClean="0"/>
            <a:t>. </a:t>
          </a:r>
          <a:endParaRPr lang="en-US" dirty="0"/>
        </a:p>
      </dgm:t>
    </dgm:pt>
    <dgm:pt modelId="{52EEC866-2150-4440-A912-5A472B642299}" type="parTrans" cxnId="{B705AF26-3CFA-4CE9-9279-6DA6BDAE9BF7}">
      <dgm:prSet/>
      <dgm:spPr/>
      <dgm:t>
        <a:bodyPr/>
        <a:lstStyle/>
        <a:p>
          <a:endParaRPr lang="en-US"/>
        </a:p>
      </dgm:t>
    </dgm:pt>
    <dgm:pt modelId="{899118A2-D07F-408B-8F10-5A9414DDAEA7}" type="sibTrans" cxnId="{B705AF26-3CFA-4CE9-9279-6DA6BDAE9BF7}">
      <dgm:prSet/>
      <dgm:spPr/>
      <dgm:t>
        <a:bodyPr/>
        <a:lstStyle/>
        <a:p>
          <a:endParaRPr lang="en-US"/>
        </a:p>
      </dgm:t>
    </dgm:pt>
    <dgm:pt modelId="{2CB99F86-98E0-44BF-97FB-3895921592BE}" type="pres">
      <dgm:prSet presAssocID="{D1297FAC-C7B1-477F-9D2A-CE100770583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B5B4B9-00E4-4568-BC4A-4DD2875C0580}" type="pres">
      <dgm:prSet presAssocID="{38953712-89B4-45F2-971F-5ABE990403DA}" presName="boxAndChildren" presStyleCnt="0"/>
      <dgm:spPr/>
    </dgm:pt>
    <dgm:pt modelId="{66F958DA-708A-4DA3-8390-E1EE8CB2D11B}" type="pres">
      <dgm:prSet presAssocID="{38953712-89B4-45F2-971F-5ABE990403DA}" presName="parentTextBox" presStyleLbl="node1" presStyleIdx="0" presStyleCnt="3"/>
      <dgm:spPr/>
      <dgm:t>
        <a:bodyPr/>
        <a:lstStyle/>
        <a:p>
          <a:endParaRPr lang="en-US"/>
        </a:p>
      </dgm:t>
    </dgm:pt>
    <dgm:pt modelId="{CA191AA4-6A06-46BD-B21B-A92D29034121}" type="pres">
      <dgm:prSet presAssocID="{EC2E2A48-01F1-4495-B81F-5E63B8155966}" presName="sp" presStyleCnt="0"/>
      <dgm:spPr/>
    </dgm:pt>
    <dgm:pt modelId="{C5352763-1FF4-4CA1-ACFC-FA27CF03151E}" type="pres">
      <dgm:prSet presAssocID="{63A5A93E-32BE-4B3E-8566-C1182D7BD445}" presName="arrowAndChildren" presStyleCnt="0"/>
      <dgm:spPr/>
    </dgm:pt>
    <dgm:pt modelId="{4E024F79-91AD-438C-8F3C-BB16E09F1D31}" type="pres">
      <dgm:prSet presAssocID="{63A5A93E-32BE-4B3E-8566-C1182D7BD445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82CDF3B3-2026-4771-A0E6-6BE35D0A37C6}" type="pres">
      <dgm:prSet presAssocID="{D6828CA3-2607-4D0E-9343-F6E4F89B89A9}" presName="sp" presStyleCnt="0"/>
      <dgm:spPr/>
    </dgm:pt>
    <dgm:pt modelId="{5CFDFCD0-BAC4-4D66-A72F-E1A9D1B9A475}" type="pres">
      <dgm:prSet presAssocID="{DEC3CCC6-7A70-4A18-9A0E-52D6E89D8B0D}" presName="arrowAndChildren" presStyleCnt="0"/>
      <dgm:spPr/>
    </dgm:pt>
    <dgm:pt modelId="{9EF5CC07-8E71-4B9B-A84A-998D46EF83F3}" type="pres">
      <dgm:prSet presAssocID="{DEC3CCC6-7A70-4A18-9A0E-52D6E89D8B0D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435580F2-7082-4684-B25F-27B03EB0A549}" srcId="{D1297FAC-C7B1-477F-9D2A-CE1007705836}" destId="{DEC3CCC6-7A70-4A18-9A0E-52D6E89D8B0D}" srcOrd="0" destOrd="0" parTransId="{676ACACE-8D69-4CEA-A996-7545B1E38665}" sibTransId="{D6828CA3-2607-4D0E-9343-F6E4F89B89A9}"/>
    <dgm:cxn modelId="{119B2CFA-506D-49C3-8E2E-3EED4A20F2B1}" type="presOf" srcId="{63A5A93E-32BE-4B3E-8566-C1182D7BD445}" destId="{4E024F79-91AD-438C-8F3C-BB16E09F1D31}" srcOrd="0" destOrd="0" presId="urn:microsoft.com/office/officeart/2005/8/layout/process4"/>
    <dgm:cxn modelId="{B705AF26-3CFA-4CE9-9279-6DA6BDAE9BF7}" srcId="{D1297FAC-C7B1-477F-9D2A-CE1007705836}" destId="{38953712-89B4-45F2-971F-5ABE990403DA}" srcOrd="2" destOrd="0" parTransId="{52EEC866-2150-4440-A912-5A472B642299}" sibTransId="{899118A2-D07F-408B-8F10-5A9414DDAEA7}"/>
    <dgm:cxn modelId="{A06401D3-1EA6-46E6-A001-CB7A1EDD4213}" type="presOf" srcId="{D1297FAC-C7B1-477F-9D2A-CE1007705836}" destId="{2CB99F86-98E0-44BF-97FB-3895921592BE}" srcOrd="0" destOrd="0" presId="urn:microsoft.com/office/officeart/2005/8/layout/process4"/>
    <dgm:cxn modelId="{05F44771-2A72-4022-AB6D-8362AA3B913B}" type="presOf" srcId="{DEC3CCC6-7A70-4A18-9A0E-52D6E89D8B0D}" destId="{9EF5CC07-8E71-4B9B-A84A-998D46EF83F3}" srcOrd="0" destOrd="0" presId="urn:microsoft.com/office/officeart/2005/8/layout/process4"/>
    <dgm:cxn modelId="{3AF5D3A3-3A62-4334-BD5D-33276E51E1E2}" srcId="{D1297FAC-C7B1-477F-9D2A-CE1007705836}" destId="{63A5A93E-32BE-4B3E-8566-C1182D7BD445}" srcOrd="1" destOrd="0" parTransId="{61D0E423-FE05-4C3F-A1D6-E0875C3DD8A4}" sibTransId="{EC2E2A48-01F1-4495-B81F-5E63B8155966}"/>
    <dgm:cxn modelId="{FE62375D-B249-41DD-A2B9-D75AC6B43B9B}" type="presOf" srcId="{38953712-89B4-45F2-971F-5ABE990403DA}" destId="{66F958DA-708A-4DA3-8390-E1EE8CB2D11B}" srcOrd="0" destOrd="0" presId="urn:microsoft.com/office/officeart/2005/8/layout/process4"/>
    <dgm:cxn modelId="{4AD3750D-FA37-49EE-BB19-3EBC07AC47F7}" type="presParOf" srcId="{2CB99F86-98E0-44BF-97FB-3895921592BE}" destId="{61B5B4B9-00E4-4568-BC4A-4DD2875C0580}" srcOrd="0" destOrd="0" presId="urn:microsoft.com/office/officeart/2005/8/layout/process4"/>
    <dgm:cxn modelId="{FE0D1FAE-8BC4-4EDC-9CF6-FDCAB2A2EA03}" type="presParOf" srcId="{61B5B4B9-00E4-4568-BC4A-4DD2875C0580}" destId="{66F958DA-708A-4DA3-8390-E1EE8CB2D11B}" srcOrd="0" destOrd="0" presId="urn:microsoft.com/office/officeart/2005/8/layout/process4"/>
    <dgm:cxn modelId="{9F90AD41-7FFE-45CB-AAA4-1F4593A358CB}" type="presParOf" srcId="{2CB99F86-98E0-44BF-97FB-3895921592BE}" destId="{CA191AA4-6A06-46BD-B21B-A92D29034121}" srcOrd="1" destOrd="0" presId="urn:microsoft.com/office/officeart/2005/8/layout/process4"/>
    <dgm:cxn modelId="{806965AD-861A-416D-9F0B-BDF9366C64E1}" type="presParOf" srcId="{2CB99F86-98E0-44BF-97FB-3895921592BE}" destId="{C5352763-1FF4-4CA1-ACFC-FA27CF03151E}" srcOrd="2" destOrd="0" presId="urn:microsoft.com/office/officeart/2005/8/layout/process4"/>
    <dgm:cxn modelId="{6B9A7024-F193-481A-980A-67D1CB63CB5C}" type="presParOf" srcId="{C5352763-1FF4-4CA1-ACFC-FA27CF03151E}" destId="{4E024F79-91AD-438C-8F3C-BB16E09F1D31}" srcOrd="0" destOrd="0" presId="urn:microsoft.com/office/officeart/2005/8/layout/process4"/>
    <dgm:cxn modelId="{60AC9C01-F251-4295-BDC0-7680F1E8AAA6}" type="presParOf" srcId="{2CB99F86-98E0-44BF-97FB-3895921592BE}" destId="{82CDF3B3-2026-4771-A0E6-6BE35D0A37C6}" srcOrd="3" destOrd="0" presId="urn:microsoft.com/office/officeart/2005/8/layout/process4"/>
    <dgm:cxn modelId="{CD194ECA-C2BA-4BC4-9E9B-B8DE181E6981}" type="presParOf" srcId="{2CB99F86-98E0-44BF-97FB-3895921592BE}" destId="{5CFDFCD0-BAC4-4D66-A72F-E1A9D1B9A475}" srcOrd="4" destOrd="0" presId="urn:microsoft.com/office/officeart/2005/8/layout/process4"/>
    <dgm:cxn modelId="{E728F275-80BB-4F11-9D28-4E452242A223}" type="presParOf" srcId="{5CFDFCD0-BAC4-4D66-A72F-E1A9D1B9A475}" destId="{9EF5CC07-8E71-4B9B-A84A-998D46EF83F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96A589-B617-489A-A2EE-7B0325AE29E1}" type="doc">
      <dgm:prSet loTypeId="urn:microsoft.com/office/officeart/2005/8/layout/chevron2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195B0DCA-013D-463A-82D7-92A7BF13047E}">
      <dgm:prSet phldrT="[Text]"/>
      <dgm:spPr/>
      <dgm:t>
        <a:bodyPr/>
        <a:lstStyle/>
        <a:p>
          <a:r>
            <a:rPr lang="en-US" dirty="0" smtClean="0"/>
            <a:t>X</a:t>
          </a:r>
          <a:endParaRPr lang="en-US" dirty="0"/>
        </a:p>
      </dgm:t>
    </dgm:pt>
    <dgm:pt modelId="{2BA7447B-6EDF-4781-BEF4-96BD8101D742}" type="parTrans" cxnId="{B502BE94-7893-44D3-A21A-D4B3FEDE4576}">
      <dgm:prSet/>
      <dgm:spPr/>
      <dgm:t>
        <a:bodyPr/>
        <a:lstStyle/>
        <a:p>
          <a:endParaRPr lang="en-US"/>
        </a:p>
      </dgm:t>
    </dgm:pt>
    <dgm:pt modelId="{7331BBA1-AB0A-45D8-A410-C1CDC2E25BF4}" type="sibTrans" cxnId="{B502BE94-7893-44D3-A21A-D4B3FEDE4576}">
      <dgm:prSet/>
      <dgm:spPr/>
      <dgm:t>
        <a:bodyPr/>
        <a:lstStyle/>
        <a:p>
          <a:endParaRPr lang="en-US"/>
        </a:p>
      </dgm:t>
    </dgm:pt>
    <dgm:pt modelId="{B2AE6DCA-5102-477D-AD90-F9DAC9F8053A}">
      <dgm:prSet phldrT="[Text]"/>
      <dgm:spPr/>
      <dgm:t>
        <a:bodyPr/>
        <a:lstStyle/>
        <a:p>
          <a:r>
            <a:rPr lang="ka-GE" b="1" dirty="0" smtClean="0"/>
            <a:t>პირუტყვი</a:t>
          </a:r>
          <a:r>
            <a:rPr lang="en-US" b="1" dirty="0" smtClean="0"/>
            <a:t> =</a:t>
          </a:r>
          <a:r>
            <a:rPr lang="en-US" b="1" dirty="0" err="1" smtClean="0"/>
            <a:t>mouth+speachless</a:t>
          </a:r>
          <a:r>
            <a:rPr lang="en-US" b="1" dirty="0" smtClean="0"/>
            <a:t> = beasts</a:t>
          </a:r>
          <a:r>
            <a:rPr lang="ka-GE" b="1" dirty="0" smtClean="0"/>
            <a:t> წუთისოფელი</a:t>
          </a:r>
          <a:r>
            <a:rPr lang="en-US" b="1" dirty="0" smtClean="0"/>
            <a:t> =</a:t>
          </a:r>
          <a:r>
            <a:rPr lang="en-US" b="1" dirty="0" err="1" smtClean="0"/>
            <a:t>minute+village</a:t>
          </a:r>
          <a:r>
            <a:rPr lang="en-US" b="1" dirty="0" smtClean="0"/>
            <a:t>=life</a:t>
          </a:r>
          <a:endParaRPr lang="en-US" b="1" dirty="0"/>
        </a:p>
      </dgm:t>
    </dgm:pt>
    <dgm:pt modelId="{4FB4B3B6-71CD-4476-A713-BD1AC87B097F}" type="parTrans" cxnId="{0BEE3041-E3C6-421C-9404-2BE98E6EB8DB}">
      <dgm:prSet/>
      <dgm:spPr/>
      <dgm:t>
        <a:bodyPr/>
        <a:lstStyle/>
        <a:p>
          <a:endParaRPr lang="en-US"/>
        </a:p>
      </dgm:t>
    </dgm:pt>
    <dgm:pt modelId="{712C417D-91AA-4C1A-8E53-BB61A49219EC}" type="sibTrans" cxnId="{0BEE3041-E3C6-421C-9404-2BE98E6EB8DB}">
      <dgm:prSet/>
      <dgm:spPr/>
      <dgm:t>
        <a:bodyPr/>
        <a:lstStyle/>
        <a:p>
          <a:endParaRPr lang="en-US"/>
        </a:p>
      </dgm:t>
    </dgm:pt>
    <dgm:pt modelId="{035FF6B0-DB5D-4C9E-B03A-97BFA485BBF3}">
      <dgm:prSet phldrT="[Text]"/>
      <dgm:spPr/>
      <dgm:t>
        <a:bodyPr/>
        <a:lstStyle/>
        <a:p>
          <a:r>
            <a:rPr lang="en-US" b="1" dirty="0" smtClean="0"/>
            <a:t>L1+L2=X</a:t>
          </a:r>
          <a:endParaRPr lang="en-US" b="1" dirty="0"/>
        </a:p>
      </dgm:t>
    </dgm:pt>
    <dgm:pt modelId="{ED862713-4555-4B7F-87AF-777368A70291}" type="parTrans" cxnId="{26F59B8C-B5EE-4752-B0A3-144B933E7873}">
      <dgm:prSet/>
      <dgm:spPr/>
      <dgm:t>
        <a:bodyPr/>
        <a:lstStyle/>
        <a:p>
          <a:endParaRPr lang="en-US"/>
        </a:p>
      </dgm:t>
    </dgm:pt>
    <dgm:pt modelId="{78F20844-A331-4FDE-A38A-C251AA005F84}" type="sibTrans" cxnId="{26F59B8C-B5EE-4752-B0A3-144B933E7873}">
      <dgm:prSet/>
      <dgm:spPr/>
      <dgm:t>
        <a:bodyPr/>
        <a:lstStyle/>
        <a:p>
          <a:endParaRPr lang="en-US"/>
        </a:p>
      </dgm:t>
    </dgm:pt>
    <dgm:pt modelId="{DB056A38-BD51-4F67-A720-E5C186E66D3B}">
      <dgm:prSet phldrT="[Text]"/>
      <dgm:spPr/>
      <dgm:t>
        <a:bodyPr/>
        <a:lstStyle/>
        <a:p>
          <a:r>
            <a:rPr lang="en-US" dirty="0" smtClean="0"/>
            <a:t>L3</a:t>
          </a:r>
          <a:endParaRPr lang="en-US" dirty="0"/>
        </a:p>
      </dgm:t>
    </dgm:pt>
    <dgm:pt modelId="{FC507F2C-C284-4684-B4BA-1BACC4C7950E}" type="parTrans" cxnId="{4161DDE5-D9D5-4BF3-A9D1-81FC5FCDE7EF}">
      <dgm:prSet/>
      <dgm:spPr/>
      <dgm:t>
        <a:bodyPr/>
        <a:lstStyle/>
        <a:p>
          <a:endParaRPr lang="en-US"/>
        </a:p>
      </dgm:t>
    </dgm:pt>
    <dgm:pt modelId="{CDC1C21B-4A05-4E10-A795-AAFBEEA09098}" type="sibTrans" cxnId="{4161DDE5-D9D5-4BF3-A9D1-81FC5FCDE7EF}">
      <dgm:prSet/>
      <dgm:spPr/>
      <dgm:t>
        <a:bodyPr/>
        <a:lstStyle/>
        <a:p>
          <a:endParaRPr lang="en-US"/>
        </a:p>
      </dgm:t>
    </dgm:pt>
    <dgm:pt modelId="{87380A5E-2B5C-46D4-BAD2-F305A7D15ED9}">
      <dgm:prSet phldrT="[Text]"/>
      <dgm:spPr/>
      <dgm:t>
        <a:bodyPr/>
        <a:lstStyle/>
        <a:p>
          <a:r>
            <a:rPr lang="ka-GE" b="1" dirty="0" smtClean="0"/>
            <a:t>ცოლ-ქმარი</a:t>
          </a:r>
          <a:r>
            <a:rPr lang="en-US" b="1" dirty="0" smtClean="0"/>
            <a:t> = </a:t>
          </a:r>
          <a:r>
            <a:rPr lang="en-US" b="1" dirty="0" err="1" smtClean="0"/>
            <a:t>wife+husband</a:t>
          </a:r>
          <a:r>
            <a:rPr lang="en-US" b="1" dirty="0" smtClean="0"/>
            <a:t>=couple</a:t>
          </a:r>
          <a:endParaRPr lang="en-US" b="1" dirty="0"/>
        </a:p>
      </dgm:t>
    </dgm:pt>
    <dgm:pt modelId="{882C5DBD-991F-4E2E-BC2D-DAE06BE98F25}" type="parTrans" cxnId="{96781D83-1669-4A1C-94EB-7693CF57A62A}">
      <dgm:prSet/>
      <dgm:spPr/>
      <dgm:t>
        <a:bodyPr/>
        <a:lstStyle/>
        <a:p>
          <a:endParaRPr lang="en-US"/>
        </a:p>
      </dgm:t>
    </dgm:pt>
    <dgm:pt modelId="{F447820B-6038-4FD1-8470-18218DB40FEC}" type="sibTrans" cxnId="{96781D83-1669-4A1C-94EB-7693CF57A62A}">
      <dgm:prSet/>
      <dgm:spPr/>
      <dgm:t>
        <a:bodyPr/>
        <a:lstStyle/>
        <a:p>
          <a:endParaRPr lang="en-US"/>
        </a:p>
      </dgm:t>
    </dgm:pt>
    <dgm:pt modelId="{A7D49EB9-F7A5-4039-A30C-CD8543317A42}">
      <dgm:prSet phldrT="[Text]"/>
      <dgm:spPr/>
      <dgm:t>
        <a:bodyPr/>
        <a:lstStyle/>
        <a:p>
          <a:r>
            <a:rPr lang="en-US" b="1" dirty="0" smtClean="0"/>
            <a:t>L1+L2=L3</a:t>
          </a:r>
          <a:endParaRPr lang="en-US" b="1" dirty="0"/>
        </a:p>
      </dgm:t>
    </dgm:pt>
    <dgm:pt modelId="{FDF73B41-4019-4B7C-B357-214F39BF29CC}" type="parTrans" cxnId="{30BF99F6-FB1B-45DF-B0D1-F40BC452CB50}">
      <dgm:prSet/>
      <dgm:spPr/>
      <dgm:t>
        <a:bodyPr/>
        <a:lstStyle/>
        <a:p>
          <a:endParaRPr lang="en-US"/>
        </a:p>
      </dgm:t>
    </dgm:pt>
    <dgm:pt modelId="{2E1889C2-BF2C-4CD8-9DBB-92FA7AFAB89B}" type="sibTrans" cxnId="{30BF99F6-FB1B-45DF-B0D1-F40BC452CB50}">
      <dgm:prSet/>
      <dgm:spPr/>
      <dgm:t>
        <a:bodyPr/>
        <a:lstStyle/>
        <a:p>
          <a:endParaRPr lang="en-US"/>
        </a:p>
      </dgm:t>
    </dgm:pt>
    <dgm:pt modelId="{E855BAF9-26A6-43B3-8E53-FB846DFDC6D3}">
      <dgm:prSet phldrT="[Text]" custT="1"/>
      <dgm:spPr/>
      <dgm:t>
        <a:bodyPr/>
        <a:lstStyle/>
        <a:p>
          <a:r>
            <a:rPr lang="en-US" sz="3200" dirty="0" smtClean="0"/>
            <a:t>XL1</a:t>
          </a:r>
        </a:p>
        <a:p>
          <a:r>
            <a:rPr lang="en-US" sz="3200" dirty="0" smtClean="0"/>
            <a:t>XL2</a:t>
          </a:r>
          <a:endParaRPr lang="en-US" sz="3200" dirty="0"/>
        </a:p>
      </dgm:t>
    </dgm:pt>
    <dgm:pt modelId="{F02C504D-E875-4A45-B7DF-9DDC80C222CE}" type="parTrans" cxnId="{D71C825F-E3A1-4221-BED1-3156804FA7E0}">
      <dgm:prSet/>
      <dgm:spPr/>
      <dgm:t>
        <a:bodyPr/>
        <a:lstStyle/>
        <a:p>
          <a:endParaRPr lang="en-US"/>
        </a:p>
      </dgm:t>
    </dgm:pt>
    <dgm:pt modelId="{033B135B-2F72-4407-BFB8-F3D6E4ED6DDE}" type="sibTrans" cxnId="{D71C825F-E3A1-4221-BED1-3156804FA7E0}">
      <dgm:prSet/>
      <dgm:spPr/>
      <dgm:t>
        <a:bodyPr/>
        <a:lstStyle/>
        <a:p>
          <a:endParaRPr lang="en-US"/>
        </a:p>
      </dgm:t>
    </dgm:pt>
    <dgm:pt modelId="{80D6DED7-4F5E-476B-983F-5C14D8213F79}">
      <dgm:prSet phldrT="[Text]"/>
      <dgm:spPr/>
      <dgm:t>
        <a:bodyPr/>
        <a:lstStyle/>
        <a:p>
          <a:r>
            <a:rPr lang="ka-GE" b="1" dirty="0" smtClean="0"/>
            <a:t>გლეხკაცი</a:t>
          </a:r>
          <a:r>
            <a:rPr lang="en-US" b="1" dirty="0" smtClean="0"/>
            <a:t>=</a:t>
          </a:r>
          <a:r>
            <a:rPr lang="en-US" b="1" dirty="0" err="1" smtClean="0"/>
            <a:t>peasant+man</a:t>
          </a:r>
          <a:r>
            <a:rPr lang="en-US" b="1" dirty="0" smtClean="0"/>
            <a:t>=peasant ; </a:t>
          </a:r>
          <a:r>
            <a:rPr lang="ka-GE" b="1" dirty="0" smtClean="0"/>
            <a:t>კაცისკვლა</a:t>
          </a:r>
          <a:r>
            <a:rPr lang="en-US" b="1" dirty="0" smtClean="0"/>
            <a:t>=</a:t>
          </a:r>
          <a:r>
            <a:rPr lang="en-US" b="1" dirty="0" err="1" smtClean="0"/>
            <a:t>man+kill</a:t>
          </a:r>
          <a:r>
            <a:rPr lang="en-US" b="1" dirty="0" smtClean="0"/>
            <a:t>=murder</a:t>
          </a:r>
          <a:endParaRPr lang="en-US" b="1" dirty="0"/>
        </a:p>
      </dgm:t>
    </dgm:pt>
    <dgm:pt modelId="{7BEEC466-87E1-4909-BD17-24CF6E61D583}" type="parTrans" cxnId="{84A7BADA-6805-495C-89ED-9B135BDA446B}">
      <dgm:prSet/>
      <dgm:spPr/>
      <dgm:t>
        <a:bodyPr/>
        <a:lstStyle/>
        <a:p>
          <a:endParaRPr lang="en-US"/>
        </a:p>
      </dgm:t>
    </dgm:pt>
    <dgm:pt modelId="{9DA10945-425F-40A5-BEF7-9EE5DA0D4488}" type="sibTrans" cxnId="{84A7BADA-6805-495C-89ED-9B135BDA446B}">
      <dgm:prSet/>
      <dgm:spPr/>
      <dgm:t>
        <a:bodyPr/>
        <a:lstStyle/>
        <a:p>
          <a:endParaRPr lang="en-US"/>
        </a:p>
      </dgm:t>
    </dgm:pt>
    <dgm:pt modelId="{DE4AB87E-3BA9-40F1-A657-8807C35A2C03}">
      <dgm:prSet phldrT="[Text]"/>
      <dgm:spPr/>
      <dgm:t>
        <a:bodyPr/>
        <a:lstStyle/>
        <a:p>
          <a:r>
            <a:rPr lang="en-US" b="1" dirty="0" smtClean="0"/>
            <a:t>L1+L2=XL1</a:t>
          </a:r>
          <a:r>
            <a:rPr lang="ka-GE" b="1" dirty="0" smtClean="0"/>
            <a:t>   </a:t>
          </a:r>
          <a:r>
            <a:rPr lang="en-US" b="1" dirty="0" smtClean="0"/>
            <a:t>L1+L2=XL2</a:t>
          </a:r>
          <a:endParaRPr lang="en-US" b="1" dirty="0"/>
        </a:p>
      </dgm:t>
    </dgm:pt>
    <dgm:pt modelId="{D7ADF913-0CDE-49B1-8435-6458825A2382}" type="parTrans" cxnId="{BE9D68FB-3715-498F-8036-CB27749D3457}">
      <dgm:prSet/>
      <dgm:spPr/>
      <dgm:t>
        <a:bodyPr/>
        <a:lstStyle/>
        <a:p>
          <a:endParaRPr lang="en-US"/>
        </a:p>
      </dgm:t>
    </dgm:pt>
    <dgm:pt modelId="{321CA518-6FDF-4A84-9A22-457EDA8C6A14}" type="sibTrans" cxnId="{BE9D68FB-3715-498F-8036-CB27749D3457}">
      <dgm:prSet/>
      <dgm:spPr/>
      <dgm:t>
        <a:bodyPr/>
        <a:lstStyle/>
        <a:p>
          <a:endParaRPr lang="en-US"/>
        </a:p>
      </dgm:t>
    </dgm:pt>
    <dgm:pt modelId="{9C169230-2F00-4E12-8C0C-07E5AF62D9FF}">
      <dgm:prSet phldrT="[Text]"/>
      <dgm:spPr/>
      <dgm:t>
        <a:bodyPr/>
        <a:lstStyle/>
        <a:p>
          <a:r>
            <a:rPr lang="ka-GE" b="1" dirty="0" smtClean="0"/>
            <a:t> </a:t>
          </a:r>
          <a:r>
            <a:rPr lang="ka-GE" b="1" dirty="0" smtClean="0"/>
            <a:t>სახნავ-სათესი</a:t>
          </a:r>
          <a:r>
            <a:rPr lang="en-US" b="1" dirty="0" smtClean="0"/>
            <a:t>=</a:t>
          </a:r>
          <a:r>
            <a:rPr lang="en-US" b="1" dirty="0" err="1" smtClean="0"/>
            <a:t>plough+sow</a:t>
          </a:r>
          <a:r>
            <a:rPr lang="en-US" b="1" dirty="0" smtClean="0"/>
            <a:t>=</a:t>
          </a:r>
          <a:r>
            <a:rPr lang="en-US" b="1" dirty="0" err="1" smtClean="0"/>
            <a:t>ploughing</a:t>
          </a:r>
          <a:r>
            <a:rPr lang="en-US" b="1" dirty="0" smtClean="0"/>
            <a:t> and sowing</a:t>
          </a:r>
          <a:endParaRPr lang="en-US" b="1" dirty="0"/>
        </a:p>
      </dgm:t>
    </dgm:pt>
    <dgm:pt modelId="{9B2BE3F8-7B39-484B-AA6F-62D0162160C8}" type="parTrans" cxnId="{6678A6EE-5682-467A-A399-2F23959434F4}">
      <dgm:prSet/>
      <dgm:spPr/>
    </dgm:pt>
    <dgm:pt modelId="{9B75F1DE-09E2-4317-BFD3-AC4FFC7D679D}" type="sibTrans" cxnId="{6678A6EE-5682-467A-A399-2F23959434F4}">
      <dgm:prSet/>
      <dgm:spPr/>
    </dgm:pt>
    <dgm:pt modelId="{B0969BDA-0599-4D62-B1D1-64FB19856C88}" type="pres">
      <dgm:prSet presAssocID="{2D96A589-B617-489A-A2EE-7B0325AE29E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687166-0A8A-49D4-BE44-2AD01BACCDCF}" type="pres">
      <dgm:prSet presAssocID="{195B0DCA-013D-463A-82D7-92A7BF13047E}" presName="composite" presStyleCnt="0"/>
      <dgm:spPr/>
    </dgm:pt>
    <dgm:pt modelId="{A12EC0F5-A975-446E-8296-1BF45248DA9E}" type="pres">
      <dgm:prSet presAssocID="{195B0DCA-013D-463A-82D7-92A7BF13047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7FBF16-B690-429D-A893-4A7A186C547B}" type="pres">
      <dgm:prSet presAssocID="{195B0DCA-013D-463A-82D7-92A7BF13047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6C2E1B-D55A-4020-B451-1CBAA14F8EF2}" type="pres">
      <dgm:prSet presAssocID="{7331BBA1-AB0A-45D8-A410-C1CDC2E25BF4}" presName="sp" presStyleCnt="0"/>
      <dgm:spPr/>
    </dgm:pt>
    <dgm:pt modelId="{A9923346-7636-448E-955C-8184AA5766DE}" type="pres">
      <dgm:prSet presAssocID="{DB056A38-BD51-4F67-A720-E5C186E66D3B}" presName="composite" presStyleCnt="0"/>
      <dgm:spPr/>
    </dgm:pt>
    <dgm:pt modelId="{ABE0EFFD-A3ED-47CE-9C90-9627C6564487}" type="pres">
      <dgm:prSet presAssocID="{DB056A38-BD51-4F67-A720-E5C186E66D3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9D5BA9-E83A-4C26-A65C-DF4F9D837E6A}" type="pres">
      <dgm:prSet presAssocID="{DB056A38-BD51-4F67-A720-E5C186E66D3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02DC9-4617-42B7-A03C-E0344C4914BA}" type="pres">
      <dgm:prSet presAssocID="{CDC1C21B-4A05-4E10-A795-AAFBEEA09098}" presName="sp" presStyleCnt="0"/>
      <dgm:spPr/>
    </dgm:pt>
    <dgm:pt modelId="{4ADC0141-1FC3-4BB7-8127-1B81EA013AEA}" type="pres">
      <dgm:prSet presAssocID="{E855BAF9-26A6-43B3-8E53-FB846DFDC6D3}" presName="composite" presStyleCnt="0"/>
      <dgm:spPr/>
    </dgm:pt>
    <dgm:pt modelId="{E8A4AAC9-452E-4EA4-B0D1-63FC30D2D0B3}" type="pres">
      <dgm:prSet presAssocID="{E855BAF9-26A6-43B3-8E53-FB846DFDC6D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0B3440-A2B6-4597-8A9E-9DCE1DBD2EE2}" type="pres">
      <dgm:prSet presAssocID="{E855BAF9-26A6-43B3-8E53-FB846DFDC6D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B4D6E25-14F6-44DC-A220-7D7A183DCC0D}" type="presOf" srcId="{195B0DCA-013D-463A-82D7-92A7BF13047E}" destId="{A12EC0F5-A975-446E-8296-1BF45248DA9E}" srcOrd="0" destOrd="0" presId="urn:microsoft.com/office/officeart/2005/8/layout/chevron2"/>
    <dgm:cxn modelId="{0BEE3041-E3C6-421C-9404-2BE98E6EB8DB}" srcId="{195B0DCA-013D-463A-82D7-92A7BF13047E}" destId="{B2AE6DCA-5102-477D-AD90-F9DAC9F8053A}" srcOrd="0" destOrd="0" parTransId="{4FB4B3B6-71CD-4476-A713-BD1AC87B097F}" sibTransId="{712C417D-91AA-4C1A-8E53-BB61A49219EC}"/>
    <dgm:cxn modelId="{D71C825F-E3A1-4221-BED1-3156804FA7E0}" srcId="{2D96A589-B617-489A-A2EE-7B0325AE29E1}" destId="{E855BAF9-26A6-43B3-8E53-FB846DFDC6D3}" srcOrd="2" destOrd="0" parTransId="{F02C504D-E875-4A45-B7DF-9DDC80C222CE}" sibTransId="{033B135B-2F72-4407-BFB8-F3D6E4ED6DDE}"/>
    <dgm:cxn modelId="{958FA4B5-1983-4F2C-84EF-B4CC9DF859E8}" type="presOf" srcId="{DB056A38-BD51-4F67-A720-E5C186E66D3B}" destId="{ABE0EFFD-A3ED-47CE-9C90-9627C6564487}" srcOrd="0" destOrd="0" presId="urn:microsoft.com/office/officeart/2005/8/layout/chevron2"/>
    <dgm:cxn modelId="{E286AD06-47C0-48A3-9510-427A927D23CC}" type="presOf" srcId="{DE4AB87E-3BA9-40F1-A657-8807C35A2C03}" destId="{390B3440-A2B6-4597-8A9E-9DCE1DBD2EE2}" srcOrd="0" destOrd="1" presId="urn:microsoft.com/office/officeart/2005/8/layout/chevron2"/>
    <dgm:cxn modelId="{E5D6B5A0-C6E2-478E-B475-370EF8FF4FCC}" type="presOf" srcId="{2D96A589-B617-489A-A2EE-7B0325AE29E1}" destId="{B0969BDA-0599-4D62-B1D1-64FB19856C88}" srcOrd="0" destOrd="0" presId="urn:microsoft.com/office/officeart/2005/8/layout/chevron2"/>
    <dgm:cxn modelId="{4161DDE5-D9D5-4BF3-A9D1-81FC5FCDE7EF}" srcId="{2D96A589-B617-489A-A2EE-7B0325AE29E1}" destId="{DB056A38-BD51-4F67-A720-E5C186E66D3B}" srcOrd="1" destOrd="0" parTransId="{FC507F2C-C284-4684-B4BA-1BACC4C7950E}" sibTransId="{CDC1C21B-4A05-4E10-A795-AAFBEEA09098}"/>
    <dgm:cxn modelId="{B502BE94-7893-44D3-A21A-D4B3FEDE4576}" srcId="{2D96A589-B617-489A-A2EE-7B0325AE29E1}" destId="{195B0DCA-013D-463A-82D7-92A7BF13047E}" srcOrd="0" destOrd="0" parTransId="{2BA7447B-6EDF-4781-BEF4-96BD8101D742}" sibTransId="{7331BBA1-AB0A-45D8-A410-C1CDC2E25BF4}"/>
    <dgm:cxn modelId="{96781D83-1669-4A1C-94EB-7693CF57A62A}" srcId="{DB056A38-BD51-4F67-A720-E5C186E66D3B}" destId="{87380A5E-2B5C-46D4-BAD2-F305A7D15ED9}" srcOrd="0" destOrd="0" parTransId="{882C5DBD-991F-4E2E-BC2D-DAE06BE98F25}" sibTransId="{F447820B-6038-4FD1-8470-18218DB40FEC}"/>
    <dgm:cxn modelId="{84A7BADA-6805-495C-89ED-9B135BDA446B}" srcId="{E855BAF9-26A6-43B3-8E53-FB846DFDC6D3}" destId="{80D6DED7-4F5E-476B-983F-5C14D8213F79}" srcOrd="0" destOrd="0" parTransId="{7BEEC466-87E1-4909-BD17-24CF6E61D583}" sibTransId="{9DA10945-425F-40A5-BEF7-9EE5DA0D4488}"/>
    <dgm:cxn modelId="{ED3CDA67-CF58-44AD-A423-E91BDFB9F8B7}" type="presOf" srcId="{A7D49EB9-F7A5-4039-A30C-CD8543317A42}" destId="{A59D5BA9-E83A-4C26-A65C-DF4F9D837E6A}" srcOrd="0" destOrd="2" presId="urn:microsoft.com/office/officeart/2005/8/layout/chevron2"/>
    <dgm:cxn modelId="{401C2A7C-5D2F-449C-BC30-A9818582C3DB}" type="presOf" srcId="{9C169230-2F00-4E12-8C0C-07E5AF62D9FF}" destId="{A59D5BA9-E83A-4C26-A65C-DF4F9D837E6A}" srcOrd="0" destOrd="1" presId="urn:microsoft.com/office/officeart/2005/8/layout/chevron2"/>
    <dgm:cxn modelId="{CF49BEB4-0676-4905-8296-63E352C4C2A0}" type="presOf" srcId="{035FF6B0-DB5D-4C9E-B03A-97BFA485BBF3}" destId="{E87FBF16-B690-429D-A893-4A7A186C547B}" srcOrd="0" destOrd="1" presId="urn:microsoft.com/office/officeart/2005/8/layout/chevron2"/>
    <dgm:cxn modelId="{BE9D68FB-3715-498F-8036-CB27749D3457}" srcId="{E855BAF9-26A6-43B3-8E53-FB846DFDC6D3}" destId="{DE4AB87E-3BA9-40F1-A657-8807C35A2C03}" srcOrd="1" destOrd="0" parTransId="{D7ADF913-0CDE-49B1-8435-6458825A2382}" sibTransId="{321CA518-6FDF-4A84-9A22-457EDA8C6A14}"/>
    <dgm:cxn modelId="{26F59B8C-B5EE-4752-B0A3-144B933E7873}" srcId="{195B0DCA-013D-463A-82D7-92A7BF13047E}" destId="{035FF6B0-DB5D-4C9E-B03A-97BFA485BBF3}" srcOrd="1" destOrd="0" parTransId="{ED862713-4555-4B7F-87AF-777368A70291}" sibTransId="{78F20844-A331-4FDE-A38A-C251AA005F84}"/>
    <dgm:cxn modelId="{1FA37498-BFAD-4804-9B1C-FDEF8AB1708D}" type="presOf" srcId="{80D6DED7-4F5E-476B-983F-5C14D8213F79}" destId="{390B3440-A2B6-4597-8A9E-9DCE1DBD2EE2}" srcOrd="0" destOrd="0" presId="urn:microsoft.com/office/officeart/2005/8/layout/chevron2"/>
    <dgm:cxn modelId="{6678A6EE-5682-467A-A399-2F23959434F4}" srcId="{DB056A38-BD51-4F67-A720-E5C186E66D3B}" destId="{9C169230-2F00-4E12-8C0C-07E5AF62D9FF}" srcOrd="1" destOrd="0" parTransId="{9B2BE3F8-7B39-484B-AA6F-62D0162160C8}" sibTransId="{9B75F1DE-09E2-4317-BFD3-AC4FFC7D679D}"/>
    <dgm:cxn modelId="{68ACC663-C63F-4B0B-B11F-FEB085A9836C}" type="presOf" srcId="{E855BAF9-26A6-43B3-8E53-FB846DFDC6D3}" destId="{E8A4AAC9-452E-4EA4-B0D1-63FC30D2D0B3}" srcOrd="0" destOrd="0" presId="urn:microsoft.com/office/officeart/2005/8/layout/chevron2"/>
    <dgm:cxn modelId="{59562068-D3A2-430D-8587-A2A9BB378A57}" type="presOf" srcId="{87380A5E-2B5C-46D4-BAD2-F305A7D15ED9}" destId="{A59D5BA9-E83A-4C26-A65C-DF4F9D837E6A}" srcOrd="0" destOrd="0" presId="urn:microsoft.com/office/officeart/2005/8/layout/chevron2"/>
    <dgm:cxn modelId="{2D0FF928-2527-41D6-8B82-6955DB9762FC}" type="presOf" srcId="{B2AE6DCA-5102-477D-AD90-F9DAC9F8053A}" destId="{E87FBF16-B690-429D-A893-4A7A186C547B}" srcOrd="0" destOrd="0" presId="urn:microsoft.com/office/officeart/2005/8/layout/chevron2"/>
    <dgm:cxn modelId="{30BF99F6-FB1B-45DF-B0D1-F40BC452CB50}" srcId="{DB056A38-BD51-4F67-A720-E5C186E66D3B}" destId="{A7D49EB9-F7A5-4039-A30C-CD8543317A42}" srcOrd="2" destOrd="0" parTransId="{FDF73B41-4019-4B7C-B357-214F39BF29CC}" sibTransId="{2E1889C2-BF2C-4CD8-9DBB-92FA7AFAB89B}"/>
    <dgm:cxn modelId="{3A1C74C4-3F21-4C66-9346-FBDABAEFFEF5}" type="presParOf" srcId="{B0969BDA-0599-4D62-B1D1-64FB19856C88}" destId="{29687166-0A8A-49D4-BE44-2AD01BACCDCF}" srcOrd="0" destOrd="0" presId="urn:microsoft.com/office/officeart/2005/8/layout/chevron2"/>
    <dgm:cxn modelId="{7E0F2CA6-762F-4C61-8F58-C980F070FA58}" type="presParOf" srcId="{29687166-0A8A-49D4-BE44-2AD01BACCDCF}" destId="{A12EC0F5-A975-446E-8296-1BF45248DA9E}" srcOrd="0" destOrd="0" presId="urn:microsoft.com/office/officeart/2005/8/layout/chevron2"/>
    <dgm:cxn modelId="{E8D29F73-C2F5-4776-991E-3E5AE7006AB5}" type="presParOf" srcId="{29687166-0A8A-49D4-BE44-2AD01BACCDCF}" destId="{E87FBF16-B690-429D-A893-4A7A186C547B}" srcOrd="1" destOrd="0" presId="urn:microsoft.com/office/officeart/2005/8/layout/chevron2"/>
    <dgm:cxn modelId="{77B92F69-4663-4935-AD3A-13CB5A9D8B5E}" type="presParOf" srcId="{B0969BDA-0599-4D62-B1D1-64FB19856C88}" destId="{296C2E1B-D55A-4020-B451-1CBAA14F8EF2}" srcOrd="1" destOrd="0" presId="urn:microsoft.com/office/officeart/2005/8/layout/chevron2"/>
    <dgm:cxn modelId="{7FB54217-8CCC-4ADE-AFE8-73547282544E}" type="presParOf" srcId="{B0969BDA-0599-4D62-B1D1-64FB19856C88}" destId="{A9923346-7636-448E-955C-8184AA5766DE}" srcOrd="2" destOrd="0" presId="urn:microsoft.com/office/officeart/2005/8/layout/chevron2"/>
    <dgm:cxn modelId="{9D12365B-16D9-408B-ADE0-CDE99CB1B1AE}" type="presParOf" srcId="{A9923346-7636-448E-955C-8184AA5766DE}" destId="{ABE0EFFD-A3ED-47CE-9C90-9627C6564487}" srcOrd="0" destOrd="0" presId="urn:microsoft.com/office/officeart/2005/8/layout/chevron2"/>
    <dgm:cxn modelId="{5F265EBD-F2A4-4DFA-AF71-FE3C9A75A81D}" type="presParOf" srcId="{A9923346-7636-448E-955C-8184AA5766DE}" destId="{A59D5BA9-E83A-4C26-A65C-DF4F9D837E6A}" srcOrd="1" destOrd="0" presId="urn:microsoft.com/office/officeart/2005/8/layout/chevron2"/>
    <dgm:cxn modelId="{9D28DF95-1699-4DDE-A4B1-E73B8E322E30}" type="presParOf" srcId="{B0969BDA-0599-4D62-B1D1-64FB19856C88}" destId="{FED02DC9-4617-42B7-A03C-E0344C4914BA}" srcOrd="3" destOrd="0" presId="urn:microsoft.com/office/officeart/2005/8/layout/chevron2"/>
    <dgm:cxn modelId="{6A6660E9-5FAD-4126-8773-A9EAE028638C}" type="presParOf" srcId="{B0969BDA-0599-4D62-B1D1-64FB19856C88}" destId="{4ADC0141-1FC3-4BB7-8127-1B81EA013AEA}" srcOrd="4" destOrd="0" presId="urn:microsoft.com/office/officeart/2005/8/layout/chevron2"/>
    <dgm:cxn modelId="{3A2BF14E-08DE-467F-A49C-8E6C19BBACA3}" type="presParOf" srcId="{4ADC0141-1FC3-4BB7-8127-1B81EA013AEA}" destId="{E8A4AAC9-452E-4EA4-B0D1-63FC30D2D0B3}" srcOrd="0" destOrd="0" presId="urn:microsoft.com/office/officeart/2005/8/layout/chevron2"/>
    <dgm:cxn modelId="{E52B3C21-9E93-4666-80FC-8A20A1CF82D4}" type="presParOf" srcId="{4ADC0141-1FC3-4BB7-8127-1B81EA013AEA}" destId="{390B3440-A2B6-4597-8A9E-9DCE1DBD2EE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DD7DD5-9438-4CF5-9ED9-C4549A16BFAB}">
      <dsp:nvSpPr>
        <dsp:cNvPr id="0" name=""/>
        <dsp:cNvSpPr/>
      </dsp:nvSpPr>
      <dsp:spPr>
        <a:xfrm>
          <a:off x="0" y="5688"/>
          <a:ext cx="736848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Foreign</a:t>
          </a:r>
          <a:endParaRPr lang="en-US" sz="3900" kern="1200" dirty="0"/>
        </a:p>
      </dsp:txBody>
      <dsp:txXfrm>
        <a:off x="0" y="5688"/>
        <a:ext cx="7368480" cy="935415"/>
      </dsp:txXfrm>
    </dsp:sp>
    <dsp:sp modelId="{D54068F9-C7EE-479F-A1B1-24F03F10D5D4}">
      <dsp:nvSpPr>
        <dsp:cNvPr id="0" name=""/>
        <dsp:cNvSpPr/>
      </dsp:nvSpPr>
      <dsp:spPr>
        <a:xfrm>
          <a:off x="0" y="941103"/>
          <a:ext cx="7368480" cy="1937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3949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000" b="1" kern="1200" dirty="0" smtClean="0">
              <a:latin typeface="Sylfaen" pitchFamily="18" charset="0"/>
            </a:rPr>
            <a:t>. Laurie Bauer, Siva Reddy, Diana </a:t>
          </a:r>
          <a:r>
            <a:rPr lang="en-US" sz="3000" b="1" kern="1200" dirty="0" err="1" smtClean="0">
              <a:latin typeface="Sylfaen" pitchFamily="18" charset="0"/>
            </a:rPr>
            <a:t>Mccarthy</a:t>
          </a:r>
          <a:r>
            <a:rPr lang="en-US" sz="3000" b="1" kern="1200" dirty="0" smtClean="0">
              <a:latin typeface="Sylfaen" pitchFamily="18" charset="0"/>
            </a:rPr>
            <a:t>, Suresh </a:t>
          </a:r>
          <a:r>
            <a:rPr lang="en-US" sz="3000" b="1" kern="1200" dirty="0" err="1" smtClean="0">
              <a:latin typeface="Sylfaen" pitchFamily="18" charset="0"/>
            </a:rPr>
            <a:t>Manandhar</a:t>
          </a:r>
          <a:r>
            <a:rPr lang="en-US" sz="3000" b="1" kern="1200" dirty="0" smtClean="0">
              <a:latin typeface="Sylfaen" pitchFamily="18" charset="0"/>
            </a:rPr>
            <a:t> (2011), Schafer (2018), </a:t>
          </a:r>
          <a:r>
            <a:rPr lang="en-US" sz="3000" b="1" kern="1200" dirty="0" err="1" smtClean="0">
              <a:latin typeface="Sylfaen" pitchFamily="18" charset="0"/>
            </a:rPr>
            <a:t>Libben</a:t>
          </a:r>
          <a:r>
            <a:rPr lang="en-US" sz="3000" b="1" kern="1200" dirty="0" smtClean="0">
              <a:latin typeface="Sylfaen" pitchFamily="18" charset="0"/>
            </a:rPr>
            <a:t> (2003) </a:t>
          </a:r>
          <a:r>
            <a:rPr lang="en-US" sz="3000" b="1" kern="1200" dirty="0" err="1" smtClean="0">
              <a:latin typeface="Sylfaen" pitchFamily="18" charset="0"/>
            </a:rPr>
            <a:t>O.Seaghdha</a:t>
          </a:r>
          <a:r>
            <a:rPr lang="en-US" sz="3000" b="1" kern="1200" dirty="0" smtClean="0">
              <a:latin typeface="Sylfaen" pitchFamily="18" charset="0"/>
            </a:rPr>
            <a:t> (2008)</a:t>
          </a:r>
          <a:endParaRPr lang="en-US" sz="3000" b="1" kern="1200" dirty="0">
            <a:latin typeface="Sylfaen" pitchFamily="18" charset="0"/>
          </a:endParaRPr>
        </a:p>
      </dsp:txBody>
      <dsp:txXfrm>
        <a:off x="0" y="941103"/>
        <a:ext cx="7368480" cy="1937520"/>
      </dsp:txXfrm>
    </dsp:sp>
    <dsp:sp modelId="{4FF8E6B7-60B6-4FEB-8A8B-E7FDD2F3588D}">
      <dsp:nvSpPr>
        <dsp:cNvPr id="0" name=""/>
        <dsp:cNvSpPr/>
      </dsp:nvSpPr>
      <dsp:spPr>
        <a:xfrm>
          <a:off x="0" y="2878623"/>
          <a:ext cx="736848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Georgian</a:t>
          </a:r>
          <a:endParaRPr lang="en-US" sz="3900" kern="1200" dirty="0"/>
        </a:p>
      </dsp:txBody>
      <dsp:txXfrm>
        <a:off x="0" y="2878623"/>
        <a:ext cx="7368480" cy="935415"/>
      </dsp:txXfrm>
    </dsp:sp>
    <dsp:sp modelId="{B1EF9B7A-0593-4ACB-B5E9-9AC093AB29FD}">
      <dsp:nvSpPr>
        <dsp:cNvPr id="0" name=""/>
        <dsp:cNvSpPr/>
      </dsp:nvSpPr>
      <dsp:spPr>
        <a:xfrm>
          <a:off x="0" y="3814038"/>
          <a:ext cx="7368480" cy="948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3949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b="1" kern="1200" dirty="0" smtClean="0">
              <a:latin typeface="Sylfaen" pitchFamily="18" charset="0"/>
            </a:rPr>
            <a:t>Thomas </a:t>
          </a:r>
          <a:r>
            <a:rPr lang="en-US" sz="2800" b="1" kern="1200" dirty="0" err="1" smtClean="0">
              <a:latin typeface="Sylfaen" pitchFamily="18" charset="0"/>
            </a:rPr>
            <a:t>Gamkrelidze</a:t>
          </a:r>
          <a:r>
            <a:rPr lang="en-US" sz="2800" b="1" kern="1200" dirty="0" smtClean="0">
              <a:latin typeface="Sylfaen" pitchFamily="18" charset="0"/>
            </a:rPr>
            <a:t>, Nino </a:t>
          </a:r>
          <a:r>
            <a:rPr lang="en-US" sz="2800" b="1" kern="1200" dirty="0" err="1" smtClean="0">
              <a:latin typeface="Sylfaen" pitchFamily="18" charset="0"/>
            </a:rPr>
            <a:t>Sharashendize</a:t>
          </a:r>
          <a:r>
            <a:rPr lang="en-US" sz="2800" b="1" kern="1200" dirty="0" smtClean="0">
              <a:latin typeface="Sylfaen" pitchFamily="18" charset="0"/>
            </a:rPr>
            <a:t>, </a:t>
          </a:r>
          <a:r>
            <a:rPr lang="en-US" sz="2800" b="1" kern="1200" dirty="0" err="1" smtClean="0">
              <a:latin typeface="Sylfaen" pitchFamily="18" charset="0"/>
            </a:rPr>
            <a:t>Zhuzhuna</a:t>
          </a:r>
          <a:r>
            <a:rPr lang="en-US" sz="2800" b="1" kern="1200" dirty="0" smtClean="0">
              <a:latin typeface="Sylfaen" pitchFamily="18" charset="0"/>
            </a:rPr>
            <a:t> </a:t>
          </a:r>
          <a:r>
            <a:rPr lang="en-US" sz="2800" b="1" kern="1200" dirty="0" err="1" smtClean="0">
              <a:latin typeface="Sylfaen" pitchFamily="18" charset="0"/>
            </a:rPr>
            <a:t>Peikrishvili</a:t>
          </a:r>
          <a:r>
            <a:rPr lang="en-US" sz="3000" b="1" kern="1200" dirty="0" smtClean="0">
              <a:latin typeface="Sylfaen" pitchFamily="18" charset="0"/>
            </a:rPr>
            <a:t>, Leo </a:t>
          </a:r>
          <a:r>
            <a:rPr lang="en-US" sz="3000" b="1" kern="1200" dirty="0" err="1" smtClean="0">
              <a:latin typeface="Sylfaen" pitchFamily="18" charset="0"/>
            </a:rPr>
            <a:t>Kvachadze</a:t>
          </a:r>
          <a:r>
            <a:rPr lang="en-US" sz="3000" b="1" kern="1200" dirty="0" smtClean="0">
              <a:latin typeface="Sylfaen" pitchFamily="18" charset="0"/>
            </a:rPr>
            <a:t> </a:t>
          </a:r>
          <a:endParaRPr lang="en-US" sz="3000" b="1" kern="1200" dirty="0">
            <a:latin typeface="Sylfaen" pitchFamily="18" charset="0"/>
          </a:endParaRPr>
        </a:p>
      </dsp:txBody>
      <dsp:txXfrm>
        <a:off x="0" y="3814038"/>
        <a:ext cx="7368480" cy="94857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59DAA9-EBCD-4F7F-800A-C7737ACC381B}">
      <dsp:nvSpPr>
        <dsp:cNvPr id="0" name=""/>
        <dsp:cNvSpPr/>
      </dsp:nvSpPr>
      <dsp:spPr>
        <a:xfrm rot="5400000">
          <a:off x="-250385" y="252813"/>
          <a:ext cx="1669236" cy="11684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 rot="5400000">
        <a:off x="-250385" y="252813"/>
        <a:ext cx="1669236" cy="1168465"/>
      </dsp:txXfrm>
    </dsp:sp>
    <dsp:sp modelId="{A01AD9E9-AE3A-49A9-BA56-620BC51C3D92}">
      <dsp:nvSpPr>
        <dsp:cNvPr id="0" name=""/>
        <dsp:cNvSpPr/>
      </dsp:nvSpPr>
      <dsp:spPr>
        <a:xfrm rot="5400000">
          <a:off x="4156530" y="-2985637"/>
          <a:ext cx="1085003" cy="70611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1. Both components are used literally which make the composite easily interpretable</a:t>
          </a:r>
          <a:endParaRPr lang="en-US" sz="2800" kern="1200" dirty="0"/>
        </a:p>
      </dsp:txBody>
      <dsp:txXfrm rot="5400000">
        <a:off x="4156530" y="-2985637"/>
        <a:ext cx="1085003" cy="7061134"/>
      </dsp:txXfrm>
    </dsp:sp>
    <dsp:sp modelId="{5B095CAF-AF8D-458A-9887-1B60604E5CCA}">
      <dsp:nvSpPr>
        <dsp:cNvPr id="0" name=""/>
        <dsp:cNvSpPr/>
      </dsp:nvSpPr>
      <dsp:spPr>
        <a:xfrm rot="5400000">
          <a:off x="-250385" y="1728754"/>
          <a:ext cx="1669236" cy="11684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 rot="5400000">
        <a:off x="-250385" y="1728754"/>
        <a:ext cx="1669236" cy="1168465"/>
      </dsp:txXfrm>
    </dsp:sp>
    <dsp:sp modelId="{218B0A9F-8FD7-49B8-83C1-173E6106A845}">
      <dsp:nvSpPr>
        <dsp:cNvPr id="0" name=""/>
        <dsp:cNvSpPr/>
      </dsp:nvSpPr>
      <dsp:spPr>
        <a:xfrm rot="5400000">
          <a:off x="4156530" y="-1509696"/>
          <a:ext cx="1085003" cy="70611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2. Only one component (either left or right positioned) has a literary meaning</a:t>
          </a:r>
          <a:endParaRPr lang="en-US" sz="2800" kern="1200" dirty="0"/>
        </a:p>
      </dsp:txBody>
      <dsp:txXfrm rot="5400000">
        <a:off x="4156530" y="-1509696"/>
        <a:ext cx="1085003" cy="7061134"/>
      </dsp:txXfrm>
    </dsp:sp>
    <dsp:sp modelId="{C7D84BF9-FEA9-4ED0-AFDA-962C21E8CA29}">
      <dsp:nvSpPr>
        <dsp:cNvPr id="0" name=""/>
        <dsp:cNvSpPr/>
      </dsp:nvSpPr>
      <dsp:spPr>
        <a:xfrm rot="5400000">
          <a:off x="-250385" y="3204696"/>
          <a:ext cx="1669236" cy="11684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 rot="5400000">
        <a:off x="-250385" y="3204696"/>
        <a:ext cx="1669236" cy="1168465"/>
      </dsp:txXfrm>
    </dsp:sp>
    <dsp:sp modelId="{EBE7D51B-0D86-4FBD-95A4-60F4D45D1B1A}">
      <dsp:nvSpPr>
        <dsp:cNvPr id="0" name=""/>
        <dsp:cNvSpPr/>
      </dsp:nvSpPr>
      <dsp:spPr>
        <a:xfrm rot="5400000">
          <a:off x="4156530" y="-33754"/>
          <a:ext cx="1085003" cy="70611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3. None of the components are used literally.</a:t>
          </a:r>
          <a:endParaRPr lang="en-US" sz="2800" kern="1200" dirty="0"/>
        </a:p>
      </dsp:txBody>
      <dsp:txXfrm rot="5400000">
        <a:off x="4156530" y="-33754"/>
        <a:ext cx="1085003" cy="706113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F958DA-708A-4DA3-8390-E1EE8CB2D11B}">
      <dsp:nvSpPr>
        <dsp:cNvPr id="0" name=""/>
        <dsp:cNvSpPr/>
      </dsp:nvSpPr>
      <dsp:spPr>
        <a:xfrm>
          <a:off x="0" y="3482216"/>
          <a:ext cx="8229599" cy="11429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to compare Georgian composites to their English counterparts in terms of that to what extent a Georgian composite retained its compositional pattern in English</a:t>
          </a:r>
          <a:r>
            <a:rPr lang="en-US" sz="2000" kern="1200" dirty="0" smtClean="0"/>
            <a:t>. </a:t>
          </a:r>
          <a:endParaRPr lang="en-US" sz="2000" kern="1200" dirty="0"/>
        </a:p>
      </dsp:txBody>
      <dsp:txXfrm>
        <a:off x="0" y="3482216"/>
        <a:ext cx="8229599" cy="1142941"/>
      </dsp:txXfrm>
    </dsp:sp>
    <dsp:sp modelId="{4E024F79-91AD-438C-8F3C-BB16E09F1D31}">
      <dsp:nvSpPr>
        <dsp:cNvPr id="0" name=""/>
        <dsp:cNvSpPr/>
      </dsp:nvSpPr>
      <dsp:spPr>
        <a:xfrm rot="10800000">
          <a:off x="0" y="1741516"/>
          <a:ext cx="8229599" cy="175784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to rate  according to their compositionality. model suggested by </a:t>
          </a:r>
          <a:r>
            <a:rPr lang="en-US" sz="2000" b="1" kern="1200" dirty="0" err="1" smtClean="0">
              <a:solidFill>
                <a:schemeClr val="tx1"/>
              </a:solidFill>
            </a:rPr>
            <a:t>Libben</a:t>
          </a:r>
          <a:r>
            <a:rPr lang="en-US" sz="2000" b="1" kern="1200" dirty="0" smtClean="0">
              <a:solidFill>
                <a:schemeClr val="tx1"/>
              </a:solidFill>
            </a:rPr>
            <a:t>. (see the abbreviation above)  TT  TO  OT  OO</a:t>
          </a:r>
          <a:endParaRPr lang="en-US" sz="2000" b="1" kern="1200" dirty="0">
            <a:solidFill>
              <a:schemeClr val="tx1"/>
            </a:solidFill>
          </a:endParaRPr>
        </a:p>
      </dsp:txBody>
      <dsp:txXfrm rot="10800000">
        <a:off x="0" y="1741516"/>
        <a:ext cx="8229599" cy="1757843"/>
      </dsp:txXfrm>
    </dsp:sp>
    <dsp:sp modelId="{9EF5CC07-8E71-4B9B-A84A-998D46EF83F3}">
      <dsp:nvSpPr>
        <dsp:cNvPr id="0" name=""/>
        <dsp:cNvSpPr/>
      </dsp:nvSpPr>
      <dsp:spPr>
        <a:xfrm rot="10800000">
          <a:off x="0" y="817"/>
          <a:ext cx="8229599" cy="175784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To rate semantic transparency = meaning </a:t>
          </a:r>
          <a:r>
            <a:rPr lang="en-US" sz="2000" b="1" kern="1200" dirty="0" err="1" smtClean="0">
              <a:solidFill>
                <a:schemeClr val="tx1"/>
              </a:solidFill>
            </a:rPr>
            <a:t>predicatbility</a:t>
          </a:r>
          <a:r>
            <a:rPr lang="en-US" sz="2000" b="1" kern="1200" dirty="0" smtClean="0">
              <a:solidFill>
                <a:schemeClr val="tx1"/>
              </a:solidFill>
            </a:rPr>
            <a:t>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1. Easily  predictable  2. Predictable   3.  Hardly predictable    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4. Unpredictable</a:t>
          </a:r>
          <a:endParaRPr lang="en-US" sz="2000" b="1" kern="1200" dirty="0">
            <a:solidFill>
              <a:schemeClr val="tx1"/>
            </a:solidFill>
          </a:endParaRPr>
        </a:p>
      </dsp:txBody>
      <dsp:txXfrm rot="10800000">
        <a:off x="0" y="817"/>
        <a:ext cx="8229599" cy="175784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2EC0F5-A975-446E-8296-1BF45248DA9E}">
      <dsp:nvSpPr>
        <dsp:cNvPr id="0" name=""/>
        <dsp:cNvSpPr/>
      </dsp:nvSpPr>
      <dsp:spPr>
        <a:xfrm rot="5400000">
          <a:off x="-361299" y="365448"/>
          <a:ext cx="2408660" cy="1686062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X</a:t>
          </a:r>
          <a:endParaRPr lang="en-US" sz="4700" kern="1200" dirty="0"/>
        </a:p>
      </dsp:txBody>
      <dsp:txXfrm rot="5400000">
        <a:off x="-361299" y="365448"/>
        <a:ext cx="2408660" cy="1686062"/>
      </dsp:txXfrm>
    </dsp:sp>
    <dsp:sp modelId="{E87FBF16-B690-429D-A893-4A7A186C547B}">
      <dsp:nvSpPr>
        <dsp:cNvPr id="0" name=""/>
        <dsp:cNvSpPr/>
      </dsp:nvSpPr>
      <dsp:spPr>
        <a:xfrm rot="5400000">
          <a:off x="4632216" y="-2942004"/>
          <a:ext cx="1565629" cy="745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400" b="1" kern="1200" dirty="0" smtClean="0"/>
            <a:t>პირუტყვი</a:t>
          </a:r>
          <a:r>
            <a:rPr lang="en-US" sz="2400" b="1" kern="1200" dirty="0" smtClean="0"/>
            <a:t> =</a:t>
          </a:r>
          <a:r>
            <a:rPr lang="en-US" sz="2400" b="1" kern="1200" dirty="0" err="1" smtClean="0"/>
            <a:t>mouth+speachless</a:t>
          </a:r>
          <a:r>
            <a:rPr lang="en-US" sz="2400" b="1" kern="1200" dirty="0" smtClean="0"/>
            <a:t> = beasts</a:t>
          </a:r>
          <a:r>
            <a:rPr lang="ka-GE" sz="2400" b="1" kern="1200" dirty="0" smtClean="0"/>
            <a:t> წუთისოფელი</a:t>
          </a:r>
          <a:r>
            <a:rPr lang="en-US" sz="2400" b="1" kern="1200" dirty="0" smtClean="0"/>
            <a:t> =</a:t>
          </a:r>
          <a:r>
            <a:rPr lang="en-US" sz="2400" b="1" kern="1200" dirty="0" err="1" smtClean="0"/>
            <a:t>minute+village</a:t>
          </a:r>
          <a:r>
            <a:rPr lang="en-US" sz="2400" b="1" kern="1200" dirty="0" smtClean="0"/>
            <a:t>=life</a:t>
          </a:r>
          <a:endParaRPr lang="en-US" sz="2400" b="1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/>
            <a:t>L1+L2=X</a:t>
          </a:r>
          <a:endParaRPr lang="en-US" sz="2400" b="1" kern="1200" dirty="0"/>
        </a:p>
      </dsp:txBody>
      <dsp:txXfrm rot="5400000">
        <a:off x="4632216" y="-2942004"/>
        <a:ext cx="1565629" cy="7457937"/>
      </dsp:txXfrm>
    </dsp:sp>
    <dsp:sp modelId="{ABE0EFFD-A3ED-47CE-9C90-9627C6564487}">
      <dsp:nvSpPr>
        <dsp:cNvPr id="0" name=""/>
        <dsp:cNvSpPr/>
      </dsp:nvSpPr>
      <dsp:spPr>
        <a:xfrm rot="5400000">
          <a:off x="-361299" y="2585968"/>
          <a:ext cx="2408660" cy="1686062"/>
        </a:xfrm>
        <a:prstGeom prst="chevron">
          <a:avLst/>
        </a:prstGeom>
        <a:solidFill>
          <a:schemeClr val="accent3">
            <a:hueOff val="-6901799"/>
            <a:satOff val="-18192"/>
            <a:lumOff val="-4706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L3</a:t>
          </a:r>
          <a:endParaRPr lang="en-US" sz="4700" kern="1200" dirty="0"/>
        </a:p>
      </dsp:txBody>
      <dsp:txXfrm rot="5400000">
        <a:off x="-361299" y="2585968"/>
        <a:ext cx="2408660" cy="1686062"/>
      </dsp:txXfrm>
    </dsp:sp>
    <dsp:sp modelId="{A59D5BA9-E83A-4C26-A65C-DF4F9D837E6A}">
      <dsp:nvSpPr>
        <dsp:cNvPr id="0" name=""/>
        <dsp:cNvSpPr/>
      </dsp:nvSpPr>
      <dsp:spPr>
        <a:xfrm rot="5400000">
          <a:off x="4632216" y="-721484"/>
          <a:ext cx="1565629" cy="745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400" b="1" kern="1200" dirty="0" smtClean="0"/>
            <a:t>ცოლ-ქმარი</a:t>
          </a:r>
          <a:r>
            <a:rPr lang="en-US" sz="2400" b="1" kern="1200" dirty="0" smtClean="0"/>
            <a:t> = </a:t>
          </a:r>
          <a:r>
            <a:rPr lang="en-US" sz="2400" b="1" kern="1200" dirty="0" err="1" smtClean="0"/>
            <a:t>wife+husband</a:t>
          </a:r>
          <a:r>
            <a:rPr lang="en-US" sz="2400" b="1" kern="1200" dirty="0" smtClean="0"/>
            <a:t>=couple</a:t>
          </a:r>
          <a:endParaRPr lang="en-US" sz="2400" b="1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400" b="1" kern="1200" dirty="0" smtClean="0"/>
            <a:t> </a:t>
          </a:r>
          <a:r>
            <a:rPr lang="ka-GE" sz="2400" b="1" kern="1200" dirty="0" smtClean="0"/>
            <a:t>სახნავ-სათესი</a:t>
          </a:r>
          <a:r>
            <a:rPr lang="en-US" sz="2400" b="1" kern="1200" dirty="0" smtClean="0"/>
            <a:t>=</a:t>
          </a:r>
          <a:r>
            <a:rPr lang="en-US" sz="2400" b="1" kern="1200" dirty="0" err="1" smtClean="0"/>
            <a:t>plough+sow</a:t>
          </a:r>
          <a:r>
            <a:rPr lang="en-US" sz="2400" b="1" kern="1200" dirty="0" smtClean="0"/>
            <a:t>=</a:t>
          </a:r>
          <a:r>
            <a:rPr lang="en-US" sz="2400" b="1" kern="1200" dirty="0" err="1" smtClean="0"/>
            <a:t>ploughing</a:t>
          </a:r>
          <a:r>
            <a:rPr lang="en-US" sz="2400" b="1" kern="1200" dirty="0" smtClean="0"/>
            <a:t> and sowing</a:t>
          </a:r>
          <a:endParaRPr lang="en-US" sz="2400" b="1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/>
            <a:t>L1+L2=L3</a:t>
          </a:r>
          <a:endParaRPr lang="en-US" sz="2400" b="1" kern="1200" dirty="0"/>
        </a:p>
      </dsp:txBody>
      <dsp:txXfrm rot="5400000">
        <a:off x="4632216" y="-721484"/>
        <a:ext cx="1565629" cy="7457937"/>
      </dsp:txXfrm>
    </dsp:sp>
    <dsp:sp modelId="{E8A4AAC9-452E-4EA4-B0D1-63FC30D2D0B3}">
      <dsp:nvSpPr>
        <dsp:cNvPr id="0" name=""/>
        <dsp:cNvSpPr/>
      </dsp:nvSpPr>
      <dsp:spPr>
        <a:xfrm rot="5400000">
          <a:off x="-361299" y="4806487"/>
          <a:ext cx="2408660" cy="1686062"/>
        </a:xfrm>
        <a:prstGeom prst="chevron">
          <a:avLst/>
        </a:prstGeom>
        <a:solidFill>
          <a:schemeClr val="accent3">
            <a:hueOff val="-13803598"/>
            <a:satOff val="-36385"/>
            <a:lumOff val="-9412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XL1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XL2</a:t>
          </a:r>
          <a:endParaRPr lang="en-US" sz="3200" kern="1200" dirty="0"/>
        </a:p>
      </dsp:txBody>
      <dsp:txXfrm rot="5400000">
        <a:off x="-361299" y="4806487"/>
        <a:ext cx="2408660" cy="1686062"/>
      </dsp:txXfrm>
    </dsp:sp>
    <dsp:sp modelId="{390B3440-A2B6-4597-8A9E-9DCE1DBD2EE2}">
      <dsp:nvSpPr>
        <dsp:cNvPr id="0" name=""/>
        <dsp:cNvSpPr/>
      </dsp:nvSpPr>
      <dsp:spPr>
        <a:xfrm rot="5400000">
          <a:off x="4631804" y="1499446"/>
          <a:ext cx="1566452" cy="745793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400" b="1" kern="1200" dirty="0" smtClean="0"/>
            <a:t>გლეხკაცი</a:t>
          </a:r>
          <a:r>
            <a:rPr lang="en-US" sz="2400" b="1" kern="1200" dirty="0" smtClean="0"/>
            <a:t>=</a:t>
          </a:r>
          <a:r>
            <a:rPr lang="en-US" sz="2400" b="1" kern="1200" dirty="0" err="1" smtClean="0"/>
            <a:t>peasant+man</a:t>
          </a:r>
          <a:r>
            <a:rPr lang="en-US" sz="2400" b="1" kern="1200" dirty="0" smtClean="0"/>
            <a:t>=peasant ; </a:t>
          </a:r>
          <a:r>
            <a:rPr lang="ka-GE" sz="2400" b="1" kern="1200" dirty="0" smtClean="0"/>
            <a:t>კაცისკვლა</a:t>
          </a:r>
          <a:r>
            <a:rPr lang="en-US" sz="2400" b="1" kern="1200" dirty="0" smtClean="0"/>
            <a:t>=</a:t>
          </a:r>
          <a:r>
            <a:rPr lang="en-US" sz="2400" b="1" kern="1200" dirty="0" err="1" smtClean="0"/>
            <a:t>man+kill</a:t>
          </a:r>
          <a:r>
            <a:rPr lang="en-US" sz="2400" b="1" kern="1200" dirty="0" smtClean="0"/>
            <a:t>=murder</a:t>
          </a:r>
          <a:endParaRPr lang="en-US" sz="2400" b="1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/>
            <a:t>L1+L2=XL1</a:t>
          </a:r>
          <a:r>
            <a:rPr lang="ka-GE" sz="2400" b="1" kern="1200" dirty="0" smtClean="0"/>
            <a:t>   </a:t>
          </a:r>
          <a:r>
            <a:rPr lang="en-US" sz="2400" b="1" kern="1200" dirty="0" smtClean="0"/>
            <a:t>L1+L2=XL2</a:t>
          </a:r>
          <a:endParaRPr lang="en-US" sz="2400" b="1" kern="1200" dirty="0"/>
        </a:p>
      </dsp:txBody>
      <dsp:txXfrm rot="5400000">
        <a:off x="4631804" y="1499446"/>
        <a:ext cx="1566452" cy="74579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812E30-CCED-4335-AF4D-8F4EF260A9EB}" type="datetimeFigureOut">
              <a:rPr lang="ru-RU" smtClean="0"/>
              <a:pPr/>
              <a:t>10.07.2018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0FE47-1978-4CAF-B492-D69D8BC056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A085-398B-40D2-B493-A324799D4685}" type="datetimeFigureOut">
              <a:rPr lang="ru-RU" smtClean="0"/>
              <a:pPr/>
              <a:t>10.07.2018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BDC2-EC6E-4EDB-BB48-1B44F9AFE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A085-398B-40D2-B493-A324799D4685}" type="datetimeFigureOut">
              <a:rPr lang="ru-RU" smtClean="0"/>
              <a:pPr/>
              <a:t>10.07.2018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BDC2-EC6E-4EDB-BB48-1B44F9AFE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A085-398B-40D2-B493-A324799D4685}" type="datetimeFigureOut">
              <a:rPr lang="ru-RU" smtClean="0"/>
              <a:pPr/>
              <a:t>10.07.2018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BDC2-EC6E-4EDB-BB48-1B44F9AFE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A085-398B-40D2-B493-A324799D4685}" type="datetimeFigureOut">
              <a:rPr lang="ru-RU" smtClean="0"/>
              <a:pPr/>
              <a:t>10.07.2018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BDC2-EC6E-4EDB-BB48-1B44F9AFE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A085-398B-40D2-B493-A324799D4685}" type="datetimeFigureOut">
              <a:rPr lang="ru-RU" smtClean="0"/>
              <a:pPr/>
              <a:t>10.07.2018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BDC2-EC6E-4EDB-BB48-1B44F9AFE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A085-398B-40D2-B493-A324799D4685}" type="datetimeFigureOut">
              <a:rPr lang="ru-RU" smtClean="0"/>
              <a:pPr/>
              <a:t>10.07.2018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BDC2-EC6E-4EDB-BB48-1B44F9AFE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A085-398B-40D2-B493-A324799D4685}" type="datetimeFigureOut">
              <a:rPr lang="ru-RU" smtClean="0"/>
              <a:pPr/>
              <a:t>10.07.2018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BDC2-EC6E-4EDB-BB48-1B44F9AFE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A085-398B-40D2-B493-A324799D4685}" type="datetimeFigureOut">
              <a:rPr lang="ru-RU" smtClean="0"/>
              <a:pPr/>
              <a:t>10.07.2018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BDC2-EC6E-4EDB-BB48-1B44F9AFE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A085-398B-40D2-B493-A324799D4685}" type="datetimeFigureOut">
              <a:rPr lang="ru-RU" smtClean="0"/>
              <a:pPr/>
              <a:t>10.07.2018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BDC2-EC6E-4EDB-BB48-1B44F9AFE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1A085-398B-40D2-B493-A324799D4685}" type="datetimeFigureOut">
              <a:rPr lang="ru-RU" smtClean="0"/>
              <a:pPr/>
              <a:t>10.07.2018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8BDC2-EC6E-4EDB-BB48-1B44F9AFE7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1A1A085-398B-40D2-B493-A324799D4685}" type="datetimeFigureOut">
              <a:rPr lang="ru-RU" smtClean="0"/>
              <a:pPr/>
              <a:t>10.07.2018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098BDC2-EC6E-4EDB-BB48-1B44F9AFE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1A1A085-398B-40D2-B493-A324799D4685}" type="datetimeFigureOut">
              <a:rPr lang="ru-RU" smtClean="0"/>
              <a:pPr/>
              <a:t>10.07.2018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098BDC2-EC6E-4EDB-BB48-1B44F9AFE7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ka-GE" sz="2400" dirty="0" smtClean="0"/>
              <a:t>ივლისი, 2018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ka-GE" sz="2400" dirty="0" smtClean="0"/>
              <a:t>ჟუჟუნა გუმბარიძე</a:t>
            </a:r>
            <a:br>
              <a:rPr lang="ka-GE" sz="2400" dirty="0" smtClean="0"/>
            </a:br>
            <a:r>
              <a:rPr lang="ka-GE" sz="2400" dirty="0" smtClean="0"/>
              <a:t>ბსუ</a:t>
            </a: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980728"/>
            <a:ext cx="7905776" cy="2347688"/>
          </a:xfrm>
        </p:spPr>
        <p:txBody>
          <a:bodyPr>
            <a:noAutofit/>
          </a:bodyPr>
          <a:lstStyle/>
          <a:p>
            <a:pPr algn="ctr"/>
            <a:r>
              <a:rPr lang="ka-GE" sz="3600" dirty="0" smtClean="0"/>
              <a:t>დერივაციული მორფოლოგიის რამდენიმე პრობლემური საკითხის შესახებ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არჩევანის მართებულობა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endParaRPr lang="ka-GE" sz="2400" b="1" dirty="0" smtClean="0"/>
          </a:p>
          <a:p>
            <a:endParaRPr lang="en-US" sz="2400" b="1" dirty="0" smtClean="0"/>
          </a:p>
          <a:p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.</a:t>
            </a:r>
            <a:endParaRPr lang="en-US" sz="2400" b="1" dirty="0"/>
          </a:p>
        </p:txBody>
      </p:sp>
      <p:pic>
        <p:nvPicPr>
          <p:cNvPr id="4" name="Content Placeholder 3" descr="Ilia_Tchavtchavadz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1628800"/>
            <a:ext cx="1702668" cy="2356493"/>
          </a:xfrm>
          <a:prstGeom prst="rect">
            <a:avLst/>
          </a:prstGeom>
        </p:spPr>
      </p:pic>
      <p:pic>
        <p:nvPicPr>
          <p:cNvPr id="5" name="Content Placeholder 5" descr="Marjory_Wardro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4581128"/>
            <a:ext cx="1224136" cy="1719356"/>
          </a:xfrm>
          <a:prstGeom prst="rect">
            <a:avLst/>
          </a:prstGeom>
        </p:spPr>
      </p:pic>
      <p:pic>
        <p:nvPicPr>
          <p:cNvPr id="6" name="Content Placeholder 3" descr="220px-Oliver_Wardrop_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3645024"/>
            <a:ext cx="1117600" cy="1554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კომპოზიტი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sz="2400" dirty="0" smtClean="0"/>
              <a:t>ერთცნებიანი                               ორცნებიანი</a:t>
            </a:r>
          </a:p>
          <a:p>
            <a:endParaRPr lang="ka-GE" sz="2400" dirty="0" smtClean="0"/>
          </a:p>
          <a:p>
            <a:r>
              <a:rPr lang="ka-GE" sz="2400" dirty="0" smtClean="0"/>
              <a:t>ერთ რამეს აღნიშნავს  </a:t>
            </a:r>
          </a:p>
          <a:p>
            <a:r>
              <a:rPr lang="ka-GE" sz="2400" dirty="0" smtClean="0"/>
              <a:t>და კავშირი არჩაისმება              ორ რამეს აღნიშნავს</a:t>
            </a:r>
          </a:p>
          <a:p>
            <a:r>
              <a:rPr lang="ka-GE" sz="2400" dirty="0" smtClean="0"/>
              <a:t>დეფისით არ იწერება                  და კავშირი იგულისხმება</a:t>
            </a:r>
          </a:p>
          <a:p>
            <a:r>
              <a:rPr lang="ka-GE" sz="2400" dirty="0" smtClean="0"/>
              <a:t>ერთად იწერება                               დეფისით იწერება</a:t>
            </a:r>
          </a:p>
          <a:p>
            <a:endParaRPr lang="ka-GE" sz="2400" dirty="0" smtClean="0"/>
          </a:p>
          <a:p>
            <a:endParaRPr lang="ka-GE" sz="2400" dirty="0" smtClean="0"/>
          </a:p>
          <a:p>
            <a:r>
              <a:rPr lang="ka-GE" sz="2400" dirty="0" smtClean="0"/>
              <a:t>დედამიწა                                       დედა-შვილი</a:t>
            </a:r>
          </a:p>
          <a:p>
            <a:r>
              <a:rPr lang="ka-GE" sz="2400" dirty="0" smtClean="0"/>
              <a:t>ქინძისთავი                                   წვერ-ულვაში</a:t>
            </a:r>
          </a:p>
          <a:p>
            <a:r>
              <a:rPr lang="ka-GE" sz="2400" dirty="0" smtClean="0"/>
              <a:t>ჩუხჩუხი                                           თავად-აზნაური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two - constituent composites where: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Procedure = 4 stages; scale &amp; </a:t>
            </a:r>
            <a:r>
              <a:rPr lang="en-US" sz="2800" dirty="0" err="1" smtClean="0"/>
              <a:t>compositonality</a:t>
            </a:r>
            <a:r>
              <a:rPr lang="en-US" sz="2800" dirty="0" smtClean="0"/>
              <a:t> score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332659"/>
          <a:ext cx="9144000" cy="6192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56"/>
                <a:gridCol w="2476444"/>
                <a:gridCol w="1524000"/>
                <a:gridCol w="1524000"/>
                <a:gridCol w="1524000"/>
                <a:gridCol w="1524000"/>
              </a:tblGrid>
              <a:tr h="8635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Sylfaen"/>
                          <a:ea typeface="Calibri"/>
                          <a:cs typeface="Times New Roman"/>
                        </a:rPr>
                        <a:t>N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Sylfaen"/>
                          <a:ea typeface="Calibri"/>
                          <a:cs typeface="Times New Roman"/>
                        </a:rPr>
                        <a:t>composite 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Sylfaen"/>
                          <a:ea typeface="Calibri"/>
                          <a:cs typeface="Times New Roman"/>
                        </a:rPr>
                        <a:t>Internal structure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Sylfaen"/>
                          <a:ea typeface="Calibri"/>
                          <a:cs typeface="Times New Roman"/>
                        </a:rPr>
                        <a:t>Literality of 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Sylfaen"/>
                          <a:ea typeface="Calibri"/>
                          <a:cs typeface="Times New Roman"/>
                        </a:rPr>
                        <a:t>Lexemes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Sylfaen"/>
                          <a:ea typeface="Calibri"/>
                          <a:cs typeface="Times New Roman"/>
                        </a:rPr>
                        <a:t>English 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Sylfaen"/>
                          <a:ea typeface="Calibri"/>
                          <a:cs typeface="Times New Roman"/>
                        </a:rPr>
                        <a:t>equivalents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Sylfaen"/>
                          <a:ea typeface="Calibri"/>
                          <a:cs typeface="Times New Roman"/>
                        </a:rPr>
                        <a:t>Semantic transparency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13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800" b="1" dirty="0" smtClean="0">
                          <a:latin typeface="Calibri"/>
                          <a:ea typeface="Calibri"/>
                          <a:cs typeface="Times New Roman"/>
                        </a:rPr>
                        <a:t>კარ-მიდამო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800" b="1" dirty="0" smtClean="0">
                          <a:latin typeface="Calibri"/>
                          <a:ea typeface="Calibri"/>
                          <a:cs typeface="Times New Roman"/>
                        </a:rPr>
                        <a:t>N+N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latin typeface="Calibri"/>
                          <a:ea typeface="Calibri"/>
                          <a:cs typeface="Times New Roman"/>
                        </a:rPr>
                        <a:t>Door+surroundings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adobe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TT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13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800" b="1">
                          <a:latin typeface="Sylfaen"/>
                          <a:ea typeface="Calibri"/>
                          <a:cs typeface="Times New Roman"/>
                        </a:rPr>
                        <a:t>ცოლ-ქმარი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Sylfaen"/>
                          <a:ea typeface="Calibri"/>
                          <a:cs typeface="Times New Roman"/>
                        </a:rPr>
                        <a:t>N+N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Sylfaen"/>
                          <a:ea typeface="Calibri"/>
                          <a:cs typeface="Times New Roman"/>
                        </a:rPr>
                        <a:t>Wife+husband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Sylfaen"/>
                          <a:ea typeface="Calibri"/>
                          <a:cs typeface="Times New Roman"/>
                        </a:rPr>
                        <a:t>Couple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Sylfaen"/>
                          <a:ea typeface="Calibri"/>
                          <a:cs typeface="Times New Roman"/>
                        </a:rPr>
                        <a:t>TT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13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800" b="1" dirty="0" smtClean="0">
                          <a:latin typeface="Sylfaen"/>
                          <a:ea typeface="Calibri"/>
                          <a:cs typeface="Times New Roman"/>
                        </a:rPr>
                        <a:t>პირუტყვი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Sylfaen"/>
                          <a:ea typeface="Calibri"/>
                          <a:cs typeface="Times New Roman"/>
                        </a:rPr>
                        <a:t>N+Adj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Sylfaen"/>
                          <a:ea typeface="Calibri"/>
                          <a:cs typeface="Times New Roman"/>
                        </a:rPr>
                        <a:t>Mouth+speechless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Sylfaen"/>
                          <a:ea typeface="Calibri"/>
                          <a:cs typeface="Times New Roman"/>
                        </a:rPr>
                        <a:t>Beasts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Sylfaen"/>
                          <a:ea typeface="Calibri"/>
                          <a:cs typeface="Times New Roman"/>
                        </a:rPr>
                        <a:t>OO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13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13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800" b="1" dirty="0" smtClean="0">
                          <a:latin typeface="Calibri"/>
                          <a:ea typeface="Calibri"/>
                          <a:cs typeface="Times New Roman"/>
                        </a:rPr>
                        <a:t>დედაკაცი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a-GE" sz="1800" b="1" dirty="0" smtClean="0">
                          <a:latin typeface="Calibri"/>
                          <a:ea typeface="Calibri"/>
                          <a:cs typeface="Times New Roman"/>
                        </a:rPr>
                        <a:t>N+N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latin typeface="Calibri"/>
                          <a:ea typeface="Calibri"/>
                          <a:cs typeface="Times New Roman"/>
                        </a:rPr>
                        <a:t>Mother+man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woman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TO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13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800" b="1">
                          <a:latin typeface="Sylfaen"/>
                          <a:ea typeface="Calibri"/>
                          <a:cs typeface="Times New Roman"/>
                        </a:rPr>
                        <a:t>სმა-ჭამა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Sylfaen"/>
                          <a:ea typeface="Calibri"/>
                          <a:cs typeface="Times New Roman"/>
                        </a:rPr>
                        <a:t>V+V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Sylfaen"/>
                          <a:ea typeface="Calibri"/>
                          <a:cs typeface="Times New Roman"/>
                        </a:rPr>
                        <a:t>Drink+food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Sylfaen"/>
                          <a:ea typeface="Calibri"/>
                          <a:cs typeface="Times New Roman"/>
                        </a:rPr>
                        <a:t>Drink and food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Sylfaen"/>
                          <a:ea typeface="Calibri"/>
                          <a:cs typeface="Times New Roman"/>
                        </a:rPr>
                        <a:t>TT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13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1800" b="1">
                          <a:latin typeface="Sylfaen"/>
                          <a:ea typeface="Calibri"/>
                          <a:cs typeface="Times New Roman"/>
                        </a:rPr>
                        <a:t>კაცისკვლა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Sylfaen"/>
                          <a:ea typeface="Calibri"/>
                          <a:cs typeface="Times New Roman"/>
                        </a:rPr>
                        <a:t>N+V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latin typeface="Sylfaen"/>
                          <a:ea typeface="Calibri"/>
                          <a:cs typeface="Times New Roman"/>
                        </a:rPr>
                        <a:t>Man+kill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Sylfaen"/>
                          <a:ea typeface="Calibri"/>
                          <a:cs typeface="Times New Roman"/>
                        </a:rPr>
                        <a:t>Murder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Sylfaen"/>
                          <a:ea typeface="Calibri"/>
                          <a:cs typeface="Times New Roman"/>
                        </a:rPr>
                        <a:t>OT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Phrase compositionality scoring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L1</a:t>
            </a:r>
            <a:r>
              <a:rPr lang="en-US" b="1" dirty="0" smtClean="0"/>
              <a:t> = 1 </a:t>
            </a:r>
            <a:r>
              <a:rPr lang="en-US" b="1" dirty="0" err="1" smtClean="0"/>
              <a:t>st</a:t>
            </a:r>
            <a:r>
              <a:rPr lang="en-US" b="1" dirty="0" smtClean="0"/>
              <a:t> (left-hand) constituent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L2</a:t>
            </a:r>
            <a:r>
              <a:rPr lang="en-US" b="1" dirty="0" smtClean="0"/>
              <a:t> = 2 </a:t>
            </a:r>
            <a:r>
              <a:rPr lang="en-US" b="1" dirty="0" err="1" smtClean="0"/>
              <a:t>nd</a:t>
            </a:r>
            <a:r>
              <a:rPr lang="en-US" b="1" dirty="0" smtClean="0"/>
              <a:t> (right-hand) constituent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L3 </a:t>
            </a:r>
            <a:r>
              <a:rPr lang="en-US" b="1" dirty="0" smtClean="0"/>
              <a:t>= a composite meaning is a sum of both constituents’ meanings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n-US" b="1" dirty="0" smtClean="0"/>
              <a:t> = none of constituents have a relation with a composite meaning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XL1</a:t>
            </a:r>
            <a:r>
              <a:rPr lang="en-US" b="1" dirty="0" smtClean="0"/>
              <a:t> = only  1 </a:t>
            </a:r>
            <a:r>
              <a:rPr lang="en-US" b="1" dirty="0" err="1" smtClean="0"/>
              <a:t>st</a:t>
            </a:r>
            <a:r>
              <a:rPr lang="en-US" b="1" dirty="0" smtClean="0"/>
              <a:t>  (left-hand) constituent is related with a composite meaning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XL2 </a:t>
            </a:r>
            <a:r>
              <a:rPr lang="en-US" b="1" dirty="0" smtClean="0"/>
              <a:t>= = only 2 </a:t>
            </a:r>
            <a:r>
              <a:rPr lang="en-US" b="1" dirty="0" err="1" smtClean="0"/>
              <a:t>nd</a:t>
            </a:r>
            <a:r>
              <a:rPr lang="en-US" b="1" dirty="0" smtClean="0"/>
              <a:t> (right-hand) constituent is related with a composite meaning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Compositionality scoring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Extent compositionality of Georgian composites is retained into English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</a:t>
            </a:r>
            <a:r>
              <a:rPr lang="ka-GE" dirty="0" smtClean="0"/>
              <a:t>კომუნიკაციური კომპეტენცია და გრამატიკა</a:t>
            </a:r>
            <a:endParaRPr lang="ru-RU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ka-GE" sz="2800" b="1" u="sng" dirty="0" smtClean="0"/>
              <a:t>გრამატიკა - სისტემური წესების  ჩარჩოში მოქცეული ენის სტრუქტურის აღწერა, რომელიც მორფო-სინტაქსური ფორმებისა და კატეგორიების მნიშვნელობისა და ფუნქციების შესწავლას გულისხმობს.</a:t>
            </a:r>
            <a:r>
              <a:rPr lang="en-US" sz="2800" b="1" u="sng" dirty="0" smtClean="0"/>
              <a:t> </a:t>
            </a:r>
            <a:endParaRPr lang="en-US" sz="2800" b="1" dirty="0" smtClean="0"/>
          </a:p>
          <a:p>
            <a:pPr algn="ctr"/>
            <a:endParaRPr lang="en-US" b="1" dirty="0" smtClean="0"/>
          </a:p>
          <a:p>
            <a:pPr algn="ctr">
              <a:buNone/>
            </a:pPr>
            <a:endParaRPr lang="en-US" b="1" dirty="0"/>
          </a:p>
        </p:txBody>
      </p:sp>
      <p:pic>
        <p:nvPicPr>
          <p:cNvPr id="2051" name="Picture 3" descr="C:\Users\ProBook\Desktop\building-bloc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437112"/>
            <a:ext cx="4392488" cy="30158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Paulston</a:t>
            </a:r>
            <a:r>
              <a:rPr lang="en-US" dirty="0" smtClean="0"/>
              <a:t>, </a:t>
            </a:r>
            <a:r>
              <a:rPr lang="en-US" dirty="0" err="1" smtClean="0"/>
              <a:t>Hymes</a:t>
            </a:r>
            <a:r>
              <a:rPr lang="en-US" dirty="0" smtClean="0"/>
              <a:t>, Radford Cummins, </a:t>
            </a:r>
            <a:r>
              <a:rPr lang="en-US" dirty="0" err="1" smtClean="0"/>
              <a:t>Canale</a:t>
            </a:r>
            <a:r>
              <a:rPr lang="en-US" dirty="0" smtClean="0"/>
              <a:t> and Swain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1. Grammatical - “knowledge of lexical items and of rules of morphology, syntax, sentence-grammar semantics, and </a:t>
            </a:r>
            <a:r>
              <a:rPr lang="en-US" b="1" dirty="0" smtClean="0"/>
              <a:t>phonology</a:t>
            </a:r>
            <a:r>
              <a:rPr lang="ka-GE" b="1" dirty="0" smtClean="0"/>
              <a:t>”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2. Discourse  - a set of meaningful utterances focusing on relationship between sentences.</a:t>
            </a:r>
          </a:p>
          <a:p>
            <a:endParaRPr lang="en-US" b="1" dirty="0" smtClean="0"/>
          </a:p>
          <a:p>
            <a:r>
              <a:rPr lang="en-US" b="1" dirty="0" smtClean="0"/>
              <a:t>3. Sociolinguistic –analyzing language in social context; knowledge of </a:t>
            </a:r>
            <a:r>
              <a:rPr lang="en-US" b="1" dirty="0" err="1" smtClean="0"/>
              <a:t>sociocultural</a:t>
            </a:r>
            <a:r>
              <a:rPr lang="en-US" b="1" dirty="0" smtClean="0"/>
              <a:t> rules of language</a:t>
            </a:r>
          </a:p>
          <a:p>
            <a:endParaRPr lang="en-US" b="1" dirty="0" smtClean="0"/>
          </a:p>
          <a:p>
            <a:r>
              <a:rPr lang="en-US" b="1" dirty="0" smtClean="0"/>
              <a:t>4. Strategic  – “verbal and nonverbal communication strategies that may be called into action to compensate for breakdowns in communication due to insufficient competence.” (</a:t>
            </a:r>
            <a:r>
              <a:rPr lang="en-US" b="1" dirty="0" err="1" smtClean="0"/>
              <a:t>Canale</a:t>
            </a:r>
            <a:r>
              <a:rPr lang="en-US" b="1" dirty="0" smtClean="0"/>
              <a:t> and Swain, 1980, P. 30).  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DERIVATIONAL MORPHOLOGY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a-GE" sz="2800" dirty="0" smtClean="0"/>
              <a:t>ფორმა +მნიშვნელობა </a:t>
            </a:r>
          </a:p>
          <a:p>
            <a:pPr algn="ctr"/>
            <a:endParaRPr lang="ka-GE" sz="2800" dirty="0" smtClean="0"/>
          </a:p>
          <a:p>
            <a:pPr algn="ctr"/>
            <a:r>
              <a:rPr lang="ka-GE" sz="2800" dirty="0" smtClean="0"/>
              <a:t>კატეგორიის პრინციპი</a:t>
            </a:r>
            <a:r>
              <a:rPr lang="ka-GE" sz="2800" dirty="0" smtClean="0"/>
              <a:t> </a:t>
            </a:r>
            <a:r>
              <a:rPr lang="ka-GE" sz="2800" dirty="0" smtClean="0"/>
              <a:t>= ბინარული მიმართება = ოპოზიციის ცნება</a:t>
            </a:r>
            <a:endParaRPr lang="en-US" sz="2800" dirty="0" smtClean="0"/>
          </a:p>
          <a:p>
            <a:endParaRPr lang="en-US" sz="2800" dirty="0" smtClean="0"/>
          </a:p>
          <a:p>
            <a:pPr algn="ctr"/>
            <a:endParaRPr lang="en-US" sz="2800" b="1" dirty="0" smtClean="0"/>
          </a:p>
          <a:p>
            <a:pPr algn="ctr"/>
            <a:r>
              <a:rPr lang="en-US" sz="2800" b="1" dirty="0" smtClean="0"/>
              <a:t> DERIVATIONAL VS </a:t>
            </a:r>
            <a:r>
              <a:rPr lang="en-US" sz="2800" b="1" dirty="0" smtClean="0"/>
              <a:t>INFLECTIONAL</a:t>
            </a:r>
            <a:endParaRPr lang="ka-GE" sz="2800" b="1" dirty="0" smtClean="0"/>
          </a:p>
          <a:p>
            <a:pPr algn="ctr"/>
            <a:r>
              <a:rPr lang="ka-GE" sz="2800" b="1" dirty="0" smtClean="0"/>
              <a:t>ნიშნადი ნაწილების გამოყოფა</a:t>
            </a:r>
            <a:endParaRPr lang="en-US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252728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.</a:t>
            </a:r>
            <a:r>
              <a:rPr lang="ka-GE" sz="3600" dirty="0" smtClean="0"/>
              <a:t> </a:t>
            </a:r>
            <a:r>
              <a:rPr lang="ka-GE" sz="3600" dirty="0" smtClean="0"/>
              <a:t/>
            </a:r>
            <a:br>
              <a:rPr lang="ka-GE" sz="3600" dirty="0" smtClean="0"/>
            </a:br>
            <a:r>
              <a:rPr lang="ka-GE" sz="3600" dirty="0" smtClean="0"/>
              <a:t> სიტყვის </a:t>
            </a:r>
            <a:r>
              <a:rPr lang="ka-GE" sz="3600" dirty="0" smtClean="0"/>
              <a:t>შექმნის რისკ- ფაქტორები</a:t>
            </a:r>
            <a:r>
              <a:rPr lang="en-US" sz="3600" dirty="0" smtClean="0"/>
              <a:t>?</a:t>
            </a:r>
            <a:br>
              <a:rPr lang="en-US" sz="3600" dirty="0" smtClean="0"/>
            </a:br>
            <a:endParaRPr lang="ru-R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Cyclist, motorist, </a:t>
            </a:r>
            <a:r>
              <a:rPr lang="en-US" dirty="0" err="1" smtClean="0"/>
              <a:t>vs</a:t>
            </a:r>
            <a:r>
              <a:rPr lang="en-US" dirty="0" smtClean="0"/>
              <a:t> ( </a:t>
            </a:r>
            <a:r>
              <a:rPr lang="en-US" dirty="0" err="1" smtClean="0"/>
              <a:t>Boatist</a:t>
            </a:r>
            <a:r>
              <a:rPr lang="en-US" dirty="0" smtClean="0"/>
              <a:t>), </a:t>
            </a:r>
          </a:p>
          <a:p>
            <a:r>
              <a:rPr lang="en-US" dirty="0" smtClean="0"/>
              <a:t>Lower (v)    </a:t>
            </a:r>
            <a:r>
              <a:rPr lang="en-US" dirty="0" err="1" smtClean="0"/>
              <a:t>vs</a:t>
            </a:r>
            <a:r>
              <a:rPr lang="en-US" dirty="0" smtClean="0"/>
              <a:t>  (higher) e.g. we will need to higher the shelf.</a:t>
            </a:r>
          </a:p>
          <a:p>
            <a:r>
              <a:rPr lang="en-US" dirty="0" smtClean="0"/>
              <a:t>Washable, predictable, readable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runnable</a:t>
            </a:r>
            <a:r>
              <a:rPr lang="en-US" dirty="0" smtClean="0"/>
              <a:t>, </a:t>
            </a:r>
            <a:r>
              <a:rPr lang="en-US" dirty="0" err="1" smtClean="0"/>
              <a:t>walkable</a:t>
            </a:r>
            <a:r>
              <a:rPr lang="en-US" dirty="0" smtClean="0"/>
              <a:t>, </a:t>
            </a:r>
            <a:r>
              <a:rPr lang="en-US" dirty="0" err="1" smtClean="0"/>
              <a:t>diable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Fit (</a:t>
            </a:r>
            <a:r>
              <a:rPr lang="en-US" dirty="0" err="1" smtClean="0"/>
              <a:t>adj</a:t>
            </a:r>
            <a:r>
              <a:rPr lang="en-US" dirty="0" smtClean="0"/>
              <a:t>)           unfit;  fat (</a:t>
            </a:r>
            <a:r>
              <a:rPr lang="en-US" dirty="0" err="1" smtClean="0"/>
              <a:t>unfat</a:t>
            </a:r>
            <a:r>
              <a:rPr lang="en-US" dirty="0" smtClean="0"/>
              <a:t>)  </a:t>
            </a:r>
          </a:p>
          <a:p>
            <a:r>
              <a:rPr lang="en-US" dirty="0" smtClean="0"/>
              <a:t>Instrument for making things blunt = blunter</a:t>
            </a:r>
          </a:p>
          <a:p>
            <a:r>
              <a:rPr lang="en-US" dirty="0" smtClean="0"/>
              <a:t>The property of being easy to please = </a:t>
            </a:r>
            <a:r>
              <a:rPr lang="en-US" dirty="0" err="1" smtClean="0"/>
              <a:t>pleasability</a:t>
            </a:r>
            <a:endParaRPr lang="en-US" dirty="0" smtClean="0"/>
          </a:p>
          <a:p>
            <a:r>
              <a:rPr lang="en-US" dirty="0" smtClean="0"/>
              <a:t>The process of making </a:t>
            </a:r>
            <a:r>
              <a:rPr lang="en-US" dirty="0" err="1" smtClean="0"/>
              <a:t>smth</a:t>
            </a:r>
            <a:r>
              <a:rPr lang="en-US" dirty="0" smtClean="0"/>
              <a:t> transparent = </a:t>
            </a:r>
            <a:r>
              <a:rPr lang="en-US" dirty="0" err="1" smtClean="0"/>
              <a:t>transparentization</a:t>
            </a:r>
            <a:endParaRPr lang="en-US" dirty="0" smtClean="0"/>
          </a:p>
          <a:p>
            <a:endParaRPr lang="en-US" dirty="0" smtClean="0"/>
          </a:p>
          <a:p>
            <a:r>
              <a:rPr lang="en-US" u="sng" dirty="0" smtClean="0"/>
              <a:t>derivational </a:t>
            </a:r>
            <a:r>
              <a:rPr lang="en-US" u="sng" dirty="0" smtClean="0"/>
              <a:t>morphology often has limited productivity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600" dirty="0" smtClean="0"/>
              <a:t>დასკვნა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a-GE" sz="2400" b="1" dirty="0" smtClean="0"/>
              <a:t>ლექსიკონი</a:t>
            </a:r>
            <a:r>
              <a:rPr lang="en-US" sz="2400" b="1" dirty="0" smtClean="0"/>
              <a:t>  </a:t>
            </a:r>
            <a:endParaRPr lang="en-US" sz="2400" b="1" dirty="0" smtClean="0"/>
          </a:p>
          <a:p>
            <a:endParaRPr lang="en-US" sz="2400" b="1" dirty="0" smtClean="0"/>
          </a:p>
          <a:p>
            <a:r>
              <a:rPr lang="ka-GE" sz="2400" b="1" dirty="0" smtClean="0"/>
              <a:t>სამ საფეხურიანი პროცესი: მორფო-სინტასურ-სემანტიკური</a:t>
            </a:r>
            <a:endParaRPr lang="en-US" sz="2400" b="1" dirty="0" smtClean="0"/>
          </a:p>
          <a:p>
            <a:r>
              <a:rPr lang="en-US" sz="2400" b="1" dirty="0" smtClean="0"/>
              <a:t> </a:t>
            </a:r>
            <a:endParaRPr lang="ka-GE" sz="2400" b="1" dirty="0" smtClean="0"/>
          </a:p>
          <a:p>
            <a:r>
              <a:rPr lang="ka-GE" sz="2400" b="1" dirty="0" smtClean="0"/>
              <a:t>სამი პრობლემური ასპექტი: პროდუქტულობა, მცდარი ანალიზი, რთული ძირეული ფორმები</a:t>
            </a:r>
            <a:endParaRPr lang="en-US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/>
              <a:t>კომპოზიტურობის საკითხი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Sylfaen" pitchFamily="18" charset="0"/>
              </a:rPr>
              <a:t>1. to evaluate compositionality/semantic transparency  in Georgian compounding </a:t>
            </a:r>
          </a:p>
          <a:p>
            <a:endParaRPr lang="en-US" b="1" dirty="0" smtClean="0">
              <a:latin typeface="Sylfaen" pitchFamily="18" charset="0"/>
            </a:endParaRPr>
          </a:p>
          <a:p>
            <a:r>
              <a:rPr lang="en-US" b="1" dirty="0" smtClean="0">
                <a:latin typeface="Sylfaen" pitchFamily="18" charset="0"/>
              </a:rPr>
              <a:t> 2. to determine the extent that a Georgian compound retains its original compositionality when being transformed into English</a:t>
            </a:r>
            <a:endParaRPr lang="en-US" b="1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Literature </a:t>
            </a:r>
            <a:r>
              <a:rPr lang="en-US" dirty="0" err="1" smtClean="0"/>
              <a:t>rewiew</a:t>
            </a:r>
            <a:r>
              <a:rPr lang="en-US" dirty="0" smtClean="0"/>
              <a:t>/theoretical </a:t>
            </a:r>
            <a:r>
              <a:rPr lang="en-US" dirty="0" err="1" smtClean="0"/>
              <a:t>backfround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1397000"/>
          <a:ext cx="7368480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47335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composites</a:t>
            </a:r>
            <a:r>
              <a:rPr lang="ka-GE" sz="2800" dirty="0" smtClean="0"/>
              <a:t> </a:t>
            </a:r>
            <a:r>
              <a:rPr lang="ka-GE" sz="2800" dirty="0" smtClean="0"/>
              <a:t> </a:t>
            </a:r>
            <a:r>
              <a:rPr lang="ka-GE" sz="2800" dirty="0" smtClean="0"/>
              <a:t>(ილია ჭავჭავაძე)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431</TotalTime>
  <Words>655</Words>
  <Application>Microsoft Office PowerPoint</Application>
  <PresentationFormat>On-screen Show (4:3)</PresentationFormat>
  <Paragraphs>139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Module</vt:lpstr>
      <vt:lpstr>ივლისი, 2018 ჟუჟუნა გუმბარიძე ბსუ</vt:lpstr>
      <vt:lpstr> კომუნიკაციური კომპეტენცია და გრამატიკა</vt:lpstr>
      <vt:lpstr>Paulston, Hymes, Radford Cummins, Canale and Swain</vt:lpstr>
      <vt:lpstr>DERIVATIONAL MORPHOLOGY</vt:lpstr>
      <vt:lpstr>.   სიტყვის შექმნის რისკ- ფაქტორები? </vt:lpstr>
      <vt:lpstr>დასკვნა</vt:lpstr>
      <vt:lpstr>კომპოზიტურობის საკითხი</vt:lpstr>
      <vt:lpstr>Literature rewiew/theoretical backfround</vt:lpstr>
      <vt:lpstr>composites  (ილია ჭავჭავაძე)</vt:lpstr>
      <vt:lpstr>არჩევანის მართებულობა</vt:lpstr>
      <vt:lpstr>კომპოზიტი</vt:lpstr>
      <vt:lpstr>two - constituent composites where:</vt:lpstr>
      <vt:lpstr>Procedure = 4 stages; scale &amp; compositonality score</vt:lpstr>
      <vt:lpstr>Slide 14</vt:lpstr>
      <vt:lpstr>   Phrase compositionality scoring </vt:lpstr>
      <vt:lpstr>Slide 16</vt:lpstr>
      <vt:lpstr>Compositionality scoring</vt:lpstr>
      <vt:lpstr>Extent compositionality of Georgian composites is retained into English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IRCEELT 2016</dc:title>
  <dc:creator>dato</dc:creator>
  <cp:lastModifiedBy>ProBook</cp:lastModifiedBy>
  <cp:revision>74</cp:revision>
  <dcterms:created xsi:type="dcterms:W3CDTF">2016-04-21T19:06:12Z</dcterms:created>
  <dcterms:modified xsi:type="dcterms:W3CDTF">2018-07-10T20:46:08Z</dcterms:modified>
</cp:coreProperties>
</file>