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notesMasterIdLst>
    <p:notesMasterId r:id="rId15"/>
  </p:notesMasterIdLst>
  <p:sldIdLst>
    <p:sldId id="351" r:id="rId2"/>
    <p:sldId id="276" r:id="rId3"/>
    <p:sldId id="361" r:id="rId4"/>
    <p:sldId id="362" r:id="rId5"/>
    <p:sldId id="364" r:id="rId6"/>
    <p:sldId id="287" r:id="rId7"/>
    <p:sldId id="365" r:id="rId8"/>
    <p:sldId id="269" r:id="rId9"/>
    <p:sldId id="363" r:id="rId10"/>
    <p:sldId id="375" r:id="rId11"/>
    <p:sldId id="376" r:id="rId12"/>
    <p:sldId id="377" r:id="rId13"/>
    <p:sldId id="38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Пользователь Windows" initials="ПW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E78B"/>
    <a:srgbClr val="66FF99"/>
    <a:srgbClr val="E3ED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8-07-04T08:53:19.892" idx="1">
    <p:pos x="10" y="10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ECC83B-6878-4B16-A8E1-5A7D77D9BE31}" type="datetimeFigureOut">
              <a:rPr lang="en-US" smtClean="0"/>
              <a:pPr/>
              <a:t>7/6/2018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45AB8F-B332-4E57-89F0-DD104474C2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504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6476D4-E9B5-4A6F-B03D-19FFB3F5051C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D805CF-5D6E-453D-9D59-8CD3124F720D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1ABF4B-159F-40B1-9659-F5ABFF45AD50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4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>
                <a:latin typeface="Arial" charset="0"/>
              </a:rPr>
              <a:t>Herbalife – это полный производственный цикл от семечка, посаженного в землю, до выпуска финального продукта сбалансированного питания. Высокопрофессиональный персонал, современное оборудование, собственная система контроля качества на протяжении всего производственного процесса и соблюдение Принципов добросовестного производства (стандарт GMP).</a:t>
            </a:r>
          </a:p>
          <a:p>
            <a:endParaRPr lang="ru-RU">
              <a:latin typeface="Arial" charset="0"/>
            </a:endParaRPr>
          </a:p>
        </p:txBody>
      </p:sp>
      <p:sp>
        <p:nvSpPr>
          <p:cNvPr id="11264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F8E5A2-D5BF-402E-B797-219F9200962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210CAB-E2DE-42EA-98E2-D864AB5E5E7A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232988-4B80-433F-B8F0-CDCEC2E9600D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670C4D-178B-4A37-B372-B6ECF73C1322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08EB32-FBE5-45BC-8E15-91C6BAD0D792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08EB32-FBE5-45BC-8E15-91C6BAD0D792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799F-9DAB-42DA-9B81-1AB72E6A24EC}" type="datetimeFigureOut">
              <a:rPr lang="en-US" smtClean="0"/>
              <a:pPr/>
              <a:t>7/6/2018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758E0-6FB1-4136-82FB-5D030BA31C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204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799F-9DAB-42DA-9B81-1AB72E6A24EC}" type="datetimeFigureOut">
              <a:rPr lang="en-US" smtClean="0"/>
              <a:pPr/>
              <a:t>7/6/2018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758E0-6FB1-4136-82FB-5D030BA31C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545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799F-9DAB-42DA-9B81-1AB72E6A24EC}" type="datetimeFigureOut">
              <a:rPr lang="en-US" smtClean="0"/>
              <a:pPr/>
              <a:t>7/6/2018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758E0-6FB1-4136-82FB-5D030BA31C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87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799F-9DAB-42DA-9B81-1AB72E6A24EC}" type="datetimeFigureOut">
              <a:rPr lang="en-US" smtClean="0"/>
              <a:pPr/>
              <a:t>7/6/2018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758E0-6FB1-4136-82FB-5D030BA31C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836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799F-9DAB-42DA-9B81-1AB72E6A24EC}" type="datetimeFigureOut">
              <a:rPr lang="en-US" smtClean="0"/>
              <a:pPr/>
              <a:t>7/6/2018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758E0-6FB1-4136-82FB-5D030BA31C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657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799F-9DAB-42DA-9B81-1AB72E6A24EC}" type="datetimeFigureOut">
              <a:rPr lang="en-US" smtClean="0"/>
              <a:pPr/>
              <a:t>7/6/2018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758E0-6FB1-4136-82FB-5D030BA31C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573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799F-9DAB-42DA-9B81-1AB72E6A24EC}" type="datetimeFigureOut">
              <a:rPr lang="en-US" smtClean="0"/>
              <a:pPr/>
              <a:t>7/6/2018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758E0-6FB1-4136-82FB-5D030BA31C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292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799F-9DAB-42DA-9B81-1AB72E6A24EC}" type="datetimeFigureOut">
              <a:rPr lang="en-US" smtClean="0"/>
              <a:pPr/>
              <a:t>7/6/2018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758E0-6FB1-4136-82FB-5D030BA31C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708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799F-9DAB-42DA-9B81-1AB72E6A24EC}" type="datetimeFigureOut">
              <a:rPr lang="en-US" smtClean="0"/>
              <a:pPr/>
              <a:t>7/6/2018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758E0-6FB1-4136-82FB-5D030BA31C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188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799F-9DAB-42DA-9B81-1AB72E6A24EC}" type="datetimeFigureOut">
              <a:rPr lang="en-US" smtClean="0"/>
              <a:pPr/>
              <a:t>7/6/2018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758E0-6FB1-4136-82FB-5D030BA31C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902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799F-9DAB-42DA-9B81-1AB72E6A24EC}" type="datetimeFigureOut">
              <a:rPr lang="en-US" smtClean="0"/>
              <a:pPr/>
              <a:t>7/6/2018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758E0-6FB1-4136-82FB-5D030BA31C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098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B799F-9DAB-42DA-9B81-1AB72E6A24EC}" type="datetimeFigureOut">
              <a:rPr lang="en-US" smtClean="0"/>
              <a:pPr/>
              <a:t>7/6/2018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758E0-6FB1-4136-82FB-5D030BA31C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423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ine 20"/>
          <p:cNvSpPr>
            <a:spLocks noChangeShapeType="1"/>
          </p:cNvSpPr>
          <p:nvPr/>
        </p:nvSpPr>
        <p:spPr bwMode="auto">
          <a:xfrm flipH="1" flipV="1">
            <a:off x="7668344" y="5157192"/>
            <a:ext cx="139638" cy="255871"/>
          </a:xfrm>
          <a:prstGeom prst="line">
            <a:avLst/>
          </a:prstGeom>
          <a:noFill/>
          <a:ln w="57150">
            <a:solidFill>
              <a:srgbClr val="00FF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5976" y="703729"/>
            <a:ext cx="7026424" cy="4093428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4000" dirty="0" smtClean="0">
                <a:solidFill>
                  <a:schemeClr val="bg2"/>
                </a:solidFill>
              </a:rPr>
              <a:t>ფსიქოლოგიური </a:t>
            </a:r>
            <a:r>
              <a:rPr lang="ka-GE" sz="4000" dirty="0">
                <a:solidFill>
                  <a:schemeClr val="bg2"/>
                </a:solidFill>
              </a:rPr>
              <a:t>და ეგზისტენციალისტური თემები აკაკი       წერეთლისა და ვაჟა–  ფშაველა შემოქმედებაში </a:t>
            </a:r>
            <a:endParaRPr lang="ka-GE" sz="4000" dirty="0" smtClean="0">
              <a:solidFill>
                <a:schemeClr val="bg2"/>
              </a:solidFill>
            </a:endParaRPr>
          </a:p>
          <a:p>
            <a:endParaRPr lang="ka-GE" sz="4000" dirty="0" smtClean="0"/>
          </a:p>
          <a:p>
            <a:endParaRPr lang="ru-RU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404664"/>
            <a:ext cx="5742384" cy="3785652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ka-GE" dirty="0" smtClean="0">
                <a:ea typeface="Calibri"/>
                <a:cs typeface="Times New Roman"/>
              </a:rPr>
              <a:t>„</a:t>
            </a:r>
            <a:r>
              <a:rPr lang="ka-GE" sz="3200" dirty="0">
                <a:ea typeface="Calibri"/>
                <a:cs typeface="Times New Roman"/>
              </a:rPr>
              <a:t>ალუდა </a:t>
            </a:r>
            <a:r>
              <a:rPr lang="ka-GE" sz="3200" dirty="0" smtClean="0">
                <a:ea typeface="Calibri"/>
                <a:cs typeface="Times New Roman"/>
              </a:rPr>
              <a:t>ქეთელაური</a:t>
            </a:r>
            <a:r>
              <a:rPr lang="ka-GE" dirty="0" smtClean="0">
                <a:ea typeface="Calibri"/>
                <a:cs typeface="Times New Roman"/>
              </a:rPr>
              <a:t>“</a:t>
            </a:r>
          </a:p>
          <a:p>
            <a:endParaRPr lang="ka-GE" dirty="0">
              <a:ea typeface="Calibri"/>
              <a:cs typeface="Times New Roman"/>
            </a:endParaRPr>
          </a:p>
          <a:p>
            <a:r>
              <a:rPr lang="ka-GE" sz="2800" dirty="0" smtClean="0">
                <a:ea typeface="Calibri"/>
                <a:cs typeface="Times New Roman"/>
              </a:rPr>
              <a:t>•</a:t>
            </a:r>
            <a:r>
              <a:rPr lang="ka-GE" dirty="0" smtClean="0">
                <a:ea typeface="Calibri"/>
                <a:cs typeface="Times New Roman"/>
              </a:rPr>
              <a:t>ალუდა სიკვდილ–სიცოცხლის მიჯნაზე დადგა</a:t>
            </a:r>
          </a:p>
          <a:p>
            <a:r>
              <a:rPr lang="ka-GE" dirty="0" smtClean="0">
                <a:ea typeface="Calibri"/>
                <a:cs typeface="Times New Roman"/>
              </a:rPr>
              <a:t>„ზღვრული სიტუაცია“ იწვევს მასში ცვლილებას!</a:t>
            </a:r>
          </a:p>
          <a:p>
            <a:endParaRPr lang="ka-GE" dirty="0">
              <a:ea typeface="Calibri"/>
              <a:cs typeface="Times New Roman"/>
            </a:endParaRPr>
          </a:p>
          <a:p>
            <a:endParaRPr lang="ka-GE" dirty="0" smtClean="0">
              <a:ea typeface="Calibri"/>
              <a:cs typeface="Times New Roman"/>
            </a:endParaRPr>
          </a:p>
          <a:p>
            <a:endParaRPr lang="ka-GE" dirty="0">
              <a:ea typeface="Calibri"/>
              <a:cs typeface="Times New Roman"/>
            </a:endParaRPr>
          </a:p>
          <a:p>
            <a:endParaRPr lang="ka-GE" dirty="0" smtClean="0">
              <a:ea typeface="Calibri"/>
              <a:cs typeface="Times New Roman"/>
            </a:endParaRPr>
          </a:p>
          <a:p>
            <a:endParaRPr lang="ka-GE" dirty="0">
              <a:ea typeface="Calibri"/>
              <a:cs typeface="Times New Roman"/>
            </a:endParaRPr>
          </a:p>
          <a:p>
            <a:r>
              <a:rPr lang="ka-GE" dirty="0" smtClean="0">
                <a:ea typeface="Calibri"/>
                <a:cs typeface="Times New Roman"/>
              </a:rPr>
              <a:t>•ეს იყო მასში დიდი გარდატეხის დასაწყისი</a:t>
            </a:r>
          </a:p>
          <a:p>
            <a:endParaRPr lang="ka-GE" dirty="0">
              <a:ea typeface="Calibri"/>
              <a:cs typeface="Times New Roman"/>
            </a:endParaRPr>
          </a:p>
          <a:p>
            <a:r>
              <a:rPr lang="ka-GE" dirty="0" smtClean="0">
                <a:ea typeface="Calibri"/>
                <a:cs typeface="Times New Roman"/>
              </a:rPr>
              <a:t> </a:t>
            </a:r>
            <a:endParaRPr lang="ru-RU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TextBox 3"/>
          <p:cNvSpPr txBox="1">
            <a:spLocks noChangeArrowheads="1"/>
          </p:cNvSpPr>
          <p:nvPr/>
        </p:nvSpPr>
        <p:spPr bwMode="auto">
          <a:xfrm>
            <a:off x="900111" y="214289"/>
            <a:ext cx="7343775" cy="522287"/>
          </a:xfrm>
          <a:prstGeom prst="rect">
            <a:avLst/>
          </a:prstGeom>
          <a:solidFill>
            <a:srgbClr val="00B050"/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ka-GE" sz="2800" b="1" dirty="0" smtClean="0">
                <a:solidFill>
                  <a:schemeClr val="tx1"/>
                </a:solidFill>
              </a:rPr>
              <a:t>„მინდია“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19672" y="1124744"/>
            <a:ext cx="554461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a-GE" sz="3200" dirty="0"/>
              <a:t>ანალოგიურ </a:t>
            </a:r>
            <a:r>
              <a:rPr lang="ka-GE" sz="3200" dirty="0" smtClean="0"/>
              <a:t>სიტუაციაში სიტუაციაში ჩავარდა </a:t>
            </a:r>
          </a:p>
          <a:p>
            <a:r>
              <a:rPr lang="ka-GE" sz="3200" dirty="0" smtClean="0"/>
              <a:t>მინდია, მან გველის ხორცი შეჭამა– ესეც სიკვდილ</a:t>
            </a:r>
          </a:p>
          <a:p>
            <a:r>
              <a:rPr lang="ka-GE" sz="3200" dirty="0" smtClean="0"/>
              <a:t>სიცოცხლის მიჯნაა. მას სიკვდილი სურდა! </a:t>
            </a:r>
            <a:endParaRPr lang="ru-RU" sz="3200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Box 3"/>
          <p:cNvSpPr txBox="1">
            <a:spLocks noChangeArrowheads="1"/>
          </p:cNvSpPr>
          <p:nvPr/>
        </p:nvSpPr>
        <p:spPr bwMode="auto">
          <a:xfrm>
            <a:off x="0" y="0"/>
            <a:ext cx="9143999" cy="523220"/>
          </a:xfrm>
          <a:prstGeom prst="rect">
            <a:avLst/>
          </a:prstGeom>
          <a:solidFill>
            <a:srgbClr val="00B050"/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ka-GE" sz="2800" b="1" dirty="0" smtClean="0">
                <a:solidFill>
                  <a:schemeClr val="tx1"/>
                </a:solidFill>
              </a:rPr>
              <a:t>სტუმარ–მასპიძელი.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87624" y="908720"/>
            <a:ext cx="4805599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a-GE" sz="2400" dirty="0"/>
              <a:t>ზვიადაური და </a:t>
            </a:r>
            <a:r>
              <a:rPr lang="ka-GE" sz="2400" dirty="0" smtClean="0"/>
              <a:t>ჯოყოლას „სულიერი დაზმობილება“ დიდი ფსიქოლოგიური შინაარსის მატარებელია.</a:t>
            </a:r>
          </a:p>
          <a:p>
            <a:endParaRPr lang="ka-GE" sz="2400" dirty="0" smtClean="0"/>
          </a:p>
          <a:p>
            <a:r>
              <a:rPr lang="ka-GE" sz="2400" dirty="0" smtClean="0">
                <a:solidFill>
                  <a:srgbClr val="FF0000"/>
                </a:solidFill>
              </a:rPr>
              <a:t>რატომ მიყვება ზვიადაური ჯოყოლას</a:t>
            </a:r>
            <a:r>
              <a:rPr lang="ka-GE" sz="2400" dirty="0" smtClean="0"/>
              <a:t>? </a:t>
            </a:r>
          </a:p>
          <a:p>
            <a:endParaRPr lang="ka-GE" sz="2400" dirty="0" smtClean="0"/>
          </a:p>
          <a:p>
            <a:r>
              <a:rPr lang="ka-GE" sz="2400" dirty="0" smtClean="0"/>
              <a:t>ეს, ალბათ, ის მომენტია, რომელზეც ვიდგენშტაინი ამბობს: „</a:t>
            </a:r>
            <a:r>
              <a:rPr lang="ka-GE" sz="2400" dirty="0" smtClean="0">
                <a:solidFill>
                  <a:srgbClr val="7030A0"/>
                </a:solidFill>
              </a:rPr>
              <a:t>იმას, რასაც გამოხატავს ენა, შეუძლებელია გადმოსცე ენის მეშვეობით</a:t>
            </a:r>
            <a:r>
              <a:rPr lang="ka-GE" sz="2400" dirty="0" smtClean="0"/>
              <a:t>“</a:t>
            </a:r>
            <a:endParaRPr lang="ka-GE" sz="2400" dirty="0"/>
          </a:p>
          <a:p>
            <a:endParaRPr lang="ka-GE" sz="2400" dirty="0" smtClean="0"/>
          </a:p>
          <a:p>
            <a:endParaRPr lang="ru-RU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0179" y="271081"/>
            <a:ext cx="8501122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2800" b="1" dirty="0" smtClean="0">
                <a:solidFill>
                  <a:srgbClr val="FF0000"/>
                </a:solidFill>
              </a:rPr>
              <a:t>ამდენად</a:t>
            </a:r>
          </a:p>
          <a:p>
            <a:pPr algn="ctr"/>
            <a:endParaRPr lang="ka-GE" b="1" dirty="0"/>
          </a:p>
          <a:p>
            <a:pPr algn="ctr"/>
            <a:endParaRPr lang="ka-GE" b="1" dirty="0" smtClean="0"/>
          </a:p>
          <a:p>
            <a:pPr algn="ctr"/>
            <a:endParaRPr lang="ka-GE" b="1" dirty="0"/>
          </a:p>
          <a:p>
            <a:pPr algn="ctr"/>
            <a:endParaRPr lang="ka-GE" b="1" dirty="0" smtClean="0"/>
          </a:p>
          <a:p>
            <a:pPr algn="ctr"/>
            <a:endParaRPr lang="ka-GE" b="1" dirty="0" smtClean="0"/>
          </a:p>
          <a:p>
            <a:pPr algn="ctr"/>
            <a:r>
              <a:rPr lang="ka-GE" sz="2800" b="1" dirty="0" smtClean="0"/>
              <a:t> </a:t>
            </a:r>
            <a:r>
              <a:rPr lang="ka-GE" sz="2800" b="1" dirty="0"/>
              <a:t>იმას რასაც ფილოსოფია, ამ შემთხვევაში, ეგზისტენციალიზმი, ფილოსოფიური დაკვირვებით, მსჯელობით და ლოგიკით აღწევს–გამოაქვს დასკვნები და აყალიბებს ცნებებს, </a:t>
            </a:r>
            <a:r>
              <a:rPr lang="ka-GE" sz="2800" b="1" dirty="0">
                <a:solidFill>
                  <a:schemeClr val="accent6">
                    <a:lumMod val="75000"/>
                  </a:schemeClr>
                </a:solidFill>
              </a:rPr>
              <a:t>ლიტერატურა მას მხატვრული ასახვით წვდება </a:t>
            </a:r>
            <a:r>
              <a:rPr lang="ka-GE" sz="2800" b="1">
                <a:solidFill>
                  <a:schemeClr val="accent6">
                    <a:lumMod val="75000"/>
                  </a:schemeClr>
                </a:solidFill>
              </a:rPr>
              <a:t>და </a:t>
            </a:r>
            <a:r>
              <a:rPr lang="ka-GE" sz="2800" b="1" smtClean="0">
                <a:solidFill>
                  <a:schemeClr val="accent6">
                    <a:lumMod val="75000"/>
                  </a:schemeClr>
                </a:solidFill>
              </a:rPr>
              <a:t>აღმოაჩენს!</a:t>
            </a:r>
            <a:endParaRPr lang="ka-GE" sz="28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en-US" sz="2800" b="1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>
                <a:solidFill>
                  <a:srgbClr val="FF0000"/>
                </a:solidFill>
              </a:rPr>
              <a:t> </a:t>
            </a:r>
            <a:r>
              <a:rPr lang="ka-GE" sz="2200" dirty="0">
                <a:solidFill>
                  <a:srgbClr val="FF0000"/>
                </a:solidFill>
              </a:rPr>
              <a:t>ფსიქოლოგიზმს ლიტერატურის აუცილებელ შემადგენელ ნაწილად მიიჩნევენ, მას შეუძლია გახსნას ადამიანის ხასიათი და მისი მოქმედების მოტივაციები.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dirty="0" smtClean="0"/>
              <a:t>ფილოსოფიის საგანი, ამბობს ჰაიდეგერი, უნდა გახდეს „ყოფიერება“, მაშინ, როცა მეცნიერების საგანია „არსებული“. : „ადამიანის არსებობა წინ უსწრებს არსს“;</a:t>
            </a:r>
          </a:p>
          <a:p>
            <a:r>
              <a:rPr lang="ka-GE" dirty="0" smtClean="0"/>
              <a:t>ადამიანს აქვს არჩევანის უფლება, იგი პასუხს აგებს თავის საქციელზე.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404664"/>
            <a:ext cx="842493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2000" dirty="0">
                <a:solidFill>
                  <a:srgbClr val="C00000"/>
                </a:solidFill>
              </a:rPr>
              <a:t>ეგზისტენციალიზმი არის არსებობის ფილოსოფია და ირაციონალური ფილოსოფია. მისი წარმომადგენლები არიან ჰაიდეგერი, იასპერსი, მარსელი, სარტრი, კამიუ</a:t>
            </a:r>
            <a:r>
              <a:rPr lang="ka-GE" sz="2000" dirty="0" smtClean="0">
                <a:solidFill>
                  <a:srgbClr val="C00000"/>
                </a:solidFill>
              </a:rPr>
              <a:t>.</a:t>
            </a:r>
          </a:p>
          <a:p>
            <a:r>
              <a:rPr lang="ka-GE" sz="2000" dirty="0" smtClean="0">
                <a:solidFill>
                  <a:srgbClr val="C00000"/>
                </a:solidFill>
              </a:rPr>
              <a:t> </a:t>
            </a:r>
          </a:p>
          <a:p>
            <a:r>
              <a:rPr lang="ka-GE" sz="2000" dirty="0">
                <a:solidFill>
                  <a:srgbClr val="C00000"/>
                </a:solidFill>
              </a:rPr>
              <a:t> </a:t>
            </a:r>
            <a:r>
              <a:rPr lang="ka-GE" sz="2000" dirty="0">
                <a:solidFill>
                  <a:srgbClr val="FFC000"/>
                </a:solidFill>
              </a:rPr>
              <a:t>სამყაროსგან გათიშულობა აძლევს ადამიანს თავისუფლებას,  მასთან კავშირი- არსებობას. ეს მნიშვნელოვანი დასკვნაა ეგზისტენციალისტებისა, რომელიც ჭეშმარიტებას იძენს ლიტერატურული მაგალითებით</a:t>
            </a:r>
            <a:r>
              <a:rPr lang="ka-GE" sz="2000" dirty="0" smtClean="0">
                <a:solidFill>
                  <a:srgbClr val="C00000"/>
                </a:solidFill>
              </a:rPr>
              <a:t>.</a:t>
            </a:r>
          </a:p>
          <a:p>
            <a:endParaRPr lang="ka-GE" sz="2000" dirty="0">
              <a:solidFill>
                <a:srgbClr val="C00000"/>
              </a:solidFill>
            </a:endParaRPr>
          </a:p>
          <a:p>
            <a:r>
              <a:rPr lang="ka-GE" sz="2000" dirty="0">
                <a:solidFill>
                  <a:srgbClr val="C00000"/>
                </a:solidFill>
              </a:rPr>
              <a:t>   </a:t>
            </a:r>
            <a:r>
              <a:rPr lang="ka-GE" sz="2000" dirty="0">
                <a:solidFill>
                  <a:srgbClr val="00B0F0"/>
                </a:solidFill>
              </a:rPr>
              <a:t>„ამდენად – ეგზისტენციალიზმი არის ადამიანის შერწყმა თავის თავთან. ეს არის „</a:t>
            </a:r>
            <a:r>
              <a:rPr lang="ka-GE" sz="2000" dirty="0">
                <a:solidFill>
                  <a:schemeClr val="bg2">
                    <a:lumMod val="25000"/>
                  </a:schemeClr>
                </a:solidFill>
              </a:rPr>
              <a:t>სუფთა თვითშემეცნება</a:t>
            </a:r>
            <a:r>
              <a:rPr lang="ka-GE" sz="2000" dirty="0">
                <a:solidFill>
                  <a:srgbClr val="C00000"/>
                </a:solidFill>
              </a:rPr>
              <a:t>“ </a:t>
            </a:r>
            <a:endParaRPr lang="ru-RU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1412776"/>
            <a:ext cx="77048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2800" dirty="0" smtClean="0"/>
              <a:t>ლიტერატურა აზროვნებს სახეებით, ფილოსოფია ცნებებით.</a:t>
            </a:r>
          </a:p>
          <a:p>
            <a:r>
              <a:rPr lang="ka-GE" sz="2800" dirty="0" smtClean="0"/>
              <a:t>აკაკი წერეთლისა და ვაჟა–ფშაველას შემოქმედება ნათელი მაგალითია ამისა</a:t>
            </a:r>
          </a:p>
          <a:p>
            <a:r>
              <a:rPr lang="ka-GE" sz="2800" dirty="0"/>
              <a:t> </a:t>
            </a:r>
            <a:r>
              <a:rPr lang="ka-GE" sz="2800" dirty="0" smtClean="0"/>
              <a:t>მათი შმოქმედების რამდენიმე ნაწარმოების განხილვა ნათელ წარმოდგენას შგვიქმნის აღნიშნულ საკითხზე.</a:t>
            </a:r>
          </a:p>
          <a:p>
            <a:endParaRPr lang="ru-RU" sz="2000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8" name="Text Box 32"/>
          <p:cNvSpPr txBox="1">
            <a:spLocks noChangeArrowheads="1"/>
          </p:cNvSpPr>
          <p:nvPr/>
        </p:nvSpPr>
        <p:spPr bwMode="auto">
          <a:xfrm>
            <a:off x="3735305" y="3948113"/>
            <a:ext cx="1031875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 dirty="0" smtClean="0">
                <a:latin typeface="Arial" charset="0"/>
              </a:rPr>
              <a:t> </a:t>
            </a:r>
            <a:endParaRPr lang="ru-RU" sz="900" b="1" dirty="0">
              <a:latin typeface="Arial" charset="0"/>
            </a:endParaRPr>
          </a:p>
        </p:txBody>
      </p:sp>
      <p:sp>
        <p:nvSpPr>
          <p:cNvPr id="49" name="Text Box 3"/>
          <p:cNvSpPr txBox="1">
            <a:spLocks noChangeArrowheads="1"/>
          </p:cNvSpPr>
          <p:nvPr/>
        </p:nvSpPr>
        <p:spPr bwMode="auto">
          <a:xfrm>
            <a:off x="395288" y="404813"/>
            <a:ext cx="84121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a-GE" sz="32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 ჰერბალაიფის სამეცნიერო საბჭო</a:t>
            </a:r>
            <a:endParaRPr lang="en-US" sz="32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sp>
        <p:nvSpPr>
          <p:cNvPr id="50" name="Заголовок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41070"/>
          </a:xfrm>
          <a:solidFill>
            <a:srgbClr val="66FF99"/>
          </a:solidFill>
        </p:spPr>
        <p:txBody>
          <a:bodyPr>
            <a:noAutofit/>
          </a:bodyPr>
          <a:lstStyle/>
          <a:p>
            <a:r>
              <a:rPr lang="ka-GE" altLang="ru-RU" sz="2800" dirty="0" smtClean="0">
                <a:ea typeface="ＭＳ Ｐゴシック" pitchFamily="34" charset="-128"/>
              </a:rPr>
              <a:t/>
            </a:r>
            <a:br>
              <a:rPr lang="ka-GE" altLang="ru-RU" sz="2800" dirty="0" smtClean="0">
                <a:ea typeface="ＭＳ Ｐゴシック" pitchFamily="34" charset="-128"/>
              </a:rPr>
            </a:br>
            <a:r>
              <a:rPr lang="ka-GE" altLang="ru-RU" sz="2800" dirty="0">
                <a:ea typeface="ＭＳ Ｐゴシック" pitchFamily="34" charset="-128"/>
              </a:rPr>
              <a:t/>
            </a:r>
            <a:br>
              <a:rPr lang="ka-GE" altLang="ru-RU" sz="2800" dirty="0">
                <a:ea typeface="ＭＳ Ｐゴシック" pitchFamily="34" charset="-128"/>
              </a:rPr>
            </a:br>
            <a:r>
              <a:rPr lang="ka-GE" altLang="ru-RU" sz="2800" dirty="0" smtClean="0">
                <a:ea typeface="ＭＳ Ｐゴシック" pitchFamily="34" charset="-128"/>
              </a:rPr>
              <a:t/>
            </a:r>
            <a:br>
              <a:rPr lang="ka-GE" altLang="ru-RU" sz="2800" dirty="0" smtClean="0">
                <a:ea typeface="ＭＳ Ｐゴシック" pitchFamily="34" charset="-128"/>
              </a:rPr>
            </a:br>
            <a:r>
              <a:rPr lang="ka-GE" altLang="ru-RU" sz="2800" dirty="0">
                <a:ea typeface="ＭＳ Ｐゴシック" pitchFamily="34" charset="-128"/>
              </a:rPr>
              <a:t/>
            </a:r>
            <a:br>
              <a:rPr lang="ka-GE" altLang="ru-RU" sz="2800" dirty="0">
                <a:ea typeface="ＭＳ Ｐゴシック" pitchFamily="34" charset="-128"/>
              </a:rPr>
            </a:br>
            <a:r>
              <a:rPr lang="ka-GE" altLang="ru-RU" sz="2800" dirty="0" smtClean="0">
                <a:ea typeface="ＭＳ Ｐゴシック" pitchFamily="34" charset="-128"/>
              </a:rPr>
              <a:t/>
            </a:r>
            <a:br>
              <a:rPr lang="ka-GE" altLang="ru-RU" sz="2800" dirty="0" smtClean="0">
                <a:ea typeface="ＭＳ Ｐゴシック" pitchFamily="34" charset="-128"/>
              </a:rPr>
            </a:br>
            <a:r>
              <a:rPr lang="ka-GE" altLang="ru-RU" sz="2800" dirty="0">
                <a:ea typeface="ＭＳ Ｐゴシック" pitchFamily="34" charset="-128"/>
              </a:rPr>
              <a:t/>
            </a:r>
            <a:br>
              <a:rPr lang="ka-GE" altLang="ru-RU" sz="2800" dirty="0">
                <a:ea typeface="ＭＳ Ｐゴシック" pitchFamily="34" charset="-128"/>
              </a:rPr>
            </a:br>
            <a:r>
              <a:rPr lang="ka-GE" altLang="ru-RU" sz="2800" dirty="0" smtClean="0">
                <a:solidFill>
                  <a:srgbClr val="FF0000"/>
                </a:solidFill>
                <a:ea typeface="ＭＳ Ｐゴシック" pitchFamily="34" charset="-128"/>
              </a:rPr>
              <a:t>მე–19 საუკუკუნის ქართულილიტერატურა</a:t>
            </a:r>
            <a:r>
              <a:rPr lang="ka-GE" altLang="ru-RU" sz="2800" dirty="0" smtClean="0">
                <a:ea typeface="ＭＳ Ｐゴシック" pitchFamily="34" charset="-128"/>
              </a:rPr>
              <a:t/>
            </a:r>
            <a:br>
              <a:rPr lang="ka-GE" altLang="ru-RU" sz="2800" dirty="0" smtClean="0">
                <a:ea typeface="ＭＳ Ｐゴシック" pitchFamily="34" charset="-128"/>
              </a:rPr>
            </a:br>
            <a:r>
              <a:rPr lang="ka-GE" altLang="ru-RU" sz="2800" dirty="0">
                <a:ea typeface="ＭＳ Ｐゴシック" pitchFamily="34" charset="-128"/>
              </a:rPr>
              <a:t/>
            </a:r>
            <a:br>
              <a:rPr lang="ka-GE" altLang="ru-RU" sz="2800" dirty="0">
                <a:ea typeface="ＭＳ Ｐゴシック" pitchFamily="34" charset="-128"/>
              </a:rPr>
            </a:br>
            <a:r>
              <a:rPr lang="ka-GE" altLang="ru-RU" sz="2800" dirty="0" smtClean="0">
                <a:ea typeface="ＭＳ Ｐゴシック" pitchFamily="34" charset="-128"/>
              </a:rPr>
              <a:t>ერთ–ერთი </a:t>
            </a:r>
            <a:r>
              <a:rPr lang="ka-GE" altLang="ru-RU" sz="2800" dirty="0">
                <a:ea typeface="ＭＳ Ｐゴシック" pitchFamily="34" charset="-128"/>
              </a:rPr>
              <a:t>ფსიქოლოგიური საკითხი, რომელიც იკვეთება მეცხრამეტე საუკუნის მეორე ნახევრის ქართული ლიტერატურის პერსონაჟების ხასიათში, არის ის, რომ  რაიმე პრობლემისა და კრიზისის დროს, ანუ, </a:t>
            </a:r>
            <a:r>
              <a:rPr lang="ka-GE" altLang="ru-RU" sz="2800" dirty="0" smtClean="0">
                <a:ea typeface="ＭＳ Ｐゴシック" pitchFamily="34" charset="-128"/>
              </a:rPr>
              <a:t>„</a:t>
            </a:r>
            <a:r>
              <a:rPr lang="ka-GE" altLang="ru-RU" sz="2800" dirty="0" smtClean="0">
                <a:solidFill>
                  <a:srgbClr val="C00000"/>
                </a:solidFill>
                <a:ea typeface="ＭＳ Ｐゴシック" pitchFamily="34" charset="-128"/>
              </a:rPr>
              <a:t>ზღვრულ სიტუაციაში</a:t>
            </a:r>
            <a:r>
              <a:rPr lang="ka-GE" altLang="ru-RU" sz="2800" dirty="0" smtClean="0">
                <a:ea typeface="ＭＳ Ｐゴシック" pitchFamily="34" charset="-128"/>
              </a:rPr>
              <a:t>“ ვლინდება ადამიანის ჭეშმარიტი „მე“</a:t>
            </a:r>
            <a:endParaRPr lang="ru-RU" altLang="ru-RU" sz="2800" dirty="0">
              <a:ea typeface="ＭＳ Ｐゴシック" pitchFamily="34" charset="-128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129540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a-GE" sz="4400" dirty="0" smtClean="0">
                <a:latin typeface="+mj-lt"/>
                <a:ea typeface="+mj-ea"/>
                <a:cs typeface="Arial" pitchFamily="34" charset="0"/>
              </a:rPr>
              <a:t>აკაკი წერეთელი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 Placeholder 8"/>
          <p:cNvSpPr txBox="1">
            <a:spLocks/>
          </p:cNvSpPr>
          <p:nvPr/>
        </p:nvSpPr>
        <p:spPr>
          <a:xfrm>
            <a:off x="0" y="836712"/>
            <a:ext cx="4876800" cy="5030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ka-GE" alt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პოემა</a:t>
            </a:r>
            <a:r>
              <a:rPr kumimoji="0" lang="ka-GE" alt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„გამზრდელი“</a:t>
            </a:r>
            <a:endParaRPr kumimoji="0" lang="ru-RU" alt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ka-GE" alt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ადამიანის ფერიცვალების უნიკალური მხატვრული სახე, ამავე</a:t>
            </a:r>
            <a:r>
              <a:rPr kumimoji="0" lang="ka-GE" alt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დროს ღრმა ფსიქოლოგიური </a:t>
            </a:r>
            <a:endParaRPr kumimoji="0" lang="en-US" alt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lang="ka-GE" altLang="ru-RU" sz="2800" dirty="0" smtClean="0">
                <a:cs typeface="Arial" pitchFamily="34" charset="0"/>
              </a:rPr>
              <a:t>ხასიათის ნაწარმოები!</a:t>
            </a:r>
            <a:r>
              <a:rPr kumimoji="0" lang="ka-GE" alt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, </a:t>
            </a:r>
            <a:endParaRPr kumimoji="0" lang="en-GB" alt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alt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</a:t>
            </a:r>
            <a:endParaRPr kumimoji="0" lang="ru-RU" alt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altLang="ru-RU" sz="32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ED8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400050" y="298450"/>
            <a:ext cx="8060382" cy="1258342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ka-GE" sz="3200" b="1" dirty="0" smtClean="0"/>
              <a:t>„</a:t>
            </a:r>
            <a:br>
              <a:rPr lang="ka-GE" sz="3200" b="1" dirty="0" smtClean="0"/>
            </a:br>
            <a:r>
              <a:rPr lang="ka-GE" sz="3200" b="1" dirty="0"/>
              <a:t/>
            </a:r>
            <a:br>
              <a:rPr lang="ka-GE" sz="3200" b="1" dirty="0"/>
            </a:br>
            <a:r>
              <a:rPr lang="ka-GE" sz="3200" b="1" dirty="0" smtClean="0"/>
              <a:t/>
            </a:r>
            <a:br>
              <a:rPr lang="ka-GE" sz="3200" b="1" dirty="0" smtClean="0"/>
            </a:br>
            <a:r>
              <a:rPr lang="ka-GE" sz="3200" b="1" dirty="0" smtClean="0"/>
              <a:t> </a:t>
            </a:r>
            <a:br>
              <a:rPr lang="ka-GE" sz="3200" b="1" dirty="0" smtClean="0"/>
            </a:br>
            <a:r>
              <a:rPr lang="ka-GE" sz="3200" b="1" dirty="0"/>
              <a:t/>
            </a:r>
            <a:br>
              <a:rPr lang="ka-GE" sz="3200" b="1" dirty="0"/>
            </a:br>
            <a:r>
              <a:rPr lang="ka-GE" sz="3200" b="1" dirty="0" smtClean="0"/>
              <a:t/>
            </a:r>
            <a:br>
              <a:rPr lang="ka-GE" sz="3200" b="1" dirty="0" smtClean="0"/>
            </a:br>
            <a:r>
              <a:rPr lang="ka-GE" sz="3200" b="1" dirty="0"/>
              <a:t/>
            </a:r>
            <a:br>
              <a:rPr lang="ka-GE" sz="3200" b="1" dirty="0"/>
            </a:br>
            <a:r>
              <a:rPr lang="ka-GE" sz="3200" b="1" dirty="0"/>
              <a:t/>
            </a:r>
            <a:br>
              <a:rPr lang="ka-GE" sz="3200" b="1" dirty="0"/>
            </a:br>
            <a:r>
              <a:rPr lang="ka-GE" sz="3200" b="1" dirty="0"/>
              <a:t>„სოლომონ დიდი იმერეთის მეფე“ </a:t>
            </a:r>
            <a:br>
              <a:rPr lang="ka-GE" sz="3200" b="1" dirty="0"/>
            </a:br>
            <a:r>
              <a:rPr lang="ka-GE" sz="3200" b="1" dirty="0"/>
              <a:t/>
            </a:r>
            <a:br>
              <a:rPr lang="ka-GE" sz="3200" b="1" dirty="0"/>
            </a:br>
            <a:r>
              <a:rPr lang="ka-GE" sz="3200" b="1" dirty="0" smtClean="0"/>
              <a:t/>
            </a:r>
            <a:br>
              <a:rPr lang="ka-GE" sz="3200" b="1" dirty="0" smtClean="0"/>
            </a:br>
            <a:r>
              <a:rPr lang="ka-GE" sz="3200" b="1" dirty="0"/>
              <a:t/>
            </a:r>
            <a:br>
              <a:rPr lang="ka-GE" sz="3200" b="1" dirty="0"/>
            </a:br>
            <a:r>
              <a:rPr lang="ka-GE" sz="3200" b="1" dirty="0" smtClean="0"/>
              <a:t>მთავარი </a:t>
            </a:r>
            <a:r>
              <a:rPr lang="ka-GE" sz="3200" b="1" dirty="0"/>
              <a:t>პერსონაჟები</a:t>
            </a:r>
            <a:r>
              <a:rPr lang="ka-GE" sz="3200" b="1" dirty="0" smtClean="0"/>
              <a:t>– </a:t>
            </a:r>
            <a:r>
              <a:rPr lang="ka-GE" sz="3200" b="1" dirty="0" smtClean="0">
                <a:solidFill>
                  <a:srgbClr val="0070C0"/>
                </a:solidFill>
              </a:rPr>
              <a:t>ჯაფარა </a:t>
            </a:r>
            <a:r>
              <a:rPr lang="ka-GE" sz="3200" b="1" dirty="0">
                <a:solidFill>
                  <a:srgbClr val="0070C0"/>
                </a:solidFill>
              </a:rPr>
              <a:t>ჯაფარიძე </a:t>
            </a:r>
            <a:r>
              <a:rPr lang="ka-GE" sz="3200" b="1" dirty="0"/>
              <a:t>და </a:t>
            </a:r>
            <a:r>
              <a:rPr lang="ka-GE" sz="3200" b="1" dirty="0">
                <a:solidFill>
                  <a:srgbClr val="0070C0"/>
                </a:solidFill>
              </a:rPr>
              <a:t>როსტომ ერისთავი </a:t>
            </a:r>
            <a:r>
              <a:rPr lang="ka-GE" sz="3200" b="1" dirty="0"/>
              <a:t>სიკვდილის პირისპირ აღმოჩნდებიან</a:t>
            </a:r>
            <a:r>
              <a:rPr lang="ka-GE" sz="3200" b="1" dirty="0" smtClean="0"/>
              <a:t>; მხოლოდ მაშინ გააცნობიერებენ თავიანთ წარსულს და უარს ამბობენ მასზე</a:t>
            </a:r>
            <a:br>
              <a:rPr lang="ka-GE" sz="3200" b="1" dirty="0" smtClean="0"/>
            </a:br>
            <a:endParaRPr lang="ru-RU" sz="3200" b="1" dirty="0"/>
          </a:p>
        </p:txBody>
      </p:sp>
    </p:spTree>
  </p:cSld>
  <p:clrMapOvr>
    <a:masterClrMapping/>
  </p:clrMapOvr>
  <p:transition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28800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ka-GE" dirty="0" smtClean="0"/>
              <a:t>„ნამდვილი ამბავი“</a:t>
            </a:r>
            <a:br>
              <a:rPr lang="ka-GE" dirty="0" smtClean="0"/>
            </a:br>
            <a:r>
              <a:rPr lang="ka-GE" dirty="0"/>
              <a:t/>
            </a:r>
            <a:br>
              <a:rPr lang="ka-GE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133054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ka-GE" sz="2800" dirty="0">
                <a:latin typeface="Arial" panose="020B0604020202020204" pitchFamily="34" charset="0"/>
                <a:cs typeface="Arial" panose="020B0604020202020204" pitchFamily="34" charset="0"/>
              </a:rPr>
              <a:t>ანალოგიურია გლახას მდგომარეობა მოთხრობაში „</a:t>
            </a:r>
            <a:r>
              <a:rPr lang="ka-GE" sz="2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ნამდვილი ამბავი</a:t>
            </a:r>
            <a:r>
              <a:rPr lang="ka-GE" sz="2800" dirty="0">
                <a:latin typeface="Arial" panose="020B0604020202020204" pitchFamily="34" charset="0"/>
                <a:cs typeface="Arial" panose="020B0604020202020204" pitchFamily="34" charset="0"/>
              </a:rPr>
              <a:t>“. საინტერესო ისაა, რომ ყველა ჩამოთვლილ პერსონაჟებში დიდი სულიერი გარდატეხა ხდება, ისინი გმობენ წარსულს და გვევლინებიან ახალ ადამიანებად, ისეთებად, ქრისტიანობაში „</a:t>
            </a:r>
            <a:r>
              <a:rPr lang="ka-GE" sz="28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ხელმეორედ </a:t>
            </a:r>
            <a:r>
              <a:rPr lang="ka-GE" sz="28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შობას</a:t>
            </a:r>
            <a:r>
              <a:rPr lang="ka-G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  <a:r>
              <a:rPr lang="ka-GE" sz="2800" dirty="0">
                <a:latin typeface="Arial" panose="020B0604020202020204" pitchFamily="34" charset="0"/>
                <a:cs typeface="Arial" panose="020B0604020202020204" pitchFamily="34" charset="0"/>
              </a:rPr>
              <a:t>რომ უწოდებენ.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31640" y="332656"/>
            <a:ext cx="6447329" cy="52322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ka-GE" sz="2800" dirty="0">
                <a:ea typeface="Calibri"/>
                <a:cs typeface="Times New Roman"/>
              </a:rPr>
              <a:t>ვაჟა–ფშაველას </a:t>
            </a:r>
            <a:r>
              <a:rPr lang="ka-GE" sz="2800" dirty="0" smtClean="0">
                <a:ea typeface="Calibri"/>
                <a:cs typeface="Times New Roman"/>
              </a:rPr>
              <a:t>შემოქმედება </a:t>
            </a:r>
            <a:endParaRPr lang="ru-RU" sz="2800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2731</TotalTime>
  <Words>400</Words>
  <Application>Microsoft Office PowerPoint</Application>
  <PresentationFormat>Экран (4:3)</PresentationFormat>
  <Paragraphs>63</Paragraphs>
  <Slides>13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 ფსიქოლოგიზმს ლიტერატურის აუცილებელ შემადგენელ ნაწილად მიიჩნევენ, მას შეუძლია გახსნას ადამიანის ხასიათი და მისი მოქმედების მოტივაციები.</vt:lpstr>
      <vt:lpstr>Презентация PowerPoint</vt:lpstr>
      <vt:lpstr>Презентация PowerPoint</vt:lpstr>
      <vt:lpstr>      მე–19 საუკუკუნის ქართულილიტერატურა  ერთ–ერთი ფსიქოლოგიური საკითხი, რომელიც იკვეთება მეცხრამეტე საუკუნის მეორე ნახევრის ქართული ლიტერატურის პერსონაჟების ხასიათში, არის ის, რომ  რაიმე პრობლემისა და კრიზისის დროს, ანუ, „ზღვრულ სიტუაციაში“ ვლინდება ადამიანის ჭეშმარიტი „მე“</vt:lpstr>
      <vt:lpstr>Презентация PowerPoint</vt:lpstr>
      <vt:lpstr>„         „სოლომონ დიდი იმერეთის მეფე“     მთავარი პერსონაჟები– ჯაფარა ჯაფარიძე და როსტომ ერისთავი სიკვდილის პირისპირ აღმოჩნდებიან; მხოლოდ მაშინ გააცნობიერებენ თავიანთ წარსულს და უარს ამბობენ მასზე </vt:lpstr>
      <vt:lpstr>„ნამდვილი ამბავი“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</dc:creator>
  <cp:lastModifiedBy>Пользователь Windows</cp:lastModifiedBy>
  <cp:revision>275</cp:revision>
  <dcterms:created xsi:type="dcterms:W3CDTF">2015-11-17T15:45:05Z</dcterms:created>
  <dcterms:modified xsi:type="dcterms:W3CDTF">2018-07-06T16:12:25Z</dcterms:modified>
</cp:coreProperties>
</file>