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0"/>
  </p:notesMasterIdLst>
  <p:sldIdLst>
    <p:sldId id="258" r:id="rId2"/>
    <p:sldId id="296" r:id="rId3"/>
    <p:sldId id="297" r:id="rId4"/>
    <p:sldId id="299" r:id="rId5"/>
    <p:sldId id="300" r:id="rId6"/>
    <p:sldId id="301" r:id="rId7"/>
    <p:sldId id="308" r:id="rId8"/>
    <p:sldId id="302" r:id="rId9"/>
    <p:sldId id="314" r:id="rId10"/>
    <p:sldId id="303" r:id="rId11"/>
    <p:sldId id="304" r:id="rId12"/>
    <p:sldId id="305" r:id="rId13"/>
    <p:sldId id="306" r:id="rId14"/>
    <p:sldId id="307" r:id="rId15"/>
    <p:sldId id="309" r:id="rId16"/>
    <p:sldId id="315" r:id="rId17"/>
    <p:sldId id="316" r:id="rId18"/>
    <p:sldId id="31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713" autoAdjust="0"/>
  </p:normalViewPr>
  <p:slideViewPr>
    <p:cSldViewPr snapToGrid="0">
      <p:cViewPr>
        <p:scale>
          <a:sx n="70" d="100"/>
          <a:sy n="70" d="100"/>
        </p:scale>
        <p:origin x="-642"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cer\AppData\Roaming\Microsoft\Excel\&#4324;&#4336;&#4336;%20(version%201).xlsb"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ru-RU"/>
  <c:style val="4"/>
  <c:chart>
    <c:plotArea>
      <c:layout/>
      <c:scatterChart>
        <c:scatterStyle val="smoothMarker"/>
        <c:ser>
          <c:idx val="0"/>
          <c:order val="0"/>
          <c:marker>
            <c:symbol val="none"/>
          </c:marker>
          <c:xVal>
            <c:numRef>
              <c:f>Sheet1!$B$1:$B$12</c:f>
              <c:numCache>
                <c:formatCode>General</c:formatCode>
                <c:ptCount val="12"/>
                <c:pt idx="0">
                  <c:v>18566.5</c:v>
                </c:pt>
                <c:pt idx="1">
                  <c:v>19875.599999999999</c:v>
                </c:pt>
                <c:pt idx="2">
                  <c:v>17896.5</c:v>
                </c:pt>
                <c:pt idx="3">
                  <c:v>15678.5</c:v>
                </c:pt>
                <c:pt idx="4">
                  <c:v>20773.400000000001</c:v>
                </c:pt>
                <c:pt idx="5">
                  <c:v>22241.4</c:v>
                </c:pt>
                <c:pt idx="6">
                  <c:v>23653.8</c:v>
                </c:pt>
                <c:pt idx="7">
                  <c:v>24454.9</c:v>
                </c:pt>
                <c:pt idx="8">
                  <c:v>25585.599999999999</c:v>
                </c:pt>
                <c:pt idx="9">
                  <c:v>26322.5</c:v>
                </c:pt>
                <c:pt idx="10">
                  <c:v>27072.400000000001</c:v>
                </c:pt>
                <c:pt idx="11">
                  <c:v>28422.3</c:v>
                </c:pt>
              </c:numCache>
            </c:numRef>
          </c:xVal>
          <c:yVal>
            <c:numRef>
              <c:f>Sheet1!$C$1:$C$12</c:f>
              <c:numCache>
                <c:formatCode>General</c:formatCode>
                <c:ptCount val="12"/>
                <c:pt idx="0">
                  <c:v>0.38</c:v>
                </c:pt>
                <c:pt idx="1">
                  <c:v>0.4</c:v>
                </c:pt>
                <c:pt idx="2">
                  <c:v>0.4</c:v>
                </c:pt>
                <c:pt idx="3">
                  <c:v>0.4</c:v>
                </c:pt>
                <c:pt idx="4">
                  <c:v>0.42</c:v>
                </c:pt>
                <c:pt idx="5">
                  <c:v>0.42</c:v>
                </c:pt>
                <c:pt idx="6">
                  <c:v>0.41</c:v>
                </c:pt>
                <c:pt idx="7">
                  <c:v>0.39</c:v>
                </c:pt>
                <c:pt idx="8">
                  <c:v>0.39</c:v>
                </c:pt>
                <c:pt idx="9">
                  <c:v>0.38</c:v>
                </c:pt>
                <c:pt idx="10">
                  <c:v>0.39</c:v>
                </c:pt>
                <c:pt idx="11">
                  <c:v>0.4</c:v>
                </c:pt>
              </c:numCache>
            </c:numRef>
          </c:yVal>
          <c:smooth val="1"/>
        </c:ser>
        <c:axId val="43631360"/>
        <c:axId val="87665280"/>
      </c:scatterChart>
      <c:valAx>
        <c:axId val="43631360"/>
        <c:scaling>
          <c:orientation val="minMax"/>
        </c:scaling>
        <c:axPos val="b"/>
        <c:numFmt formatCode="General" sourceLinked="1"/>
        <c:tickLblPos val="nextTo"/>
        <c:crossAx val="87665280"/>
        <c:crosses val="autoZero"/>
        <c:crossBetween val="midCat"/>
      </c:valAx>
      <c:valAx>
        <c:axId val="87665280"/>
        <c:scaling>
          <c:orientation val="minMax"/>
        </c:scaling>
        <c:axPos val="l"/>
        <c:majorGridlines/>
        <c:numFmt formatCode="General" sourceLinked="1"/>
        <c:tickLblPos val="nextTo"/>
        <c:crossAx val="43631360"/>
        <c:crosses val="autoZero"/>
        <c:crossBetween val="midCat"/>
      </c:valAx>
    </c:plotArea>
    <c:plotVisOnly val="1"/>
  </c:chart>
  <c:txPr>
    <a:bodyPr/>
    <a:lstStyle/>
    <a:p>
      <a:pPr>
        <a:defRPr sz="1800"/>
      </a:pPr>
      <a:endParaRPr lang="ru-RU"/>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F59F41-E610-46C1-A250-DC48DF24E277}" type="datetimeFigureOut">
              <a:rPr lang="en-US" smtClean="0"/>
              <a:pPr/>
              <a:t>7/13/2018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80BB7E-2EA1-45D1-AFAD-8B22FB5946DD}" type="slidenum">
              <a:rPr lang="en-US" smtClean="0"/>
              <a:pPr/>
              <a:t>‹#›</a:t>
            </a:fld>
            <a:endParaRPr lang="en-US"/>
          </a:p>
        </p:txBody>
      </p:sp>
    </p:spTree>
    <p:extLst>
      <p:ext uri="{BB962C8B-B14F-4D97-AF65-F5344CB8AC3E}">
        <p14:creationId xmlns:p14="http://schemas.microsoft.com/office/powerpoint/2010/main" xmlns="" val="191389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A2DB52-4589-4670-9139-0529008B08AC}"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4073840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2018133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638861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1281534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873748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3070464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2DB52-4589-4670-9139-0529008B08AC}"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2942489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2DB52-4589-4670-9139-0529008B08AC}"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111866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2DB52-4589-4670-9139-0529008B08AC}"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54164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2DB52-4589-4670-9139-0529008B08AC}" type="datetimeFigureOut">
              <a:rPr lang="en-US" smtClean="0"/>
              <a:pPr/>
              <a:t>7/13/2018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2174908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A2DB52-4589-4670-9139-0529008B08AC}" type="datetimeFigureOut">
              <a:rPr lang="en-US" smtClean="0"/>
              <a:pPr/>
              <a:t>7/13/2018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345545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A2DB52-4589-4670-9139-0529008B08AC}" type="datetimeFigureOut">
              <a:rPr lang="en-US" smtClean="0"/>
              <a:pPr/>
              <a:t>7/13/2018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2334367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A2DB52-4589-4670-9139-0529008B08AC}" type="datetimeFigureOut">
              <a:rPr lang="en-US" smtClean="0"/>
              <a:pPr/>
              <a:t>7/13/2018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2326837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2DB52-4589-4670-9139-0529008B08AC}" type="datetimeFigureOut">
              <a:rPr lang="en-US" smtClean="0"/>
              <a:pPr/>
              <a:t>7/13/2018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4014380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2DB52-4589-4670-9139-0529008B08AC}" type="datetimeFigureOut">
              <a:rPr lang="en-US" smtClean="0"/>
              <a:pPr/>
              <a:t>7/13/2018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3949845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6C2B-69D4-4689-A951-9B888308456C}" type="slidenum">
              <a:rPr lang="en-US" smtClean="0"/>
              <a:pPr/>
              <a:t>‹#›</a:t>
            </a:fld>
            <a:endParaRPr lang="en-US"/>
          </a:p>
        </p:txBody>
      </p:sp>
      <p:sp>
        <p:nvSpPr>
          <p:cNvPr id="5" name="Date Placeholder 4"/>
          <p:cNvSpPr>
            <a:spLocks noGrp="1"/>
          </p:cNvSpPr>
          <p:nvPr>
            <p:ph type="dt" sz="half" idx="10"/>
          </p:nvPr>
        </p:nvSpPr>
        <p:spPr/>
        <p:txBody>
          <a:bodyPr/>
          <a:lstStyle/>
          <a:p>
            <a:fld id="{5AA2DB52-4589-4670-9139-0529008B08AC}" type="datetimeFigureOut">
              <a:rPr lang="en-US" smtClean="0"/>
              <a:pPr/>
              <a:t>7/13/2018</a:t>
            </a:fld>
            <a:endParaRPr lang="en-US"/>
          </a:p>
        </p:txBody>
      </p:sp>
    </p:spTree>
    <p:extLst>
      <p:ext uri="{BB962C8B-B14F-4D97-AF65-F5344CB8AC3E}">
        <p14:creationId xmlns:p14="http://schemas.microsoft.com/office/powerpoint/2010/main" xmlns="" val="33581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A2DB52-4589-4670-9139-0529008B08AC}" type="datetimeFigureOut">
              <a:rPr lang="en-US" smtClean="0"/>
              <a:pPr/>
              <a:t>7/13/2018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27E6C2B-69D4-4689-A951-9B888308456C}" type="slidenum">
              <a:rPr lang="en-US" smtClean="0"/>
              <a:pPr/>
              <a:t>‹#›</a:t>
            </a:fld>
            <a:endParaRPr lang="en-US"/>
          </a:p>
        </p:txBody>
      </p:sp>
    </p:spTree>
    <p:extLst>
      <p:ext uri="{BB962C8B-B14F-4D97-AF65-F5344CB8AC3E}">
        <p14:creationId xmlns:p14="http://schemas.microsoft.com/office/powerpoint/2010/main" xmlns="" val="54059998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 Id="rId10" Type="http://schemas.microsoft.com/office/2007/relationships/hdphoto" Target="../media/hdphoto4.wdp"/></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601496" y="6238567"/>
            <a:ext cx="2736522" cy="400110"/>
          </a:xfrm>
          <a:prstGeom prst="rect">
            <a:avLst/>
          </a:prstGeom>
          <a:noFill/>
        </p:spPr>
        <p:txBody>
          <a:bodyPr wrap="square" rtlCol="0">
            <a:spAutoFit/>
          </a:bodyPr>
          <a:lstStyle/>
          <a:p>
            <a:pPr marL="285750" indent="-285750" algn="ctr"/>
            <a:r>
              <a:rPr lang="ka-GE" sz="2000" dirty="0" smtClean="0"/>
              <a:t>    </a:t>
            </a:r>
            <a:r>
              <a:rPr lang="ka-GE" sz="2000" b="1" dirty="0" smtClean="0">
                <a:solidFill>
                  <a:schemeClr val="accent2"/>
                </a:solidFill>
              </a:rPr>
              <a:t>ბათუმი 2018 </a:t>
            </a:r>
            <a:endParaRPr lang="en-US" sz="2000" b="1" dirty="0">
              <a:solidFill>
                <a:schemeClr val="accent2"/>
              </a:solidFill>
            </a:endParaRPr>
          </a:p>
        </p:txBody>
      </p:sp>
      <p:pic>
        <p:nvPicPr>
          <p:cNvPr id="12" name="Picture 9"/>
          <p:cNvPicPr>
            <a:picLocks noChangeAspect="1" noChangeArrowheads="1"/>
          </p:cNvPicPr>
          <p:nvPr/>
        </p:nvPicPr>
        <p:blipFill>
          <a:blip r:embed="rId2" cstate="print">
            <a:extLst>
              <a:ext uri="{BEBA8EAE-BF5A-486C-A8C5-ECC9F3942E4B}">
                <a14:imgProps xmlns="" xmlns:a14="http://schemas.microsoft.com/office/drawing/2010/main">
                  <a14:imgLayer r:embed="rId10">
                    <a14:imgEffect>
                      <a14:backgroundRemoval t="5000" b="98333" l="4750" r="92250">
                        <a14:foregroundMark x1="62000" y1="73333" x2="82250" y2="86000"/>
                        <a14:foregroundMark x1="81000" y1="69000" x2="59000" y2="87333"/>
                        <a14:foregroundMark x1="60750" y1="67667" x2="85250" y2="69000"/>
                      </a14:backgroundRemoval>
                    </a14:imgEffect>
                  </a14:imgLayer>
                </a14:imgProps>
              </a:ext>
              <a:ext uri="{28A0092B-C50C-407E-A947-70E740481C1C}">
                <a14:useLocalDpi xmlns="" xmlns:a14="http://schemas.microsoft.com/office/drawing/2010/main" val="0"/>
              </a:ext>
            </a:extLst>
          </a:blip>
          <a:srcRect/>
          <a:stretch>
            <a:fillRect/>
          </a:stretch>
        </p:blipFill>
        <p:spPr bwMode="auto">
          <a:xfrm>
            <a:off x="4221347" y="1529901"/>
            <a:ext cx="2699279" cy="20244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4" name="Rectangle 13"/>
          <p:cNvSpPr/>
          <p:nvPr/>
        </p:nvSpPr>
        <p:spPr>
          <a:xfrm>
            <a:off x="796413" y="3303638"/>
            <a:ext cx="9832258" cy="1384995"/>
          </a:xfrm>
          <a:prstGeom prst="rect">
            <a:avLst/>
          </a:prstGeom>
          <a:noFill/>
        </p:spPr>
        <p:txBody>
          <a:bodyPr wrap="square" lIns="91440" tIns="45720" rIns="91440" bIns="45720">
            <a:spAutoFit/>
          </a:bodyPr>
          <a:lstStyle/>
          <a:p>
            <a:pPr algn="ctr"/>
            <a:endParaRPr lang="ka-GE" sz="2000" b="1" cap="none" spc="0" dirty="0" smtClean="0">
              <a:ln w="22225">
                <a:solidFill>
                  <a:schemeClr val="accent2"/>
                </a:solidFill>
                <a:prstDash val="solid"/>
              </a:ln>
              <a:solidFill>
                <a:schemeClr val="accent2">
                  <a:lumMod val="60000"/>
                  <a:lumOff val="40000"/>
                </a:schemeClr>
              </a:solidFill>
              <a:effectLst/>
            </a:endParaRPr>
          </a:p>
          <a:p>
            <a:pPr algn="ctr"/>
            <a:endParaRPr lang="ka-GE" sz="3200" b="1" dirty="0" smtClean="0">
              <a:ln w="22225">
                <a:solidFill>
                  <a:schemeClr val="accent2"/>
                </a:solidFill>
                <a:prstDash val="solid"/>
              </a:ln>
              <a:solidFill>
                <a:schemeClr val="accent2">
                  <a:lumMod val="60000"/>
                  <a:lumOff val="40000"/>
                </a:schemeClr>
              </a:solidFill>
            </a:endParaRPr>
          </a:p>
          <a:p>
            <a:pPr algn="ctr"/>
            <a:endParaRPr lang="en-US" sz="32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15" name="TextBox 14"/>
          <p:cNvSpPr txBox="1"/>
          <p:nvPr/>
        </p:nvSpPr>
        <p:spPr>
          <a:xfrm>
            <a:off x="3923071" y="5191433"/>
            <a:ext cx="4100050" cy="830997"/>
          </a:xfrm>
          <a:prstGeom prst="rect">
            <a:avLst/>
          </a:prstGeom>
          <a:noFill/>
        </p:spPr>
        <p:txBody>
          <a:bodyPr wrap="square" rtlCol="0">
            <a:spAutoFit/>
          </a:bodyPr>
          <a:lstStyle/>
          <a:p>
            <a:pPr marL="285750" indent="-285750" algn="ctr"/>
            <a:r>
              <a:rPr lang="ka-GE" sz="2000" dirty="0" smtClean="0"/>
              <a:t>    </a:t>
            </a:r>
            <a:r>
              <a:rPr lang="ka-GE" sz="1400" dirty="0" smtClean="0">
                <a:solidFill>
                  <a:schemeClr val="accent2"/>
                </a:solidFill>
              </a:rPr>
              <a:t>ეკონომიკისა და ბიზნესის ფაკულტეტის ეკონომიკის დეპარტამენტის ასისტენტი: </a:t>
            </a:r>
          </a:p>
          <a:p>
            <a:pPr marL="285750" indent="-285750" algn="ctr"/>
            <a:r>
              <a:rPr lang="ka-GE" sz="1400" dirty="0" smtClean="0">
                <a:solidFill>
                  <a:schemeClr val="accent2"/>
                </a:solidFill>
              </a:rPr>
              <a:t>ნინო კონცელიძე </a:t>
            </a:r>
            <a:endParaRPr lang="en-US" sz="1400" dirty="0">
              <a:solidFill>
                <a:schemeClr val="accent2"/>
              </a:solidFill>
            </a:endParaRPr>
          </a:p>
        </p:txBody>
      </p:sp>
      <p:sp>
        <p:nvSpPr>
          <p:cNvPr id="16" name="TextBox 15"/>
          <p:cNvSpPr txBox="1"/>
          <p:nvPr/>
        </p:nvSpPr>
        <p:spPr>
          <a:xfrm>
            <a:off x="1106130" y="417872"/>
            <a:ext cx="7890386" cy="1077218"/>
          </a:xfrm>
          <a:prstGeom prst="rect">
            <a:avLst/>
          </a:prstGeom>
          <a:noFill/>
        </p:spPr>
        <p:txBody>
          <a:bodyPr wrap="square" rtlCol="0">
            <a:spAutoFit/>
          </a:bodyPr>
          <a:lstStyle/>
          <a:p>
            <a:pPr marL="285750" indent="-285750" algn="ctr"/>
            <a:r>
              <a:rPr lang="ka-GE" sz="2000" dirty="0" smtClean="0"/>
              <a:t>    </a:t>
            </a:r>
            <a:r>
              <a:rPr lang="ka-GE" sz="3200" b="1" dirty="0" smtClean="0">
                <a:solidFill>
                  <a:schemeClr val="accent2"/>
                </a:solidFill>
                <a:latin typeface="Sylfaen" pitchFamily="18" charset="0"/>
              </a:rPr>
              <a:t>ბათუმის შოთა რუსთაველის სახელმწიფო უნივერსიტეტი</a:t>
            </a:r>
            <a:endParaRPr lang="en-US" sz="3200" b="1" dirty="0">
              <a:solidFill>
                <a:schemeClr val="accent2"/>
              </a:solidFill>
              <a:latin typeface="Sylfaen" pitchFamily="18" charset="0"/>
            </a:endParaRPr>
          </a:p>
        </p:txBody>
      </p:sp>
      <p:sp>
        <p:nvSpPr>
          <p:cNvPr id="17" name="TextBox 16"/>
          <p:cNvSpPr txBox="1"/>
          <p:nvPr/>
        </p:nvSpPr>
        <p:spPr>
          <a:xfrm>
            <a:off x="1120876" y="3613357"/>
            <a:ext cx="8967020" cy="1384995"/>
          </a:xfrm>
          <a:prstGeom prst="rect">
            <a:avLst/>
          </a:prstGeom>
          <a:noFill/>
        </p:spPr>
        <p:txBody>
          <a:bodyPr wrap="square" rtlCol="0">
            <a:spAutoFit/>
          </a:bodyPr>
          <a:lstStyle/>
          <a:p>
            <a:pPr marL="285750" indent="-285750" algn="ctr"/>
            <a:r>
              <a:rPr lang="ka-GE" sz="2000" dirty="0" smtClean="0"/>
              <a:t>    </a:t>
            </a:r>
            <a:r>
              <a:rPr lang="ka-GE" sz="2000" b="1" dirty="0" smtClean="0">
                <a:solidFill>
                  <a:schemeClr val="accent2"/>
                </a:solidFill>
              </a:rPr>
              <a:t>სამეცნიერო სემინარი</a:t>
            </a:r>
          </a:p>
          <a:p>
            <a:pPr marL="285750" indent="-285750" algn="ctr"/>
            <a:r>
              <a:rPr lang="ka-GE" sz="3200" b="1" dirty="0" smtClean="0">
                <a:solidFill>
                  <a:schemeClr val="accent2"/>
                </a:solidFill>
              </a:rPr>
              <a:t>კუზნეცის მრუდი და შემოსავლების უთანაბრობა</a:t>
            </a:r>
            <a:endParaRPr lang="en-US" sz="3200" b="1" dirty="0">
              <a:solidFill>
                <a:schemeClr val="accent2"/>
              </a:solidFill>
            </a:endParaRPr>
          </a:p>
        </p:txBody>
      </p:sp>
    </p:spTree>
    <p:extLst>
      <p:ext uri="{BB962C8B-B14F-4D97-AF65-F5344CB8AC3E}">
        <p14:creationId xmlns:p14="http://schemas.microsoft.com/office/powerpoint/2010/main" xmlns="" val="29286706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3916906" y="449787"/>
            <a:ext cx="3969517" cy="644013"/>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ლორენცის მრუდი</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pic>
        <p:nvPicPr>
          <p:cNvPr id="9" name="Picture 8" descr="C:\Users\acer\Desktop\გგგგგ.png"/>
          <p:cNvPicPr/>
          <p:nvPr/>
        </p:nvPicPr>
        <p:blipFill>
          <a:blip r:embed="rId4" cstate="print"/>
          <a:srcRect/>
          <a:stretch>
            <a:fillRect/>
          </a:stretch>
        </p:blipFill>
        <p:spPr bwMode="auto">
          <a:xfrm>
            <a:off x="586854" y="1337480"/>
            <a:ext cx="4790366" cy="4094329"/>
          </a:xfrm>
          <a:prstGeom prst="rect">
            <a:avLst/>
          </a:prstGeom>
          <a:noFill/>
          <a:ln w="9525">
            <a:noFill/>
            <a:miter lim="800000"/>
            <a:headEnd/>
            <a:tailEnd/>
          </a:ln>
        </p:spPr>
      </p:pic>
      <p:sp>
        <p:nvSpPr>
          <p:cNvPr id="13" name="Title 1"/>
          <p:cNvSpPr txBox="1">
            <a:spLocks/>
          </p:cNvSpPr>
          <p:nvPr/>
        </p:nvSpPr>
        <p:spPr>
          <a:xfrm>
            <a:off x="6346209" y="1569493"/>
            <a:ext cx="5363570" cy="3875963"/>
          </a:xfrm>
          <a:prstGeom prst="rect">
            <a:avLst/>
          </a:prstGeom>
        </p:spPr>
        <p:txBody>
          <a:bodyPr vert="horz" lIns="91440" tIns="45720" rIns="91440" bIns="45720" rtlCol="0" anchor="t">
            <a:normAutofit/>
          </a:bodyPr>
          <a:lstStyle/>
          <a:p>
            <a:pPr algn="just" defTabSz="457200">
              <a:spcBef>
                <a:spcPct val="0"/>
              </a:spcBef>
              <a:defRPr/>
            </a:pPr>
            <a:r>
              <a:rPr lang="ka-GE" sz="1900" dirty="0" smtClean="0">
                <a:solidFill>
                  <a:schemeClr val="accent2"/>
                </a:solidFill>
              </a:rPr>
              <a:t>	</a:t>
            </a:r>
            <a:r>
              <a:rPr lang="ka-GE" sz="1900" b="1" dirty="0" smtClean="0">
                <a:solidFill>
                  <a:schemeClr val="accent2"/>
                </a:solidFill>
              </a:rPr>
              <a:t>შემოსავლების </a:t>
            </a:r>
            <a:r>
              <a:rPr lang="ka-GE" sz="1900" b="1" dirty="0" smtClean="0">
                <a:solidFill>
                  <a:schemeClr val="accent2"/>
                </a:solidFill>
              </a:rPr>
              <a:t>უთანაბრობის ხარისხი შეიძლება ნაჩვენები იყოს ლორენცის მრუდით</a:t>
            </a:r>
            <a:r>
              <a:rPr lang="ka-GE" sz="1900" b="1" dirty="0" smtClean="0">
                <a:solidFill>
                  <a:schemeClr val="accent2"/>
                </a:solidFill>
              </a:rPr>
              <a:t>. მოცემულ </a:t>
            </a:r>
            <a:r>
              <a:rPr lang="ka-GE" sz="1900" b="1" dirty="0" smtClean="0">
                <a:solidFill>
                  <a:schemeClr val="accent2"/>
                </a:solidFill>
              </a:rPr>
              <a:t>ნახაზზე შემოსავლების ფაქტიური განაწილების მრუდი მდგომარეობს ორ ექსტრემუმს შორის</a:t>
            </a:r>
            <a:r>
              <a:rPr lang="ka-GE" sz="1900" b="1" dirty="0" smtClean="0">
                <a:solidFill>
                  <a:schemeClr val="accent2"/>
                </a:solidFill>
              </a:rPr>
              <a:t>:</a:t>
            </a:r>
            <a:r>
              <a:rPr lang="ka-GE" sz="1900" b="1" dirty="0" smtClean="0">
                <a:solidFill>
                  <a:schemeClr val="accent2"/>
                </a:solidFill>
              </a:rPr>
              <a:t> აბსოლუტურ თანაბარ განაწილებასა და </a:t>
            </a:r>
            <a:r>
              <a:rPr lang="ka-GE" sz="1900" b="1" dirty="0" smtClean="0">
                <a:solidFill>
                  <a:schemeClr val="accent2"/>
                </a:solidFill>
              </a:rPr>
              <a:t>აბსოლუტურ </a:t>
            </a:r>
            <a:r>
              <a:rPr lang="ka-GE" sz="1900" b="1" dirty="0" smtClean="0">
                <a:solidFill>
                  <a:schemeClr val="accent2"/>
                </a:solidFill>
              </a:rPr>
              <a:t>უთანაბრობას შორის. აბსოლუტურად თანაბარი განაწილება გამოხატულია დიაგონალით. დაშტრიხული ნაწილი (გამოსახული სამკუთხედის ფართის %-ში)გამოხატავს აბსოლუტური </a:t>
            </a:r>
            <a:r>
              <a:rPr lang="ka-GE" sz="1900" b="1" dirty="0" smtClean="0">
                <a:solidFill>
                  <a:schemeClr val="accent2"/>
                </a:solidFill>
              </a:rPr>
              <a:t>გათანაბრე ბიდან </a:t>
            </a:r>
            <a:r>
              <a:rPr lang="ka-GE" sz="1900" b="1" dirty="0" smtClean="0">
                <a:solidFill>
                  <a:schemeClr val="accent2"/>
                </a:solidFill>
              </a:rPr>
              <a:t>გადახრას და ამით გვაძლევს </a:t>
            </a:r>
            <a:r>
              <a:rPr lang="ka-GE" sz="1900" b="1" dirty="0" smtClean="0">
                <a:solidFill>
                  <a:schemeClr val="accent2"/>
                </a:solidFill>
              </a:rPr>
              <a:t>საშუა ლებას </a:t>
            </a:r>
            <a:r>
              <a:rPr lang="ka-GE" sz="1900" b="1" dirty="0" smtClean="0">
                <a:solidFill>
                  <a:schemeClr val="accent2"/>
                </a:solidFill>
              </a:rPr>
              <a:t>გავზომოთ შემოსავლების განაწილების უთანაბრობის ხარისხი.</a:t>
            </a:r>
            <a:endParaRPr lang="ru-RU" sz="1900" b="1" dirty="0" smtClean="0">
              <a:solidFill>
                <a:schemeClr val="accent2"/>
              </a:solidFill>
            </a:endParaRPr>
          </a:p>
          <a:p>
            <a:pPr lvl="0" algn="just" defTabSz="457200">
              <a:spcBef>
                <a:spcPct val="0"/>
              </a:spcBef>
              <a:defRPr/>
            </a:pPr>
            <a:endParaRPr lang="ka-GE" dirty="0" smtClean="0">
              <a:solidFill>
                <a:schemeClr val="accent2"/>
              </a:solidFill>
            </a:endParaRPr>
          </a:p>
          <a:p>
            <a:pPr lvl="0" algn="just" defTabSz="457200">
              <a:spcBef>
                <a:spcPct val="0"/>
              </a:spcBef>
              <a:defRPr/>
            </a:pPr>
            <a:endParaRPr lang="ka-GE" dirty="0" smtClean="0">
              <a:solidFill>
                <a:schemeClr val="accent2"/>
              </a:solidFill>
            </a:endParaRPr>
          </a:p>
          <a:p>
            <a:pPr lvl="0" algn="just" defTabSz="457200">
              <a:spcBef>
                <a:spcPct val="0"/>
              </a:spcBef>
              <a:defRPr/>
            </a:pPr>
            <a:endParaRPr kumimoji="0" lang="ru-RU" b="1" i="0" u="none" strike="noStrike" kern="1200" cap="none" spc="0" normalizeH="0" baseline="0" noProof="0" dirty="0">
              <a:ln>
                <a:noFill/>
              </a:ln>
              <a:solidFill>
                <a:schemeClr val="accent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3971499" y="545321"/>
            <a:ext cx="3425588" cy="644013"/>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კუზნეცის მრუდი</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pic>
        <p:nvPicPr>
          <p:cNvPr id="4097" name="Picture 1" descr="C:\Users\acer\Desktop\კუზნს.JPG"/>
          <p:cNvPicPr>
            <a:picLocks noChangeAspect="1" noChangeArrowheads="1"/>
          </p:cNvPicPr>
          <p:nvPr/>
        </p:nvPicPr>
        <p:blipFill>
          <a:blip r:embed="rId4" cstate="print"/>
          <a:srcRect/>
          <a:stretch>
            <a:fillRect/>
          </a:stretch>
        </p:blipFill>
        <p:spPr bwMode="auto">
          <a:xfrm>
            <a:off x="887670" y="1525136"/>
            <a:ext cx="4934521" cy="3947616"/>
          </a:xfrm>
          <a:prstGeom prst="rect">
            <a:avLst/>
          </a:prstGeom>
          <a:noFill/>
        </p:spPr>
      </p:pic>
      <p:sp>
        <p:nvSpPr>
          <p:cNvPr id="15" name="Title 1"/>
          <p:cNvSpPr txBox="1">
            <a:spLocks/>
          </p:cNvSpPr>
          <p:nvPr/>
        </p:nvSpPr>
        <p:spPr>
          <a:xfrm>
            <a:off x="6346209" y="1569493"/>
            <a:ext cx="5363570" cy="3875963"/>
          </a:xfrm>
          <a:prstGeom prst="rect">
            <a:avLst/>
          </a:prstGeom>
        </p:spPr>
        <p:txBody>
          <a:bodyPr vert="horz" lIns="91440" tIns="45720" rIns="91440" bIns="45720" rtlCol="0" anchor="t">
            <a:normAutofit/>
          </a:bodyPr>
          <a:lstStyle/>
          <a:p>
            <a:pPr algn="just" defTabSz="457200">
              <a:spcBef>
                <a:spcPct val="0"/>
              </a:spcBef>
              <a:defRPr/>
            </a:pPr>
            <a:r>
              <a:rPr lang="ka-GE" sz="1900" dirty="0" smtClean="0">
                <a:solidFill>
                  <a:schemeClr val="accent2"/>
                </a:solidFill>
              </a:rPr>
              <a:t>	</a:t>
            </a:r>
          </a:p>
          <a:p>
            <a:pPr algn="just" defTabSz="457200">
              <a:spcBef>
                <a:spcPct val="0"/>
              </a:spcBef>
              <a:defRPr/>
            </a:pPr>
            <a:endParaRPr lang="ka-GE" sz="1900" b="1" dirty="0" smtClean="0">
              <a:solidFill>
                <a:schemeClr val="accent2"/>
              </a:solidFill>
            </a:endParaRPr>
          </a:p>
          <a:p>
            <a:pPr algn="just" defTabSz="457200">
              <a:spcBef>
                <a:spcPct val="0"/>
              </a:spcBef>
              <a:defRPr/>
            </a:pPr>
            <a:r>
              <a:rPr lang="ka-GE" sz="1900" b="1" dirty="0" smtClean="0">
                <a:solidFill>
                  <a:schemeClr val="accent2"/>
                </a:solidFill>
              </a:rPr>
              <a:t>	</a:t>
            </a:r>
            <a:r>
              <a:rPr lang="ka-GE" sz="2000" b="1" dirty="0" smtClean="0">
                <a:solidFill>
                  <a:schemeClr val="accent2"/>
                </a:solidFill>
              </a:rPr>
              <a:t>1955 წელს  წამოაყენა, ჰიპოთეზა რომლის მიხედვითაც ქვეყნის ეკონომიკურ ზრდასთან ერთად უთანაბრობა ჯერ იზრდება და მერე მცირდება. კუზნეცის თეორიის მიხედვით თუ უთანაბრობაის დონეს გრაფიკულად გამოვსახავთ, როგორც მოსახლეობის ერთ სულზე  მთლიანი შიდა პროდუქტის ფუნქციას მონაცემები მიიღებენ ამოტრიალებული </a:t>
            </a:r>
            <a:r>
              <a:rPr lang="en-US" sz="2000" b="1" dirty="0" smtClean="0">
                <a:solidFill>
                  <a:schemeClr val="accent2"/>
                </a:solidFill>
              </a:rPr>
              <a:t>U</a:t>
            </a:r>
            <a:r>
              <a:rPr lang="ka-GE" sz="2000" b="1" dirty="0" smtClean="0">
                <a:solidFill>
                  <a:schemeClr val="accent2"/>
                </a:solidFill>
              </a:rPr>
              <a:t>-ს ფორმის ფუნქციას  </a:t>
            </a:r>
            <a:endParaRPr lang="ru-RU" sz="2000" b="1" dirty="0" smtClean="0">
              <a:solidFill>
                <a:schemeClr val="accent2"/>
              </a:solidFill>
            </a:endParaRPr>
          </a:p>
          <a:p>
            <a:pPr lvl="0" algn="just" defTabSz="457200">
              <a:spcBef>
                <a:spcPct val="0"/>
              </a:spcBef>
              <a:defRPr/>
            </a:pPr>
            <a:endParaRPr lang="ka-GE" dirty="0" smtClean="0">
              <a:solidFill>
                <a:schemeClr val="accent2"/>
              </a:solidFill>
            </a:endParaRPr>
          </a:p>
          <a:p>
            <a:pPr lvl="0" algn="just" defTabSz="457200">
              <a:spcBef>
                <a:spcPct val="0"/>
              </a:spcBef>
              <a:defRPr/>
            </a:pPr>
            <a:endParaRPr lang="ka-GE" dirty="0" smtClean="0">
              <a:solidFill>
                <a:schemeClr val="accent2"/>
              </a:solidFill>
            </a:endParaRPr>
          </a:p>
          <a:p>
            <a:pPr lvl="0" algn="just" defTabSz="457200">
              <a:spcBef>
                <a:spcPct val="0"/>
              </a:spcBef>
              <a:defRPr/>
            </a:pPr>
            <a:endParaRPr kumimoji="0" lang="ru-RU" b="1" i="0" u="none" strike="noStrike" kern="1200" cap="none" spc="0" normalizeH="0" baseline="0" noProof="0" dirty="0">
              <a:ln>
                <a:noFill/>
              </a:ln>
              <a:solidFill>
                <a:schemeClr val="accent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77000" contrast="-25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3028701" y="559559"/>
            <a:ext cx="6511083" cy="1023582"/>
          </a:xfrm>
          <a:prstGeom prst="rect">
            <a:avLst/>
          </a:prstGeom>
        </p:spPr>
        <p:txBody>
          <a:bodyPr vert="horz" lIns="91440" tIns="45720" rIns="91440" bIns="45720" rtlCol="0" anchor="t">
            <a:normAutofit fontScale="850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საქართველოშ</a:t>
            </a:r>
            <a:r>
              <a:rPr lang="ka-GE" sz="2800" b="1" dirty="0" smtClean="0">
                <a:solidFill>
                  <a:schemeClr val="accent2"/>
                </a:solidFill>
                <a:latin typeface="+mj-lt"/>
                <a:ea typeface="+mj-ea"/>
                <a:cs typeface="+mj-cs"/>
              </a:rPr>
              <a:t>ი კი კუზნეცის მრუდს აქვს შემდეგნაირი სახე 2005-2017 წლის სტატისტიკური მონაცემების მიხედვით</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3" name="Rectangle 12"/>
          <p:cNvSpPr/>
          <p:nvPr/>
        </p:nvSpPr>
        <p:spPr>
          <a:xfrm>
            <a:off x="5773963" y="4995080"/>
            <a:ext cx="3383686" cy="307777"/>
          </a:xfrm>
          <a:prstGeom prst="rect">
            <a:avLst/>
          </a:prstGeom>
        </p:spPr>
        <p:txBody>
          <a:bodyPr wrap="square">
            <a:spAutoFit/>
          </a:bodyPr>
          <a:lstStyle/>
          <a:p>
            <a:r>
              <a:rPr lang="ka-GE" sz="1400" b="1" dirty="0" smtClean="0">
                <a:solidFill>
                  <a:schemeClr val="tx2"/>
                </a:solidFill>
                <a:latin typeface="Sylfaen" pitchFamily="18" charset="0"/>
              </a:rPr>
              <a:t>რეალური მშპ  ერთ სულ მოსახლეზე</a:t>
            </a:r>
            <a:endParaRPr lang="en-US" sz="1400" b="1" dirty="0">
              <a:solidFill>
                <a:schemeClr val="tx2"/>
              </a:solidFill>
              <a:latin typeface="Sylfaen" pitchFamily="18" charset="0"/>
            </a:endParaRPr>
          </a:p>
        </p:txBody>
      </p:sp>
      <p:sp>
        <p:nvSpPr>
          <p:cNvPr id="14" name="Rectangle 13"/>
          <p:cNvSpPr/>
          <p:nvPr/>
        </p:nvSpPr>
        <p:spPr>
          <a:xfrm rot="16200000">
            <a:off x="-215130" y="2636292"/>
            <a:ext cx="3383686" cy="307777"/>
          </a:xfrm>
          <a:prstGeom prst="rect">
            <a:avLst/>
          </a:prstGeom>
        </p:spPr>
        <p:txBody>
          <a:bodyPr wrap="square">
            <a:spAutoFit/>
          </a:bodyPr>
          <a:lstStyle/>
          <a:p>
            <a:r>
              <a:rPr lang="ka-GE" sz="1400" b="1" dirty="0" smtClean="0">
                <a:solidFill>
                  <a:schemeClr val="tx2"/>
                </a:solidFill>
                <a:latin typeface="Sylfaen" pitchFamily="18" charset="0"/>
              </a:rPr>
              <a:t>შემოსავლების უთანაბრობა</a:t>
            </a:r>
            <a:endParaRPr lang="en-US" sz="1400" b="1" dirty="0">
              <a:solidFill>
                <a:schemeClr val="tx2"/>
              </a:solidFill>
              <a:latin typeface="Sylfaen" pitchFamily="18" charset="0"/>
            </a:endParaRPr>
          </a:p>
        </p:txBody>
      </p:sp>
      <p:sp>
        <p:nvSpPr>
          <p:cNvPr id="15" name="Rectangle 14"/>
          <p:cNvSpPr/>
          <p:nvPr/>
        </p:nvSpPr>
        <p:spPr>
          <a:xfrm>
            <a:off x="2224585" y="5540991"/>
            <a:ext cx="7874758" cy="246221"/>
          </a:xfrm>
          <a:prstGeom prst="rect">
            <a:avLst/>
          </a:prstGeom>
        </p:spPr>
        <p:txBody>
          <a:bodyPr wrap="square">
            <a:spAutoFit/>
          </a:bodyPr>
          <a:lstStyle/>
          <a:p>
            <a:r>
              <a:rPr lang="ka-GE" sz="1000" b="1" dirty="0" smtClean="0">
                <a:solidFill>
                  <a:schemeClr val="tx2"/>
                </a:solidFill>
                <a:latin typeface="Sylfaen" pitchFamily="18" charset="0"/>
              </a:rPr>
              <a:t>წყარო:  ავტორის მიერ აგებული  მრუდი საქართველოს სტატისტიკის ეროვნულ სამსახურის მონაცემებზე დაყრდნობით</a:t>
            </a:r>
            <a:endParaRPr lang="en-US" sz="1000" b="1" dirty="0">
              <a:solidFill>
                <a:schemeClr val="tx2"/>
              </a:solidFill>
              <a:latin typeface="Sylfaen" pitchFamily="18" charset="0"/>
            </a:endParaRPr>
          </a:p>
        </p:txBody>
      </p:sp>
      <p:graphicFrame>
        <p:nvGraphicFramePr>
          <p:cNvPr id="16" name="Chart 15"/>
          <p:cNvGraphicFramePr/>
          <p:nvPr/>
        </p:nvGraphicFramePr>
        <p:xfrm>
          <a:off x="1842447" y="1651379"/>
          <a:ext cx="7956645" cy="335734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1814050" y="845572"/>
            <a:ext cx="7916803" cy="644013"/>
          </a:xfrm>
          <a:prstGeom prst="rect">
            <a:avLst/>
          </a:prstGeom>
        </p:spPr>
        <p:txBody>
          <a:bodyPr vert="horz" lIns="91440" tIns="45720" rIns="91440" bIns="45720" rtlCol="0" anchor="t">
            <a:normAutofit fontScale="775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ka-GE" sz="2800" b="1" dirty="0" smtClean="0">
                <a:solidFill>
                  <a:schemeClr val="accent2"/>
                </a:solidFill>
                <a:latin typeface="+mj-lt"/>
                <a:ea typeface="+mj-ea"/>
                <a:cs typeface="+mj-cs"/>
              </a:rPr>
              <a:t>შემოსავლების  უთანაბრობამ შეიძლება გავლენა იქონიოს ეკონომიკურ ზრდაზე </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1" name="Title 1"/>
          <p:cNvSpPr txBox="1">
            <a:spLocks/>
          </p:cNvSpPr>
          <p:nvPr/>
        </p:nvSpPr>
        <p:spPr>
          <a:xfrm>
            <a:off x="5600278" y="4025795"/>
            <a:ext cx="4925962" cy="1187650"/>
          </a:xfrm>
          <a:prstGeom prst="rect">
            <a:avLst/>
          </a:prstGeom>
        </p:spPr>
        <p:txBody>
          <a:bodyPr vert="horz" lIns="91440" tIns="45720" rIns="91440" bIns="45720" rtlCol="0" anchor="t">
            <a:noAutofit/>
          </a:bodyPr>
          <a:lstStyle/>
          <a:p>
            <a:pPr marL="0" marR="0" lvl="0" indent="0" algn="just" defTabSz="457200" rtl="0" eaLnBrk="1" fontAlgn="auto" latinLnBrk="0" hangingPunct="1">
              <a:spcBef>
                <a:spcPct val="0"/>
              </a:spcBef>
              <a:spcAft>
                <a:spcPts val="0"/>
              </a:spcAft>
              <a:buClrTx/>
              <a:buSzTx/>
              <a:buFontTx/>
              <a:buNone/>
              <a:tabLst/>
              <a:defRPr/>
            </a:pPr>
            <a:r>
              <a:rPr lang="ka-GE" sz="1400" b="1" dirty="0" smtClean="0">
                <a:solidFill>
                  <a:schemeClr val="accent2"/>
                </a:solidFill>
                <a:latin typeface="+mj-lt"/>
                <a:ea typeface="+mj-ea"/>
                <a:cs typeface="+mj-cs"/>
              </a:rPr>
              <a:t>2</a:t>
            </a:r>
            <a:r>
              <a:rPr lang="ka-GE" sz="1600" b="1" dirty="0" smtClean="0">
                <a:solidFill>
                  <a:schemeClr val="accent2"/>
                </a:solidFill>
                <a:latin typeface="+mj-lt"/>
                <a:ea typeface="+mj-ea"/>
                <a:cs typeface="+mj-cs"/>
              </a:rPr>
              <a:t>. გავლენა იქონიოს ადამინისეულ კაპიტალზე . ტანაბრობის მაღალი დონე იწვევს ადამიანისეული კაპიტალის დაგროვების უფრო დაბალ დონეს </a:t>
            </a:r>
            <a:endParaRPr kumimoji="0" lang="ru-RU" sz="16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2" name="Title 1"/>
          <p:cNvSpPr txBox="1">
            <a:spLocks/>
          </p:cNvSpPr>
          <p:nvPr/>
        </p:nvSpPr>
        <p:spPr>
          <a:xfrm>
            <a:off x="1044126" y="2009667"/>
            <a:ext cx="4925962" cy="1170261"/>
          </a:xfrm>
          <a:prstGeom prst="rect">
            <a:avLst/>
          </a:prstGeom>
        </p:spPr>
        <p:txBody>
          <a:bodyPr vert="horz" lIns="91440" tIns="45720" rIns="91440" bIns="45720" rtlCol="0" anchor="t">
            <a:normAutofit fontScale="25000" lnSpcReduction="20000"/>
          </a:bodyPr>
          <a:lstStyle/>
          <a:p>
            <a:pPr marL="0" marR="0" lvl="0" indent="0" algn="just" defTabSz="457200" rtl="0" eaLnBrk="1" fontAlgn="auto" latinLnBrk="0" hangingPunct="1">
              <a:lnSpc>
                <a:spcPct val="120000"/>
              </a:lnSpc>
              <a:spcBef>
                <a:spcPct val="0"/>
              </a:spcBef>
              <a:spcAft>
                <a:spcPts val="0"/>
              </a:spcAft>
              <a:buClrTx/>
              <a:buSzTx/>
              <a:buFontTx/>
              <a:buNone/>
              <a:tabLst/>
              <a:defRPr/>
            </a:pPr>
            <a:r>
              <a:rPr kumimoji="0" lang="ka-GE" sz="5600" b="1" i="0" u="none" strike="noStrike" kern="1200" cap="none" spc="0" normalizeH="0" baseline="0" noProof="0" dirty="0" smtClean="0">
                <a:ln>
                  <a:noFill/>
                </a:ln>
                <a:solidFill>
                  <a:schemeClr val="accent2"/>
                </a:solidFill>
                <a:effectLst/>
                <a:uLnTx/>
                <a:uFillTx/>
                <a:latin typeface="+mj-lt"/>
                <a:ea typeface="+mj-ea"/>
                <a:cs typeface="+mj-cs"/>
              </a:rPr>
              <a:t>1. </a:t>
            </a:r>
            <a:r>
              <a:rPr kumimoji="0" lang="ka-GE" sz="6400" b="1" i="0" u="none" strike="noStrike" kern="1200" cap="none" spc="0" normalizeH="0" baseline="0" noProof="0" dirty="0" smtClean="0">
                <a:ln>
                  <a:noFill/>
                </a:ln>
                <a:solidFill>
                  <a:schemeClr val="accent2"/>
                </a:solidFill>
                <a:effectLst/>
                <a:uLnTx/>
                <a:uFillTx/>
                <a:latin typeface="+mj-lt"/>
                <a:ea typeface="+mj-ea"/>
                <a:cs typeface="+mj-cs"/>
              </a:rPr>
              <a:t>გავლენა</a:t>
            </a:r>
            <a:r>
              <a:rPr kumimoji="0" lang="ka-GE" sz="6400" b="1" i="0" u="none" strike="noStrike" kern="1200" cap="none" spc="0" normalizeH="0" noProof="0" dirty="0" smtClean="0">
                <a:ln>
                  <a:noFill/>
                </a:ln>
                <a:solidFill>
                  <a:schemeClr val="accent2"/>
                </a:solidFill>
                <a:effectLst/>
                <a:uLnTx/>
                <a:uFillTx/>
                <a:latin typeface="+mj-lt"/>
                <a:ea typeface="+mj-ea"/>
                <a:cs typeface="+mj-cs"/>
              </a:rPr>
              <a:t> იქონიოს ფიზიკური კაპიტალის დაგროვებაზე-  იგულისხმება  დაზოგვის ნორმა . ქვეყანას, რომელსაც უფრო  მაღალი დაზოგვის ნორმა აქვს  შემოსავალი ერთ სულ მოსახლეზე  აქსვ მაღალი</a:t>
            </a:r>
            <a:endParaRPr kumimoji="0" lang="ru-RU" sz="6400" b="1" i="0" u="none" strike="noStrike" kern="1200" cap="none" spc="0" normalizeH="0" baseline="0" noProof="0" dirty="0">
              <a:ln>
                <a:noFill/>
              </a:ln>
              <a:solidFill>
                <a:schemeClr val="accent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3792976" y="818277"/>
            <a:ext cx="4925962" cy="644013"/>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ეკონომიკური მობილურობა</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1" name="Title 1"/>
          <p:cNvSpPr txBox="1">
            <a:spLocks/>
          </p:cNvSpPr>
          <p:nvPr/>
        </p:nvSpPr>
        <p:spPr>
          <a:xfrm>
            <a:off x="1478655" y="3029509"/>
            <a:ext cx="4925962" cy="644013"/>
          </a:xfrm>
          <a:prstGeom prst="rect">
            <a:avLst/>
          </a:prstGeom>
        </p:spPr>
        <p:txBody>
          <a:bodyPr vert="horz" lIns="91440" tIns="45720" rIns="91440" bIns="45720" rtlCol="0" anchor="t">
            <a:normAutofit fontScale="92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ka-GE" sz="2800" b="1" dirty="0" smtClean="0">
                <a:solidFill>
                  <a:schemeClr val="accent2"/>
                </a:solidFill>
                <a:latin typeface="+mj-lt"/>
                <a:ea typeface="+mj-ea"/>
                <a:cs typeface="+mj-cs"/>
              </a:rPr>
              <a:t>2. ტრანზიტუოლობის მატრიცა</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2" name="Title 1"/>
          <p:cNvSpPr txBox="1">
            <a:spLocks/>
          </p:cNvSpPr>
          <p:nvPr/>
        </p:nvSpPr>
        <p:spPr>
          <a:xfrm>
            <a:off x="989535" y="2023316"/>
            <a:ext cx="6407551" cy="644013"/>
          </a:xfrm>
          <a:prstGeom prst="rect">
            <a:avLst/>
          </a:prstGeom>
        </p:spPr>
        <p:txBody>
          <a:bodyPr vert="horz" lIns="91440" tIns="45720" rIns="91440" bIns="45720" rtlCol="0" anchor="t">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1. თაობათაშორის მობილურობა</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1814051" y="845572"/>
            <a:ext cx="8189758" cy="644013"/>
          </a:xfrm>
          <a:prstGeom prst="rect">
            <a:avLst/>
          </a:prstGeom>
        </p:spPr>
        <p:txBody>
          <a:bodyPr vert="horz" lIns="91440" tIns="45720" rIns="91440" bIns="45720" rtlCol="0" anchor="t">
            <a:normAutofit fontScale="85000"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ეკონომიკური მობილირობის  გაზრდა შესაძლებელია: </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2" name="Title 1"/>
          <p:cNvSpPr txBox="1">
            <a:spLocks/>
          </p:cNvSpPr>
          <p:nvPr/>
        </p:nvSpPr>
        <p:spPr>
          <a:xfrm>
            <a:off x="511864" y="1723065"/>
            <a:ext cx="7321952" cy="2343967"/>
          </a:xfrm>
          <a:prstGeom prst="rect">
            <a:avLst/>
          </a:prstGeom>
        </p:spPr>
        <p:txBody>
          <a:bodyPr vert="horz" lIns="91440" tIns="45720" rIns="91440" bIns="45720" rtlCol="0" anchor="t">
            <a:normAutofit/>
          </a:bodyPr>
          <a:lstStyle/>
          <a:p>
            <a:pPr marL="514350" marR="0" lvl="0" indent="-514350" algn="just" defTabSz="457200" rtl="0" eaLnBrk="1" fontAlgn="auto" latinLnBrk="0" hangingPunct="1">
              <a:lnSpc>
                <a:spcPct val="100000"/>
              </a:lnSpc>
              <a:spcBef>
                <a:spcPct val="0"/>
              </a:spcBef>
              <a:spcAft>
                <a:spcPts val="0"/>
              </a:spcAft>
              <a:buClrTx/>
              <a:buSzTx/>
              <a:tabLst/>
              <a:defRPr/>
            </a:pPr>
            <a:r>
              <a:rPr kumimoji="0" lang="ka-GE" sz="2400" b="1" i="0" u="none" strike="noStrike" kern="1200" cap="none" spc="0" normalizeH="0" baseline="0" noProof="0" dirty="0" smtClean="0">
                <a:ln>
                  <a:noFill/>
                </a:ln>
                <a:solidFill>
                  <a:schemeClr val="accent2"/>
                </a:solidFill>
                <a:effectLst/>
                <a:uLnTx/>
                <a:uFillTx/>
                <a:latin typeface="+mj-lt"/>
                <a:ea typeface="+mj-ea"/>
                <a:cs typeface="+mj-cs"/>
              </a:rPr>
              <a:t>1.   განათლების ხელმისაწვდომობის ზრდით</a:t>
            </a:r>
          </a:p>
          <a:p>
            <a:pPr marL="514350" marR="0" lvl="0" indent="-514350" algn="just" defTabSz="457200" rtl="0" eaLnBrk="1" fontAlgn="auto" latinLnBrk="0" hangingPunct="1">
              <a:lnSpc>
                <a:spcPct val="100000"/>
              </a:lnSpc>
              <a:spcBef>
                <a:spcPct val="0"/>
              </a:spcBef>
              <a:spcAft>
                <a:spcPts val="0"/>
              </a:spcAft>
              <a:buClrTx/>
              <a:buSzTx/>
              <a:tabLst/>
              <a:defRPr/>
            </a:pPr>
            <a:r>
              <a:rPr lang="ka-GE" sz="2400" b="1" dirty="0" smtClean="0">
                <a:solidFill>
                  <a:schemeClr val="accent2"/>
                </a:solidFill>
                <a:latin typeface="+mj-lt"/>
                <a:ea typeface="+mj-ea"/>
                <a:cs typeface="+mj-cs"/>
              </a:rPr>
              <a:t>2. ხელმისაწვდომი და  ხარისხიანი ჯანდაცვის სისტემის უზრუნველყოფით</a:t>
            </a:r>
          </a:p>
          <a:p>
            <a:pPr marL="514350" marR="0" lvl="0" indent="-514350" algn="just" defTabSz="457200" rtl="0" eaLnBrk="1" fontAlgn="auto" latinLnBrk="0" hangingPunct="1">
              <a:lnSpc>
                <a:spcPct val="100000"/>
              </a:lnSpc>
              <a:spcBef>
                <a:spcPct val="0"/>
              </a:spcBef>
              <a:spcAft>
                <a:spcPts val="0"/>
              </a:spcAft>
              <a:buClrTx/>
              <a:buSzTx/>
              <a:tabLst/>
              <a:defRPr/>
            </a:pPr>
            <a:r>
              <a:rPr kumimoji="0" lang="ka-GE" sz="2400" b="1" i="0" u="none" strike="noStrike" kern="1200" cap="none" spc="0" normalizeH="0" baseline="0" noProof="0" dirty="0" smtClean="0">
                <a:ln>
                  <a:noFill/>
                </a:ln>
                <a:solidFill>
                  <a:schemeClr val="accent2"/>
                </a:solidFill>
                <a:effectLst/>
                <a:uLnTx/>
                <a:uFillTx/>
                <a:latin typeface="+mj-lt"/>
                <a:ea typeface="+mj-ea"/>
                <a:cs typeface="+mj-cs"/>
              </a:rPr>
              <a:t>3.   </a:t>
            </a:r>
            <a:r>
              <a:rPr lang="ka-GE" sz="2400" b="1" dirty="0" smtClean="0">
                <a:solidFill>
                  <a:schemeClr val="accent2"/>
                </a:solidFill>
                <a:latin typeface="+mj-lt"/>
                <a:ea typeface="+mj-ea"/>
                <a:cs typeface="+mj-cs"/>
              </a:rPr>
              <a:t>ახალი  სამუშაო ადგილების შექმნით.</a:t>
            </a:r>
            <a:endParaRPr kumimoji="0" lang="ru-RU" sz="2400" b="1" i="0" u="none" strike="noStrike" kern="1200" cap="none" spc="0" normalizeH="0" baseline="0" noProof="0" dirty="0">
              <a:ln>
                <a:noFill/>
              </a:ln>
              <a:solidFill>
                <a:schemeClr val="accent2"/>
              </a:solidFill>
              <a:effectLst/>
              <a:uLnTx/>
              <a:uFillTx/>
              <a:latin typeface="+mj-lt"/>
              <a:ea typeface="+mj-ea"/>
              <a:cs typeface="+mj-cs"/>
            </a:endParaRPr>
          </a:p>
        </p:txBody>
      </p:sp>
      <p:pic>
        <p:nvPicPr>
          <p:cNvPr id="9" name="Picture 1" descr="C:\Users\acer\Desktop\462463333.jpg"/>
          <p:cNvPicPr>
            <a:picLocks noChangeAspect="1" noChangeArrowheads="1"/>
          </p:cNvPicPr>
          <p:nvPr/>
        </p:nvPicPr>
        <p:blipFill>
          <a:blip r:embed="rId4" cstate="print">
            <a:lum bright="-13000" contrast="-2000"/>
          </a:blip>
          <a:srcRect/>
          <a:stretch>
            <a:fillRect/>
          </a:stretch>
        </p:blipFill>
        <p:spPr bwMode="auto">
          <a:xfrm>
            <a:off x="7194359" y="3439237"/>
            <a:ext cx="4997641" cy="246516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3792976" y="818277"/>
            <a:ext cx="4925962" cy="644013"/>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დასკვნა</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2" name="Title 1"/>
          <p:cNvSpPr txBox="1">
            <a:spLocks/>
          </p:cNvSpPr>
          <p:nvPr/>
        </p:nvSpPr>
        <p:spPr>
          <a:xfrm flipH="1">
            <a:off x="928045" y="1545644"/>
            <a:ext cx="10672551" cy="3927107"/>
          </a:xfrm>
          <a:prstGeom prst="rect">
            <a:avLst/>
          </a:prstGeom>
        </p:spPr>
        <p:txBody>
          <a:bodyPr vert="horz" lIns="91440" tIns="45720" rIns="91440" bIns="45720" rtlCol="0" anchor="t">
            <a:noAutofit/>
          </a:bodyPr>
          <a:lstStyle/>
          <a:p>
            <a:pPr algn="just"/>
            <a:r>
              <a:rPr lang="ka-GE" sz="2800" b="1" dirty="0" smtClean="0">
                <a:solidFill>
                  <a:schemeClr val="accent2"/>
                </a:solidFill>
              </a:rPr>
              <a:t>	ჩვენი </a:t>
            </a:r>
            <a:r>
              <a:rPr lang="ka-GE" sz="2800" b="1" dirty="0" smtClean="0">
                <a:solidFill>
                  <a:schemeClr val="accent2"/>
                </a:solidFill>
              </a:rPr>
              <a:t>მიზანია   საშუალო ფენის  პროცენტული წილის </a:t>
            </a:r>
            <a:r>
              <a:rPr lang="ka-GE" sz="2800" b="1" dirty="0" smtClean="0">
                <a:solidFill>
                  <a:schemeClr val="accent2"/>
                </a:solidFill>
              </a:rPr>
              <a:t>ზრდის უზრუნველყოფა, </a:t>
            </a:r>
            <a:r>
              <a:rPr lang="ka-GE" sz="2800" b="1" dirty="0" smtClean="0">
                <a:solidFill>
                  <a:schemeClr val="accent2"/>
                </a:solidFill>
              </a:rPr>
              <a:t>ვინაიდან  საშაულო </a:t>
            </a:r>
            <a:r>
              <a:rPr lang="ka-GE" sz="2800" b="1" dirty="0" smtClean="0">
                <a:solidFill>
                  <a:schemeClr val="accent2"/>
                </a:solidFill>
              </a:rPr>
              <a:t>ფენა ნებისმიერი სახელმწიფოს  საყრდენია. </a:t>
            </a:r>
            <a:r>
              <a:rPr lang="ka-GE" sz="2800" b="1" dirty="0" smtClean="0">
                <a:solidFill>
                  <a:schemeClr val="accent2"/>
                </a:solidFill>
              </a:rPr>
              <a:t>სწორედ ამიტომ ენიჭება შემოსავლების უთანაბრობას დიდი </a:t>
            </a:r>
            <a:r>
              <a:rPr lang="ka-GE" sz="2800" b="1" dirty="0" smtClean="0">
                <a:solidFill>
                  <a:schemeClr val="accent2"/>
                </a:solidFill>
              </a:rPr>
              <a:t>მნიშვნელობა. დისპროპორციულიულობის </a:t>
            </a:r>
            <a:r>
              <a:rPr lang="ka-GE" sz="2800" b="1" dirty="0" smtClean="0">
                <a:solidFill>
                  <a:schemeClr val="accent2"/>
                </a:solidFill>
              </a:rPr>
              <a:t>ზრდას  მდიდართა და </a:t>
            </a:r>
            <a:r>
              <a:rPr lang="ka-GE" sz="2800" b="1" dirty="0" smtClean="0">
                <a:solidFill>
                  <a:schemeClr val="accent2"/>
                </a:solidFill>
              </a:rPr>
              <a:t>ღარიბების შემოსავლებსა  შორის ზრდის ეკონომიკურ მობილურობას საშუალო ფენიდან ღარიბ ფენაში ძირითადად.  </a:t>
            </a:r>
            <a:r>
              <a:rPr lang="ka-GE" sz="2800" b="1" dirty="0" smtClean="0">
                <a:solidFill>
                  <a:schemeClr val="accent2"/>
                </a:solidFill>
              </a:rPr>
              <a:t>სოციალური და დემოკრატიული სისტემა, რომელსაც ქმნის საშუალო ფენა, დღეს მსოფლიოს ყველაზე თავისუფალი და აყვავებული საზოგადოების </a:t>
            </a:r>
            <a:r>
              <a:rPr lang="ka-GE" sz="2800" b="1" dirty="0" smtClean="0">
                <a:solidFill>
                  <a:schemeClr val="accent2"/>
                </a:solidFill>
              </a:rPr>
              <a:t>მახასიათებელია. </a:t>
            </a:r>
            <a:endParaRPr lang="ru-RU" sz="2800" b="1" dirty="0">
              <a:solidFill>
                <a:schemeClr val="accent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1815152" y="1650791"/>
            <a:ext cx="8557147" cy="2252469"/>
          </a:xfrm>
          <a:prstGeom prst="rect">
            <a:avLst/>
          </a:prstGeom>
        </p:spPr>
        <p:txBody>
          <a:bodyPr vert="horz" lIns="91440" tIns="45720" rIns="91440" bIns="45720" rtlCol="0" anchor="t">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6000" b="1" i="0" u="none" strike="noStrike" kern="1200" cap="none" spc="0" normalizeH="0" baseline="0" noProof="0" dirty="0" smtClean="0">
                <a:ln>
                  <a:noFill/>
                </a:ln>
                <a:solidFill>
                  <a:schemeClr val="accent2"/>
                </a:solidFill>
                <a:effectLst/>
                <a:uLnTx/>
                <a:uFillTx/>
                <a:latin typeface="+mj-lt"/>
                <a:ea typeface="+mj-ea"/>
                <a:cs typeface="+mj-cs"/>
              </a:rPr>
              <a:t>მადლობა ყურადღებისთვის</a:t>
            </a:r>
            <a:r>
              <a:rPr kumimoji="0" lang="ka-GE" sz="4000" b="1" i="0" u="none" strike="noStrike" kern="1200" cap="none" spc="0" normalizeH="0" baseline="0" noProof="0" dirty="0" smtClean="0">
                <a:ln>
                  <a:noFill/>
                </a:ln>
                <a:solidFill>
                  <a:schemeClr val="accent2"/>
                </a:solidFill>
                <a:effectLst/>
                <a:uLnTx/>
                <a:uFillTx/>
                <a:latin typeface="+mj-lt"/>
                <a:ea typeface="+mj-ea"/>
                <a:cs typeface="+mj-cs"/>
              </a:rPr>
              <a:t>!!!</a:t>
            </a:r>
            <a:endParaRPr kumimoji="0" lang="ru-RU" sz="4000" b="1" i="0" u="none" strike="noStrike" kern="1200" cap="none" spc="0" normalizeH="0" baseline="0" noProof="0" dirty="0">
              <a:ln>
                <a:noFill/>
              </a:ln>
              <a:solidFill>
                <a:schemeClr val="accent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1897038" y="1050289"/>
            <a:ext cx="8175009" cy="1419956"/>
          </a:xfrm>
          <a:prstGeom prst="rect">
            <a:avLst/>
          </a:prstGeom>
        </p:spPr>
        <p:txBody>
          <a:bodyPr vert="horz" lIns="91440" tIns="45720" rIns="91440" bIns="45720" rtlCol="0" anchor="t">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7200" b="1" i="0" u="none" strike="noStrike" kern="1200" cap="none" spc="0" normalizeH="0" baseline="0" noProof="0" dirty="0" smtClean="0">
                <a:ln>
                  <a:noFill/>
                </a:ln>
                <a:solidFill>
                  <a:schemeClr val="accent2"/>
                </a:solidFill>
                <a:effectLst/>
                <a:uLnTx/>
                <a:uFillTx/>
                <a:latin typeface="+mj-lt"/>
                <a:ea typeface="+mj-ea"/>
                <a:cs typeface="+mj-cs"/>
              </a:rPr>
              <a:t>შეკითხვები ???</a:t>
            </a:r>
            <a:endParaRPr kumimoji="0" lang="ru-RU" sz="7200" b="1" i="0" u="none" strike="noStrike" kern="1200" cap="none" spc="0" normalizeH="0" baseline="0" noProof="0" dirty="0">
              <a:ln>
                <a:noFill/>
              </a:ln>
              <a:solidFill>
                <a:schemeClr val="accent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b="1" dirty="0" smtClean="0">
                <a:solidFill>
                  <a:schemeClr val="accent2"/>
                </a:solidFill>
              </a:rPr>
              <a:t>გეგმა</a:t>
            </a:r>
            <a:endParaRPr lang="ru-RU" b="1" dirty="0">
              <a:solidFill>
                <a:schemeClr val="accent2"/>
              </a:solidFill>
            </a:endParaRPr>
          </a:p>
        </p:txBody>
      </p:sp>
      <p:sp>
        <p:nvSpPr>
          <p:cNvPr id="3" name="Content Placeholder 2"/>
          <p:cNvSpPr>
            <a:spLocks noGrp="1"/>
          </p:cNvSpPr>
          <p:nvPr>
            <p:ph idx="1"/>
          </p:nvPr>
        </p:nvSpPr>
        <p:spPr>
          <a:xfrm>
            <a:off x="752168" y="1445342"/>
            <a:ext cx="8625073" cy="4478033"/>
          </a:xfrm>
        </p:spPr>
        <p:txBody>
          <a:bodyPr>
            <a:normAutofit/>
          </a:bodyPr>
          <a:lstStyle/>
          <a:p>
            <a:pPr>
              <a:buFont typeface="Wingdings" pitchFamily="2" charset="2"/>
              <a:buChar char="Ø"/>
            </a:pPr>
            <a:endParaRPr lang="ka-GE" sz="2000" dirty="0" smtClean="0"/>
          </a:p>
          <a:p>
            <a:pPr>
              <a:buFont typeface="Wingdings" pitchFamily="2" charset="2"/>
              <a:buChar char="Ø"/>
            </a:pPr>
            <a:r>
              <a:rPr lang="ka-GE" sz="2000" b="1" dirty="0" smtClean="0">
                <a:solidFill>
                  <a:schemeClr val="accent2"/>
                </a:solidFill>
              </a:rPr>
              <a:t>შემოსავლების უთანაბრობის ფაქტები</a:t>
            </a:r>
          </a:p>
          <a:p>
            <a:pPr>
              <a:buFont typeface="Wingdings" pitchFamily="2" charset="2"/>
              <a:buChar char="Ø"/>
            </a:pPr>
            <a:r>
              <a:rPr lang="ka-GE" sz="2000" b="1" dirty="0" smtClean="0">
                <a:solidFill>
                  <a:schemeClr val="accent2"/>
                </a:solidFill>
              </a:rPr>
              <a:t>შემოსავლი გადანაწილება და ეფექტიანობა</a:t>
            </a:r>
          </a:p>
          <a:p>
            <a:pPr>
              <a:buFont typeface="Wingdings" pitchFamily="2" charset="2"/>
              <a:buChar char="Ø"/>
            </a:pPr>
            <a:r>
              <a:rPr lang="ka-GE" sz="2000" b="1" dirty="0" smtClean="0">
                <a:solidFill>
                  <a:schemeClr val="accent2"/>
                </a:solidFill>
              </a:rPr>
              <a:t>ჯინის კოეფიციენტი</a:t>
            </a:r>
          </a:p>
          <a:p>
            <a:pPr>
              <a:buFont typeface="Wingdings" pitchFamily="2" charset="2"/>
              <a:buChar char="Ø"/>
            </a:pPr>
            <a:r>
              <a:rPr lang="ka-GE" sz="2000" b="1" dirty="0" smtClean="0">
                <a:solidFill>
                  <a:schemeClr val="accent2"/>
                </a:solidFill>
              </a:rPr>
              <a:t>ლორენცის მრუდი</a:t>
            </a:r>
          </a:p>
          <a:p>
            <a:pPr>
              <a:buFont typeface="Wingdings" pitchFamily="2" charset="2"/>
              <a:buChar char="Ø"/>
            </a:pPr>
            <a:r>
              <a:rPr lang="ka-GE" sz="2000" b="1" dirty="0" smtClean="0">
                <a:solidFill>
                  <a:schemeClr val="accent2"/>
                </a:solidFill>
              </a:rPr>
              <a:t>კუზნეცის  ჰიპოთეზა და მრუდი</a:t>
            </a:r>
          </a:p>
          <a:p>
            <a:pPr>
              <a:buFont typeface="Wingdings" pitchFamily="2" charset="2"/>
              <a:buChar char="Ø"/>
            </a:pPr>
            <a:r>
              <a:rPr lang="ka-GE" sz="2000" b="1" dirty="0" smtClean="0">
                <a:solidFill>
                  <a:schemeClr val="accent2"/>
                </a:solidFill>
              </a:rPr>
              <a:t> ეკონომიკური მობილურობა </a:t>
            </a:r>
          </a:p>
          <a:p>
            <a:pPr>
              <a:buFont typeface="Wingdings" pitchFamily="2" charset="2"/>
              <a:buChar char="Ø"/>
            </a:pPr>
            <a:r>
              <a:rPr lang="ka-GE" sz="2000" b="1" dirty="0" smtClean="0">
                <a:solidFill>
                  <a:schemeClr val="accent2"/>
                </a:solidFill>
              </a:rPr>
              <a:t>დასკვნა </a:t>
            </a:r>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74000" contrast="-66000"/>
          </a:blip>
          <a:srcRect/>
          <a:stretch>
            <a:fillRect/>
          </a:stretch>
        </p:blipFill>
        <p:spPr bwMode="auto">
          <a:xfrm>
            <a:off x="0" y="0"/>
            <a:ext cx="12192000" cy="5943600"/>
          </a:xfrm>
          <a:prstGeom prst="rect">
            <a:avLst/>
          </a:prstGeom>
          <a:noFill/>
        </p:spPr>
      </p:pic>
      <p:sp>
        <p:nvSpPr>
          <p:cNvPr id="14" name="Rectangle 13"/>
          <p:cNvSpPr/>
          <p:nvPr/>
        </p:nvSpPr>
        <p:spPr>
          <a:xfrm>
            <a:off x="2595716" y="1061882"/>
            <a:ext cx="6238567" cy="4524315"/>
          </a:xfrm>
          <a:prstGeom prst="rect">
            <a:avLst/>
          </a:prstGeom>
        </p:spPr>
        <p:txBody>
          <a:bodyPr wrap="square">
            <a:spAutoFit/>
          </a:bodyPr>
          <a:lstStyle/>
          <a:p>
            <a:pPr algn="just">
              <a:buFont typeface="Wingdings" pitchFamily="2" charset="2"/>
              <a:buChar char="Ø"/>
            </a:pPr>
            <a:r>
              <a:rPr lang="ka-GE" sz="2400" b="1" dirty="0" smtClean="0">
                <a:solidFill>
                  <a:schemeClr val="accent2"/>
                </a:solidFill>
              </a:rPr>
              <a:t>1960 წელს მსოფლიო მოსახლეობის ყველაზე მდიდართა 20%-ს ჰქონდა 30-ჯერ მეტი შემოსავალი ვიდრე სხვა ფენას. 1970 წელს ამ შემოსავალმა 32%-ს მიაღწია, 1980 წელს - 45%-ს, 1990 წელს- 60%-ს და 2000 წელს-75%-ს. გარდა ამისა ყველაზე მდიდარი 1% იმდენივეს, რასაც ქვედა ფენის 57%. ამ მონაცემების შესაბამისად მსოფლიოს 50 მილიონი ყველაზე მდიდარი იღებს იმდენივე შემოსავალს, რამდენსაც 3.8 მილიარდი ყველაზე ღარიბი ადამიანი.</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981538" y="1678085"/>
            <a:ext cx="4925962" cy="644013"/>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სიღარიბესთან კავშირი</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1" name="Title 1"/>
          <p:cNvSpPr txBox="1">
            <a:spLocks/>
          </p:cNvSpPr>
          <p:nvPr/>
        </p:nvSpPr>
        <p:spPr>
          <a:xfrm>
            <a:off x="6951407" y="4080386"/>
            <a:ext cx="4925962" cy="644013"/>
          </a:xfrm>
          <a:prstGeom prst="rect">
            <a:avLst/>
          </a:prstGeom>
        </p:spPr>
        <p:txBody>
          <a:bodyPr vert="horz" lIns="91440" tIns="45720" rIns="91440" bIns="45720" rtlCol="0" anchor="t">
            <a:normAutofit fontScale="85000"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ka-GE" sz="2800" b="1" dirty="0" smtClean="0">
                <a:solidFill>
                  <a:schemeClr val="accent2"/>
                </a:solidFill>
                <a:latin typeface="+mj-lt"/>
                <a:ea typeface="+mj-ea"/>
                <a:cs typeface="+mj-cs"/>
              </a:rPr>
              <a:t>კავშირი ეკონომიკურ ზრდასთან</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2" name="Title 1"/>
          <p:cNvSpPr txBox="1">
            <a:spLocks/>
          </p:cNvSpPr>
          <p:nvPr/>
        </p:nvSpPr>
        <p:spPr>
          <a:xfrm>
            <a:off x="3118586" y="2801238"/>
            <a:ext cx="4925962" cy="644013"/>
          </a:xfrm>
          <a:prstGeom prst="rect">
            <a:avLst/>
          </a:prstGeom>
        </p:spPr>
        <p:txBody>
          <a:bodyPr vert="horz" lIns="91440" tIns="45720" rIns="91440" bIns="45720" rtlCol="0" anchor="t">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მთავრობის</a:t>
            </a:r>
            <a:r>
              <a:rPr kumimoji="0" lang="ka-GE" sz="2800" b="1" i="0" u="none" strike="noStrike" kern="1200" cap="none" spc="0" normalizeH="0" noProof="0" dirty="0" smtClean="0">
                <a:ln>
                  <a:noFill/>
                </a:ln>
                <a:solidFill>
                  <a:schemeClr val="accent2"/>
                </a:solidFill>
                <a:effectLst/>
                <a:uLnTx/>
                <a:uFillTx/>
                <a:latin typeface="+mj-lt"/>
                <a:ea typeface="+mj-ea"/>
                <a:cs typeface="+mj-cs"/>
              </a:rPr>
              <a:t> ეკონომიკური პოლიტიკის ერთ-ერთი მიზანი </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9" name="Title 1"/>
          <p:cNvSpPr txBox="1">
            <a:spLocks/>
          </p:cNvSpPr>
          <p:nvPr/>
        </p:nvSpPr>
        <p:spPr>
          <a:xfrm>
            <a:off x="1814051" y="614150"/>
            <a:ext cx="7821268" cy="875436"/>
          </a:xfrm>
          <a:prstGeom prst="rect">
            <a:avLst/>
          </a:prstGeom>
        </p:spPr>
        <p:txBody>
          <a:bodyPr vert="horz" lIns="91440" tIns="45720" rIns="91440" bIns="45720" rtlCol="0" anchor="t">
            <a:normAutofit fontScale="92500"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ka-GE" sz="2800" b="1" dirty="0" smtClean="0">
                <a:solidFill>
                  <a:schemeClr val="accent2"/>
                </a:solidFill>
                <a:latin typeface="+mj-lt"/>
                <a:ea typeface="+mj-ea"/>
                <a:cs typeface="+mj-cs"/>
              </a:rPr>
              <a:t>რატომ  არის  შემოსავლების უთანაბრობის პრობლემა აქტუალური?</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6150077"/>
          </a:xfrm>
          <a:prstGeom prst="rect">
            <a:avLst/>
          </a:prstGeom>
          <a:noFill/>
        </p:spPr>
      </p:pic>
      <p:sp>
        <p:nvSpPr>
          <p:cNvPr id="10" name="Title 1"/>
          <p:cNvSpPr txBox="1">
            <a:spLocks/>
          </p:cNvSpPr>
          <p:nvPr/>
        </p:nvSpPr>
        <p:spPr>
          <a:xfrm>
            <a:off x="1415844" y="462114"/>
            <a:ext cx="8775291" cy="644013"/>
          </a:xfrm>
          <a:prstGeom prst="rect">
            <a:avLst/>
          </a:prstGeom>
        </p:spPr>
        <p:txBody>
          <a:bodyPr vert="horz" lIns="91440" tIns="45720" rIns="91440" bIns="45720" rtlCol="0" anchor="t">
            <a:normAutofit fontScale="775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ka-GE" sz="2800" b="1" dirty="0" smtClean="0">
                <a:solidFill>
                  <a:schemeClr val="accent2"/>
                </a:solidFill>
                <a:latin typeface="+mj-lt"/>
                <a:ea typeface="+mj-ea"/>
                <a:cs typeface="+mj-cs"/>
              </a:rPr>
              <a:t>მდიდართა შემოსავლების 10% 1960 -2016: შემოსავლების უთანაბრობა იზრდება ყველგან, მაგრამ განსხვავებული  ტემპებით</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pic>
        <p:nvPicPr>
          <p:cNvPr id="2051" name="Picture 3" descr="C:\Users\acer\Desktop\ეროვნუ1.JPG"/>
          <p:cNvPicPr>
            <a:picLocks noChangeAspect="1" noChangeArrowheads="1"/>
          </p:cNvPicPr>
          <p:nvPr/>
        </p:nvPicPr>
        <p:blipFill>
          <a:blip r:embed="rId4" cstate="print"/>
          <a:srcRect/>
          <a:stretch>
            <a:fillRect/>
          </a:stretch>
        </p:blipFill>
        <p:spPr bwMode="auto">
          <a:xfrm>
            <a:off x="1594939" y="1403375"/>
            <a:ext cx="9164524" cy="436962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74000" contrast="-29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3165179" y="518024"/>
            <a:ext cx="5842343" cy="833103"/>
          </a:xfrm>
          <a:prstGeom prst="rect">
            <a:avLst/>
          </a:prstGeom>
        </p:spPr>
        <p:txBody>
          <a:bodyPr vert="horz" lIns="91440" tIns="45720" rIns="91440" bIns="45720" rtlCol="0" anchor="t">
            <a:normAutofit fontScale="700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შემოსავლების უთანაბრობრობას</a:t>
            </a:r>
            <a:r>
              <a:rPr kumimoji="0" lang="ka-GE" sz="2800" b="1" i="0" u="none" strike="noStrike" kern="1200" cap="none" spc="0" normalizeH="0" noProof="0" dirty="0" smtClean="0">
                <a:ln>
                  <a:noFill/>
                </a:ln>
                <a:solidFill>
                  <a:schemeClr val="accent2"/>
                </a:solidFill>
                <a:effectLst/>
                <a:uLnTx/>
                <a:uFillTx/>
                <a:latin typeface="+mj-lt"/>
                <a:ea typeface="+mj-ea"/>
                <a:cs typeface="+mj-cs"/>
              </a:rPr>
              <a:t> შეუძლია გავლენა იქონიოს წარმოების ეფექტიანობაზე</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2" name="Title 1"/>
          <p:cNvSpPr txBox="1">
            <a:spLocks/>
          </p:cNvSpPr>
          <p:nvPr/>
        </p:nvSpPr>
        <p:spPr>
          <a:xfrm>
            <a:off x="586853" y="1569492"/>
            <a:ext cx="6646460" cy="3562066"/>
          </a:xfrm>
          <a:prstGeom prst="rect">
            <a:avLst/>
          </a:prstGeom>
        </p:spPr>
        <p:txBody>
          <a:bodyPr vert="horz" lIns="91440" tIns="45720" rIns="91440" bIns="45720" rtlCol="0" anchor="t">
            <a:normAutofit lnSpcReduction="10000"/>
          </a:bodyPr>
          <a:lstStyle/>
          <a:p>
            <a:pPr marL="457200" marR="0" lvl="0" indent="-457200" algn="just" defTabSz="457200" rtl="0" eaLnBrk="1" fontAlgn="auto" latinLnBrk="0" hangingPunct="1">
              <a:lnSpc>
                <a:spcPct val="100000"/>
              </a:lnSpc>
              <a:spcBef>
                <a:spcPct val="0"/>
              </a:spcBef>
              <a:spcAft>
                <a:spcPts val="0"/>
              </a:spcAft>
              <a:buClrTx/>
              <a:buSzTx/>
              <a:buFontTx/>
              <a:buAutoNum type="arabicPeriod"/>
              <a:tabLst/>
              <a:defRPr/>
            </a:pPr>
            <a:r>
              <a:rPr lang="ka-GE" sz="2000" b="1" dirty="0" smtClean="0">
                <a:solidFill>
                  <a:schemeClr val="accent2"/>
                </a:solidFill>
                <a:ea typeface="+mj-ea"/>
                <a:cs typeface="+mj-cs"/>
              </a:rPr>
              <a:t>შემოსავლების გადანაწილების საშუალება, პროცესი, რომლითაც მთავრობა მაღალშემო სავლიანებიდან იღებს  ფულს  და მიმართავს დაბალშემოსავლიანი მოსახლეობისაკენ. ამ შემთხ ვევაში მთავრობამ შეიძლება გამოყენოს პაუშალუ რი ტრანფერი.</a:t>
            </a:r>
          </a:p>
          <a:p>
            <a:pPr marL="457200" marR="0" lvl="0" indent="-457200" algn="just" defTabSz="457200" rtl="0" eaLnBrk="1" fontAlgn="auto" latinLnBrk="0" hangingPunct="1">
              <a:lnSpc>
                <a:spcPct val="100000"/>
              </a:lnSpc>
              <a:spcBef>
                <a:spcPct val="0"/>
              </a:spcBef>
              <a:spcAft>
                <a:spcPts val="0"/>
              </a:spcAft>
              <a:buClrTx/>
              <a:buSzTx/>
              <a:buFontTx/>
              <a:buAutoNum type="arabicPeriod"/>
              <a:tabLst/>
              <a:defRPr/>
            </a:pPr>
            <a:r>
              <a:rPr lang="ka-GE" sz="2000" b="1" dirty="0" smtClean="0">
                <a:solidFill>
                  <a:schemeClr val="accent2"/>
                </a:solidFill>
                <a:ea typeface="+mj-ea"/>
                <a:cs typeface="+mj-cs"/>
              </a:rPr>
              <a:t>გადასადები - როდესაც გადასახადები მაღალია , გადასახაების გადამხდელებს სურვილი აქვთ თავი აარიდონ გადასახადებს, როგორც ლეგალურად , ისე არალეგალურად.  შედეგად მცირდება მწარმოებლურობა და  ყველა მუშაკის დაბეგვრამდე შემოსავალი. </a:t>
            </a:r>
          </a:p>
          <a:p>
            <a:pPr marL="457200" marR="0" lvl="0" indent="-457200" algn="just" defTabSz="457200" rtl="0" eaLnBrk="1" fontAlgn="auto" latinLnBrk="0" hangingPunct="1">
              <a:lnSpc>
                <a:spcPct val="100000"/>
              </a:lnSpc>
              <a:spcBef>
                <a:spcPct val="0"/>
              </a:spcBef>
              <a:spcAft>
                <a:spcPts val="0"/>
              </a:spcAft>
              <a:buClrTx/>
              <a:buSzTx/>
              <a:buFontTx/>
              <a:buAutoNum type="arabicPeriod"/>
              <a:tabLst/>
              <a:defRPr/>
            </a:pPr>
            <a:endParaRPr kumimoji="0" lang="ru-RU" sz="2000" b="1" i="0" u="none" strike="noStrike" kern="1200" cap="none" spc="0" normalizeH="0" baseline="0" noProof="0" dirty="0">
              <a:ln>
                <a:noFill/>
              </a:ln>
              <a:solidFill>
                <a:schemeClr val="accent2"/>
              </a:solidFill>
              <a:effectLst/>
              <a:uLnTx/>
              <a:uFillTx/>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title"/>
          </p:nvPr>
        </p:nvSpPr>
        <p:spPr>
          <a:xfrm>
            <a:off x="649026" y="432937"/>
            <a:ext cx="7812585" cy="685800"/>
          </a:xfrm>
        </p:spPr>
        <p:txBody>
          <a:bodyPr>
            <a:normAutofit fontScale="90000"/>
          </a:bodyPr>
          <a:lstStyle/>
          <a:p>
            <a:pPr algn="ctr">
              <a:lnSpc>
                <a:spcPct val="80000"/>
              </a:lnSpc>
            </a:pPr>
            <a:r>
              <a:rPr lang="ka-GE" sz="2400" b="1" dirty="0" smtClean="0">
                <a:solidFill>
                  <a:schemeClr val="accent2"/>
                </a:solidFill>
              </a:rPr>
              <a:t>შემოსავლების უთანაბრობა და დამოკიდებულება  სასურველ საგდასახადო განაკვეთს შორის</a:t>
            </a:r>
            <a:endParaRPr lang="en-US" sz="2400" b="1" dirty="0">
              <a:solidFill>
                <a:schemeClr val="accent2"/>
              </a:solidFill>
            </a:endParaRPr>
          </a:p>
        </p:txBody>
      </p:sp>
      <p:sp>
        <p:nvSpPr>
          <p:cNvPr id="68612" name="Text Box 4"/>
          <p:cNvSpPr txBox="1">
            <a:spLocks noChangeArrowheads="1"/>
          </p:cNvSpPr>
          <p:nvPr/>
        </p:nvSpPr>
        <p:spPr bwMode="auto">
          <a:xfrm rot="-21600000">
            <a:off x="9044820" y="6679636"/>
            <a:ext cx="1819729" cy="215444"/>
          </a:xfrm>
          <a:prstGeom prst="rect">
            <a:avLst/>
          </a:prstGeom>
          <a:noFill/>
          <a:ln w="9525">
            <a:noFill/>
            <a:miter lim="800000"/>
            <a:headEnd/>
            <a:tailEnd/>
          </a:ln>
          <a:effectLst/>
        </p:spPr>
        <p:txBody>
          <a:bodyPr wrap="none">
            <a:spAutoFit/>
          </a:bodyPr>
          <a:lstStyle/>
          <a:p>
            <a:r>
              <a:rPr lang="en-US" altLang="en-US" sz="800" b="1">
                <a:solidFill>
                  <a:schemeClr val="bg1"/>
                </a:solidFill>
                <a:latin typeface="Arial" charset="0"/>
              </a:rPr>
              <a:t>Copyright © 2004  South-Western</a:t>
            </a:r>
          </a:p>
        </p:txBody>
      </p:sp>
      <p:sp>
        <p:nvSpPr>
          <p:cNvPr id="68613" name="Rectangle 5"/>
          <p:cNvSpPr>
            <a:spLocks noChangeArrowheads="1"/>
          </p:cNvSpPr>
          <p:nvPr/>
        </p:nvSpPr>
        <p:spPr bwMode="auto">
          <a:xfrm>
            <a:off x="2277534" y="1365251"/>
            <a:ext cx="8892117" cy="4595813"/>
          </a:xfrm>
          <a:prstGeom prst="rect">
            <a:avLst/>
          </a:prstGeom>
          <a:solidFill>
            <a:srgbClr val="F3F6F9"/>
          </a:solidFill>
          <a:ln w="219075">
            <a:solidFill>
              <a:srgbClr val="F3F6F9"/>
            </a:solidFill>
            <a:miter lim="800000"/>
            <a:headEnd/>
            <a:tailEnd/>
          </a:ln>
        </p:spPr>
        <p:txBody>
          <a:bodyPr/>
          <a:lstStyle/>
          <a:p>
            <a:endParaRPr lang="ru-RU"/>
          </a:p>
        </p:txBody>
      </p:sp>
      <p:sp>
        <p:nvSpPr>
          <p:cNvPr id="68614" name="Rectangle 6"/>
          <p:cNvSpPr>
            <a:spLocks noChangeArrowheads="1"/>
          </p:cNvSpPr>
          <p:nvPr/>
        </p:nvSpPr>
        <p:spPr bwMode="auto">
          <a:xfrm>
            <a:off x="2277534" y="1365251"/>
            <a:ext cx="8892117" cy="4595813"/>
          </a:xfrm>
          <a:prstGeom prst="rect">
            <a:avLst/>
          </a:prstGeom>
          <a:solidFill>
            <a:srgbClr val="F2F4F8"/>
          </a:solidFill>
          <a:ln w="200025">
            <a:solidFill>
              <a:srgbClr val="F2F4F8"/>
            </a:solidFill>
            <a:miter lim="800000"/>
            <a:headEnd/>
            <a:tailEnd/>
          </a:ln>
        </p:spPr>
        <p:txBody>
          <a:bodyPr/>
          <a:lstStyle/>
          <a:p>
            <a:endParaRPr lang="ru-RU"/>
          </a:p>
        </p:txBody>
      </p:sp>
      <p:sp>
        <p:nvSpPr>
          <p:cNvPr id="68615" name="Rectangle 7"/>
          <p:cNvSpPr>
            <a:spLocks noChangeArrowheads="1"/>
          </p:cNvSpPr>
          <p:nvPr/>
        </p:nvSpPr>
        <p:spPr bwMode="auto">
          <a:xfrm>
            <a:off x="2277534" y="1365251"/>
            <a:ext cx="8892117" cy="4595813"/>
          </a:xfrm>
          <a:prstGeom prst="rect">
            <a:avLst/>
          </a:prstGeom>
          <a:solidFill>
            <a:srgbClr val="F1F4F7"/>
          </a:solidFill>
          <a:ln w="179388">
            <a:solidFill>
              <a:srgbClr val="F1F4F7"/>
            </a:solidFill>
            <a:miter lim="800000"/>
            <a:headEnd/>
            <a:tailEnd/>
          </a:ln>
        </p:spPr>
        <p:txBody>
          <a:bodyPr/>
          <a:lstStyle/>
          <a:p>
            <a:endParaRPr lang="ru-RU"/>
          </a:p>
        </p:txBody>
      </p:sp>
      <p:sp>
        <p:nvSpPr>
          <p:cNvPr id="68616" name="Rectangle 8"/>
          <p:cNvSpPr>
            <a:spLocks noChangeArrowheads="1"/>
          </p:cNvSpPr>
          <p:nvPr/>
        </p:nvSpPr>
        <p:spPr bwMode="auto">
          <a:xfrm>
            <a:off x="2277534" y="1365251"/>
            <a:ext cx="7275899" cy="4148445"/>
          </a:xfrm>
          <a:prstGeom prst="rect">
            <a:avLst/>
          </a:prstGeom>
          <a:solidFill>
            <a:srgbClr val="F0F2F5"/>
          </a:solidFill>
          <a:ln w="160338">
            <a:solidFill>
              <a:srgbClr val="F0F2F5"/>
            </a:solidFill>
            <a:miter lim="800000"/>
            <a:headEnd/>
            <a:tailEnd/>
          </a:ln>
        </p:spPr>
        <p:txBody>
          <a:bodyPr/>
          <a:lstStyle/>
          <a:p>
            <a:endParaRPr lang="ru-RU"/>
          </a:p>
        </p:txBody>
      </p:sp>
      <p:sp>
        <p:nvSpPr>
          <p:cNvPr id="68617" name="Rectangle 9"/>
          <p:cNvSpPr>
            <a:spLocks noChangeArrowheads="1"/>
          </p:cNvSpPr>
          <p:nvPr/>
        </p:nvSpPr>
        <p:spPr bwMode="auto">
          <a:xfrm>
            <a:off x="2277534" y="1365251"/>
            <a:ext cx="8892117" cy="4595813"/>
          </a:xfrm>
          <a:prstGeom prst="rect">
            <a:avLst/>
          </a:prstGeom>
          <a:solidFill>
            <a:srgbClr val="EEF1F4"/>
          </a:solidFill>
          <a:ln w="139700">
            <a:solidFill>
              <a:srgbClr val="EEF1F4"/>
            </a:solidFill>
            <a:miter lim="800000"/>
            <a:headEnd/>
            <a:tailEnd/>
          </a:ln>
        </p:spPr>
        <p:txBody>
          <a:bodyPr/>
          <a:lstStyle/>
          <a:p>
            <a:endParaRPr lang="ru-RU"/>
          </a:p>
        </p:txBody>
      </p:sp>
      <p:sp>
        <p:nvSpPr>
          <p:cNvPr id="68618" name="Rectangle 10"/>
          <p:cNvSpPr>
            <a:spLocks noChangeArrowheads="1"/>
          </p:cNvSpPr>
          <p:nvPr/>
        </p:nvSpPr>
        <p:spPr bwMode="auto">
          <a:xfrm>
            <a:off x="2277535" y="1446663"/>
            <a:ext cx="8695266" cy="4514401"/>
          </a:xfrm>
          <a:prstGeom prst="rect">
            <a:avLst/>
          </a:prstGeom>
          <a:solidFill>
            <a:srgbClr val="EDEFF3"/>
          </a:solidFill>
          <a:ln w="119063">
            <a:solidFill>
              <a:srgbClr val="EDEFF3"/>
            </a:solidFill>
            <a:miter lim="800000"/>
            <a:headEnd/>
            <a:tailEnd/>
          </a:ln>
        </p:spPr>
        <p:txBody>
          <a:bodyPr/>
          <a:lstStyle/>
          <a:p>
            <a:endParaRPr lang="ru-RU"/>
          </a:p>
        </p:txBody>
      </p:sp>
      <p:sp>
        <p:nvSpPr>
          <p:cNvPr id="68619" name="Rectangle 11"/>
          <p:cNvSpPr>
            <a:spLocks noChangeArrowheads="1"/>
          </p:cNvSpPr>
          <p:nvPr/>
        </p:nvSpPr>
        <p:spPr bwMode="auto">
          <a:xfrm>
            <a:off x="2277535" y="1596788"/>
            <a:ext cx="7903696" cy="4364276"/>
          </a:xfrm>
          <a:prstGeom prst="rect">
            <a:avLst/>
          </a:prstGeom>
          <a:blipFill dpi="0" rotWithShape="1">
            <a:blip r:embed="rId2" cstate="print">
              <a:alphaModFix amt="18000"/>
            </a:blip>
            <a:srcRect/>
            <a:stretch>
              <a:fillRect/>
            </a:stretch>
          </a:blipFill>
          <a:ln w="100013">
            <a:solidFill>
              <a:srgbClr val="EBEEF2"/>
            </a:solidFill>
            <a:miter lim="800000"/>
            <a:headEnd/>
            <a:tailEnd/>
          </a:ln>
        </p:spPr>
        <p:txBody>
          <a:bodyPr/>
          <a:lstStyle/>
          <a:p>
            <a:endParaRPr lang="ru-RU"/>
          </a:p>
        </p:txBody>
      </p:sp>
      <p:sp>
        <p:nvSpPr>
          <p:cNvPr id="68630" name="Freeform 22"/>
          <p:cNvSpPr>
            <a:spLocks/>
          </p:cNvSpPr>
          <p:nvPr/>
        </p:nvSpPr>
        <p:spPr bwMode="auto">
          <a:xfrm>
            <a:off x="2091267" y="1265239"/>
            <a:ext cx="8997951" cy="4656137"/>
          </a:xfrm>
          <a:custGeom>
            <a:avLst/>
            <a:gdLst/>
            <a:ahLst/>
            <a:cxnLst>
              <a:cxn ang="0">
                <a:pos x="0" y="0"/>
              </a:cxn>
              <a:cxn ang="0">
                <a:pos x="0" y="2933"/>
              </a:cxn>
              <a:cxn ang="0">
                <a:pos x="4251" y="2933"/>
              </a:cxn>
            </a:cxnLst>
            <a:rect l="0" t="0" r="r" b="b"/>
            <a:pathLst>
              <a:path w="4251" h="2933">
                <a:moveTo>
                  <a:pt x="0" y="0"/>
                </a:moveTo>
                <a:lnTo>
                  <a:pt x="0" y="2933"/>
                </a:lnTo>
                <a:lnTo>
                  <a:pt x="4251" y="2933"/>
                </a:lnTo>
              </a:path>
            </a:pathLst>
          </a:custGeom>
          <a:noFill/>
          <a:ln w="20638">
            <a:solidFill>
              <a:srgbClr val="000000"/>
            </a:solidFill>
            <a:prstDash val="solid"/>
            <a:round/>
            <a:headEnd/>
            <a:tailEnd/>
          </a:ln>
        </p:spPr>
        <p:txBody>
          <a:bodyPr/>
          <a:lstStyle/>
          <a:p>
            <a:endParaRPr lang="ru-RU"/>
          </a:p>
        </p:txBody>
      </p:sp>
      <p:sp>
        <p:nvSpPr>
          <p:cNvPr id="68640" name="Rectangle 32"/>
          <p:cNvSpPr>
            <a:spLocks noChangeArrowheads="1"/>
          </p:cNvSpPr>
          <p:nvPr/>
        </p:nvSpPr>
        <p:spPr bwMode="auto">
          <a:xfrm>
            <a:off x="7578804" y="6043589"/>
            <a:ext cx="1205458" cy="523220"/>
          </a:xfrm>
          <a:prstGeom prst="rect">
            <a:avLst/>
          </a:prstGeom>
          <a:noFill/>
          <a:ln w="9525">
            <a:noFill/>
            <a:miter lim="800000"/>
            <a:headEnd/>
            <a:tailEnd/>
          </a:ln>
        </p:spPr>
        <p:txBody>
          <a:bodyPr wrap="none" lIns="0" tIns="0" rIns="0" bIns="0">
            <a:spAutoFit/>
          </a:bodyPr>
          <a:lstStyle/>
          <a:p>
            <a:r>
              <a:rPr lang="ka-GE" sz="1700" b="1" dirty="0" smtClean="0">
                <a:solidFill>
                  <a:srgbClr val="000000"/>
                </a:solidFill>
              </a:rPr>
              <a:t>დასაბეგრი </a:t>
            </a:r>
          </a:p>
          <a:p>
            <a:r>
              <a:rPr lang="ka-GE" sz="1700" b="1" dirty="0" smtClean="0">
                <a:solidFill>
                  <a:srgbClr val="000000"/>
                </a:solidFill>
              </a:rPr>
              <a:t>შემოსავალი</a:t>
            </a:r>
            <a:endParaRPr lang="en-US" dirty="0"/>
          </a:p>
        </p:txBody>
      </p:sp>
      <p:sp>
        <p:nvSpPr>
          <p:cNvPr id="68641" name="Rectangle 33"/>
          <p:cNvSpPr>
            <a:spLocks noChangeArrowheads="1"/>
          </p:cNvSpPr>
          <p:nvPr/>
        </p:nvSpPr>
        <p:spPr bwMode="auto">
          <a:xfrm>
            <a:off x="1780117" y="5981701"/>
            <a:ext cx="121828" cy="261610"/>
          </a:xfrm>
          <a:prstGeom prst="rect">
            <a:avLst/>
          </a:prstGeom>
          <a:noFill/>
          <a:ln w="9525">
            <a:noFill/>
            <a:miter lim="800000"/>
            <a:headEnd/>
            <a:tailEnd/>
          </a:ln>
        </p:spPr>
        <p:txBody>
          <a:bodyPr wrap="none" lIns="0" tIns="0" rIns="0" bIns="0">
            <a:spAutoFit/>
          </a:bodyPr>
          <a:lstStyle/>
          <a:p>
            <a:r>
              <a:rPr lang="en-US" sz="1700">
                <a:solidFill>
                  <a:srgbClr val="000000"/>
                </a:solidFill>
                <a:latin typeface="Arial" charset="0"/>
              </a:rPr>
              <a:t>0</a:t>
            </a:r>
            <a:endParaRPr lang="en-US"/>
          </a:p>
        </p:txBody>
      </p:sp>
      <p:sp>
        <p:nvSpPr>
          <p:cNvPr id="68642" name="Rectangle 34"/>
          <p:cNvSpPr>
            <a:spLocks noChangeArrowheads="1"/>
          </p:cNvSpPr>
          <p:nvPr/>
        </p:nvSpPr>
        <p:spPr bwMode="auto">
          <a:xfrm>
            <a:off x="532263" y="1214437"/>
            <a:ext cx="1542198" cy="784830"/>
          </a:xfrm>
          <a:prstGeom prst="rect">
            <a:avLst/>
          </a:prstGeom>
          <a:noFill/>
          <a:ln w="9525">
            <a:noFill/>
            <a:miter lim="800000"/>
            <a:headEnd/>
            <a:tailEnd/>
          </a:ln>
        </p:spPr>
        <p:txBody>
          <a:bodyPr wrap="square" lIns="0" tIns="0" rIns="0" bIns="0">
            <a:spAutoFit/>
          </a:bodyPr>
          <a:lstStyle/>
          <a:p>
            <a:r>
              <a:rPr lang="ka-GE" sz="1700" b="1" dirty="0" smtClean="0">
                <a:solidFill>
                  <a:srgbClr val="000000"/>
                </a:solidFill>
              </a:rPr>
              <a:t>სასურველი საგადასახადო განაკვეთი</a:t>
            </a:r>
            <a:endParaRPr lang="en-US" dirty="0"/>
          </a:p>
        </p:txBody>
      </p:sp>
      <p:sp>
        <p:nvSpPr>
          <p:cNvPr id="68652" name="Line 44"/>
          <p:cNvSpPr>
            <a:spLocks noChangeShapeType="1"/>
          </p:cNvSpPr>
          <p:nvPr/>
        </p:nvSpPr>
        <p:spPr bwMode="auto">
          <a:xfrm rot="17844604" flipH="1" flipV="1">
            <a:off x="4799848" y="1260153"/>
            <a:ext cx="76565" cy="643262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a:lstStyle/>
          <a:p>
            <a:endParaRPr lang="ru-RU"/>
          </a:p>
        </p:txBody>
      </p:sp>
      <p:grpSp>
        <p:nvGrpSpPr>
          <p:cNvPr id="9" name="Group 47"/>
          <p:cNvGrpSpPr>
            <a:grpSpLocks/>
          </p:cNvGrpSpPr>
          <p:nvPr/>
        </p:nvGrpSpPr>
        <p:grpSpPr bwMode="auto">
          <a:xfrm>
            <a:off x="357718" y="2603501"/>
            <a:ext cx="4694766" cy="3916363"/>
            <a:chOff x="169" y="1640"/>
            <a:chExt cx="2218" cy="2467"/>
          </a:xfrm>
        </p:grpSpPr>
        <p:sp>
          <p:nvSpPr>
            <p:cNvPr id="68656" name="Rectangle 48"/>
            <p:cNvSpPr>
              <a:spLocks noChangeArrowheads="1"/>
            </p:cNvSpPr>
            <p:nvPr/>
          </p:nvSpPr>
          <p:spPr bwMode="auto">
            <a:xfrm>
              <a:off x="1817" y="3768"/>
              <a:ext cx="570" cy="339"/>
            </a:xfrm>
            <a:prstGeom prst="rect">
              <a:avLst/>
            </a:prstGeom>
            <a:noFill/>
            <a:ln w="9525">
              <a:noFill/>
              <a:miter lim="800000"/>
              <a:headEnd/>
              <a:tailEnd/>
            </a:ln>
          </p:spPr>
          <p:txBody>
            <a:bodyPr wrap="none" lIns="0" tIns="0" rIns="0" bIns="0">
              <a:spAutoFit/>
            </a:bodyPr>
            <a:lstStyle/>
            <a:p>
              <a:r>
                <a:rPr lang="ka-GE" sz="1700" dirty="0" smtClean="0">
                  <a:solidFill>
                    <a:srgbClr val="000000"/>
                  </a:solidFill>
                </a:rPr>
                <a:t>მედიანური </a:t>
              </a:r>
            </a:p>
            <a:p>
              <a:r>
                <a:rPr lang="ka-GE" sz="1700" dirty="0" smtClean="0">
                  <a:solidFill>
                    <a:srgbClr val="000000"/>
                  </a:solidFill>
                </a:rPr>
                <a:t>შემოსავალი</a:t>
              </a:r>
              <a:endParaRPr lang="en-US" dirty="0"/>
            </a:p>
          </p:txBody>
        </p:sp>
        <p:grpSp>
          <p:nvGrpSpPr>
            <p:cNvPr id="11" name="Group 51"/>
            <p:cNvGrpSpPr>
              <a:grpSpLocks/>
            </p:cNvGrpSpPr>
            <p:nvPr/>
          </p:nvGrpSpPr>
          <p:grpSpPr bwMode="auto">
            <a:xfrm>
              <a:off x="169" y="1640"/>
              <a:ext cx="1951" cy="1946"/>
              <a:chOff x="169" y="1640"/>
              <a:chExt cx="1951" cy="1946"/>
            </a:xfrm>
          </p:grpSpPr>
          <p:sp>
            <p:nvSpPr>
              <p:cNvPr id="68662" name="Rectangle 54"/>
              <p:cNvSpPr>
                <a:spLocks noChangeArrowheads="1"/>
              </p:cNvSpPr>
              <p:nvPr/>
            </p:nvSpPr>
            <p:spPr bwMode="auto">
              <a:xfrm>
                <a:off x="169" y="1640"/>
                <a:ext cx="734" cy="814"/>
              </a:xfrm>
              <a:prstGeom prst="rect">
                <a:avLst/>
              </a:prstGeom>
              <a:noFill/>
              <a:ln w="9525">
                <a:noFill/>
                <a:miter lim="800000"/>
                <a:headEnd/>
                <a:tailEnd/>
              </a:ln>
            </p:spPr>
            <p:txBody>
              <a:bodyPr wrap="square" lIns="0" tIns="0" rIns="0" bIns="0">
                <a:spAutoFit/>
              </a:bodyPr>
              <a:lstStyle/>
              <a:p>
                <a:pPr algn="just"/>
                <a:r>
                  <a:rPr lang="ka-GE" sz="1400" dirty="0" smtClean="0">
                    <a:solidFill>
                      <a:srgbClr val="000000"/>
                    </a:solidFill>
                  </a:rPr>
                  <a:t>საგადასახადო .განაკვეთი რომელიც უზრუნველყოფს შემოსავლის მაქსიმიზაციას</a:t>
                </a:r>
                <a:endParaRPr lang="en-US" sz="1400" dirty="0"/>
              </a:p>
            </p:txBody>
          </p:sp>
          <p:grpSp>
            <p:nvGrpSpPr>
              <p:cNvPr id="13" name="Group 56"/>
              <p:cNvGrpSpPr>
                <a:grpSpLocks/>
              </p:cNvGrpSpPr>
              <p:nvPr/>
            </p:nvGrpSpPr>
            <p:grpSpPr bwMode="auto">
              <a:xfrm>
                <a:off x="186" y="2636"/>
                <a:ext cx="1934" cy="950"/>
                <a:chOff x="186" y="2636"/>
                <a:chExt cx="1934" cy="950"/>
              </a:xfrm>
            </p:grpSpPr>
            <p:sp>
              <p:nvSpPr>
                <p:cNvPr id="68665" name="Line 57"/>
                <p:cNvSpPr>
                  <a:spLocks noChangeShapeType="1"/>
                </p:cNvSpPr>
                <p:nvPr/>
              </p:nvSpPr>
              <p:spPr bwMode="auto">
                <a:xfrm flipH="1">
                  <a:off x="988" y="2723"/>
                  <a:ext cx="1094" cy="1"/>
                </a:xfrm>
                <a:prstGeom prst="line">
                  <a:avLst/>
                </a:prstGeom>
                <a:noFill/>
                <a:ln w="20638">
                  <a:solidFill>
                    <a:schemeClr val="tx1"/>
                  </a:solidFill>
                  <a:prstDash val="sysDot"/>
                  <a:round/>
                  <a:headEnd/>
                  <a:tailEnd/>
                </a:ln>
              </p:spPr>
              <p:txBody>
                <a:bodyPr/>
                <a:lstStyle/>
                <a:p>
                  <a:endParaRPr lang="ru-RU"/>
                </a:p>
              </p:txBody>
            </p:sp>
            <p:sp>
              <p:nvSpPr>
                <p:cNvPr id="68667" name="Rectangle 59"/>
                <p:cNvSpPr>
                  <a:spLocks noChangeArrowheads="1"/>
                </p:cNvSpPr>
                <p:nvPr/>
              </p:nvSpPr>
              <p:spPr bwMode="auto">
                <a:xfrm>
                  <a:off x="186" y="2636"/>
                  <a:ext cx="755" cy="950"/>
                </a:xfrm>
                <a:prstGeom prst="rect">
                  <a:avLst/>
                </a:prstGeom>
                <a:noFill/>
                <a:ln w="9525">
                  <a:noFill/>
                  <a:miter lim="800000"/>
                  <a:headEnd/>
                  <a:tailEnd/>
                </a:ln>
              </p:spPr>
              <p:txBody>
                <a:bodyPr wrap="square" lIns="0" tIns="0" rIns="0" bIns="0">
                  <a:spAutoFit/>
                </a:bodyPr>
                <a:lstStyle/>
                <a:p>
                  <a:r>
                    <a:rPr lang="ka-GE" sz="1400" dirty="0" smtClean="0">
                      <a:solidFill>
                        <a:srgbClr val="000000"/>
                      </a:solidFill>
                    </a:rPr>
                    <a:t>საგადასახადო განაკვეთი, რომელსაც უპირატესობას ანიჭებს საშუალო შემოსავლის მქონე პირი</a:t>
                  </a:r>
                  <a:endParaRPr lang="en-US" sz="1400" dirty="0"/>
                </a:p>
              </p:txBody>
            </p:sp>
            <p:sp>
              <p:nvSpPr>
                <p:cNvPr id="68669" name="Oval 61"/>
                <p:cNvSpPr>
                  <a:spLocks noChangeArrowheads="1"/>
                </p:cNvSpPr>
                <p:nvPr/>
              </p:nvSpPr>
              <p:spPr bwMode="auto">
                <a:xfrm>
                  <a:off x="2045" y="2673"/>
                  <a:ext cx="75" cy="88"/>
                </a:xfrm>
                <a:prstGeom prst="ellipse">
                  <a:avLst/>
                </a:prstGeom>
                <a:solidFill>
                  <a:srgbClr val="000000"/>
                </a:solidFill>
                <a:ln w="9525">
                  <a:noFill/>
                  <a:round/>
                  <a:headEnd/>
                  <a:tailEnd/>
                </a:ln>
              </p:spPr>
              <p:txBody>
                <a:bodyPr/>
                <a:lstStyle/>
                <a:p>
                  <a:endParaRPr lang="ru-RU"/>
                </a:p>
              </p:txBody>
            </p:sp>
          </p:grpSp>
        </p:grpSp>
      </p:grpSp>
      <p:sp>
        <p:nvSpPr>
          <p:cNvPr id="63" name="Line 57"/>
          <p:cNvSpPr>
            <a:spLocks noChangeShapeType="1"/>
          </p:cNvSpPr>
          <p:nvPr/>
        </p:nvSpPr>
        <p:spPr bwMode="auto">
          <a:xfrm flipH="1">
            <a:off x="4408226" y="4353636"/>
            <a:ext cx="13647" cy="1596788"/>
          </a:xfrm>
          <a:prstGeom prst="line">
            <a:avLst/>
          </a:prstGeom>
          <a:noFill/>
          <a:ln w="20638">
            <a:solidFill>
              <a:schemeClr val="tx1"/>
            </a:solidFill>
            <a:prstDash val="sysDot"/>
            <a:round/>
            <a:headEnd/>
            <a:tailEnd/>
          </a:ln>
        </p:spPr>
        <p:txBody>
          <a:bodyPr/>
          <a:lstStyle/>
          <a:p>
            <a:endParaRPr lang="ru-RU"/>
          </a:p>
        </p:txBody>
      </p:sp>
      <p:sp>
        <p:nvSpPr>
          <p:cNvPr id="64" name="Line 57"/>
          <p:cNvSpPr>
            <a:spLocks noChangeShapeType="1"/>
          </p:cNvSpPr>
          <p:nvPr/>
        </p:nvSpPr>
        <p:spPr bwMode="auto">
          <a:xfrm flipH="1">
            <a:off x="7697337" y="5022374"/>
            <a:ext cx="504966" cy="914402"/>
          </a:xfrm>
          <a:prstGeom prst="line">
            <a:avLst/>
          </a:prstGeom>
          <a:ln>
            <a:headEnd/>
            <a:tailEnd/>
          </a:ln>
        </p:spPr>
        <p:style>
          <a:lnRef idx="1">
            <a:schemeClr val="dk1"/>
          </a:lnRef>
          <a:fillRef idx="0">
            <a:schemeClr val="dk1"/>
          </a:fillRef>
          <a:effectRef idx="0">
            <a:schemeClr val="dk1"/>
          </a:effectRef>
          <a:fontRef idx="minor">
            <a:schemeClr val="tx1"/>
          </a:fontRef>
        </p:style>
        <p:txBody>
          <a:bodyPr/>
          <a:lstStyle/>
          <a:p>
            <a:endParaRPr lang="ru-RU"/>
          </a:p>
        </p:txBody>
      </p:sp>
      <p:sp>
        <p:nvSpPr>
          <p:cNvPr id="65" name="Rectangle 26"/>
          <p:cNvSpPr>
            <a:spLocks noChangeArrowheads="1"/>
          </p:cNvSpPr>
          <p:nvPr/>
        </p:nvSpPr>
        <p:spPr bwMode="auto">
          <a:xfrm>
            <a:off x="8188655" y="4431237"/>
            <a:ext cx="1255595" cy="523220"/>
          </a:xfrm>
          <a:prstGeom prst="rect">
            <a:avLst/>
          </a:prstGeom>
          <a:noFill/>
          <a:ln w="9525">
            <a:noFill/>
            <a:miter lim="800000"/>
            <a:headEnd/>
            <a:tailEnd/>
          </a:ln>
        </p:spPr>
        <p:txBody>
          <a:bodyPr wrap="square" lIns="0" tIns="0" rIns="0" bIns="0">
            <a:spAutoFit/>
          </a:bodyPr>
          <a:lstStyle/>
          <a:p>
            <a:pPr algn="ctr"/>
            <a:r>
              <a:rPr lang="ka-GE" sz="1700" dirty="0" smtClean="0">
                <a:solidFill>
                  <a:srgbClr val="000000"/>
                </a:solidFill>
              </a:rPr>
              <a:t>საშუალო შემოსავალი</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64"/>
                                        </p:tgtEl>
                                      </p:cBhvr>
                                    </p:animEffect>
                                    <p:set>
                                      <p:cBhvr>
                                        <p:cTn id="7" dur="1" fill="hold">
                                          <p:stCondLst>
                                            <p:cond delay="499"/>
                                          </p:stCondLst>
                                        </p:cTn>
                                        <p:tgtEl>
                                          <p:spTgt spid="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3534769" y="613560"/>
            <a:ext cx="4460837" cy="644013"/>
          </a:xfrm>
          <a:prstGeom prst="rect">
            <a:avLst/>
          </a:prstGeom>
        </p:spPr>
        <p:txBody>
          <a:bodyPr vert="horz" lIns="91440" tIns="45720" rIns="91440" bIns="45720" rtlCol="0" anchor="t">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ჯინის ინდექსი</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sp>
        <p:nvSpPr>
          <p:cNvPr id="12" name="Title 1"/>
          <p:cNvSpPr txBox="1">
            <a:spLocks/>
          </p:cNvSpPr>
          <p:nvPr/>
        </p:nvSpPr>
        <p:spPr>
          <a:xfrm>
            <a:off x="921296" y="1791303"/>
            <a:ext cx="10160686" cy="2657867"/>
          </a:xfrm>
          <a:prstGeom prst="rect">
            <a:avLst/>
          </a:prstGeom>
        </p:spPr>
        <p:txBody>
          <a:bodyPr vert="horz" lIns="91440" tIns="45720" rIns="91440" bIns="45720" rtlCol="0" anchor="t">
            <a:noAutofit/>
          </a:bodyPr>
          <a:lstStyle/>
          <a:p>
            <a:pPr marL="0" marR="0" lvl="0" indent="0" algn="just" defTabSz="457200" rtl="0" eaLnBrk="1" fontAlgn="auto" latinLnBrk="0" hangingPunct="1">
              <a:lnSpc>
                <a:spcPct val="100000"/>
              </a:lnSpc>
              <a:spcBef>
                <a:spcPct val="0"/>
              </a:spcBef>
              <a:spcAft>
                <a:spcPts val="0"/>
              </a:spcAft>
              <a:buClrTx/>
              <a:buSzTx/>
              <a:buFontTx/>
              <a:buNone/>
              <a:tabLst/>
              <a:defRPr/>
            </a:pPr>
            <a:r>
              <a:rPr kumimoji="0" lang="ka-GE" sz="2400" b="1" i="0" u="none" strike="noStrike" kern="1200" cap="none" spc="0" normalizeH="0" baseline="0" noProof="0" dirty="0" smtClean="0">
                <a:ln>
                  <a:noFill/>
                </a:ln>
                <a:solidFill>
                  <a:schemeClr val="accent1">
                    <a:lumMod val="75000"/>
                  </a:schemeClr>
                </a:solidFill>
                <a:effectLst/>
                <a:uLnTx/>
                <a:uFillTx/>
                <a:latin typeface="+mj-lt"/>
                <a:ea typeface="+mj-ea"/>
                <a:cs typeface="+mj-cs"/>
              </a:rPr>
              <a:t>	</a:t>
            </a:r>
            <a:r>
              <a:rPr kumimoji="0" lang="ka-GE" sz="2400" b="1" i="0" u="none" strike="noStrike" kern="1200" cap="none" spc="0" normalizeH="0" baseline="0" noProof="0" dirty="0" smtClean="0">
                <a:ln>
                  <a:noFill/>
                </a:ln>
                <a:solidFill>
                  <a:schemeClr val="accent2"/>
                </a:solidFill>
                <a:effectLst/>
                <a:uLnTx/>
                <a:uFillTx/>
                <a:latin typeface="+mj-lt"/>
                <a:ea typeface="+mj-ea"/>
                <a:cs typeface="+mj-cs"/>
              </a:rPr>
              <a:t>მსოფლიო </a:t>
            </a:r>
            <a:r>
              <a:rPr kumimoji="0" lang="ka-GE" sz="2400" b="1" i="0" u="none" strike="noStrike" kern="1200" cap="none" spc="0" normalizeH="0" baseline="0" noProof="0" dirty="0" smtClean="0">
                <a:ln>
                  <a:noFill/>
                </a:ln>
                <a:solidFill>
                  <a:schemeClr val="accent2"/>
                </a:solidFill>
                <a:effectLst/>
                <a:uLnTx/>
                <a:uFillTx/>
                <a:latin typeface="+mj-lt"/>
                <a:ea typeface="+mj-ea"/>
                <a:cs typeface="+mj-cs"/>
              </a:rPr>
              <a:t>ბანკის მიერ შემოსავლების უთანაბრობის</a:t>
            </a:r>
            <a:r>
              <a:rPr kumimoji="0" lang="ka-GE" sz="2400" b="1" i="0" u="none" strike="noStrike" kern="1200" cap="none" spc="0" normalizeH="0" noProof="0" dirty="0" smtClean="0">
                <a:ln>
                  <a:noFill/>
                </a:ln>
                <a:solidFill>
                  <a:schemeClr val="accent2"/>
                </a:solidFill>
                <a:effectLst/>
                <a:uLnTx/>
                <a:uFillTx/>
                <a:latin typeface="+mj-lt"/>
                <a:ea typeface="+mj-ea"/>
                <a:cs typeface="+mj-cs"/>
              </a:rPr>
              <a:t>  დონის საზომია. ის 0-სა და 1-ს შორის  მერყეობს. </a:t>
            </a:r>
            <a:r>
              <a:rPr lang="ka-GE" sz="2400" b="1" dirty="0" smtClean="0">
                <a:solidFill>
                  <a:schemeClr val="accent2"/>
                </a:solidFill>
                <a:latin typeface="+mj-lt"/>
                <a:ea typeface="+mj-ea"/>
                <a:cs typeface="+mj-cs"/>
              </a:rPr>
              <a:t>0  აღნიშნავს, რომ უთანაბრობა არ არსებობს, 1 კი მაქსიმალურ მნიშვნელობას ასახავს</a:t>
            </a:r>
            <a:r>
              <a:rPr lang="ka-GE" sz="2400" b="1" dirty="0" smtClean="0">
                <a:solidFill>
                  <a:schemeClr val="accent2"/>
                </a:solidFill>
                <a:latin typeface="+mj-lt"/>
                <a:ea typeface="+mj-ea"/>
                <a:cs typeface="+mj-cs"/>
              </a:rPr>
              <a:t>.</a:t>
            </a:r>
          </a:p>
          <a:p>
            <a:pPr marL="0" marR="0" lvl="0" indent="0" algn="just" defTabSz="457200" rtl="0" eaLnBrk="1" fontAlgn="auto" latinLnBrk="0" hangingPunct="1">
              <a:lnSpc>
                <a:spcPct val="100000"/>
              </a:lnSpc>
              <a:spcBef>
                <a:spcPct val="0"/>
              </a:spcBef>
              <a:spcAft>
                <a:spcPts val="0"/>
              </a:spcAft>
              <a:buClrTx/>
              <a:buSzTx/>
              <a:buFontTx/>
              <a:buNone/>
              <a:tabLst/>
              <a:defRPr/>
            </a:pPr>
            <a:r>
              <a:rPr kumimoji="0" lang="ka-GE" sz="2400" b="1" i="0" u="none" strike="noStrike" kern="1200" cap="none" spc="0" normalizeH="0" baseline="0" noProof="0" dirty="0" smtClean="0">
                <a:ln>
                  <a:noFill/>
                </a:ln>
                <a:solidFill>
                  <a:schemeClr val="accent2"/>
                </a:solidFill>
                <a:effectLst/>
                <a:uLnTx/>
                <a:uFillTx/>
                <a:latin typeface="+mj-lt"/>
                <a:ea typeface="+mj-ea"/>
                <a:cs typeface="+mj-cs"/>
              </a:rPr>
              <a:t>	შინამეურნობების რანჟირების ყველაზე დაბალი და ყველაზე მაღალი შემოსავლების მიხედვით ხდება  დათვლა.</a:t>
            </a:r>
            <a:endParaRPr kumimoji="0" lang="ru-RU" sz="2400" b="1" i="0" u="none" strike="noStrike" kern="1200" cap="none" spc="0" normalizeH="0" baseline="0" noProof="0" dirty="0">
              <a:ln>
                <a:noFill/>
              </a:ln>
              <a:solidFill>
                <a:schemeClr val="accent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endParaRPr lang="ka-GE" sz="2000" dirty="0" smtClean="0"/>
          </a:p>
          <a:p>
            <a:pPr>
              <a:buNone/>
            </a:pPr>
            <a:endParaRPr lang="ka-GE" sz="2000" dirty="0" smtClean="0"/>
          </a:p>
          <a:p>
            <a:pPr>
              <a:buFont typeface="Wingdings" pitchFamily="2" charset="2"/>
              <a:buChar char="Ø"/>
            </a:pPr>
            <a:endParaRPr lang="ka-GE" sz="2000" dirty="0" smtClean="0"/>
          </a:p>
          <a:p>
            <a:pPr>
              <a:buFont typeface="Wingdings" pitchFamily="2" charset="2"/>
              <a:buChar char="Ø"/>
            </a:pPr>
            <a:endParaRPr lang="ka-GE" sz="2000" dirty="0" smtClean="0"/>
          </a:p>
          <a:p>
            <a:pPr>
              <a:buFont typeface="Wingdings" pitchFamily="2" charset="2"/>
              <a:buChar char="Ø"/>
            </a:pPr>
            <a:endParaRPr lang="ru-RU" sz="2000" dirty="0"/>
          </a:p>
        </p:txBody>
      </p:sp>
      <p:sp>
        <p:nvSpPr>
          <p:cNvPr id="4" name="Rectangle 3"/>
          <p:cNvSpPr/>
          <p:nvPr/>
        </p:nvSpPr>
        <p:spPr>
          <a:xfrm>
            <a:off x="1349813" y="6337707"/>
            <a:ext cx="7066784" cy="307777"/>
          </a:xfrm>
          <a:prstGeom prst="rect">
            <a:avLst/>
          </a:prstGeom>
        </p:spPr>
        <p:txBody>
          <a:bodyPr wrap="square">
            <a:spAutoFit/>
          </a:bodyPr>
          <a:lstStyle/>
          <a:p>
            <a:r>
              <a:rPr lang="ka-GE" sz="1400" b="1" dirty="0" smtClean="0">
                <a:solidFill>
                  <a:schemeClr val="tx2"/>
                </a:solidFill>
                <a:latin typeface="Sylfaen" pitchFamily="18" charset="0"/>
              </a:rPr>
              <a:t>კუზნეცის მრუდი და შემოსავლების უთანაბრობა, ნინო კონცელიძე, ბათუმი, 2018</a:t>
            </a:r>
            <a:endParaRPr lang="en-US" sz="1400" b="1" dirty="0">
              <a:solidFill>
                <a:schemeClr val="tx2"/>
              </a:solidFill>
              <a:latin typeface="Sylfaen" pitchFamily="18" charset="0"/>
            </a:endParaRPr>
          </a:p>
        </p:txBody>
      </p:sp>
      <p:pic>
        <p:nvPicPr>
          <p:cNvPr id="5"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0723" y="5974473"/>
            <a:ext cx="883527" cy="883527"/>
          </a:xfrm>
          <a:prstGeom prst="rect">
            <a:avLst/>
          </a:prstGeom>
        </p:spPr>
      </p:pic>
      <p:pic>
        <p:nvPicPr>
          <p:cNvPr id="1026" name="Picture 2" descr="C:\Users\acer\Desktop\agenda-promojpgcropdisplay_0.jpg"/>
          <p:cNvPicPr>
            <a:picLocks noChangeAspect="1" noChangeArrowheads="1"/>
          </p:cNvPicPr>
          <p:nvPr/>
        </p:nvPicPr>
        <p:blipFill>
          <a:blip r:embed="rId3" cstate="print">
            <a:lum bright="63000" contrast="-23000"/>
          </a:blip>
          <a:srcRect/>
          <a:stretch>
            <a:fillRect/>
          </a:stretch>
        </p:blipFill>
        <p:spPr bwMode="auto">
          <a:xfrm>
            <a:off x="0" y="0"/>
            <a:ext cx="12192000" cy="5943600"/>
          </a:xfrm>
          <a:prstGeom prst="rect">
            <a:avLst/>
          </a:prstGeom>
          <a:noFill/>
        </p:spPr>
      </p:pic>
      <p:sp>
        <p:nvSpPr>
          <p:cNvPr id="10" name="Title 1"/>
          <p:cNvSpPr txBox="1">
            <a:spLocks/>
          </p:cNvSpPr>
          <p:nvPr/>
        </p:nvSpPr>
        <p:spPr>
          <a:xfrm>
            <a:off x="3343700" y="477083"/>
            <a:ext cx="6823882" cy="644013"/>
          </a:xfrm>
          <a:prstGeom prst="rect">
            <a:avLst/>
          </a:prstGeom>
        </p:spPr>
        <p:txBody>
          <a:bodyPr vert="horz" lIns="91440" tIns="45720" rIns="91440" bIns="45720" rtlCol="0" anchor="t">
            <a:normAutofit fontScale="775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ჯინის </a:t>
            </a:r>
            <a:r>
              <a:rPr kumimoji="0" lang="ka-GE" sz="2800" b="1" i="0" u="none" strike="noStrike" kern="1200" cap="none" spc="0" normalizeH="0" baseline="0" noProof="0" dirty="0" smtClean="0">
                <a:ln>
                  <a:noFill/>
                </a:ln>
                <a:solidFill>
                  <a:schemeClr val="accent2"/>
                </a:solidFill>
                <a:effectLst/>
                <a:uLnTx/>
                <a:uFillTx/>
                <a:latin typeface="+mj-lt"/>
                <a:ea typeface="+mj-ea"/>
                <a:cs typeface="+mj-cs"/>
              </a:rPr>
              <a:t>ინდექსი 1996-2016 წლებში საქართველოში</a:t>
            </a:r>
            <a:endParaRPr kumimoji="0" lang="ru-RU" sz="2800" b="1" i="0" u="none" strike="noStrike" kern="1200" cap="none" spc="0" normalizeH="0" baseline="0" noProof="0" dirty="0">
              <a:ln>
                <a:noFill/>
              </a:ln>
              <a:solidFill>
                <a:schemeClr val="accent2"/>
              </a:solidFill>
              <a:effectLst/>
              <a:uLnTx/>
              <a:uFillTx/>
              <a:latin typeface="+mj-lt"/>
              <a:ea typeface="+mj-ea"/>
              <a:cs typeface="+mj-cs"/>
            </a:endParaRPr>
          </a:p>
        </p:txBody>
      </p:sp>
      <p:pic>
        <p:nvPicPr>
          <p:cNvPr id="32770" name="Picture 2" descr="C:\Users\acer\Desktop\ჯ22.JPG"/>
          <p:cNvPicPr>
            <a:picLocks noChangeAspect="1" noChangeArrowheads="1"/>
          </p:cNvPicPr>
          <p:nvPr/>
        </p:nvPicPr>
        <p:blipFill>
          <a:blip r:embed="rId4" cstate="print">
            <a:lum bright="-5000" contrast="6000"/>
          </a:blip>
          <a:srcRect l="3403" t="4514" r="2045" b="4361"/>
          <a:stretch>
            <a:fillRect/>
          </a:stretch>
        </p:blipFill>
        <p:spPr bwMode="auto">
          <a:xfrm>
            <a:off x="1637731" y="1255595"/>
            <a:ext cx="9075761" cy="4265434"/>
          </a:xfrm>
          <a:prstGeom prst="rect">
            <a:avLst/>
          </a:prstGeom>
          <a:noFill/>
        </p:spPr>
      </p:pic>
      <p:sp>
        <p:nvSpPr>
          <p:cNvPr id="9" name="Rectangle 8"/>
          <p:cNvSpPr/>
          <p:nvPr/>
        </p:nvSpPr>
        <p:spPr>
          <a:xfrm>
            <a:off x="2879677" y="5636525"/>
            <a:ext cx="2906973" cy="246221"/>
          </a:xfrm>
          <a:prstGeom prst="rect">
            <a:avLst/>
          </a:prstGeom>
        </p:spPr>
        <p:txBody>
          <a:bodyPr wrap="square">
            <a:spAutoFit/>
          </a:bodyPr>
          <a:lstStyle/>
          <a:p>
            <a:r>
              <a:rPr lang="ka-GE" sz="1000" b="1" dirty="0" smtClean="0">
                <a:solidFill>
                  <a:schemeClr val="tx2"/>
                </a:solidFill>
                <a:latin typeface="Sylfaen" pitchFamily="18" charset="0"/>
              </a:rPr>
              <a:t>წყარო:  მსოფლიო ბანკი</a:t>
            </a:r>
            <a:endParaRPr lang="en-US" sz="1000" b="1" dirty="0">
              <a:solidFill>
                <a:schemeClr val="tx2"/>
              </a:solidFill>
              <a:latin typeface="Sylfae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2">
      <a:dk1>
        <a:sysClr val="windowText" lastClr="000000"/>
      </a:dk1>
      <a:lt1>
        <a:srgbClr val="D8F5FA"/>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2250</TotalTime>
  <Words>587</Words>
  <Application>Microsoft Office PowerPoint</Application>
  <PresentationFormat>Custom</PresentationFormat>
  <Paragraphs>130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Facet</vt:lpstr>
      <vt:lpstr>Slide 1</vt:lpstr>
      <vt:lpstr>გეგმა</vt:lpstr>
      <vt:lpstr>Slide 3</vt:lpstr>
      <vt:lpstr>Slide 4</vt:lpstr>
      <vt:lpstr>Slide 5</vt:lpstr>
      <vt:lpstr>Slide 6</vt:lpstr>
      <vt:lpstr>შემოსავლების უთანაბრობა და დამოკიდებულება  სასურველ საგდასახადო განაკვეთს შორის</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მინიმალური ხ</dc:title>
  <dc:creator>tazo chxartishvili</dc:creator>
  <cp:lastModifiedBy>acer</cp:lastModifiedBy>
  <cp:revision>125</cp:revision>
  <dcterms:created xsi:type="dcterms:W3CDTF">2018-06-07T07:51:46Z</dcterms:created>
  <dcterms:modified xsi:type="dcterms:W3CDTF">2018-07-13T11:42:11Z</dcterms:modified>
</cp:coreProperties>
</file>