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8" r:id="rId4"/>
    <p:sldId id="259" r:id="rId5"/>
    <p:sldId id="269"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7DA29B-1145-4661-B05D-EAB0F075AC3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005F7CF-4EC8-4092-AF90-05719D274756}">
      <dgm:prSet phldrT="[ტექსტი]"/>
      <dgm:spPr>
        <a:solidFill>
          <a:schemeClr val="accent1">
            <a:lumMod val="20000"/>
            <a:lumOff val="80000"/>
          </a:schemeClr>
        </a:solidFill>
      </dgm:spPr>
      <dgm:t>
        <a:bodyPr/>
        <a:lstStyle/>
        <a:p>
          <a:r>
            <a:rPr lang="ka-GE" b="1" dirty="0" smtClean="0">
              <a:solidFill>
                <a:schemeClr val="accent1">
                  <a:lumMod val="50000"/>
                </a:schemeClr>
              </a:solidFill>
            </a:rPr>
            <a:t>პროქტი </a:t>
          </a:r>
          <a:r>
            <a:rPr lang="en-US" b="1" dirty="0" err="1" smtClean="0">
              <a:solidFill>
                <a:schemeClr val="accent1">
                  <a:lumMod val="50000"/>
                </a:schemeClr>
              </a:solidFill>
            </a:rPr>
            <a:t>ცოდნ</a:t>
          </a:r>
          <a:r>
            <a:rPr lang="ka-GE" b="1" dirty="0" smtClean="0">
              <a:solidFill>
                <a:schemeClr val="accent1">
                  <a:lumMod val="50000"/>
                </a:schemeClr>
              </a:solidFill>
            </a:rPr>
            <a:t>ის </a:t>
          </a:r>
          <a:r>
            <a:rPr lang="en-US" b="1" dirty="0" err="1" smtClean="0">
              <a:solidFill>
                <a:schemeClr val="accent1">
                  <a:lumMod val="50000"/>
                </a:schemeClr>
              </a:solidFill>
            </a:rPr>
            <a:t>და</a:t>
          </a:r>
          <a:r>
            <a:rPr lang="en-US" b="1" dirty="0" smtClean="0">
              <a:solidFill>
                <a:schemeClr val="accent1">
                  <a:lumMod val="50000"/>
                </a:schemeClr>
              </a:solidFill>
            </a:rPr>
            <a:t> </a:t>
          </a:r>
          <a:r>
            <a:rPr lang="en-US" b="1" dirty="0" err="1" smtClean="0">
              <a:solidFill>
                <a:schemeClr val="accent1">
                  <a:lumMod val="50000"/>
                </a:schemeClr>
              </a:solidFill>
            </a:rPr>
            <a:t>აკადემიური</a:t>
          </a:r>
          <a:r>
            <a:rPr lang="en-US" b="1" dirty="0" smtClean="0">
              <a:solidFill>
                <a:schemeClr val="accent1">
                  <a:lumMod val="50000"/>
                </a:schemeClr>
              </a:solidFill>
            </a:rPr>
            <a:t> </a:t>
          </a:r>
          <a:r>
            <a:rPr lang="en-US" b="1" dirty="0" err="1" smtClean="0">
              <a:solidFill>
                <a:schemeClr val="accent1">
                  <a:lumMod val="50000"/>
                </a:schemeClr>
              </a:solidFill>
            </a:rPr>
            <a:t>კულტურათა</a:t>
          </a:r>
          <a:r>
            <a:rPr lang="en-US" b="1" dirty="0" smtClean="0">
              <a:solidFill>
                <a:schemeClr val="accent1">
                  <a:lumMod val="50000"/>
                </a:schemeClr>
              </a:solidFill>
            </a:rPr>
            <a:t> </a:t>
          </a:r>
          <a:r>
            <a:rPr lang="ka-GE" b="1" dirty="0" smtClean="0">
              <a:solidFill>
                <a:schemeClr val="accent1">
                  <a:lumMod val="50000"/>
                </a:schemeClr>
              </a:solidFill>
            </a:rPr>
            <a:t>გაცვლა  </a:t>
          </a:r>
          <a:r>
            <a:rPr lang="en-US" b="1" dirty="0" err="1" smtClean="0">
              <a:solidFill>
                <a:schemeClr val="accent1">
                  <a:lumMod val="50000"/>
                </a:schemeClr>
              </a:solidFill>
            </a:rPr>
            <a:t>ჰუმანიტარულ</a:t>
          </a:r>
          <a:r>
            <a:rPr lang="en-US" b="1" dirty="0" smtClean="0">
              <a:solidFill>
                <a:schemeClr val="accent1">
                  <a:lumMod val="50000"/>
                </a:schemeClr>
              </a:solidFill>
            </a:rPr>
            <a:t> </a:t>
          </a:r>
          <a:r>
            <a:rPr lang="en-US" b="1" dirty="0" err="1" smtClean="0">
              <a:solidFill>
                <a:schemeClr val="accent1">
                  <a:lumMod val="50000"/>
                </a:schemeClr>
              </a:solidFill>
            </a:rPr>
            <a:t>მეცნიერებაში</a:t>
          </a:r>
          <a:r>
            <a:rPr lang="en-US" b="1" dirty="0" smtClean="0">
              <a:solidFill>
                <a:schemeClr val="accent1">
                  <a:lumMod val="50000"/>
                </a:schemeClr>
              </a:solidFill>
            </a:rPr>
            <a:t> </a:t>
          </a:r>
          <a:r>
            <a:rPr lang="en-US" b="1" dirty="0" err="1" smtClean="0">
              <a:solidFill>
                <a:schemeClr val="accent1">
                  <a:lumMod val="50000"/>
                </a:schemeClr>
              </a:solidFill>
            </a:rPr>
            <a:t>ევროპისა</a:t>
          </a:r>
          <a:r>
            <a:rPr lang="en-US" b="1" dirty="0" smtClean="0">
              <a:solidFill>
                <a:schemeClr val="accent1">
                  <a:lumMod val="50000"/>
                </a:schemeClr>
              </a:solidFill>
            </a:rPr>
            <a:t> </a:t>
          </a:r>
          <a:r>
            <a:rPr lang="en-US" b="1" dirty="0" err="1" smtClean="0">
              <a:solidFill>
                <a:schemeClr val="accent1">
                  <a:lumMod val="50000"/>
                </a:schemeClr>
              </a:solidFill>
            </a:rPr>
            <a:t>და</a:t>
          </a:r>
          <a:r>
            <a:rPr lang="en-US" b="1" dirty="0" smtClean="0">
              <a:solidFill>
                <a:schemeClr val="accent1">
                  <a:lumMod val="50000"/>
                </a:schemeClr>
              </a:solidFill>
            </a:rPr>
            <a:t> </a:t>
          </a:r>
          <a:r>
            <a:rPr lang="en-US" b="1" dirty="0" err="1" smtClean="0">
              <a:solidFill>
                <a:schemeClr val="accent1">
                  <a:lumMod val="50000"/>
                </a:schemeClr>
              </a:solidFill>
            </a:rPr>
            <a:t>შავი</a:t>
          </a:r>
          <a:r>
            <a:rPr lang="en-US" b="1" dirty="0" smtClean="0">
              <a:solidFill>
                <a:schemeClr val="accent1">
                  <a:lumMod val="50000"/>
                </a:schemeClr>
              </a:solidFill>
            </a:rPr>
            <a:t> </a:t>
          </a:r>
          <a:r>
            <a:rPr lang="en-US" b="1" dirty="0" err="1" smtClean="0">
              <a:solidFill>
                <a:schemeClr val="accent1">
                  <a:lumMod val="50000"/>
                </a:schemeClr>
              </a:solidFill>
            </a:rPr>
            <a:t>ზღვის</a:t>
          </a:r>
          <a:r>
            <a:rPr lang="en-US" b="1" dirty="0" smtClean="0">
              <a:solidFill>
                <a:schemeClr val="accent1">
                  <a:lumMod val="50000"/>
                </a:schemeClr>
              </a:solidFill>
            </a:rPr>
            <a:t> </a:t>
          </a:r>
          <a:r>
            <a:rPr lang="en-US" b="1" dirty="0" err="1" smtClean="0">
              <a:solidFill>
                <a:schemeClr val="accent1">
                  <a:lumMod val="50000"/>
                </a:schemeClr>
              </a:solidFill>
            </a:rPr>
            <a:t>რეგიონის</a:t>
          </a:r>
          <a:r>
            <a:rPr lang="en-US" b="1" dirty="0" smtClean="0">
              <a:solidFill>
                <a:schemeClr val="accent1">
                  <a:lumMod val="50000"/>
                </a:schemeClr>
              </a:solidFill>
            </a:rPr>
            <a:t>, </a:t>
          </a:r>
          <a:r>
            <a:rPr lang="en-US" b="1" dirty="0" err="1" smtClean="0">
              <a:solidFill>
                <a:schemeClr val="accent1">
                  <a:lumMod val="50000"/>
                </a:schemeClr>
              </a:solidFill>
            </a:rPr>
            <a:t>მე</a:t>
          </a:r>
          <a:r>
            <a:rPr lang="en-US" b="1" dirty="0" smtClean="0">
              <a:solidFill>
                <a:schemeClr val="accent1">
                  <a:lumMod val="50000"/>
                </a:schemeClr>
              </a:solidFill>
            </a:rPr>
            <a:t> -18 - 21 </a:t>
          </a:r>
          <a:r>
            <a:rPr lang="en-US" b="1" dirty="0" err="1" smtClean="0">
              <a:solidFill>
                <a:schemeClr val="accent1">
                  <a:lumMod val="50000"/>
                </a:schemeClr>
              </a:solidFill>
            </a:rPr>
            <a:t>საუკუნეებში</a:t>
          </a:r>
          <a:r>
            <a:rPr lang="en-US" b="1" dirty="0" smtClean="0">
              <a:solidFill>
                <a:schemeClr val="accent1">
                  <a:lumMod val="50000"/>
                </a:schemeClr>
              </a:solidFill>
            </a:rPr>
            <a:t> KEAC-BSR </a:t>
          </a:r>
          <a:r>
            <a:rPr lang="ka-GE" b="1" dirty="0" smtClean="0">
              <a:solidFill>
                <a:schemeClr val="accent1">
                  <a:lumMod val="50000"/>
                </a:schemeClr>
              </a:solidFill>
            </a:rPr>
            <a:t>კვლევის შედეგები</a:t>
          </a:r>
          <a:r>
            <a:rPr lang="en-US" b="1" dirty="0" smtClean="0">
              <a:solidFill>
                <a:schemeClr val="accent1">
                  <a:lumMod val="50000"/>
                </a:schemeClr>
              </a:solidFill>
            </a:rPr>
            <a:t>;</a:t>
          </a:r>
          <a:endParaRPr lang="en-US" b="1" dirty="0">
            <a:solidFill>
              <a:schemeClr val="accent1">
                <a:lumMod val="50000"/>
              </a:schemeClr>
            </a:solidFill>
          </a:endParaRPr>
        </a:p>
      </dgm:t>
    </dgm:pt>
    <dgm:pt modelId="{872C9037-3CD1-48FA-BCCB-0374EE955117}" type="parTrans" cxnId="{32808F66-07CC-4BD1-85A5-B20595923D40}">
      <dgm:prSet/>
      <dgm:spPr/>
      <dgm:t>
        <a:bodyPr/>
        <a:lstStyle/>
        <a:p>
          <a:endParaRPr lang="en-US"/>
        </a:p>
      </dgm:t>
    </dgm:pt>
    <dgm:pt modelId="{84722231-FEF2-4EFA-88A4-218C47BD37D4}" type="sibTrans" cxnId="{32808F66-07CC-4BD1-85A5-B20595923D40}">
      <dgm:prSet/>
      <dgm:spPr/>
      <dgm:t>
        <a:bodyPr/>
        <a:lstStyle/>
        <a:p>
          <a:endParaRPr lang="en-US"/>
        </a:p>
      </dgm:t>
    </dgm:pt>
    <dgm:pt modelId="{BE0B7D11-8E90-49BB-8568-3E3E9866587D}">
      <dgm:prSet/>
      <dgm:spPr>
        <a:solidFill>
          <a:schemeClr val="accent1">
            <a:lumMod val="20000"/>
            <a:lumOff val="80000"/>
          </a:schemeClr>
        </a:solidFill>
      </dgm:spPr>
      <dgm:t>
        <a:bodyPr/>
        <a:lstStyle/>
        <a:p>
          <a:r>
            <a:rPr lang="ka-GE" b="1" dirty="0" smtClean="0">
              <a:solidFill>
                <a:schemeClr val="accent1">
                  <a:lumMod val="50000"/>
                </a:schemeClr>
              </a:solidFill>
            </a:rPr>
            <a:t>მასწავლებელთა მომზადება გორის სემინარიაში</a:t>
          </a:r>
          <a:endParaRPr lang="en-US" b="1" dirty="0">
            <a:solidFill>
              <a:schemeClr val="accent1">
                <a:lumMod val="50000"/>
              </a:schemeClr>
            </a:solidFill>
          </a:endParaRPr>
        </a:p>
      </dgm:t>
    </dgm:pt>
    <dgm:pt modelId="{B09BA711-490D-4E3A-B588-2037C10ED208}" type="parTrans" cxnId="{F0C424C5-3D78-4C0F-9EE4-63BDAC422885}">
      <dgm:prSet/>
      <dgm:spPr/>
      <dgm:t>
        <a:bodyPr/>
        <a:lstStyle/>
        <a:p>
          <a:endParaRPr lang="en-US"/>
        </a:p>
      </dgm:t>
    </dgm:pt>
    <dgm:pt modelId="{CD7DC6AA-CDAD-4344-B939-8C90DCB2903B}" type="sibTrans" cxnId="{F0C424C5-3D78-4C0F-9EE4-63BDAC422885}">
      <dgm:prSet/>
      <dgm:spPr/>
      <dgm:t>
        <a:bodyPr/>
        <a:lstStyle/>
        <a:p>
          <a:endParaRPr lang="en-US"/>
        </a:p>
      </dgm:t>
    </dgm:pt>
    <dgm:pt modelId="{BBE5263B-26DD-4E70-B15E-FC8451DFF17A}" type="pres">
      <dgm:prSet presAssocID="{B57DA29B-1145-4661-B05D-EAB0F075AC3D}" presName="linear" presStyleCnt="0">
        <dgm:presLayoutVars>
          <dgm:animLvl val="lvl"/>
          <dgm:resizeHandles val="exact"/>
        </dgm:presLayoutVars>
      </dgm:prSet>
      <dgm:spPr/>
      <dgm:t>
        <a:bodyPr/>
        <a:lstStyle/>
        <a:p>
          <a:endParaRPr lang="en-US"/>
        </a:p>
      </dgm:t>
    </dgm:pt>
    <dgm:pt modelId="{CD70F8F7-8116-4C7A-8111-19A879C0AE43}" type="pres">
      <dgm:prSet presAssocID="{A005F7CF-4EC8-4092-AF90-05719D274756}" presName="parentText" presStyleLbl="node1" presStyleIdx="0" presStyleCnt="2">
        <dgm:presLayoutVars>
          <dgm:chMax val="0"/>
          <dgm:bulletEnabled val="1"/>
        </dgm:presLayoutVars>
      </dgm:prSet>
      <dgm:spPr/>
      <dgm:t>
        <a:bodyPr/>
        <a:lstStyle/>
        <a:p>
          <a:endParaRPr lang="en-US"/>
        </a:p>
      </dgm:t>
    </dgm:pt>
    <dgm:pt modelId="{E3866DDC-79DE-4C05-8380-A795AA12C9F6}" type="pres">
      <dgm:prSet presAssocID="{84722231-FEF2-4EFA-88A4-218C47BD37D4}" presName="spacer" presStyleCnt="0"/>
      <dgm:spPr/>
    </dgm:pt>
    <dgm:pt modelId="{C5756B47-967D-4627-8BEC-30C2359BB06F}" type="pres">
      <dgm:prSet presAssocID="{BE0B7D11-8E90-49BB-8568-3E3E9866587D}" presName="parentText" presStyleLbl="node1" presStyleIdx="1" presStyleCnt="2">
        <dgm:presLayoutVars>
          <dgm:chMax val="0"/>
          <dgm:bulletEnabled val="1"/>
        </dgm:presLayoutVars>
      </dgm:prSet>
      <dgm:spPr/>
      <dgm:t>
        <a:bodyPr/>
        <a:lstStyle/>
        <a:p>
          <a:endParaRPr lang="en-US"/>
        </a:p>
      </dgm:t>
    </dgm:pt>
  </dgm:ptLst>
  <dgm:cxnLst>
    <dgm:cxn modelId="{A446EB57-1FAE-4DD5-9172-C49F11CE1DEE}" type="presOf" srcId="{A005F7CF-4EC8-4092-AF90-05719D274756}" destId="{CD70F8F7-8116-4C7A-8111-19A879C0AE43}" srcOrd="0" destOrd="0" presId="urn:microsoft.com/office/officeart/2005/8/layout/vList2"/>
    <dgm:cxn modelId="{524585BA-8C1C-4E41-907D-51D3DD0074E5}" type="presOf" srcId="{BE0B7D11-8E90-49BB-8568-3E3E9866587D}" destId="{C5756B47-967D-4627-8BEC-30C2359BB06F}" srcOrd="0" destOrd="0" presId="urn:microsoft.com/office/officeart/2005/8/layout/vList2"/>
    <dgm:cxn modelId="{F0C424C5-3D78-4C0F-9EE4-63BDAC422885}" srcId="{B57DA29B-1145-4661-B05D-EAB0F075AC3D}" destId="{BE0B7D11-8E90-49BB-8568-3E3E9866587D}" srcOrd="1" destOrd="0" parTransId="{B09BA711-490D-4E3A-B588-2037C10ED208}" sibTransId="{CD7DC6AA-CDAD-4344-B939-8C90DCB2903B}"/>
    <dgm:cxn modelId="{32808F66-07CC-4BD1-85A5-B20595923D40}" srcId="{B57DA29B-1145-4661-B05D-EAB0F075AC3D}" destId="{A005F7CF-4EC8-4092-AF90-05719D274756}" srcOrd="0" destOrd="0" parTransId="{872C9037-3CD1-48FA-BCCB-0374EE955117}" sibTransId="{84722231-FEF2-4EFA-88A4-218C47BD37D4}"/>
    <dgm:cxn modelId="{219090FD-524C-4538-A6CE-23AB111A1E33}" type="presOf" srcId="{B57DA29B-1145-4661-B05D-EAB0F075AC3D}" destId="{BBE5263B-26DD-4E70-B15E-FC8451DFF17A}" srcOrd="0" destOrd="0" presId="urn:microsoft.com/office/officeart/2005/8/layout/vList2"/>
    <dgm:cxn modelId="{7862C222-D88F-4961-B6AA-68288E0F73DC}" type="presParOf" srcId="{BBE5263B-26DD-4E70-B15E-FC8451DFF17A}" destId="{CD70F8F7-8116-4C7A-8111-19A879C0AE43}" srcOrd="0" destOrd="0" presId="urn:microsoft.com/office/officeart/2005/8/layout/vList2"/>
    <dgm:cxn modelId="{888EB27F-02EA-4DFA-BAF1-ABC64C7A7481}" type="presParOf" srcId="{BBE5263B-26DD-4E70-B15E-FC8451DFF17A}" destId="{E3866DDC-79DE-4C05-8380-A795AA12C9F6}" srcOrd="1" destOrd="0" presId="urn:microsoft.com/office/officeart/2005/8/layout/vList2"/>
    <dgm:cxn modelId="{118B4EDD-0622-4150-A99B-9678375E7296}" type="presParOf" srcId="{BBE5263B-26DD-4E70-B15E-FC8451DFF17A}" destId="{C5756B47-967D-4627-8BEC-30C2359BB06F}" srcOrd="2"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B8AAC82D-04EA-461C-8270-E03527046FF0}"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67326939-7297-4668-AD5C-DA1AD310B004}">
      <dgm:prSet phldrT="[ტექსტი]" phldr="1"/>
      <dgm:spPr/>
      <dgm:t>
        <a:bodyPr/>
        <a:lstStyle/>
        <a:p>
          <a:endParaRPr lang="en-US" dirty="0"/>
        </a:p>
      </dgm:t>
    </dgm:pt>
    <dgm:pt modelId="{1B1AEA25-CE21-41E2-BCB8-355072C5A8B8}" type="parTrans" cxnId="{7E10FCCF-824B-405C-86F8-846CFBD2F846}">
      <dgm:prSet/>
      <dgm:spPr/>
      <dgm:t>
        <a:bodyPr/>
        <a:lstStyle/>
        <a:p>
          <a:endParaRPr lang="en-US"/>
        </a:p>
      </dgm:t>
    </dgm:pt>
    <dgm:pt modelId="{A639A064-FFF1-4CE4-9EB3-562379C98AAC}" type="sibTrans" cxnId="{7E10FCCF-824B-405C-86F8-846CFBD2F846}">
      <dgm:prSet/>
      <dgm:spPr/>
      <dgm:t>
        <a:bodyPr/>
        <a:lstStyle/>
        <a:p>
          <a:endParaRPr lang="en-US"/>
        </a:p>
      </dgm:t>
    </dgm:pt>
    <dgm:pt modelId="{0FE74ED8-EA34-4C1A-A9CE-D3542D61F329}">
      <dgm:prSet phldrT="[ტექსტი]" custT="1"/>
      <dgm:spPr>
        <a:solidFill>
          <a:schemeClr val="accent1">
            <a:lumMod val="20000"/>
            <a:lumOff val="8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ka-GE" sz="2800" b="1" dirty="0" smtClean="0">
              <a:solidFill>
                <a:schemeClr val="accent1">
                  <a:lumMod val="50000"/>
                </a:schemeClr>
              </a:solidFill>
            </a:rPr>
            <a:t>სწავლების ხანგრძლივობა- </a:t>
          </a:r>
          <a:r>
            <a:rPr lang="fo-FO" sz="2800" b="1" dirty="0" smtClean="0">
              <a:solidFill>
                <a:schemeClr val="accent1">
                  <a:lumMod val="50000"/>
                </a:schemeClr>
              </a:solidFill>
            </a:rPr>
            <a:t>4 </a:t>
          </a:r>
          <a:r>
            <a:rPr lang="ka-GE" sz="2800" b="1" dirty="0" smtClean="0">
              <a:solidFill>
                <a:schemeClr val="accent1">
                  <a:lumMod val="50000"/>
                </a:schemeClr>
              </a:solidFill>
            </a:rPr>
            <a:t>წელი</a:t>
          </a:r>
        </a:p>
        <a:p>
          <a:pPr defTabSz="266700">
            <a:lnSpc>
              <a:spcPct val="90000"/>
            </a:lnSpc>
            <a:spcBef>
              <a:spcPct val="0"/>
            </a:spcBef>
            <a:spcAft>
              <a:spcPct val="35000"/>
            </a:spcAft>
          </a:pPr>
          <a:endParaRPr lang="en-US" sz="1700" dirty="0"/>
        </a:p>
      </dgm:t>
    </dgm:pt>
    <dgm:pt modelId="{2BA27EFE-5909-4A77-AEDA-7B771A431A26}" type="parTrans" cxnId="{755E4DC6-B68D-46F3-B582-0633DDB4DB65}">
      <dgm:prSet/>
      <dgm:spPr/>
      <dgm:t>
        <a:bodyPr/>
        <a:lstStyle/>
        <a:p>
          <a:endParaRPr lang="en-US"/>
        </a:p>
      </dgm:t>
    </dgm:pt>
    <dgm:pt modelId="{2EF66622-305E-41AC-8597-514921E1A32A}" type="sibTrans" cxnId="{755E4DC6-B68D-46F3-B582-0633DDB4DB65}">
      <dgm:prSet/>
      <dgm:spPr/>
      <dgm:t>
        <a:bodyPr/>
        <a:lstStyle/>
        <a:p>
          <a:endParaRPr lang="en-US"/>
        </a:p>
      </dgm:t>
    </dgm:pt>
    <dgm:pt modelId="{AAA5140F-7FB7-4362-A3ED-D64F71C9C304}">
      <dgm:prSet phldrT="[ტექსტი]" custT="1"/>
      <dgm:spPr>
        <a:solidFill>
          <a:schemeClr val="accent1">
            <a:lumMod val="40000"/>
            <a:lumOff val="6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ka-GE" sz="2400" b="1" dirty="0" smtClean="0">
              <a:solidFill>
                <a:schemeClr val="accent1">
                  <a:lumMod val="50000"/>
                </a:schemeClr>
              </a:solidFill>
            </a:rPr>
            <a:t>გორის სემინარიის მასწავლებლის მომზადების საგანმანათლებლო პროგრამა</a:t>
          </a:r>
          <a:endParaRPr lang="en-US" sz="2400" b="1" dirty="0" smtClean="0">
            <a:solidFill>
              <a:schemeClr val="accent1">
                <a:lumMod val="50000"/>
              </a:schemeClr>
            </a:solidFill>
          </a:endParaRPr>
        </a:p>
        <a:p>
          <a:pPr defTabSz="800100">
            <a:lnSpc>
              <a:spcPct val="90000"/>
            </a:lnSpc>
            <a:spcBef>
              <a:spcPct val="0"/>
            </a:spcBef>
            <a:spcAft>
              <a:spcPct val="35000"/>
            </a:spcAft>
          </a:pPr>
          <a:endParaRPr lang="en-US" sz="1700" dirty="0"/>
        </a:p>
      </dgm:t>
    </dgm:pt>
    <dgm:pt modelId="{F1C7C592-6553-4196-814E-14D94417B2C8}" type="parTrans" cxnId="{C5448C57-9C3A-4633-9E2A-C5DEAD6AD522}">
      <dgm:prSet/>
      <dgm:spPr/>
      <dgm:t>
        <a:bodyPr/>
        <a:lstStyle/>
        <a:p>
          <a:endParaRPr lang="en-US"/>
        </a:p>
      </dgm:t>
    </dgm:pt>
    <dgm:pt modelId="{21251419-75E4-4F75-9153-054163019DE8}" type="sibTrans" cxnId="{C5448C57-9C3A-4633-9E2A-C5DEAD6AD522}">
      <dgm:prSet/>
      <dgm:spPr/>
      <dgm:t>
        <a:bodyPr/>
        <a:lstStyle/>
        <a:p>
          <a:endParaRPr lang="en-US"/>
        </a:p>
      </dgm:t>
    </dgm:pt>
    <dgm:pt modelId="{D7F9DD17-59CC-4E0B-8BDA-BB3703564748}">
      <dgm:prSet custT="1"/>
      <dgm:spPr/>
      <dgm:t>
        <a:bodyPr/>
        <a:lstStyle/>
        <a:p>
          <a:r>
            <a:rPr lang="ka-GE" sz="2800" b="1" dirty="0" smtClean="0"/>
            <a:t>საოსტატო სემინარიის კონტიგენტი: ქართველები, რუსები</a:t>
          </a:r>
          <a:r>
            <a:rPr lang="fo-FO" sz="2800" b="1" dirty="0" smtClean="0"/>
            <a:t>, </a:t>
          </a:r>
          <a:r>
            <a:rPr lang="ka-GE" sz="2800" b="1" dirty="0" smtClean="0"/>
            <a:t> სომხები, აზერბაიჯანელები და თათრები</a:t>
          </a:r>
          <a:r>
            <a:rPr lang="fo-FO" sz="2800" b="1" dirty="0" smtClean="0"/>
            <a:t>. </a:t>
          </a:r>
          <a:endParaRPr lang="ka-GE" sz="2800" b="1" dirty="0" smtClean="0"/>
        </a:p>
      </dgm:t>
    </dgm:pt>
    <dgm:pt modelId="{105A8596-C798-49D5-A544-9E6D6184FE33}" type="parTrans" cxnId="{F8D50C08-DA92-4E25-9B0F-20EFF83D50C0}">
      <dgm:prSet/>
      <dgm:spPr/>
      <dgm:t>
        <a:bodyPr/>
        <a:lstStyle/>
        <a:p>
          <a:endParaRPr lang="en-US"/>
        </a:p>
      </dgm:t>
    </dgm:pt>
    <dgm:pt modelId="{501A22C7-E69B-4141-83CD-D1C2DDD58426}" type="sibTrans" cxnId="{F8D50C08-DA92-4E25-9B0F-20EFF83D50C0}">
      <dgm:prSet/>
      <dgm:spPr/>
      <dgm:t>
        <a:bodyPr/>
        <a:lstStyle/>
        <a:p>
          <a:endParaRPr lang="en-US"/>
        </a:p>
      </dgm:t>
    </dgm:pt>
    <dgm:pt modelId="{1D43BAAB-7E4A-4955-8CFC-192CCFFD5B2A}" type="pres">
      <dgm:prSet presAssocID="{B8AAC82D-04EA-461C-8270-E03527046FF0}" presName="Name0" presStyleCnt="0">
        <dgm:presLayoutVars>
          <dgm:dir/>
          <dgm:animLvl val="lvl"/>
          <dgm:resizeHandles val="exact"/>
        </dgm:presLayoutVars>
      </dgm:prSet>
      <dgm:spPr/>
      <dgm:t>
        <a:bodyPr/>
        <a:lstStyle/>
        <a:p>
          <a:endParaRPr lang="en-US"/>
        </a:p>
      </dgm:t>
    </dgm:pt>
    <dgm:pt modelId="{78D6D0A3-E8DE-47D4-9765-88EC7DBFC6EE}" type="pres">
      <dgm:prSet presAssocID="{AAA5140F-7FB7-4362-A3ED-D64F71C9C304}" presName="boxAndChildren" presStyleCnt="0"/>
      <dgm:spPr/>
    </dgm:pt>
    <dgm:pt modelId="{A8897BAC-FE60-4572-89A2-C3FB31D78DF9}" type="pres">
      <dgm:prSet presAssocID="{AAA5140F-7FB7-4362-A3ED-D64F71C9C304}" presName="parentTextBox" presStyleLbl="node1" presStyleIdx="0" presStyleCnt="3"/>
      <dgm:spPr/>
      <dgm:t>
        <a:bodyPr/>
        <a:lstStyle/>
        <a:p>
          <a:endParaRPr lang="en-US"/>
        </a:p>
      </dgm:t>
    </dgm:pt>
    <dgm:pt modelId="{C6209CCF-E5AC-424E-AE72-B29EB1903E7B}" type="pres">
      <dgm:prSet presAssocID="{2EF66622-305E-41AC-8597-514921E1A32A}" presName="sp" presStyleCnt="0"/>
      <dgm:spPr/>
    </dgm:pt>
    <dgm:pt modelId="{2050B764-6CCA-49E8-B06F-01E016DBEE7F}" type="pres">
      <dgm:prSet presAssocID="{0FE74ED8-EA34-4C1A-A9CE-D3542D61F329}" presName="arrowAndChildren" presStyleCnt="0"/>
      <dgm:spPr/>
    </dgm:pt>
    <dgm:pt modelId="{2A52850C-0505-453C-8F70-1D4B702CCBB8}" type="pres">
      <dgm:prSet presAssocID="{0FE74ED8-EA34-4C1A-A9CE-D3542D61F329}" presName="parentTextArrow" presStyleLbl="node1" presStyleIdx="1" presStyleCnt="3" custScaleY="53448"/>
      <dgm:spPr/>
      <dgm:t>
        <a:bodyPr/>
        <a:lstStyle/>
        <a:p>
          <a:endParaRPr lang="en-US"/>
        </a:p>
      </dgm:t>
    </dgm:pt>
    <dgm:pt modelId="{D0553326-3639-49DD-8821-570A9B99190F}" type="pres">
      <dgm:prSet presAssocID="{A639A064-FFF1-4CE4-9EB3-562379C98AAC}" presName="sp" presStyleCnt="0"/>
      <dgm:spPr/>
    </dgm:pt>
    <dgm:pt modelId="{FB223E0B-1777-4FE1-BE0B-4B420ECF5F19}" type="pres">
      <dgm:prSet presAssocID="{67326939-7297-4668-AD5C-DA1AD310B004}" presName="arrowAndChildren" presStyleCnt="0"/>
      <dgm:spPr/>
    </dgm:pt>
    <dgm:pt modelId="{10ED84A3-D3D7-4A0A-B601-EA2513520394}" type="pres">
      <dgm:prSet presAssocID="{67326939-7297-4668-AD5C-DA1AD310B004}" presName="parentTextArrow" presStyleLbl="node1" presStyleIdx="1" presStyleCnt="3"/>
      <dgm:spPr/>
      <dgm:t>
        <a:bodyPr/>
        <a:lstStyle/>
        <a:p>
          <a:endParaRPr lang="en-US"/>
        </a:p>
      </dgm:t>
    </dgm:pt>
    <dgm:pt modelId="{9FE60433-5CB0-4B78-B0CB-4F26C8819878}" type="pres">
      <dgm:prSet presAssocID="{67326939-7297-4668-AD5C-DA1AD310B004}" presName="arrow" presStyleLbl="node1" presStyleIdx="2" presStyleCnt="3"/>
      <dgm:spPr/>
      <dgm:t>
        <a:bodyPr/>
        <a:lstStyle/>
        <a:p>
          <a:endParaRPr lang="en-US"/>
        </a:p>
      </dgm:t>
    </dgm:pt>
    <dgm:pt modelId="{1343110C-39FA-4245-9489-1D3439B8D1CC}" type="pres">
      <dgm:prSet presAssocID="{67326939-7297-4668-AD5C-DA1AD310B004}" presName="descendantArrow" presStyleCnt="0"/>
      <dgm:spPr/>
    </dgm:pt>
    <dgm:pt modelId="{B4C19F0B-D2C7-4630-A12B-15B5EF326899}" type="pres">
      <dgm:prSet presAssocID="{D7F9DD17-59CC-4E0B-8BDA-BB3703564748}" presName="childTextArrow" presStyleLbl="fgAccFollowNode1" presStyleIdx="0" presStyleCnt="1" custScaleX="2000000" custScaleY="312811">
        <dgm:presLayoutVars>
          <dgm:bulletEnabled val="1"/>
        </dgm:presLayoutVars>
      </dgm:prSet>
      <dgm:spPr/>
      <dgm:t>
        <a:bodyPr/>
        <a:lstStyle/>
        <a:p>
          <a:endParaRPr lang="en-US"/>
        </a:p>
      </dgm:t>
    </dgm:pt>
  </dgm:ptLst>
  <dgm:cxnLst>
    <dgm:cxn modelId="{AFA8808D-3D2A-483A-A273-3AC5428A4ADE}" type="presOf" srcId="{AAA5140F-7FB7-4362-A3ED-D64F71C9C304}" destId="{A8897BAC-FE60-4572-89A2-C3FB31D78DF9}" srcOrd="0" destOrd="0" presId="urn:microsoft.com/office/officeart/2005/8/layout/process4"/>
    <dgm:cxn modelId="{7E10FCCF-824B-405C-86F8-846CFBD2F846}" srcId="{B8AAC82D-04EA-461C-8270-E03527046FF0}" destId="{67326939-7297-4668-AD5C-DA1AD310B004}" srcOrd="0" destOrd="0" parTransId="{1B1AEA25-CE21-41E2-BCB8-355072C5A8B8}" sibTransId="{A639A064-FFF1-4CE4-9EB3-562379C98AAC}"/>
    <dgm:cxn modelId="{1FEF5D46-B6FA-433C-A96E-AC30B5D4303D}" type="presOf" srcId="{D7F9DD17-59CC-4E0B-8BDA-BB3703564748}" destId="{B4C19F0B-D2C7-4630-A12B-15B5EF326899}" srcOrd="0" destOrd="0" presId="urn:microsoft.com/office/officeart/2005/8/layout/process4"/>
    <dgm:cxn modelId="{A52C720C-026A-4975-B21F-2E4EF4295799}" type="presOf" srcId="{0FE74ED8-EA34-4C1A-A9CE-D3542D61F329}" destId="{2A52850C-0505-453C-8F70-1D4B702CCBB8}" srcOrd="0" destOrd="0" presId="urn:microsoft.com/office/officeart/2005/8/layout/process4"/>
    <dgm:cxn modelId="{F8D50C08-DA92-4E25-9B0F-20EFF83D50C0}" srcId="{67326939-7297-4668-AD5C-DA1AD310B004}" destId="{D7F9DD17-59CC-4E0B-8BDA-BB3703564748}" srcOrd="0" destOrd="0" parTransId="{105A8596-C798-49D5-A544-9E6D6184FE33}" sibTransId="{501A22C7-E69B-4141-83CD-D1C2DDD58426}"/>
    <dgm:cxn modelId="{6E3A1D16-A8B5-4106-B99A-BA235910D50A}" type="presOf" srcId="{67326939-7297-4668-AD5C-DA1AD310B004}" destId="{9FE60433-5CB0-4B78-B0CB-4F26C8819878}" srcOrd="1" destOrd="0" presId="urn:microsoft.com/office/officeart/2005/8/layout/process4"/>
    <dgm:cxn modelId="{113A88A8-C153-4F97-B251-B1689E35826B}" type="presOf" srcId="{67326939-7297-4668-AD5C-DA1AD310B004}" destId="{10ED84A3-D3D7-4A0A-B601-EA2513520394}" srcOrd="0" destOrd="0" presId="urn:microsoft.com/office/officeart/2005/8/layout/process4"/>
    <dgm:cxn modelId="{755E4DC6-B68D-46F3-B582-0633DDB4DB65}" srcId="{B8AAC82D-04EA-461C-8270-E03527046FF0}" destId="{0FE74ED8-EA34-4C1A-A9CE-D3542D61F329}" srcOrd="1" destOrd="0" parTransId="{2BA27EFE-5909-4A77-AEDA-7B771A431A26}" sibTransId="{2EF66622-305E-41AC-8597-514921E1A32A}"/>
    <dgm:cxn modelId="{3D96768E-398B-44A0-B734-0101C4C4CA2D}" type="presOf" srcId="{B8AAC82D-04EA-461C-8270-E03527046FF0}" destId="{1D43BAAB-7E4A-4955-8CFC-192CCFFD5B2A}" srcOrd="0" destOrd="0" presId="urn:microsoft.com/office/officeart/2005/8/layout/process4"/>
    <dgm:cxn modelId="{C5448C57-9C3A-4633-9E2A-C5DEAD6AD522}" srcId="{B8AAC82D-04EA-461C-8270-E03527046FF0}" destId="{AAA5140F-7FB7-4362-A3ED-D64F71C9C304}" srcOrd="2" destOrd="0" parTransId="{F1C7C592-6553-4196-814E-14D94417B2C8}" sibTransId="{21251419-75E4-4F75-9153-054163019DE8}"/>
    <dgm:cxn modelId="{C41F7C60-5844-44D0-9D93-4D29963E1329}" type="presParOf" srcId="{1D43BAAB-7E4A-4955-8CFC-192CCFFD5B2A}" destId="{78D6D0A3-E8DE-47D4-9765-88EC7DBFC6EE}" srcOrd="0" destOrd="0" presId="urn:microsoft.com/office/officeart/2005/8/layout/process4"/>
    <dgm:cxn modelId="{8CE012B8-E3F6-40A4-8441-10FE3BA6A976}" type="presParOf" srcId="{78D6D0A3-E8DE-47D4-9765-88EC7DBFC6EE}" destId="{A8897BAC-FE60-4572-89A2-C3FB31D78DF9}" srcOrd="0" destOrd="0" presId="urn:microsoft.com/office/officeart/2005/8/layout/process4"/>
    <dgm:cxn modelId="{B9293D0E-717A-46CB-9667-3673039B56D0}" type="presParOf" srcId="{1D43BAAB-7E4A-4955-8CFC-192CCFFD5B2A}" destId="{C6209CCF-E5AC-424E-AE72-B29EB1903E7B}" srcOrd="1" destOrd="0" presId="urn:microsoft.com/office/officeart/2005/8/layout/process4"/>
    <dgm:cxn modelId="{7B4593CC-1552-4BAF-A86C-883D7E48CF97}" type="presParOf" srcId="{1D43BAAB-7E4A-4955-8CFC-192CCFFD5B2A}" destId="{2050B764-6CCA-49E8-B06F-01E016DBEE7F}" srcOrd="2" destOrd="0" presId="urn:microsoft.com/office/officeart/2005/8/layout/process4"/>
    <dgm:cxn modelId="{E0038AA7-3ABB-4B5B-B490-C54CE6563135}" type="presParOf" srcId="{2050B764-6CCA-49E8-B06F-01E016DBEE7F}" destId="{2A52850C-0505-453C-8F70-1D4B702CCBB8}" srcOrd="0" destOrd="0" presId="urn:microsoft.com/office/officeart/2005/8/layout/process4"/>
    <dgm:cxn modelId="{6679023B-70D3-4578-9FD4-EAFCA5048651}" type="presParOf" srcId="{1D43BAAB-7E4A-4955-8CFC-192CCFFD5B2A}" destId="{D0553326-3639-49DD-8821-570A9B99190F}" srcOrd="3" destOrd="0" presId="urn:microsoft.com/office/officeart/2005/8/layout/process4"/>
    <dgm:cxn modelId="{6ED57A34-8A8D-484B-B9B8-8AE08F294BB9}" type="presParOf" srcId="{1D43BAAB-7E4A-4955-8CFC-192CCFFD5B2A}" destId="{FB223E0B-1777-4FE1-BE0B-4B420ECF5F19}" srcOrd="4" destOrd="0" presId="urn:microsoft.com/office/officeart/2005/8/layout/process4"/>
    <dgm:cxn modelId="{D71C524D-DB22-48D0-AE72-69D63BEBAF86}" type="presParOf" srcId="{FB223E0B-1777-4FE1-BE0B-4B420ECF5F19}" destId="{10ED84A3-D3D7-4A0A-B601-EA2513520394}" srcOrd="0" destOrd="0" presId="urn:microsoft.com/office/officeart/2005/8/layout/process4"/>
    <dgm:cxn modelId="{3222B682-C25E-45D5-AE83-7CADD8E8161D}" type="presParOf" srcId="{FB223E0B-1777-4FE1-BE0B-4B420ECF5F19}" destId="{9FE60433-5CB0-4B78-B0CB-4F26C8819878}" srcOrd="1" destOrd="0" presId="urn:microsoft.com/office/officeart/2005/8/layout/process4"/>
    <dgm:cxn modelId="{F5D05043-4156-43CE-9571-EA36DE349A86}" type="presParOf" srcId="{FB223E0B-1777-4FE1-BE0B-4B420ECF5F19}" destId="{1343110C-39FA-4245-9489-1D3439B8D1CC}" srcOrd="2" destOrd="0" presId="urn:microsoft.com/office/officeart/2005/8/layout/process4"/>
    <dgm:cxn modelId="{E1E94E69-4D47-4371-B7B5-3760D90A710A}" type="presParOf" srcId="{1343110C-39FA-4245-9489-1D3439B8D1CC}" destId="{B4C19F0B-D2C7-4630-A12B-15B5EF326899}" srcOrd="0" destOrd="0" presId="urn:microsoft.com/office/officeart/2005/8/layout/process4"/>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7/13/2018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7/13/2018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7/13/2018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7/13/2018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7/13/2018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7/13/2018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7/13/2018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685800" y="914400"/>
            <a:ext cx="7772400" cy="2686051"/>
          </a:xfrm>
          <a:solidFill>
            <a:schemeClr val="accent1">
              <a:lumMod val="20000"/>
              <a:lumOff val="80000"/>
            </a:schemeClr>
          </a:solidFill>
        </p:spPr>
        <p:txBody>
          <a:bodyPr>
            <a:normAutofit fontScale="90000"/>
          </a:bodyPr>
          <a:lstStyle/>
          <a:p>
            <a:r>
              <a:rPr lang="ka-GE" b="1" dirty="0" smtClean="0"/>
              <a:t>გორის </a:t>
            </a:r>
            <a:r>
              <a:rPr lang="ka-GE" b="1" dirty="0" smtClean="0"/>
              <a:t> სემინარიის  </a:t>
            </a:r>
            <a:r>
              <a:rPr lang="ka-GE" b="1" dirty="0" smtClean="0"/>
              <a:t>როლი ამიერკავკასიის მასწავლებელთა მომზადებაში მე</a:t>
            </a:r>
            <a:r>
              <a:rPr lang="en-US" b="1" dirty="0" smtClean="0"/>
              <a:t>-19 </a:t>
            </a:r>
            <a:r>
              <a:rPr lang="ka-GE" b="1" dirty="0" smtClean="0"/>
              <a:t>საუკუნის მეორე ნახევარში</a:t>
            </a:r>
            <a:r>
              <a:rPr lang="en-US" dirty="0" smtClean="0"/>
              <a:t/>
            </a:r>
            <a:br>
              <a:rPr lang="en-US" dirty="0" smtClean="0"/>
            </a:br>
            <a:endParaRPr lang="en-US" dirty="0"/>
          </a:p>
        </p:txBody>
      </p:sp>
      <p:sp>
        <p:nvSpPr>
          <p:cNvPr id="3" name="სუბტიტრი 2"/>
          <p:cNvSpPr>
            <a:spLocks noGrp="1"/>
          </p:cNvSpPr>
          <p:nvPr>
            <p:ph type="subTitle" idx="1"/>
          </p:nvPr>
        </p:nvSpPr>
        <p:spPr>
          <a:xfrm>
            <a:off x="3886200" y="4572000"/>
            <a:ext cx="4876800" cy="1066800"/>
          </a:xfrm>
          <a:solidFill>
            <a:schemeClr val="accent1">
              <a:lumMod val="20000"/>
              <a:lumOff val="80000"/>
            </a:schemeClr>
          </a:solidFill>
        </p:spPr>
        <p:txBody>
          <a:bodyPr>
            <a:normAutofit fontScale="92500" lnSpcReduction="10000"/>
          </a:bodyPr>
          <a:lstStyle/>
          <a:p>
            <a:endParaRPr lang="ka-GE" sz="2400" b="1" dirty="0" smtClean="0">
              <a:solidFill>
                <a:schemeClr val="tx1"/>
              </a:solidFill>
            </a:endParaRPr>
          </a:p>
          <a:p>
            <a:r>
              <a:rPr lang="ka-GE" sz="2400" b="1" dirty="0" err="1" smtClean="0">
                <a:solidFill>
                  <a:schemeClr val="tx1"/>
                </a:solidFill>
              </a:rPr>
              <a:t>ბსუ</a:t>
            </a:r>
            <a:r>
              <a:rPr lang="ka-GE" sz="2400" b="1" dirty="0" smtClean="0">
                <a:solidFill>
                  <a:schemeClr val="tx1"/>
                </a:solidFill>
              </a:rPr>
              <a:t>-ს განათლების ფაკულტეტის პროფესორი ლელა თავდგირიძე</a:t>
            </a:r>
            <a:endParaRPr lang="en-US" sz="24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wn Arrow Callout 3"/>
          <p:cNvSpPr/>
          <p:nvPr/>
        </p:nvSpPr>
        <p:spPr>
          <a:xfrm>
            <a:off x="1066800" y="1600200"/>
            <a:ext cx="6172200" cy="4953000"/>
          </a:xfrm>
          <a:prstGeom prst="down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800" b="1" dirty="0" smtClean="0">
                <a:solidFill>
                  <a:schemeClr val="tx2">
                    <a:lumMod val="50000"/>
                  </a:schemeClr>
                </a:solidFill>
              </a:rPr>
              <a:t>გორის სემინარია და  </a:t>
            </a:r>
            <a:r>
              <a:rPr lang="ka-GE" sz="2800" b="1" dirty="0" err="1" smtClean="0">
                <a:solidFill>
                  <a:schemeClr val="tx2">
                    <a:lumMod val="50000"/>
                  </a:schemeClr>
                </a:solidFill>
              </a:rPr>
              <a:t>ინტერკულტურული</a:t>
            </a:r>
            <a:r>
              <a:rPr lang="ka-GE" sz="2800" b="1" dirty="0" smtClean="0">
                <a:solidFill>
                  <a:schemeClr val="tx2">
                    <a:lumMod val="50000"/>
                  </a:schemeClr>
                </a:solidFill>
              </a:rPr>
              <a:t> განათლება </a:t>
            </a:r>
            <a:endParaRPr lang="en-US" sz="2800" b="1" dirty="0" smtClean="0">
              <a:solidFill>
                <a:schemeClr val="tx2">
                  <a:lumMod val="50000"/>
                </a:schemeClr>
              </a:solidFill>
            </a:endParaRPr>
          </a:p>
          <a:p>
            <a:pPr algn="ct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457200" y="1600201"/>
            <a:ext cx="8229600" cy="1371600"/>
          </a:xfrm>
          <a:solidFill>
            <a:schemeClr val="accent1">
              <a:lumMod val="20000"/>
              <a:lumOff val="80000"/>
            </a:schemeClr>
          </a:solidFill>
        </p:spPr>
        <p:txBody>
          <a:bodyPr>
            <a:normAutofit/>
          </a:bodyPr>
          <a:lstStyle/>
          <a:p>
            <a:pPr>
              <a:buNone/>
            </a:pPr>
            <a:r>
              <a:rPr lang="ka-GE" sz="4000" dirty="0" smtClean="0"/>
              <a:t>  გმადლობთ ყურადღებისათვის!</a:t>
            </a: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შიგთავსის ჩანაცვლების ველი 3"/>
          <p:cNvGraphicFramePr>
            <a:graphicFrameLocks noGrp="1"/>
          </p:cNvGraphicFramePr>
          <p:nvPr>
            <p:ph idx="1"/>
          </p:nvPr>
        </p:nvGraphicFramePr>
        <p:xfrm>
          <a:off x="457200" y="533400"/>
          <a:ext cx="82296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p:txBody>
          <a:bodyPr/>
          <a:lstStyle/>
          <a:p>
            <a:endParaRPr lang="en-US" dirty="0"/>
          </a:p>
        </p:txBody>
      </p:sp>
      <p:sp>
        <p:nvSpPr>
          <p:cNvPr id="4" name="Horizontal Scroll 3"/>
          <p:cNvSpPr/>
          <p:nvPr/>
        </p:nvSpPr>
        <p:spPr>
          <a:xfrm>
            <a:off x="457200" y="381000"/>
            <a:ext cx="8458200" cy="5715000"/>
          </a:xfrm>
          <a:prstGeom prst="horizontalScroll">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ka-GE" sz="2400" b="1" dirty="0" smtClean="0">
                <a:solidFill>
                  <a:schemeClr val="tx2">
                    <a:lumMod val="50000"/>
                  </a:schemeClr>
                </a:solidFill>
              </a:rPr>
              <a:t>საგანმანათლებლო სისტემის, სკოლის, უმაღლესი სკოლის რეფორმირება შეუძლებელია არსებული ტრადიციების იგნორირებით. რადგან უმაღლესი სკოლის განვითარება დამყარებულია მსოფლიო საგანმანათლებლო ტენდენციებზე, გამოცდილების გაზიარებაზე. ყველა ქვეყნის ისტორიაში არის პერიოდები, რომელიც იქცევა  ქვეყნის გზამკვლევად,  გენერირებას უწევენ ხალხის შემოქმედებით აზროვნებას, მიმართავს მათ აზროვნებას სულიერი წინსვლისაკენ, პროგრესისაკენ</a:t>
            </a:r>
            <a:r>
              <a:rPr lang="ka-GE" dirty="0" smtClean="0"/>
              <a:t>.</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p:txBody>
          <a:bodyPr/>
          <a:lstStyle/>
          <a:p>
            <a:endParaRPr lang="en-US"/>
          </a:p>
        </p:txBody>
      </p:sp>
      <p:sp>
        <p:nvSpPr>
          <p:cNvPr id="4" name="Flowchart: Punched Tape 3"/>
          <p:cNvSpPr/>
          <p:nvPr/>
        </p:nvSpPr>
        <p:spPr>
          <a:xfrm>
            <a:off x="457200" y="0"/>
            <a:ext cx="8382000" cy="6629400"/>
          </a:xfrm>
          <a:prstGeom prst="flowChartPunchedTap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ka-GE" sz="2800" b="1" dirty="0" smtClean="0">
                <a:solidFill>
                  <a:schemeClr val="tx1"/>
                </a:solidFill>
                <a:latin typeface="Sylfaen" pitchFamily="18" charset="0"/>
                <a:ea typeface="Times New Roman" pitchFamily="18" charset="0"/>
                <a:cs typeface="Times New Roman" pitchFamily="18" charset="0"/>
              </a:rPr>
              <a:t>პედაგოგიკის ისტორიის ერთ-ერთი მნიშვნელოვანი ამოცანაა ხალხთა კულტურული მემკვიდრეობის, სკოლის განვითარების, პედაგოგიური აზროვნების ისტორიის შესწავლა. ისტორიული მეცნიერებების შესაბამისად, პედაგოგიკის ისტორიის ამოცანაა ერთ მთლიანობაში მოაქციოს კაცობრიობის გამოცდილება, გაანალიზოს, გაიაზროს  და ჩააყენოს თანამედროვეობის სამსახურში.</a:t>
            </a:r>
            <a:endParaRPr lang="ka-GE" sz="2800" b="1" dirty="0" smtClean="0">
              <a:solidFill>
                <a:schemeClr val="tx1"/>
              </a:solidFill>
              <a:latin typeface="Arial" pitchFamily="34" charset="0"/>
              <a:cs typeface="Arial" pitchFamily="34" charset="0"/>
            </a:endParaRPr>
          </a:p>
          <a:p>
            <a:pPr algn="ct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ocument 3"/>
          <p:cNvSpPr/>
          <p:nvPr/>
        </p:nvSpPr>
        <p:spPr>
          <a:xfrm>
            <a:off x="685800" y="990600"/>
            <a:ext cx="8153400" cy="4648200"/>
          </a:xfrm>
          <a:prstGeom prst="flowChartDocumen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o-FO" sz="3200" b="1" dirty="0" smtClean="0">
                <a:solidFill>
                  <a:schemeClr val="accent1">
                    <a:lumMod val="50000"/>
                  </a:schemeClr>
                </a:solidFill>
              </a:rPr>
              <a:t>“ერთი ძალიან სანუგეშო და საიმედო მოვლენა ჩვენს ცხოვრებაში გახლავთ ისა, რომ ქართველი მოზარდი თაობა ძლიერ ეტანება პედაგოგიურ განათლებას”.</a:t>
            </a:r>
            <a:endParaRPr lang="en-US" sz="3200" b="1" dirty="0" smtClean="0">
              <a:solidFill>
                <a:schemeClr val="accent1">
                  <a:lumMod val="50000"/>
                </a:schemeClr>
              </a:solidFill>
            </a:endParaRPr>
          </a:p>
          <a:p>
            <a:pPr algn="ctr">
              <a:buNone/>
            </a:pPr>
            <a:r>
              <a:rPr lang="ka-GE" sz="3200" b="1" dirty="0" smtClean="0">
                <a:solidFill>
                  <a:schemeClr val="accent1">
                    <a:lumMod val="50000"/>
                  </a:schemeClr>
                </a:solidFill>
              </a:rPr>
              <a:t>                                            იაკობ გოგებაშვილი</a:t>
            </a:r>
            <a:endParaRPr lang="en-US" sz="3200" b="1" dirty="0">
              <a:solidFill>
                <a:schemeClr val="accent1">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152400" y="381000"/>
            <a:ext cx="8839200" cy="5745163"/>
          </a:xfrm>
          <a:solidFill>
            <a:schemeClr val="accent1">
              <a:lumMod val="20000"/>
              <a:lumOff val="80000"/>
            </a:schemeClr>
          </a:solidFill>
        </p:spPr>
        <p:txBody>
          <a:bodyPr>
            <a:normAutofit/>
          </a:bodyPr>
          <a:lstStyle/>
          <a:p>
            <a:pPr algn="just">
              <a:buNone/>
            </a:pPr>
            <a:r>
              <a:rPr lang="ka-GE" b="1" dirty="0" smtClean="0"/>
              <a:t>     </a:t>
            </a:r>
            <a:r>
              <a:rPr lang="ka-GE" b="1" dirty="0" smtClean="0"/>
              <a:t>გორის </a:t>
            </a:r>
            <a:r>
              <a:rPr lang="ka-GE" b="1" dirty="0" smtClean="0"/>
              <a:t>სემინარიის მიზანს წარმოადგენდა ამიერკავკასიის </a:t>
            </a:r>
            <a:r>
              <a:rPr lang="ka-GE" b="1" dirty="0" smtClean="0"/>
              <a:t>სკოლებისათვის </a:t>
            </a:r>
            <a:r>
              <a:rPr lang="ka-GE" b="1" dirty="0" err="1" smtClean="0"/>
              <a:t>კვალიფი</a:t>
            </a:r>
            <a:r>
              <a:rPr lang="ka-GE" b="1" dirty="0" smtClean="0"/>
              <a:t> </a:t>
            </a:r>
            <a:r>
              <a:rPr lang="ka-GE" b="1" dirty="0" smtClean="0"/>
              <a:t>ციურ მასწავლებელთა მომზადება </a:t>
            </a:r>
            <a:r>
              <a:rPr lang="ka-GE" b="1" dirty="0" smtClean="0"/>
              <a:t>და ამიტომაც მას </a:t>
            </a:r>
            <a:r>
              <a:rPr lang="fo-FO" b="1" dirty="0" smtClean="0"/>
              <a:t>«</a:t>
            </a:r>
            <a:r>
              <a:rPr lang="ka-GE" b="1" dirty="0" smtClean="0"/>
              <a:t>ამიერკავკასიის საოსტატო </a:t>
            </a:r>
            <a:r>
              <a:rPr lang="fo-FO" b="1" dirty="0" smtClean="0"/>
              <a:t>(</a:t>
            </a:r>
            <a:r>
              <a:rPr lang="ka-GE" b="1" dirty="0" smtClean="0"/>
              <a:t>სამასწავლებლო</a:t>
            </a:r>
            <a:r>
              <a:rPr lang="fo-FO" b="1" dirty="0" smtClean="0"/>
              <a:t>) </a:t>
            </a:r>
            <a:r>
              <a:rPr lang="ka-GE" b="1" dirty="0" smtClean="0"/>
              <a:t>სემინარია</a:t>
            </a:r>
            <a:r>
              <a:rPr lang="fo-FO" b="1" dirty="0" smtClean="0"/>
              <a:t>“ </a:t>
            </a:r>
            <a:r>
              <a:rPr lang="ka-GE" b="1" dirty="0" smtClean="0"/>
              <a:t>ეწოდებოდა</a:t>
            </a:r>
            <a:r>
              <a:rPr lang="fo-FO" b="1" dirty="0" smtClean="0"/>
              <a:t> </a:t>
            </a:r>
            <a:r>
              <a:rPr lang="ka-GE" b="1" dirty="0" smtClean="0"/>
              <a:t>;</a:t>
            </a:r>
          </a:p>
          <a:p>
            <a:pPr algn="just">
              <a:buNone/>
            </a:pPr>
            <a:endParaRPr lang="ka-GE" b="1" dirty="0" smtClean="0"/>
          </a:p>
          <a:p>
            <a:pPr algn="just">
              <a:buNone/>
            </a:pPr>
            <a:r>
              <a:rPr lang="ka-GE" b="1" dirty="0" smtClean="0"/>
              <a:t>      გორის </a:t>
            </a:r>
            <a:r>
              <a:rPr lang="ka-GE" b="1" dirty="0" smtClean="0"/>
              <a:t>სემინარია გახდა </a:t>
            </a:r>
            <a:r>
              <a:rPr lang="ka-GE" b="1" dirty="0" smtClean="0"/>
              <a:t>სახალხო პედაგოგების მომზადების </a:t>
            </a:r>
            <a:r>
              <a:rPr lang="ka-GE" b="1" dirty="0" smtClean="0"/>
              <a:t>წყაროდ. ქართველი, რუსი, აზერბაიჯანელი ხალხის  პედაგოგიური კავშირების ცენტრად.</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დიაგრამა 3"/>
          <p:cNvGraphicFramePr/>
          <p:nvPr/>
        </p:nvGraphicFramePr>
        <p:xfrm>
          <a:off x="0" y="457200"/>
          <a:ext cx="9144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228600" y="457200"/>
            <a:ext cx="8915400" cy="6172200"/>
          </a:xfrm>
          <a:solidFill>
            <a:schemeClr val="accent1">
              <a:lumMod val="20000"/>
              <a:lumOff val="80000"/>
            </a:schemeClr>
          </a:solidFill>
        </p:spPr>
        <p:txBody>
          <a:bodyPr>
            <a:normAutofit fontScale="40000" lnSpcReduction="20000"/>
          </a:bodyPr>
          <a:lstStyle/>
          <a:p>
            <a:r>
              <a:rPr lang="ka-GE" sz="5000" b="1" dirty="0" smtClean="0"/>
              <a:t>პედაგოგიური ციკლის საგნები: პედაგოგიკა და პედაგოგიური პრაქტიკა</a:t>
            </a:r>
            <a:r>
              <a:rPr lang="fo-FO" sz="5000" b="1" dirty="0" smtClean="0"/>
              <a:t>,</a:t>
            </a:r>
            <a:endParaRPr lang="ka-GE" sz="5000" b="1" dirty="0" smtClean="0"/>
          </a:p>
          <a:p>
            <a:r>
              <a:rPr lang="ka-GE" sz="5000" b="1" dirty="0" smtClean="0"/>
              <a:t>ცალკეული საგნების სწავლების მეთოდიკები</a:t>
            </a:r>
            <a:r>
              <a:rPr lang="fo-FO" sz="5000" b="1" dirty="0" smtClean="0"/>
              <a:t>.</a:t>
            </a:r>
            <a:endParaRPr lang="ka-GE" sz="5000" b="1" dirty="0" smtClean="0"/>
          </a:p>
          <a:p>
            <a:r>
              <a:rPr lang="ka-GE" sz="5000" b="1" dirty="0" smtClean="0"/>
              <a:t>ორწლიან პედაგოგიურ პრაქტიკა:</a:t>
            </a:r>
            <a:r>
              <a:rPr lang="fo-FO" sz="5000" b="1" dirty="0" smtClean="0"/>
              <a:t> </a:t>
            </a:r>
            <a:endParaRPr lang="ka-GE" sz="5000" b="1" dirty="0" smtClean="0"/>
          </a:p>
          <a:p>
            <a:pPr>
              <a:buNone/>
            </a:pPr>
            <a:r>
              <a:rPr lang="ka-GE" sz="5000" b="1" dirty="0" smtClean="0"/>
              <a:t>                   პრაქტიკა- დაწყებითი სკოლის მასწავლებლის მუშაობის შესწავლა</a:t>
            </a:r>
            <a:r>
              <a:rPr lang="fo-FO" sz="5000" b="1" dirty="0" smtClean="0"/>
              <a:t>, </a:t>
            </a:r>
            <a:endParaRPr lang="ka-GE" sz="5000" b="1" dirty="0" smtClean="0"/>
          </a:p>
          <a:p>
            <a:pPr>
              <a:buNone/>
            </a:pPr>
            <a:r>
              <a:rPr lang="ka-GE" sz="5000" b="1" dirty="0" smtClean="0"/>
              <a:t>                  სანიმუშო გაკვეთილების მოსმენა</a:t>
            </a:r>
            <a:r>
              <a:rPr lang="fo-FO" sz="5000" b="1" dirty="0" smtClean="0"/>
              <a:t>, </a:t>
            </a:r>
            <a:endParaRPr lang="ka-GE" sz="5000" b="1" dirty="0" smtClean="0"/>
          </a:p>
          <a:p>
            <a:pPr>
              <a:buNone/>
            </a:pPr>
            <a:r>
              <a:rPr lang="ka-GE" sz="5000" b="1" dirty="0" smtClean="0"/>
              <a:t>                  საცდელი და დამოუკიდებელი გაკვეთილების მომზადება და ჩატარება</a:t>
            </a:r>
            <a:r>
              <a:rPr lang="fo-FO" sz="5000" b="1" dirty="0" smtClean="0"/>
              <a:t>,</a:t>
            </a:r>
            <a:endParaRPr lang="ka-GE" sz="5000" b="1" dirty="0" smtClean="0"/>
          </a:p>
          <a:p>
            <a:pPr>
              <a:buNone/>
            </a:pPr>
            <a:r>
              <a:rPr lang="ka-GE" sz="5000" b="1" dirty="0" smtClean="0"/>
              <a:t>                 </a:t>
            </a:r>
            <a:r>
              <a:rPr lang="fo-FO" sz="5000" b="1" dirty="0" smtClean="0"/>
              <a:t> </a:t>
            </a:r>
            <a:r>
              <a:rPr lang="ka-GE" sz="5000" b="1" dirty="0" smtClean="0"/>
              <a:t>სასწავლო დოკუმენტაციის გაცნობა</a:t>
            </a:r>
            <a:r>
              <a:rPr lang="fo-FO" sz="5000" b="1" dirty="0" smtClean="0"/>
              <a:t>, </a:t>
            </a:r>
            <a:endParaRPr lang="ka-GE" sz="5000" b="1" dirty="0" smtClean="0"/>
          </a:p>
          <a:p>
            <a:pPr>
              <a:buNone/>
            </a:pPr>
            <a:r>
              <a:rPr lang="ka-GE" sz="5000" b="1" dirty="0" smtClean="0"/>
              <a:t>                 დაწყებითი სასწავლებლის სახელმძღვანელოების ანალიზი</a:t>
            </a:r>
          </a:p>
          <a:p>
            <a:pPr>
              <a:buNone/>
            </a:pPr>
            <a:r>
              <a:rPr lang="ka-GE" sz="5000" b="1" dirty="0" smtClean="0"/>
              <a:t>                 მეორე წლის ბოლოს</a:t>
            </a:r>
            <a:r>
              <a:rPr lang="fo-FO" sz="5000" b="1" dirty="0" smtClean="0"/>
              <a:t>   </a:t>
            </a:r>
            <a:r>
              <a:rPr lang="ka-GE" sz="5000" b="1" dirty="0" smtClean="0"/>
              <a:t>ჩატარებული</a:t>
            </a:r>
            <a:r>
              <a:rPr lang="fo-FO" sz="5000" b="1" dirty="0" smtClean="0"/>
              <a:t>   </a:t>
            </a:r>
            <a:r>
              <a:rPr lang="ka-GE" sz="5000" b="1" dirty="0" smtClean="0"/>
              <a:t>სამი</a:t>
            </a:r>
            <a:r>
              <a:rPr lang="fo-FO" sz="5000" b="1" dirty="0" smtClean="0"/>
              <a:t>   </a:t>
            </a:r>
            <a:r>
              <a:rPr lang="ka-GE" sz="5000" b="1" dirty="0" smtClean="0"/>
              <a:t>დამოუკიდებელი</a:t>
            </a:r>
            <a:r>
              <a:rPr lang="fo-FO" sz="5000" b="1" dirty="0" smtClean="0"/>
              <a:t>   </a:t>
            </a:r>
            <a:r>
              <a:rPr lang="ka-GE" sz="5000" b="1" dirty="0" smtClean="0"/>
              <a:t>გაკვეთილის</a:t>
            </a:r>
            <a:r>
              <a:rPr lang="fo-FO" sz="5000" b="1" dirty="0" smtClean="0"/>
              <a:t>   </a:t>
            </a:r>
            <a:r>
              <a:rPr lang="ka-GE" sz="5000" b="1" dirty="0" smtClean="0"/>
              <a:t>გარჩევა</a:t>
            </a:r>
            <a:r>
              <a:rPr lang="fo-FO" sz="5000" b="1" dirty="0" smtClean="0"/>
              <a:t>  </a:t>
            </a:r>
            <a:endParaRPr lang="ka-GE" sz="5000" b="1" dirty="0" smtClean="0"/>
          </a:p>
          <a:p>
            <a:pPr>
              <a:buNone/>
            </a:pPr>
            <a:r>
              <a:rPr lang="ka-GE" sz="5000" b="1" dirty="0" smtClean="0"/>
              <a:t>                 </a:t>
            </a:r>
            <a:r>
              <a:rPr lang="fo-FO" sz="5000" b="1" dirty="0" smtClean="0"/>
              <a:t>  </a:t>
            </a:r>
            <a:r>
              <a:rPr lang="ka-GE" sz="5000" b="1" dirty="0" smtClean="0"/>
              <a:t>საბოლოო შეფასება ხდებოდა პედაგოგიური საბჭოს სხდომაზე;</a:t>
            </a:r>
            <a:r>
              <a:rPr lang="fo-FO" sz="5000" b="1" dirty="0" smtClean="0"/>
              <a:t> </a:t>
            </a:r>
            <a:endParaRPr lang="ka-GE" sz="5000" b="1" dirty="0" smtClean="0"/>
          </a:p>
          <a:p>
            <a:pPr>
              <a:buNone/>
            </a:pPr>
            <a:r>
              <a:rPr lang="ka-GE" sz="5000" b="1" dirty="0" smtClean="0"/>
              <a:t>                   დადგენილება მოსწავლის გამოსაშვებ გამოცდებზე დაშვებისა</a:t>
            </a:r>
            <a:r>
              <a:rPr lang="fo-FO" sz="5000" b="1" dirty="0" smtClean="0"/>
              <a:t>, </a:t>
            </a:r>
            <a:r>
              <a:rPr lang="ka-GE" sz="5000" b="1" dirty="0" smtClean="0"/>
              <a:t>თუ არ დაშვების შესახებ</a:t>
            </a:r>
            <a:r>
              <a:rPr lang="fo-FO" sz="5000" b="1" dirty="0" smtClean="0"/>
              <a:t>. </a:t>
            </a:r>
            <a:endParaRPr lang="ka-GE" sz="5000" b="1" dirty="0" smtClean="0"/>
          </a:p>
          <a:p>
            <a:pPr>
              <a:buNone/>
            </a:pPr>
            <a:r>
              <a:rPr lang="ka-GE" sz="5000" b="1" dirty="0" smtClean="0"/>
              <a:t>                  მასწავლებელი ფიზიკურად ძლიერი და ყოველმხრივ განათლებული, საზოგადოებაში პატივცემული და ნდობით აღჭურვილი პიროვნება უნდა ყოფილიყო. ამიტომ მაღალ დონეზე იდგა მოსწავლეთა ფიზიკური მომზადებისა და მუსიკალური განათლების საქმე</a:t>
            </a:r>
          </a:p>
          <a:p>
            <a:pPr>
              <a:buNone/>
            </a:pPr>
            <a:r>
              <a:rPr lang="ka-GE" sz="5000" b="1" dirty="0" smtClean="0"/>
              <a:t>                  სემინარია მომავალ მასწავლებელს მრავალმხრივ განათლებას სთავაზობდა</a:t>
            </a:r>
            <a:r>
              <a:rPr lang="ka-GE" sz="5000" dirty="0" smtClean="0"/>
              <a:t>.  </a:t>
            </a:r>
            <a:endParaRPr lang="en-US" sz="5000"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rmAutofit fontScale="90000"/>
          </a:bodyPr>
          <a:lstStyle/>
          <a:p>
            <a:r>
              <a:rPr lang="ka-GE" dirty="0" smtClean="0"/>
              <a:t>გორის სემინარიის აღზრდილები:</a:t>
            </a:r>
            <a:endParaRPr lang="en-US" dirty="0"/>
          </a:p>
        </p:txBody>
      </p:sp>
      <p:sp>
        <p:nvSpPr>
          <p:cNvPr id="3" name="შიგთავსის ჩანაცვლების ველი 2"/>
          <p:cNvSpPr>
            <a:spLocks noGrp="1"/>
          </p:cNvSpPr>
          <p:nvPr>
            <p:ph idx="1"/>
          </p:nvPr>
        </p:nvSpPr>
        <p:spPr>
          <a:solidFill>
            <a:schemeClr val="accent1">
              <a:lumMod val="20000"/>
              <a:lumOff val="80000"/>
            </a:schemeClr>
          </a:solidFill>
        </p:spPr>
        <p:txBody>
          <a:bodyPr>
            <a:normAutofit fontScale="92500" lnSpcReduction="20000"/>
          </a:bodyPr>
          <a:lstStyle/>
          <a:p>
            <a:r>
              <a:rPr lang="ka-GE" dirty="0" smtClean="0"/>
              <a:t>სწავლობდნენ: ვაჟა-ფშაველა, ლადო აღნიაშვილი, ალექსანდრე ნათაძე, ვანო ავალიშვილი, ნიკო რაზიკაშვილი (ბაჩანა), თედო რაზიკაშვილი, ვანო გიუნაშვილი, ტარასი მამალაძე, ნიკო ჯანაშია, თეოფილე ხუსკივაძე, ია კარგარეთელი, ლადო აღნიაშვილი;</a:t>
            </a:r>
          </a:p>
          <a:p>
            <a:r>
              <a:rPr lang="ka-GE" dirty="0" smtClean="0"/>
              <a:t>300 აზერბაიჯანელი საზოგადო მოღვაწე, განმანათლებელი, მუსიკის და ხელოვნების წარმომადგენელი : ნ. ნარიმანოვი, უ. </a:t>
            </a:r>
            <a:r>
              <a:rPr lang="ka-GE" dirty="0" err="1" smtClean="0"/>
              <a:t>ჰაჯიბეკოვი</a:t>
            </a:r>
            <a:r>
              <a:rPr lang="ka-GE" dirty="0" smtClean="0"/>
              <a:t>, მ. მაგომაევი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415</Words>
  <PresentationFormat>ეკრანი (4:3)</PresentationFormat>
  <Paragraphs>33</Paragraphs>
  <Slides>11</Slides>
  <Notes>0</Notes>
  <HiddenSlides>0</HiddenSlides>
  <MMClips>0</MMClips>
  <ScaleCrop>false</ScaleCrop>
  <HeadingPairs>
    <vt:vector size="4" baseType="variant">
      <vt:variant>
        <vt:lpstr>თემა</vt:lpstr>
      </vt:variant>
      <vt:variant>
        <vt:i4>1</vt:i4>
      </vt:variant>
      <vt:variant>
        <vt:lpstr>სლაიდების სათაურები</vt:lpstr>
      </vt:variant>
      <vt:variant>
        <vt:i4>11</vt:i4>
      </vt:variant>
    </vt:vector>
  </HeadingPairs>
  <TitlesOfParts>
    <vt:vector size="12" baseType="lpstr">
      <vt:lpstr>Office Theme</vt:lpstr>
      <vt:lpstr>გორის  სემინარიის  როლი ამიერკავკასიის მასწავლებელთა მომზადებაში მე-19 საუკუნის მეორე ნახევარში </vt:lpstr>
      <vt:lpstr>სლაიდი 2</vt:lpstr>
      <vt:lpstr>სლაიდი 3</vt:lpstr>
      <vt:lpstr>სლაიდი 4</vt:lpstr>
      <vt:lpstr>სლაიდი 5</vt:lpstr>
      <vt:lpstr>სლაიდი 6</vt:lpstr>
      <vt:lpstr>სლაიდი 7</vt:lpstr>
      <vt:lpstr>სლაიდი 8</vt:lpstr>
      <vt:lpstr>გორის სემინარიის აღზრდილები:</vt:lpstr>
      <vt:lpstr>სლაიდი 10</vt:lpstr>
      <vt:lpstr>სლაიდი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გორის სასწავლებლის  როლი ამიერკავკასიის მასწავლებელთა მომზადებაში მე-19 საუკუნის მეორე ნახევარში </dc:title>
  <dc:creator>admin</dc:creator>
  <cp:lastModifiedBy>admin</cp:lastModifiedBy>
  <cp:revision>9</cp:revision>
  <dcterms:created xsi:type="dcterms:W3CDTF">2018-07-12T19:35:16Z</dcterms:created>
  <dcterms:modified xsi:type="dcterms:W3CDTF">2018-07-12T21:11:46Z</dcterms:modified>
</cp:coreProperties>
</file>