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308" r:id="rId4"/>
    <p:sldId id="286" r:id="rId5"/>
    <p:sldId id="294" r:id="rId6"/>
    <p:sldId id="299" r:id="rId7"/>
    <p:sldId id="309" r:id="rId8"/>
    <p:sldId id="311" r:id="rId9"/>
    <p:sldId id="310" r:id="rId10"/>
    <p:sldId id="31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4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204FD-6F82-4E9C-9939-CA5334BE205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A734F-BFCE-4F24-A68C-81529E9FB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496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9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3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78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2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4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6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8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C2F4A-4B01-4296-9EED-0D34602E60E5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D8364-CDE7-4168-AB64-E092ED76F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31640" y="1772816"/>
            <a:ext cx="61926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b="1" dirty="0">
                <a:solidFill>
                  <a:srgbClr val="FF0000"/>
                </a:solidFill>
              </a:rPr>
              <a:t>თემა: მონაცემთა </a:t>
            </a:r>
            <a:r>
              <a:rPr lang="ka-GE" sz="3200" b="1" dirty="0" smtClean="0">
                <a:solidFill>
                  <a:srgbClr val="FF0000"/>
                </a:solidFill>
              </a:rPr>
              <a:t>ბაზების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ka-GE" sz="3200" b="1" dirty="0" smtClean="0">
                <a:solidFill>
                  <a:srgbClr val="FF0000"/>
                </a:solidFill>
              </a:rPr>
              <a:t>დაპროექტების </a:t>
            </a:r>
            <a:r>
              <a:rPr lang="ka-GE" sz="3200" b="1" dirty="0">
                <a:solidFill>
                  <a:srgbClr val="FF0000"/>
                </a:solidFill>
              </a:rPr>
              <a:t>თანამედროვე მიმართულები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7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2204864"/>
            <a:ext cx="540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7030A0"/>
                </a:solidFill>
              </a:rPr>
              <a:t>NewSQL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ka-GE" sz="3200" dirty="0">
                <a:solidFill>
                  <a:srgbClr val="7030A0"/>
                </a:solidFill>
              </a:rPr>
              <a:t>ბაზების აგების  ძირითადი პრინციპები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66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99592"/>
            <a:ext cx="201622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C00000"/>
                </a:solidFill>
              </a:rPr>
              <a:t>რეალური სამყარო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1504688"/>
            <a:ext cx="2016224" cy="37965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000" b="1" dirty="0" smtClean="0">
                <a:solidFill>
                  <a:srgbClr val="7030A0"/>
                </a:solidFill>
              </a:rPr>
              <a:t>ობიექტი</a:t>
            </a:r>
          </a:p>
          <a:p>
            <a:pPr algn="ctr"/>
            <a:endParaRPr lang="ka-GE" dirty="0"/>
          </a:p>
          <a:p>
            <a:pPr algn="ctr"/>
            <a:endParaRPr lang="ka-GE" dirty="0" smtClean="0"/>
          </a:p>
          <a:p>
            <a:pPr algn="ctr"/>
            <a:endParaRPr lang="ka-GE" dirty="0"/>
          </a:p>
          <a:p>
            <a:pPr algn="ctr"/>
            <a:r>
              <a:rPr lang="ka-GE" dirty="0" smtClean="0">
                <a:solidFill>
                  <a:srgbClr val="002060"/>
                </a:solidFill>
              </a:rPr>
              <a:t>თვისებები</a:t>
            </a:r>
          </a:p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563888" y="712600"/>
            <a:ext cx="201622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C00000"/>
                </a:solidFill>
              </a:rPr>
              <a:t>ინფორმაცია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44208" y="712600"/>
            <a:ext cx="2016224" cy="7920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C00000"/>
                </a:solidFill>
              </a:rPr>
              <a:t>შესანახი მონაცემები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63888" y="1504688"/>
            <a:ext cx="2016224" cy="37965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7030A0"/>
                </a:solidFill>
              </a:rPr>
              <a:t>ატრიბუტები</a:t>
            </a:r>
          </a:p>
          <a:p>
            <a:pPr algn="ctr"/>
            <a:endParaRPr lang="ka-GE" dirty="0"/>
          </a:p>
          <a:p>
            <a:pPr algn="ctr"/>
            <a:endParaRPr lang="ka-GE" dirty="0" smtClean="0"/>
          </a:p>
          <a:p>
            <a:pPr algn="ctr"/>
            <a:endParaRPr lang="ka-GE" dirty="0"/>
          </a:p>
          <a:p>
            <a:pPr algn="ctr"/>
            <a:r>
              <a:rPr lang="ka-GE" dirty="0" smtClean="0">
                <a:solidFill>
                  <a:srgbClr val="002060"/>
                </a:solidFill>
              </a:rPr>
              <a:t>ატრიბუტის მნიშვნელობა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44208" y="1504688"/>
            <a:ext cx="2016224" cy="37965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a-GE" b="1" dirty="0" smtClean="0">
              <a:solidFill>
                <a:srgbClr val="7030A0"/>
              </a:solidFill>
            </a:endParaRPr>
          </a:p>
          <a:p>
            <a:pPr algn="ctr"/>
            <a:endParaRPr lang="ka-GE" b="1" dirty="0" smtClean="0">
              <a:solidFill>
                <a:srgbClr val="7030A0"/>
              </a:solidFill>
            </a:endParaRPr>
          </a:p>
          <a:p>
            <a:pPr algn="ctr"/>
            <a:r>
              <a:rPr lang="ka-GE" sz="2000" b="1" dirty="0" smtClean="0">
                <a:solidFill>
                  <a:srgbClr val="7030A0"/>
                </a:solidFill>
              </a:rPr>
              <a:t>თვისებები</a:t>
            </a:r>
          </a:p>
          <a:p>
            <a:pPr algn="ctr"/>
            <a:endParaRPr lang="ka-GE" dirty="0"/>
          </a:p>
          <a:p>
            <a:pPr algn="ctr"/>
            <a:endParaRPr lang="ka-GE" dirty="0"/>
          </a:p>
          <a:p>
            <a:pPr algn="ctr"/>
            <a:endParaRPr lang="ka-GE" dirty="0" smtClean="0"/>
          </a:p>
          <a:p>
            <a:pPr algn="ctr"/>
            <a:r>
              <a:rPr lang="ka-GE" dirty="0" smtClean="0">
                <a:solidFill>
                  <a:srgbClr val="002060"/>
                </a:solidFill>
              </a:rPr>
              <a:t>მონაცემთა ელემენტის მნიშვნელობა</a:t>
            </a:r>
          </a:p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1619672" y="2924944"/>
            <a:ext cx="288032" cy="71322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4427984" y="2918088"/>
            <a:ext cx="216024" cy="72008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>
            <a:off x="7380312" y="2918088"/>
            <a:ext cx="216024" cy="72008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411760" y="2578616"/>
            <a:ext cx="1368152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5364088" y="2564904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2627784" y="5805264"/>
            <a:ext cx="3816424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 smtClean="0">
                <a:solidFill>
                  <a:srgbClr val="FF0000"/>
                </a:solidFill>
              </a:rPr>
              <a:t>მონაცემთა წარმოდგენის სამი დონე</a:t>
            </a:r>
            <a:endParaRPr 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69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agnetic Disk 2"/>
          <p:cNvSpPr/>
          <p:nvPr/>
        </p:nvSpPr>
        <p:spPr>
          <a:xfrm>
            <a:off x="1403647" y="1628800"/>
            <a:ext cx="1671383" cy="158417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400" b="1" dirty="0" smtClean="0">
                <a:solidFill>
                  <a:srgbClr val="0070C0"/>
                </a:solidFill>
              </a:rPr>
              <a:t>4</a:t>
            </a:r>
            <a:r>
              <a:rPr lang="en-US" sz="2400" b="1" dirty="0" smtClean="0">
                <a:solidFill>
                  <a:srgbClr val="0070C0"/>
                </a:solidFill>
              </a:rPr>
              <a:t>,</a:t>
            </a:r>
            <a:r>
              <a:rPr lang="ka-GE" sz="2400" b="1" dirty="0" smtClean="0">
                <a:solidFill>
                  <a:srgbClr val="0070C0"/>
                </a:solidFill>
              </a:rPr>
              <a:t>4 ზეტა</a:t>
            </a:r>
            <a:r>
              <a:rPr lang="en-US" sz="2400" b="1" dirty="0" smtClean="0">
                <a:solidFill>
                  <a:srgbClr val="0070C0"/>
                </a:solidFill>
              </a:rPr>
              <a:t>-</a:t>
            </a:r>
            <a:r>
              <a:rPr lang="ka-GE" sz="2400" b="1" dirty="0" smtClean="0">
                <a:solidFill>
                  <a:srgbClr val="0070C0"/>
                </a:solidFill>
              </a:rPr>
              <a:t>ბაიტი</a:t>
            </a:r>
            <a:endParaRPr lang="en-US" sz="2400" dirty="0">
              <a:solidFill>
                <a:srgbClr val="0070C0"/>
              </a:solidFill>
              <a:latin typeface="Sylfaen" pitchFamily="18" charset="0"/>
            </a:endParaRPr>
          </a:p>
        </p:txBody>
      </p:sp>
      <p:sp>
        <p:nvSpPr>
          <p:cNvPr id="4" name="Flowchart: Magnetic Disk 3"/>
          <p:cNvSpPr/>
          <p:nvPr/>
        </p:nvSpPr>
        <p:spPr>
          <a:xfrm>
            <a:off x="5436096" y="691870"/>
            <a:ext cx="1728192" cy="2664296"/>
          </a:xfrm>
          <a:prstGeom prst="flowChartMagneticDisk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800" b="1" dirty="0" smtClean="0">
                <a:solidFill>
                  <a:srgbClr val="0070C0"/>
                </a:solidFill>
              </a:rPr>
              <a:t>44 </a:t>
            </a:r>
            <a:r>
              <a:rPr lang="ka-GE" sz="2800" b="1" dirty="0">
                <a:solidFill>
                  <a:srgbClr val="0070C0"/>
                </a:solidFill>
              </a:rPr>
              <a:t>ზეტა</a:t>
            </a:r>
            <a:r>
              <a:rPr lang="en-US" sz="2800" b="1" dirty="0">
                <a:solidFill>
                  <a:srgbClr val="0070C0"/>
                </a:solidFill>
              </a:rPr>
              <a:t>-</a:t>
            </a:r>
            <a:r>
              <a:rPr lang="ka-GE" sz="2800" b="1" dirty="0">
                <a:solidFill>
                  <a:srgbClr val="0070C0"/>
                </a:solidFill>
              </a:rPr>
              <a:t>ბაიტი</a:t>
            </a:r>
            <a:endParaRPr lang="en-US" sz="2800" dirty="0">
              <a:solidFill>
                <a:srgbClr val="0070C0"/>
              </a:solidFill>
              <a:latin typeface="Sylfae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95222" y="3573016"/>
            <a:ext cx="2088232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 smtClean="0">
                <a:solidFill>
                  <a:srgbClr val="7030A0"/>
                </a:solidFill>
              </a:rPr>
              <a:t>2013  წელი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256076" y="3573016"/>
            <a:ext cx="2088232" cy="288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1800" b="1" dirty="0" smtClean="0">
                <a:solidFill>
                  <a:srgbClr val="7030A0"/>
                </a:solidFill>
              </a:rPr>
              <a:t>2020  წელი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0912" y="221638"/>
            <a:ext cx="3916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2400" b="1" dirty="0">
                <a:solidFill>
                  <a:srgbClr val="0070C0"/>
                </a:solidFill>
              </a:rPr>
              <a:t>ციფრული სამყაროს ზომა 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37890" y="4221088"/>
            <a:ext cx="72625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ka-GE" b="1" dirty="0">
                <a:solidFill>
                  <a:srgbClr val="FF0000"/>
                </a:solidFill>
              </a:rPr>
              <a:t>ნიუ იორკის საფონდო ბირჟა </a:t>
            </a:r>
            <a:r>
              <a:rPr lang="ka-GE" b="1" dirty="0" smtClean="0">
                <a:solidFill>
                  <a:srgbClr val="FF0000"/>
                </a:solidFill>
              </a:rPr>
              <a:t> – </a:t>
            </a:r>
            <a:r>
              <a:rPr lang="ka-GE" b="1" dirty="0">
                <a:solidFill>
                  <a:srgbClr val="FF0000"/>
                </a:solidFill>
              </a:rPr>
              <a:t>4-5 ტერაბაიტი </a:t>
            </a:r>
            <a:r>
              <a:rPr lang="ka-GE" b="1" dirty="0" smtClean="0">
                <a:solidFill>
                  <a:srgbClr val="FF0000"/>
                </a:solidFill>
              </a:rPr>
              <a:t>დღეში;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Facebook.com – </a:t>
            </a:r>
            <a:r>
              <a:rPr lang="ka-GE" b="1" dirty="0">
                <a:solidFill>
                  <a:srgbClr val="FF0000"/>
                </a:solidFill>
              </a:rPr>
              <a:t>ჯამში 240 მილიარდი </a:t>
            </a:r>
            <a:r>
              <a:rPr lang="ka-GE" b="1" dirty="0" smtClean="0">
                <a:solidFill>
                  <a:srgbClr val="FF0000"/>
                </a:solidFill>
              </a:rPr>
              <a:t>ფოტო, </a:t>
            </a:r>
            <a:r>
              <a:rPr lang="ka-GE" b="1" dirty="0">
                <a:solidFill>
                  <a:srgbClr val="FF0000"/>
                </a:solidFill>
              </a:rPr>
              <a:t>თვეში 7 პეტაბაიტი ზრდის მახასიათებლით</a:t>
            </a:r>
            <a:r>
              <a:rPr lang="ka-GE" b="1" dirty="0" smtClean="0">
                <a:solidFill>
                  <a:srgbClr val="FF0000"/>
                </a:solidFill>
              </a:rPr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Ancestry.com – 10 </a:t>
            </a:r>
            <a:r>
              <a:rPr lang="ka-GE" b="1" dirty="0">
                <a:solidFill>
                  <a:srgbClr val="FF0000"/>
                </a:solidFill>
              </a:rPr>
              <a:t>პეტაბაიტი მოცულობის გენეალოგიის ბაზა </a:t>
            </a:r>
            <a:r>
              <a:rPr lang="ka-GE" b="1" dirty="0" smtClean="0">
                <a:solidFill>
                  <a:srgbClr val="FF0000"/>
                </a:solidFill>
              </a:rPr>
              <a:t>;</a:t>
            </a:r>
            <a:endParaRPr lang="en-US" b="1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ka-GE" b="1" dirty="0" smtClean="0">
                <a:solidFill>
                  <a:srgbClr val="FF0000"/>
                </a:solidFill>
              </a:rPr>
              <a:t>და ა.შ.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7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581578" y="1147793"/>
            <a:ext cx="1110102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ბიტი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79712" y="1151472"/>
            <a:ext cx="1224136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ბაიტი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419872" y="1144778"/>
            <a:ext cx="1224136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ველი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788024" y="1179371"/>
            <a:ext cx="1855889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ჩანაწერი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6702647" y="1187460"/>
            <a:ext cx="1512169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>
                <a:solidFill>
                  <a:srgbClr val="FF0000"/>
                </a:solidFill>
              </a:rPr>
              <a:t>ფაილი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91680" y="1367861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3" name="Right Arrow 12"/>
          <p:cNvSpPr/>
          <p:nvPr/>
        </p:nvSpPr>
        <p:spPr>
          <a:xfrm>
            <a:off x="3203848" y="1367861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4" name="Right Arrow 13"/>
          <p:cNvSpPr/>
          <p:nvPr/>
        </p:nvSpPr>
        <p:spPr>
          <a:xfrm>
            <a:off x="4583263" y="1371540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5" name="Right Arrow 14"/>
          <p:cNvSpPr/>
          <p:nvPr/>
        </p:nvSpPr>
        <p:spPr>
          <a:xfrm>
            <a:off x="6516216" y="1410340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1763688" y="3319577"/>
            <a:ext cx="1224136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ბაიტი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3203848" y="3312883"/>
            <a:ext cx="1224136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ველი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4572000" y="3347476"/>
            <a:ext cx="1855889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ჩანაწერი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>
          <a:xfrm>
            <a:off x="6486623" y="3355565"/>
            <a:ext cx="1512169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>
                <a:solidFill>
                  <a:srgbClr val="FF0000"/>
                </a:solidFill>
              </a:rPr>
              <a:t>ფაილი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475656" y="3535966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21" name="Right Arrow 20"/>
          <p:cNvSpPr/>
          <p:nvPr/>
        </p:nvSpPr>
        <p:spPr>
          <a:xfrm>
            <a:off x="2987824" y="3535966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22" name="Right Arrow 21"/>
          <p:cNvSpPr/>
          <p:nvPr/>
        </p:nvSpPr>
        <p:spPr>
          <a:xfrm>
            <a:off x="4367239" y="3539645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23" name="Right Arrow 22"/>
          <p:cNvSpPr/>
          <p:nvPr/>
        </p:nvSpPr>
        <p:spPr>
          <a:xfrm>
            <a:off x="6300192" y="3578445"/>
            <a:ext cx="288032" cy="13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/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365554" y="3337171"/>
            <a:ext cx="1110102" cy="4401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a-GE" sz="2800" b="1" i="1" dirty="0" smtClean="0">
                <a:solidFill>
                  <a:srgbClr val="FF0000"/>
                </a:solidFill>
              </a:rPr>
              <a:t>ბიტი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75756" y="2779641"/>
            <a:ext cx="36893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2000" b="1" i="1" dirty="0">
                <a:solidFill>
                  <a:srgbClr val="7030A0"/>
                </a:solidFill>
              </a:rPr>
              <a:t>მონაცემთა </a:t>
            </a:r>
            <a:r>
              <a:rPr lang="ka-GE" sz="2000" b="1" i="1" dirty="0" smtClean="0">
                <a:solidFill>
                  <a:srgbClr val="7030A0"/>
                </a:solidFill>
              </a:rPr>
              <a:t>ბაზის ფაილი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68791" y="404664"/>
            <a:ext cx="1502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b="1" i="1" dirty="0" smtClean="0">
                <a:solidFill>
                  <a:srgbClr val="7030A0"/>
                </a:solidFill>
              </a:rPr>
              <a:t>ფაილი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65081" y="4094315"/>
            <a:ext cx="27872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1.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მომხ</a:t>
            </a:r>
            <a:r>
              <a:rPr lang="en-GB" sz="1400" b="1" spc="5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არებლის</a:t>
            </a:r>
            <a:r>
              <a:rPr lang="en-GB" sz="1400" b="1" spc="-195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 </a:t>
            </a:r>
            <a:r>
              <a:rPr lang="ka-GE" sz="1400" b="1" spc="-195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მონაცემები</a:t>
            </a:r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;</a:t>
            </a:r>
          </a:p>
          <a:p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2.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მეტამონაცემები</a:t>
            </a:r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;</a:t>
            </a:r>
          </a:p>
          <a:p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3.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ინდექს</a:t>
            </a:r>
            <a:r>
              <a:rPr lang="en-GB" sz="1400" b="1" spc="-5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ე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ბი</a:t>
            </a:r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;</a:t>
            </a:r>
          </a:p>
          <a:p>
            <a:r>
              <a:rPr lang="ka-GE" sz="1400" b="1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4.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დან</a:t>
            </a:r>
            <a:r>
              <a:rPr lang="en-GB" sz="1400" b="1" spc="-10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ა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რთების</a:t>
            </a:r>
            <a:r>
              <a:rPr lang="en-GB" sz="1400" b="1" spc="5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 </a:t>
            </a:r>
            <a:r>
              <a:rPr lang="en-GB" sz="1400" b="1" dirty="0" err="1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მე</a:t>
            </a:r>
            <a:r>
              <a:rPr lang="en-GB" sz="1400" b="1" spc="-5" dirty="0" err="1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ტ</a:t>
            </a:r>
            <a:r>
              <a:rPr lang="en-GB" sz="1400" b="1" dirty="0" err="1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ამონაცემები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7242707" y="3795702"/>
            <a:ext cx="72008" cy="28674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9" name="Down Arrow 28"/>
          <p:cNvSpPr/>
          <p:nvPr/>
        </p:nvSpPr>
        <p:spPr>
          <a:xfrm>
            <a:off x="7359103" y="1682981"/>
            <a:ext cx="72008" cy="28674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93405" y="2010959"/>
            <a:ext cx="24589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მომხ</a:t>
            </a:r>
            <a:r>
              <a:rPr lang="en-GB" sz="1400" b="1" spc="5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არებლის</a:t>
            </a:r>
            <a:r>
              <a:rPr lang="en-GB" sz="1400" b="1" spc="-195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 </a:t>
            </a:r>
            <a:r>
              <a:rPr lang="ka-GE" sz="1400" b="1" spc="-195" dirty="0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  <a:latin typeface="Sylfaen"/>
                <a:ea typeface="Times New Roman"/>
                <a:cs typeface="AcadNusx"/>
              </a:rPr>
              <a:t>მონაცემები</a:t>
            </a:r>
            <a:endParaRPr lang="ka-GE" sz="1400" b="1" dirty="0" smtClean="0">
              <a:solidFill>
                <a:srgbClr val="FF0000"/>
              </a:solidFill>
              <a:latin typeface="Sylfaen"/>
              <a:ea typeface="Times New Roman"/>
              <a:cs typeface="AcadNusx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5868144" y="4149080"/>
            <a:ext cx="196937" cy="899342"/>
          </a:xfrm>
          <a:prstGeom prst="leftBrac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2375756" y="4598751"/>
            <a:ext cx="2412268" cy="702457"/>
          </a:xfrm>
          <a:prstGeom prst="wedgeRoundRectCallout">
            <a:avLst>
              <a:gd name="adj1" fmla="val 90417"/>
              <a:gd name="adj2" fmla="val -4862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400" b="1" dirty="0" smtClean="0">
                <a:solidFill>
                  <a:srgbClr val="FF0000"/>
                </a:solidFill>
                <a:latin typeface="Sylfaen" pitchFamily="18" charset="0"/>
              </a:rPr>
              <a:t>მონაცემთა ბაზა</a:t>
            </a:r>
            <a:endParaRPr lang="en-US" sz="2400" b="1" dirty="0">
              <a:solidFill>
                <a:srgbClr val="FF0000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0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6064" y="1322940"/>
            <a:ext cx="3876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4000" b="1" dirty="0" smtClean="0">
                <a:solidFill>
                  <a:srgbClr val="002060"/>
                </a:solidFill>
              </a:rPr>
              <a:t>1. </a:t>
            </a:r>
            <a:r>
              <a:rPr lang="ka-GE" sz="4000" b="1" dirty="0" smtClean="0">
                <a:solidFill>
                  <a:srgbClr val="C00000"/>
                </a:solidFill>
              </a:rPr>
              <a:t>რელაციური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66064" y="2276872"/>
            <a:ext cx="22381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4000" b="1" dirty="0" smtClean="0">
                <a:solidFill>
                  <a:srgbClr val="002060"/>
                </a:solidFill>
              </a:rPr>
              <a:t>2. </a:t>
            </a:r>
            <a:r>
              <a:rPr lang="en-US" sz="4000" b="1" dirty="0" err="1" smtClean="0">
                <a:solidFill>
                  <a:srgbClr val="00B050"/>
                </a:solidFill>
              </a:rPr>
              <a:t>NoSQL</a:t>
            </a:r>
            <a:r>
              <a:rPr lang="en-US" sz="4000" b="1" dirty="0" smtClean="0">
                <a:solidFill>
                  <a:srgbClr val="00B050"/>
                </a:solidFill>
              </a:rPr>
              <a:t>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3140968"/>
            <a:ext cx="3060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4000" b="1" dirty="0" smtClean="0">
                <a:solidFill>
                  <a:srgbClr val="002060"/>
                </a:solidFill>
              </a:rPr>
              <a:t>3. </a:t>
            </a:r>
            <a:r>
              <a:rPr lang="ka-GE" sz="4000" b="1" dirty="0" smtClean="0">
                <a:solidFill>
                  <a:srgbClr val="0070C0"/>
                </a:solidFill>
              </a:rPr>
              <a:t>გრაფული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4825" y="4077072"/>
            <a:ext cx="41736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sz="4000" b="1" dirty="0" smtClean="0">
                <a:solidFill>
                  <a:srgbClr val="002060"/>
                </a:solidFill>
              </a:rPr>
              <a:t>4. </a:t>
            </a:r>
            <a:r>
              <a:rPr lang="en-US" sz="4000" b="1" dirty="0" err="1" smtClean="0">
                <a:solidFill>
                  <a:srgbClr val="7030A0"/>
                </a:solidFill>
              </a:rPr>
              <a:t>NewSQL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ka-GE" b="1" dirty="0" smtClean="0">
                <a:solidFill>
                  <a:srgbClr val="7030A0"/>
                </a:solidFill>
              </a:rPr>
              <a:t>(ჰიბრიდული)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584" y="764704"/>
            <a:ext cx="73448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b="1" i="1" dirty="0">
                <a:solidFill>
                  <a:srgbClr val="002060"/>
                </a:solidFill>
                <a:latin typeface="Sylfaen" pitchFamily="18" charset="0"/>
              </a:rPr>
              <a:t>მონაცემთა </a:t>
            </a:r>
            <a:r>
              <a:rPr lang="ka-GE" b="1" i="1" dirty="0" smtClean="0">
                <a:solidFill>
                  <a:srgbClr val="002060"/>
                </a:solidFill>
                <a:latin typeface="Sylfaen" pitchFamily="18" charset="0"/>
              </a:rPr>
              <a:t>ბაზების განვითარების  ძირითადი მიმართულებები:</a:t>
            </a:r>
            <a:endParaRPr lang="en-US" b="1" i="1" dirty="0">
              <a:solidFill>
                <a:srgbClr val="002060"/>
              </a:solidFill>
              <a:latin typeface="Sylfa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63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6016" y="1071404"/>
            <a:ext cx="28803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b="1" i="1" dirty="0">
                <a:solidFill>
                  <a:srgbClr val="002060"/>
                </a:solidFill>
              </a:rPr>
              <a:t> </a:t>
            </a:r>
            <a:r>
              <a:rPr lang="en-GB" sz="3200" b="1" i="1" dirty="0" err="1">
                <a:solidFill>
                  <a:srgbClr val="002060"/>
                </a:solidFill>
              </a:rPr>
              <a:t>მონაცემთა</a:t>
            </a:r>
            <a:r>
              <a:rPr lang="en-GB" sz="3200" b="1" i="1" dirty="0">
                <a:solidFill>
                  <a:srgbClr val="002060"/>
                </a:solidFill>
              </a:rPr>
              <a:t> </a:t>
            </a:r>
            <a:r>
              <a:rPr lang="en-GB" sz="3200" b="1" i="1" dirty="0" err="1" smtClean="0">
                <a:solidFill>
                  <a:srgbClr val="002060"/>
                </a:solidFill>
              </a:rPr>
              <a:t>ბაზები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11960" y="5088086"/>
            <a:ext cx="39769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b="1" i="1" dirty="0">
                <a:solidFill>
                  <a:srgbClr val="7030A0"/>
                </a:solidFill>
              </a:rPr>
              <a:t> </a:t>
            </a:r>
            <a:r>
              <a:rPr lang="en-GB" sz="3200" b="1" i="1" dirty="0" err="1">
                <a:solidFill>
                  <a:srgbClr val="7030A0"/>
                </a:solidFill>
              </a:rPr>
              <a:t>მონაცემთა</a:t>
            </a:r>
            <a:r>
              <a:rPr lang="en-GB" sz="3200" b="1" i="1" dirty="0">
                <a:solidFill>
                  <a:srgbClr val="7030A0"/>
                </a:solidFill>
              </a:rPr>
              <a:t> </a:t>
            </a:r>
            <a:r>
              <a:rPr lang="en-GB" sz="3200" b="1" i="1" dirty="0" err="1">
                <a:solidFill>
                  <a:srgbClr val="7030A0"/>
                </a:solidFill>
              </a:rPr>
              <a:t>ბაზების</a:t>
            </a:r>
            <a:r>
              <a:rPr lang="en-GB" sz="3200" b="1" i="1" dirty="0">
                <a:solidFill>
                  <a:srgbClr val="7030A0"/>
                </a:solidFill>
              </a:rPr>
              <a:t> </a:t>
            </a:r>
            <a:r>
              <a:rPr lang="en-GB" sz="3200" b="1" i="1" dirty="0" err="1">
                <a:solidFill>
                  <a:srgbClr val="7030A0"/>
                </a:solidFill>
              </a:rPr>
              <a:t>მართვის</a:t>
            </a:r>
            <a:r>
              <a:rPr lang="en-GB" sz="3200" b="1" i="1" dirty="0">
                <a:solidFill>
                  <a:srgbClr val="7030A0"/>
                </a:solidFill>
              </a:rPr>
              <a:t> </a:t>
            </a:r>
            <a:r>
              <a:rPr lang="en-GB" sz="3200" b="1" i="1" dirty="0" err="1">
                <a:solidFill>
                  <a:srgbClr val="7030A0"/>
                </a:solidFill>
              </a:rPr>
              <a:t>სისტემა</a:t>
            </a:r>
            <a:r>
              <a:rPr lang="en-GB" sz="3200" b="1" dirty="0">
                <a:solidFill>
                  <a:srgbClr val="7030A0"/>
                </a:solidFill>
              </a:rPr>
              <a:t> </a:t>
            </a:r>
            <a:endParaRPr lang="en-US" sz="3200" b="1" dirty="0"/>
          </a:p>
        </p:txBody>
      </p:sp>
      <p:sp>
        <p:nvSpPr>
          <p:cNvPr id="4" name="Flowchart: Magnetic Disk 3"/>
          <p:cNvSpPr/>
          <p:nvPr/>
        </p:nvSpPr>
        <p:spPr>
          <a:xfrm>
            <a:off x="1043608" y="404664"/>
            <a:ext cx="3600400" cy="2448272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002060"/>
                </a:solidFill>
              </a:rPr>
              <a:t>დამგროვებელზე (დისკზე) შენახული სტრუქტურირებული მონაცემები (ინფორმაცია)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2157380" y="2861138"/>
            <a:ext cx="1152128" cy="2222670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827584" y="5157192"/>
            <a:ext cx="3384376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b="1" dirty="0" smtClean="0">
                <a:solidFill>
                  <a:srgbClr val="7030A0"/>
                </a:solidFill>
              </a:rPr>
              <a:t>პროგრამული და ენობრივი  საშუალებების კოპლექსი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47890" y="3009371"/>
            <a:ext cx="2899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(Structured Query Language)</a:t>
            </a:r>
          </a:p>
        </p:txBody>
      </p:sp>
      <p:sp>
        <p:nvSpPr>
          <p:cNvPr id="9" name="Rectangle 8"/>
          <p:cNvSpPr/>
          <p:nvPr/>
        </p:nvSpPr>
        <p:spPr>
          <a:xfrm>
            <a:off x="1016269" y="4714476"/>
            <a:ext cx="13933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b="1" dirty="0" smtClean="0">
                <a:solidFill>
                  <a:srgbClr val="FF0000"/>
                </a:solidFill>
              </a:rPr>
              <a:t>იტერფეისი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506497"/>
            <a:ext cx="13436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SQL</a:t>
            </a:r>
            <a:r>
              <a:rPr lang="ka-GE" sz="2800" b="1" dirty="0" smtClean="0">
                <a:solidFill>
                  <a:srgbClr val="FF0000"/>
                </a:solidFill>
              </a:rPr>
              <a:t> ენა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04493" y="3256250"/>
            <a:ext cx="753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SQL</a:t>
            </a:r>
            <a:endParaRPr lang="en-US" sz="2800" dirty="0">
              <a:solidFill>
                <a:srgbClr val="00B0F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12934" y="3844222"/>
            <a:ext cx="0" cy="870254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635896" y="2852936"/>
            <a:ext cx="0" cy="1728192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768531" y="2756052"/>
            <a:ext cx="0" cy="547330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259030" y="4581128"/>
            <a:ext cx="753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SQL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27984" y="3972473"/>
            <a:ext cx="4014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b="1" i="1" dirty="0" smtClean="0">
                <a:solidFill>
                  <a:srgbClr val="002060"/>
                </a:solidFill>
              </a:rPr>
              <a:t>სკრიპტული ფორმა და გრაფიკული </a:t>
            </a:r>
            <a:br>
              <a:rPr lang="ka-GE" b="1" i="1" dirty="0" smtClean="0">
                <a:solidFill>
                  <a:srgbClr val="002060"/>
                </a:solidFill>
              </a:rPr>
            </a:br>
            <a:r>
              <a:rPr lang="ka-GE" b="1" i="1" dirty="0" smtClean="0">
                <a:solidFill>
                  <a:srgbClr val="002060"/>
                </a:solidFill>
              </a:rPr>
              <a:t>ინსტრუმენტული საშუალება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668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6697662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94383" y="548680"/>
            <a:ext cx="1845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a-GE" b="1" dirty="0" smtClean="0">
                <a:solidFill>
                  <a:srgbClr val="C00000"/>
                </a:solidFill>
              </a:rPr>
              <a:t>რელაციური მბ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26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220486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err="1">
                <a:solidFill>
                  <a:srgbClr val="00B050"/>
                </a:solidFill>
              </a:rPr>
              <a:t>NoSQL</a:t>
            </a:r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ka-GE" sz="3200" dirty="0">
                <a:solidFill>
                  <a:srgbClr val="00B050"/>
                </a:solidFill>
              </a:rPr>
              <a:t>ბაზების აგების  ძირითადი პრინციპები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1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2204864"/>
            <a:ext cx="540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3200" dirty="0" smtClean="0">
                <a:solidFill>
                  <a:srgbClr val="0070C0"/>
                </a:solidFill>
              </a:rPr>
              <a:t>გრაფული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ka-GE" sz="3200" dirty="0">
                <a:solidFill>
                  <a:srgbClr val="0070C0"/>
                </a:solidFill>
              </a:rPr>
              <a:t>ბაზების აგების  ძირითადი პრინციპები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8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185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მონაცემთა ბაზების მართვის სისტემები (მბმს)</dc:title>
  <dc:creator>Administrator</dc:creator>
  <cp:lastModifiedBy>Administrator</cp:lastModifiedBy>
  <cp:revision>113</cp:revision>
  <dcterms:created xsi:type="dcterms:W3CDTF">2016-10-08T08:19:08Z</dcterms:created>
  <dcterms:modified xsi:type="dcterms:W3CDTF">2018-07-17T09:01:37Z</dcterms:modified>
</cp:coreProperties>
</file>